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1585" autoAdjust="0"/>
  </p:normalViewPr>
  <p:slideViewPr>
    <p:cSldViewPr>
      <p:cViewPr varScale="1">
        <p:scale>
          <a:sx n="32" d="100"/>
          <a:sy n="32" d="100"/>
        </p:scale>
        <p:origin x="-238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D1D369-500A-4DCF-BC5F-744790097DD8}" type="datetimeFigureOut">
              <a:rPr lang="en-US" smtClean="0"/>
              <a:t>7/11/2012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DDDC41-F992-4838-B611-51A8844A373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dirty="0" smtClean="0">
                <a:latin typeface="Times New Roman" pitchFamily="18" charset="0"/>
                <a:cs typeface="Times New Roman" pitchFamily="18" charset="0"/>
              </a:rPr>
              <a:t>The review of</a:t>
            </a:r>
            <a:r>
              <a:rPr lang="en-US" baseline="0" dirty="0" smtClean="0">
                <a:latin typeface="Times New Roman" pitchFamily="18" charset="0"/>
                <a:cs typeface="Times New Roman" pitchFamily="18" charset="0"/>
              </a:rPr>
              <a:t> literature included 26 sources ranging in date from 1995 thru 2008, and is included in the introduction section. The review is appropriate and thorough. The authors give background information on previous pain and pain management research. The  review of literature is easy to read, and  well organized. The authors of the paper used a labeling system to organize the literature review which makes locating the sources used easy.  All of the information is relatively current considering the publication date for the article. All the literature in the article is well critiqued and comes from credible sources. Gaps in knowledge were identified, and definitely call for further research. “</a:t>
            </a:r>
            <a:r>
              <a:rPr lang="en-US" sz="1200" kern="1200" baseline="0" dirty="0" smtClean="0">
                <a:solidFill>
                  <a:schemeClr val="tx1"/>
                </a:solidFill>
                <a:latin typeface="Times New Roman" pitchFamily="18" charset="0"/>
                <a:ea typeface="+mn-ea"/>
                <a:cs typeface="Times New Roman" pitchFamily="18" charset="0"/>
              </a:rPr>
              <a:t>Little is known about the importance of pain management care in the practice and training of nurses in Iran, where the responsibility of nurses differs greatly from that of the West”</a:t>
            </a:r>
            <a:r>
              <a:rPr lang="it-IT" dirty="0" smtClean="0">
                <a:latin typeface="Times New Roman" pitchFamily="18" charset="0"/>
                <a:cs typeface="Times New Roman" pitchFamily="18" charset="0"/>
              </a:rPr>
              <a:t> (Rahimi-Madiseh, Tavakol, &amp; Dennick</a:t>
            </a:r>
            <a:r>
              <a:rPr lang="en-US" sz="1200" kern="1200" baseline="0" dirty="0" smtClean="0">
                <a:solidFill>
                  <a:schemeClr val="tx1"/>
                </a:solidFill>
                <a:latin typeface="Times New Roman" pitchFamily="18" charset="0"/>
                <a:ea typeface="+mn-ea"/>
                <a:cs typeface="Times New Roman" pitchFamily="18" charset="0"/>
              </a:rPr>
              <a:t>, </a:t>
            </a:r>
            <a:r>
              <a:rPr lang="en-US" sz="1200" kern="1200" baseline="0" dirty="0" smtClean="0">
                <a:solidFill>
                  <a:schemeClr val="tx1"/>
                </a:solidFill>
                <a:latin typeface="Times New Roman" pitchFamily="18" charset="0"/>
                <a:ea typeface="+mn-ea"/>
                <a:cs typeface="Times New Roman" pitchFamily="18" charset="0"/>
              </a:rPr>
              <a:t>2010, pg 479). The authors also noted a lack of international standards related to pain management.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7DDDC41-F992-4838-B611-51A8844A373F}"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r>
              <a:rPr lang="en-US" dirty="0" smtClean="0">
                <a:latin typeface="Times New Roman" pitchFamily="18" charset="0"/>
                <a:cs typeface="Times New Roman" pitchFamily="18" charset="0"/>
              </a:rPr>
              <a:t>The</a:t>
            </a:r>
            <a:r>
              <a:rPr lang="en-US" baseline="0" dirty="0" smtClean="0">
                <a:latin typeface="Times New Roman" pitchFamily="18" charset="0"/>
                <a:cs typeface="Times New Roman" pitchFamily="18" charset="0"/>
              </a:rPr>
              <a:t> research question is easily identified and clearly stated as “</a:t>
            </a:r>
            <a:r>
              <a:rPr lang="en-US" sz="1200" kern="1200" baseline="0" dirty="0" smtClean="0">
                <a:solidFill>
                  <a:schemeClr val="tx1"/>
                </a:solidFill>
                <a:latin typeface="Times New Roman" pitchFamily="18" charset="0"/>
                <a:ea typeface="+mn-ea"/>
                <a:cs typeface="Times New Roman" pitchFamily="18" charset="0"/>
              </a:rPr>
              <a:t>What is the current knowledge and attitudes of Iranian nursing students about pain management?” (</a:t>
            </a:r>
            <a:r>
              <a:rPr lang="it-IT" dirty="0" smtClean="0">
                <a:latin typeface="Times New Roman" pitchFamily="18" charset="0"/>
                <a:cs typeface="Times New Roman" pitchFamily="18" charset="0"/>
              </a:rPr>
              <a:t>Rahimi-Madiseh, Tavakol, &amp; Dennick,</a:t>
            </a:r>
            <a:r>
              <a:rPr lang="it-IT" baseline="0"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2010,</a:t>
            </a:r>
            <a:r>
              <a:rPr lang="it-IT" baseline="0" dirty="0" smtClean="0">
                <a:latin typeface="Times New Roman" pitchFamily="18" charset="0"/>
                <a:cs typeface="Times New Roman" pitchFamily="18" charset="0"/>
              </a:rPr>
              <a:t> pg 479). The question is researchable as stated because it has already been researched. The authors also related the question logically to the problem which is the lack of knowledge about the current attitudes and level of knowledge amoung Iranian nursing students concerning pain management. The lack of knowledge noted in the literature review located in the introduction logically relates to the problem which is a general lack of knowledge. In addition the discussion and framework fit the problem, and the overall purpose of the study, which is to determine the current knowledge and attitudes held by Iranian nursing students regarding pain management. </a:t>
            </a:r>
            <a:endParaRPr lang="en-US" dirty="0">
              <a:latin typeface="Times New Roman" pitchFamily="18" charset="0"/>
              <a:cs typeface="Times New Roman" pitchFamily="18" charset="0"/>
            </a:endParaRPr>
          </a:p>
        </p:txBody>
      </p:sp>
      <p:sp>
        <p:nvSpPr>
          <p:cNvPr id="4" name="Slide Number Placeholder 3"/>
          <p:cNvSpPr>
            <a:spLocks noGrp="1"/>
          </p:cNvSpPr>
          <p:nvPr>
            <p:ph type="sldNum" sz="quarter" idx="10"/>
          </p:nvPr>
        </p:nvSpPr>
        <p:spPr/>
        <p:txBody>
          <a:bodyPr/>
          <a:lstStyle/>
          <a:p>
            <a:fld id="{E7DDDC41-F992-4838-B611-51A8844A373F}"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variables and concepts</a:t>
            </a:r>
            <a:r>
              <a:rPr lang="en-US" baseline="0" dirty="0" smtClean="0"/>
              <a:t> are not clearly identified, but can be inferred. The variables used for this research study were the level of knowledge and attitudes of Iranian  nursing students regarding pain management. The independent variable is the level of knowledge and attitude of  nursing students internationally (not just those in Iran) related to pain management. While the dependent variable is level of knowledge and attitudes of Iranian nursing students regarding pain management. There are conceptual and operational definitions, but they also are not clearly defined and must be inferred. </a:t>
            </a:r>
          </a:p>
          <a:p>
            <a:r>
              <a:rPr lang="en-US" sz="1200" kern="1200" dirty="0" smtClean="0">
                <a:solidFill>
                  <a:schemeClr val="tx1"/>
                </a:solidFill>
                <a:latin typeface="+mn-lt"/>
                <a:ea typeface="+mn-ea"/>
                <a:cs typeface="+mn-cs"/>
              </a:rPr>
              <a:t>The</a:t>
            </a:r>
            <a:r>
              <a:rPr lang="en-US" sz="1200" kern="1200" baseline="0" dirty="0" smtClean="0">
                <a:solidFill>
                  <a:schemeClr val="tx1"/>
                </a:solidFill>
                <a:latin typeface="+mn-lt"/>
                <a:ea typeface="+mn-ea"/>
                <a:cs typeface="+mn-cs"/>
              </a:rPr>
              <a:t> conceptual variable is perceived lack of knowledge regarding pain management among Iranian nursing students, and t</a:t>
            </a:r>
            <a:r>
              <a:rPr lang="en-US" sz="1200" kern="1200" dirty="0" smtClean="0">
                <a:solidFill>
                  <a:schemeClr val="tx1"/>
                </a:solidFill>
                <a:latin typeface="+mn-lt"/>
                <a:ea typeface="+mn-ea"/>
                <a:cs typeface="+mn-cs"/>
              </a:rPr>
              <a:t>he operational variable</a:t>
            </a:r>
            <a:r>
              <a:rPr lang="en-US" sz="1200" kern="1200" baseline="0" dirty="0" smtClean="0">
                <a:solidFill>
                  <a:schemeClr val="tx1"/>
                </a:solidFill>
                <a:latin typeface="+mn-lt"/>
                <a:ea typeface="+mn-ea"/>
                <a:cs typeface="+mn-cs"/>
              </a:rPr>
              <a:t> is the low scores that the Iranian nursing students scored on the KARPT test. </a:t>
            </a:r>
            <a:r>
              <a:rPr lang="en-US" sz="1200" kern="1200" dirty="0" smtClean="0">
                <a:solidFill>
                  <a:schemeClr val="tx1"/>
                </a:solidFill>
                <a:latin typeface="+mn-lt"/>
                <a:ea typeface="+mn-ea"/>
                <a:cs typeface="+mn-cs"/>
              </a:rPr>
              <a:t>In</a:t>
            </a:r>
            <a:r>
              <a:rPr lang="en-US" sz="1200" kern="1200" baseline="0" dirty="0" smtClean="0">
                <a:solidFill>
                  <a:schemeClr val="tx1"/>
                </a:solidFill>
                <a:latin typeface="+mn-lt"/>
                <a:ea typeface="+mn-ea"/>
                <a:cs typeface="+mn-cs"/>
              </a:rPr>
              <a:t> addition, the extraneous or intervening variable is not identified but can also be inferred. The extraneous variables include lack of educational finances and resources regarding pain management in Iran. “The pain management content of the Iranian undergraduate nursing curriculum is clearly not adequate to prepare nursing students to systematically assess, critically analyze and make sound nursing care decisions.”</a:t>
            </a:r>
            <a:r>
              <a:rPr lang="en-US" sz="1200" kern="1200" baseline="0" dirty="0" smtClean="0">
                <a:solidFill>
                  <a:schemeClr val="tx1"/>
                </a:solidFill>
                <a:latin typeface="Times New Roman" pitchFamily="18" charset="0"/>
                <a:ea typeface="+mn-ea"/>
                <a:cs typeface="Times New Roman" pitchFamily="18" charset="0"/>
              </a:rPr>
              <a:t> (</a:t>
            </a:r>
            <a:r>
              <a:rPr lang="it-IT" dirty="0" smtClean="0">
                <a:latin typeface="Times New Roman" pitchFamily="18" charset="0"/>
                <a:cs typeface="Times New Roman" pitchFamily="18" charset="0"/>
              </a:rPr>
              <a:t>Rahimi-Madiseh, Tavakol, &amp; Dennick,</a:t>
            </a:r>
            <a:r>
              <a:rPr lang="it-IT" baseline="0" dirty="0" smtClean="0">
                <a:latin typeface="Times New Roman" pitchFamily="18" charset="0"/>
                <a:cs typeface="Times New Roman" pitchFamily="18" charset="0"/>
              </a:rPr>
              <a:t> </a:t>
            </a:r>
            <a:r>
              <a:rPr lang="it-IT" dirty="0" smtClean="0">
                <a:latin typeface="Times New Roman" pitchFamily="18" charset="0"/>
                <a:cs typeface="Times New Roman" pitchFamily="18" charset="0"/>
              </a:rPr>
              <a:t>2010,</a:t>
            </a:r>
            <a:r>
              <a:rPr lang="it-IT" baseline="0" dirty="0" smtClean="0">
                <a:latin typeface="Times New Roman" pitchFamily="18" charset="0"/>
                <a:cs typeface="Times New Roman" pitchFamily="18" charset="0"/>
              </a:rPr>
              <a:t> pg 481).  In addition, perceptions of pain held by Iranian nurses may be different than those of western nurses due to cultural differences.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controlled variable is the international</a:t>
            </a:r>
            <a:r>
              <a:rPr lang="en-US" sz="1200" kern="1200" baseline="0" dirty="0" smtClean="0">
                <a:solidFill>
                  <a:schemeClr val="tx1"/>
                </a:solidFill>
                <a:latin typeface="+mn-lt"/>
                <a:ea typeface="+mn-ea"/>
                <a:cs typeface="+mn-cs"/>
              </a:rPr>
              <a:t> levels of education and attitudes regarding pain management. </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E7DDDC41-F992-4838-B611-51A8844A373F}"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15D60D12-9E8A-49F3-8DB9-C9CA05CFE2B3}" type="datetimeFigureOut">
              <a:rPr lang="en-US" smtClean="0"/>
              <a:t>7/11/2012</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BCD8699-7A24-4662-AE2B-021350C882C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D60D12-9E8A-49F3-8DB9-C9CA05CFE2B3}" type="datetimeFigureOut">
              <a:rPr lang="en-US" smtClean="0"/>
              <a:t>7/11/2012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BCD8699-7A24-4662-AE2B-021350C882C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15D60D12-9E8A-49F3-8DB9-C9CA05CFE2B3}" type="datetimeFigureOut">
              <a:rPr lang="en-US" smtClean="0"/>
              <a:t>7/11/2012</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BCD8699-7A24-4662-AE2B-021350C882C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5D60D12-9E8A-49F3-8DB9-C9CA05CFE2B3}" type="datetimeFigureOut">
              <a:rPr lang="en-US" smtClean="0"/>
              <a:t>7/11/2012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BCD8699-7A24-4662-AE2B-021350C882C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15D60D12-9E8A-49F3-8DB9-C9CA05CFE2B3}" type="datetimeFigureOut">
              <a:rPr lang="en-US" smtClean="0"/>
              <a:t>7/11/2012</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EBCD8699-7A24-4662-AE2B-021350C882C6}"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D60D12-9E8A-49F3-8DB9-C9CA05CFE2B3}" type="datetimeFigureOut">
              <a:rPr lang="en-US" smtClean="0"/>
              <a:t>7/11/2012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BCD8699-7A24-4662-AE2B-021350C882C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5D60D12-9E8A-49F3-8DB9-C9CA05CFE2B3}" type="datetimeFigureOut">
              <a:rPr lang="en-US" smtClean="0"/>
              <a:t>7/11/2012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BCD8699-7A24-4662-AE2B-021350C882C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15D60D12-9E8A-49F3-8DB9-C9CA05CFE2B3}" type="datetimeFigureOut">
              <a:rPr lang="en-US" smtClean="0"/>
              <a:t>7/11/2012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BCD8699-7A24-4662-AE2B-021350C882C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15D60D12-9E8A-49F3-8DB9-C9CA05CFE2B3}" type="datetimeFigureOut">
              <a:rPr lang="en-US" smtClean="0"/>
              <a:t>7/11/2012</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EBCD8699-7A24-4662-AE2B-021350C882C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5D60D12-9E8A-49F3-8DB9-C9CA05CFE2B3}" type="datetimeFigureOut">
              <a:rPr lang="en-US" smtClean="0"/>
              <a:t>7/11/2012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BCD8699-7A24-4662-AE2B-021350C882C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15D60D12-9E8A-49F3-8DB9-C9CA05CFE2B3}" type="datetimeFigureOut">
              <a:rPr lang="en-US" smtClean="0"/>
              <a:t>7/11/2012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BCD8699-7A24-4662-AE2B-021350C882C6}" type="slidenum">
              <a:rPr lang="en-US" smtClean="0"/>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15D60D12-9E8A-49F3-8DB9-C9CA05CFE2B3}" type="datetimeFigureOut">
              <a:rPr lang="en-US" smtClean="0"/>
              <a:t>7/11/2012</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BCD8699-7A24-4662-AE2B-021350C882C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latin typeface="Times New Roman" pitchFamily="18" charset="0"/>
                <a:cs typeface="Times New Roman" pitchFamily="18" charset="0"/>
              </a:rPr>
              <a:t>Review of the Literature</a:t>
            </a:r>
            <a:endParaRPr lang="en-US" dirty="0">
              <a:latin typeface="Times New Roman" pitchFamily="18" charset="0"/>
              <a:cs typeface="Times New Roman" pitchFamily="18" charset="0"/>
            </a:endParaRPr>
          </a:p>
        </p:txBody>
      </p:sp>
      <p:sp>
        <p:nvSpPr>
          <p:cNvPr id="5" name="Content Placeholder 4"/>
          <p:cNvSpPr>
            <a:spLocks noGrp="1"/>
          </p:cNvSpPr>
          <p:nvPr>
            <p:ph sz="half" idx="1"/>
          </p:nvPr>
        </p:nvSpPr>
        <p:spPr>
          <a:xfrm>
            <a:off x="457200" y="1600200"/>
            <a:ext cx="7391400" cy="4525963"/>
          </a:xfrm>
        </p:spPr>
        <p:txBody>
          <a:bodyPr>
            <a:normAutofit/>
          </a:bodyPr>
          <a:lstStyle/>
          <a:p>
            <a:pPr>
              <a:lnSpc>
                <a:spcPct val="200000"/>
              </a:lnSpc>
              <a:spcBef>
                <a:spcPts val="0"/>
              </a:spcBef>
            </a:pPr>
            <a:r>
              <a:rPr lang="en-US" sz="2400" dirty="0" smtClean="0">
                <a:latin typeface="Times New Roman" pitchFamily="18" charset="0"/>
                <a:cs typeface="Times New Roman" pitchFamily="18" charset="0"/>
              </a:rPr>
              <a:t>The review is </a:t>
            </a:r>
            <a:r>
              <a:rPr lang="en-US" sz="2400" dirty="0">
                <a:latin typeface="Times New Roman" pitchFamily="18" charset="0"/>
                <a:cs typeface="Times New Roman" pitchFamily="18" charset="0"/>
              </a:rPr>
              <a:t>appropriate, thorough, </a:t>
            </a:r>
            <a:r>
              <a:rPr lang="en-US" sz="2400" dirty="0" smtClean="0">
                <a:latin typeface="Times New Roman" pitchFamily="18" charset="0"/>
                <a:cs typeface="Times New Roman" pitchFamily="18" charset="0"/>
              </a:rPr>
              <a:t> and organized.</a:t>
            </a:r>
            <a:endParaRPr lang="en-US" sz="2400" dirty="0">
              <a:latin typeface="Times New Roman" pitchFamily="18" charset="0"/>
              <a:cs typeface="Times New Roman" pitchFamily="18" charset="0"/>
            </a:endParaRPr>
          </a:p>
          <a:p>
            <a:pPr>
              <a:lnSpc>
                <a:spcPct val="200000"/>
              </a:lnSpc>
              <a:spcBef>
                <a:spcPts val="0"/>
              </a:spcBef>
            </a:pPr>
            <a:r>
              <a:rPr lang="en-US" sz="2400" dirty="0" smtClean="0">
                <a:latin typeface="Times New Roman" pitchFamily="18" charset="0"/>
                <a:cs typeface="Times New Roman" pitchFamily="18" charset="0"/>
              </a:rPr>
              <a:t>Some current research is included.</a:t>
            </a:r>
            <a:endParaRPr lang="en-US" sz="2400" dirty="0">
              <a:latin typeface="Times New Roman" pitchFamily="18" charset="0"/>
              <a:cs typeface="Times New Roman" pitchFamily="18" charset="0"/>
            </a:endParaRPr>
          </a:p>
          <a:p>
            <a:pPr>
              <a:lnSpc>
                <a:spcPct val="200000"/>
              </a:lnSpc>
              <a:spcBef>
                <a:spcPts val="0"/>
              </a:spcBef>
            </a:pPr>
            <a:r>
              <a:rPr lang="en-US" sz="2400" dirty="0" smtClean="0">
                <a:latin typeface="Times New Roman" pitchFamily="18" charset="0"/>
                <a:cs typeface="Times New Roman" pitchFamily="18" charset="0"/>
              </a:rPr>
              <a:t>The  </a:t>
            </a:r>
            <a:r>
              <a:rPr lang="en-US" sz="2400" dirty="0">
                <a:latin typeface="Times New Roman" pitchFamily="18" charset="0"/>
                <a:cs typeface="Times New Roman" pitchFamily="18" charset="0"/>
              </a:rPr>
              <a:t>literature </a:t>
            </a:r>
            <a:r>
              <a:rPr lang="en-US" sz="2400" dirty="0" smtClean="0">
                <a:latin typeface="Times New Roman" pitchFamily="18" charset="0"/>
                <a:cs typeface="Times New Roman" pitchFamily="18" charset="0"/>
              </a:rPr>
              <a:t>is well critiqued.</a:t>
            </a:r>
            <a:endParaRPr lang="en-US" sz="2400" dirty="0">
              <a:latin typeface="Times New Roman" pitchFamily="18" charset="0"/>
              <a:cs typeface="Times New Roman" pitchFamily="18" charset="0"/>
            </a:endParaRPr>
          </a:p>
          <a:p>
            <a:pPr>
              <a:lnSpc>
                <a:spcPct val="200000"/>
              </a:lnSpc>
              <a:spcBef>
                <a:spcPts val="0"/>
              </a:spcBef>
            </a:pPr>
            <a:r>
              <a:rPr lang="en-US" sz="2400" dirty="0" smtClean="0">
                <a:latin typeface="Times New Roman" pitchFamily="18" charset="0"/>
                <a:cs typeface="Times New Roman" pitchFamily="18" charset="0"/>
              </a:rPr>
              <a:t> </a:t>
            </a: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here </a:t>
            </a:r>
            <a:r>
              <a:rPr lang="en-US" sz="2400" dirty="0">
                <a:latin typeface="Times New Roman" pitchFamily="18" charset="0"/>
                <a:cs typeface="Times New Roman" pitchFamily="18" charset="0"/>
              </a:rPr>
              <a:t>gaps in the </a:t>
            </a:r>
            <a:r>
              <a:rPr lang="en-US" sz="2400" dirty="0" smtClean="0">
                <a:latin typeface="Times New Roman" pitchFamily="18" charset="0"/>
                <a:cs typeface="Times New Roman" pitchFamily="18" charset="0"/>
              </a:rPr>
              <a:t>knowledge re</a:t>
            </a:r>
            <a:r>
              <a:rPr lang="en-US" sz="2400" dirty="0">
                <a:latin typeface="Times New Roman" pitchFamily="18" charset="0"/>
                <a:cs typeface="Times New Roman" pitchFamily="18" charset="0"/>
              </a:rPr>
              <a:t>: the problem</a:t>
            </a:r>
          </a:p>
          <a:p>
            <a:pPr>
              <a:lnSpc>
                <a:spcPct val="200000"/>
              </a:lnSpc>
              <a:spcBef>
                <a:spcPts val="0"/>
              </a:spcBef>
              <a:buNone/>
            </a:pPr>
            <a:r>
              <a:rPr lang="en-US" sz="2400" dirty="0">
                <a:latin typeface="Times New Roman" pitchFamily="18" charset="0"/>
                <a:cs typeface="Times New Roman" pitchFamily="18" charset="0"/>
              </a:rPr>
              <a:t>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20040"/>
            <a:ext cx="8077200" cy="1127760"/>
          </a:xfrm>
        </p:spPr>
        <p:txBody>
          <a:bodyPr>
            <a:normAutofit fontScale="90000"/>
          </a:bodyPr>
          <a:lstStyle/>
          <a:p>
            <a:r>
              <a:rPr lang="en-US" dirty="0" smtClean="0">
                <a:latin typeface="Times New Roman" pitchFamily="18" charset="0"/>
                <a:cs typeface="Times New Roman" pitchFamily="18" charset="0"/>
              </a:rPr>
              <a:t>Research Question/Hypothesis</a:t>
            </a:r>
            <a:endParaRPr lang="en-US" dirty="0">
              <a:latin typeface="Times New Roman" pitchFamily="18" charset="0"/>
              <a:cs typeface="Times New Roman" pitchFamily="18" charset="0"/>
            </a:endParaRPr>
          </a:p>
        </p:txBody>
      </p:sp>
      <p:sp>
        <p:nvSpPr>
          <p:cNvPr id="4" name="Content Placeholder 3"/>
          <p:cNvSpPr>
            <a:spLocks noGrp="1"/>
          </p:cNvSpPr>
          <p:nvPr>
            <p:ph sz="quarter" idx="2"/>
          </p:nvPr>
        </p:nvSpPr>
        <p:spPr>
          <a:xfrm>
            <a:off x="457200" y="1524000"/>
            <a:ext cx="7239000" cy="4267200"/>
          </a:xfrm>
        </p:spPr>
        <p:txBody>
          <a:bodyPr>
            <a:noAutofit/>
          </a:bodyPr>
          <a:lstStyle/>
          <a:p>
            <a:pPr>
              <a:lnSpc>
                <a:spcPct val="200000"/>
              </a:lnSpc>
              <a:spcBef>
                <a:spcPts val="0"/>
              </a:spcBef>
            </a:pPr>
            <a:r>
              <a:rPr lang="en-US" dirty="0">
                <a:latin typeface="Times New Roman" pitchFamily="18" charset="0"/>
                <a:cs typeface="Times New Roman" pitchFamily="18" charset="0"/>
              </a:rPr>
              <a:t>R</a:t>
            </a:r>
            <a:r>
              <a:rPr lang="en-US" dirty="0" smtClean="0">
                <a:latin typeface="Times New Roman" pitchFamily="18" charset="0"/>
                <a:cs typeface="Times New Roman" pitchFamily="18" charset="0"/>
              </a:rPr>
              <a:t>esearch </a:t>
            </a:r>
            <a:r>
              <a:rPr lang="en-US" dirty="0">
                <a:latin typeface="Times New Roman" pitchFamily="18" charset="0"/>
                <a:cs typeface="Times New Roman" pitchFamily="18" charset="0"/>
              </a:rPr>
              <a:t>questions/hypotheses </a:t>
            </a:r>
            <a:r>
              <a:rPr lang="en-US" dirty="0" smtClean="0">
                <a:latin typeface="Times New Roman" pitchFamily="18" charset="0"/>
                <a:cs typeface="Times New Roman" pitchFamily="18" charset="0"/>
              </a:rPr>
              <a:t> is clearly stated.</a:t>
            </a:r>
            <a:endParaRPr lang="en-US" dirty="0">
              <a:latin typeface="Times New Roman" pitchFamily="18" charset="0"/>
              <a:cs typeface="Times New Roman" pitchFamily="18" charset="0"/>
            </a:endParaRPr>
          </a:p>
          <a:p>
            <a:pPr>
              <a:lnSpc>
                <a:spcPct val="200000"/>
              </a:lnSpc>
              <a:spcBef>
                <a:spcPts val="0"/>
              </a:spcBef>
            </a:pPr>
            <a:r>
              <a:rPr lang="en-US" dirty="0">
                <a:latin typeface="Times New Roman" pitchFamily="18" charset="0"/>
                <a:cs typeface="Times New Roman" pitchFamily="18" charset="0"/>
              </a:rPr>
              <a:t>T</a:t>
            </a:r>
            <a:r>
              <a:rPr lang="en-US" dirty="0" smtClean="0">
                <a:latin typeface="Times New Roman" pitchFamily="18" charset="0"/>
                <a:cs typeface="Times New Roman" pitchFamily="18" charset="0"/>
              </a:rPr>
              <a:t>he </a:t>
            </a:r>
            <a:r>
              <a:rPr lang="en-US" dirty="0">
                <a:latin typeface="Times New Roman" pitchFamily="18" charset="0"/>
                <a:cs typeface="Times New Roman" pitchFamily="18" charset="0"/>
              </a:rPr>
              <a:t>question/hypothesis researchable as </a:t>
            </a:r>
            <a:r>
              <a:rPr lang="en-US" dirty="0" smtClean="0">
                <a:latin typeface="Times New Roman" pitchFamily="18" charset="0"/>
                <a:cs typeface="Times New Roman" pitchFamily="18" charset="0"/>
              </a:rPr>
              <a:t>stated.</a:t>
            </a:r>
            <a:endParaRPr lang="en-US" dirty="0">
              <a:latin typeface="Times New Roman" pitchFamily="18" charset="0"/>
              <a:cs typeface="Times New Roman" pitchFamily="18" charset="0"/>
            </a:endParaRPr>
          </a:p>
          <a:p>
            <a:pPr>
              <a:lnSpc>
                <a:spcPct val="200000"/>
              </a:lnSpc>
              <a:spcBef>
                <a:spcPts val="0"/>
              </a:spcBef>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question/hypothesis relate logically to </a:t>
            </a:r>
            <a:r>
              <a:rPr lang="en-US" dirty="0" smtClean="0">
                <a:latin typeface="Times New Roman" pitchFamily="18" charset="0"/>
                <a:cs typeface="Times New Roman" pitchFamily="18" charset="0"/>
              </a:rPr>
              <a:t>the problem</a:t>
            </a:r>
            <a:r>
              <a:rPr lang="en-US" dirty="0">
                <a:latin typeface="Times New Roman" pitchFamily="18" charset="0"/>
                <a:cs typeface="Times New Roman" pitchFamily="18" charset="0"/>
              </a:rPr>
              <a:t>, discussion, literature review, </a:t>
            </a:r>
            <a:r>
              <a:rPr lang="en-US" dirty="0" smtClean="0">
                <a:latin typeface="Times New Roman" pitchFamily="18" charset="0"/>
                <a:cs typeface="Times New Roman" pitchFamily="18" charset="0"/>
              </a:rPr>
              <a:t>and framework.</a:t>
            </a:r>
            <a:endParaRPr lang="en-US"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Variables</a:t>
            </a:r>
            <a:endParaRPr lang="en-US" dirty="0">
              <a:latin typeface="Times New Roman" pitchFamily="18" charset="0"/>
              <a:cs typeface="Times New Roman" pitchFamily="18" charset="0"/>
            </a:endParaRPr>
          </a:p>
        </p:txBody>
      </p:sp>
      <p:sp>
        <p:nvSpPr>
          <p:cNvPr id="4" name="Content Placeholder 3"/>
          <p:cNvSpPr>
            <a:spLocks noGrp="1"/>
          </p:cNvSpPr>
          <p:nvPr>
            <p:ph sz="quarter" idx="2"/>
          </p:nvPr>
        </p:nvSpPr>
        <p:spPr>
          <a:xfrm>
            <a:off x="457200" y="1600200"/>
            <a:ext cx="7696200" cy="4525963"/>
          </a:xfrm>
        </p:spPr>
        <p:txBody>
          <a:bodyPr/>
          <a:lstStyle/>
          <a:p>
            <a:pPr>
              <a:lnSpc>
                <a:spcPct val="200000"/>
              </a:lnSpc>
              <a:spcBef>
                <a:spcPts val="0"/>
              </a:spcBef>
            </a:pPr>
            <a:r>
              <a:rPr lang="en-US" dirty="0" smtClean="0">
                <a:latin typeface="Times New Roman" pitchFamily="18" charset="0"/>
                <a:cs typeface="Times New Roman" pitchFamily="18" charset="0"/>
              </a:rPr>
              <a:t> The </a:t>
            </a:r>
            <a:r>
              <a:rPr lang="en-US" dirty="0">
                <a:latin typeface="Times New Roman" pitchFamily="18" charset="0"/>
                <a:cs typeface="Times New Roman" pitchFamily="18" charset="0"/>
              </a:rPr>
              <a:t>concepts/variables </a:t>
            </a:r>
            <a:r>
              <a:rPr lang="en-US" dirty="0" smtClean="0">
                <a:latin typeface="Times New Roman" pitchFamily="18" charset="0"/>
                <a:cs typeface="Times New Roman" pitchFamily="18" charset="0"/>
              </a:rPr>
              <a:t>are not clearly identified. </a:t>
            </a:r>
            <a:r>
              <a:rPr lang="en-US" dirty="0">
                <a:latin typeface="Times New Roman" pitchFamily="18" charset="0"/>
                <a:cs typeface="Times New Roman" pitchFamily="18" charset="0"/>
              </a:rPr>
              <a:t>Independent/Dependent?</a:t>
            </a:r>
          </a:p>
          <a:p>
            <a:pPr>
              <a:lnSpc>
                <a:spcPct val="200000"/>
              </a:lnSpc>
              <a:spcBef>
                <a:spcPts val="0"/>
              </a:spcBef>
            </a:pPr>
            <a:r>
              <a:rPr lang="en-US" dirty="0" smtClean="0">
                <a:latin typeface="Times New Roman" pitchFamily="18" charset="0"/>
                <a:cs typeface="Times New Roman" pitchFamily="18" charset="0"/>
              </a:rPr>
              <a:t>There are conceptual </a:t>
            </a:r>
            <a:r>
              <a:rPr lang="en-US" dirty="0">
                <a:latin typeface="Times New Roman" pitchFamily="18" charset="0"/>
                <a:cs typeface="Times New Roman" pitchFamily="18" charset="0"/>
              </a:rPr>
              <a:t>&amp; operational </a:t>
            </a:r>
            <a:r>
              <a:rPr lang="en-US" dirty="0" smtClean="0">
                <a:latin typeface="Times New Roman" pitchFamily="18" charset="0"/>
                <a:cs typeface="Times New Roman" pitchFamily="18" charset="0"/>
              </a:rPr>
              <a:t>definitions.</a:t>
            </a:r>
            <a:endParaRPr lang="en-US" dirty="0">
              <a:latin typeface="Times New Roman" pitchFamily="18" charset="0"/>
              <a:cs typeface="Times New Roman" pitchFamily="18" charset="0"/>
            </a:endParaRPr>
          </a:p>
          <a:p>
            <a:pPr>
              <a:lnSpc>
                <a:spcPct val="200000"/>
              </a:lnSpc>
              <a:spcBef>
                <a:spcPts val="0"/>
              </a:spcBef>
            </a:pPr>
            <a:r>
              <a:rPr lang="en-US" dirty="0" smtClean="0">
                <a:latin typeface="Times New Roman" pitchFamily="18" charset="0"/>
                <a:cs typeface="Times New Roman" pitchFamily="18" charset="0"/>
              </a:rPr>
              <a:t>The extraneous/intervening variables are identified.</a:t>
            </a:r>
          </a:p>
          <a:p>
            <a:pPr>
              <a:lnSpc>
                <a:spcPct val="200000"/>
              </a:lnSpc>
              <a:spcBef>
                <a:spcPts val="0"/>
              </a:spcBef>
              <a:buNone/>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Controlled</a:t>
            </a:r>
            <a:r>
              <a:rPr lang="en-US" dirty="0">
                <a:latin typeface="Times New Roman" pitchFamily="18" charset="0"/>
                <a:cs typeface="Times New Roman" pitchFamily="18" charset="0"/>
              </a:rPr>
              <a:t>?</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Custom 6">
      <a:dk1>
        <a:sysClr val="windowText" lastClr="000000"/>
      </a:dk1>
      <a:lt1>
        <a:sysClr val="window" lastClr="FFFFFF"/>
      </a:lt1>
      <a:dk2>
        <a:srgbClr val="92D050"/>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273</TotalTime>
  <Words>347</Words>
  <Application>Microsoft Office PowerPoint</Application>
  <PresentationFormat>On-screen Show (4:3)</PresentationFormat>
  <Paragraphs>22</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Opulent</vt:lpstr>
      <vt:lpstr>Review of the Literature</vt:lpstr>
      <vt:lpstr>Research Question/Hypothesis</vt:lpstr>
      <vt:lpstr>Variables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Shelby</dc:creator>
  <cp:lastModifiedBy>Shelby</cp:lastModifiedBy>
  <cp:revision>21</cp:revision>
  <dcterms:created xsi:type="dcterms:W3CDTF">2012-07-11T19:43:10Z</dcterms:created>
  <dcterms:modified xsi:type="dcterms:W3CDTF">2012-07-12T00:16:46Z</dcterms:modified>
</cp:coreProperties>
</file>