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508" autoAdjust="0"/>
  </p:normalViewPr>
  <p:slideViewPr>
    <p:cSldViewPr>
      <p:cViewPr>
        <p:scale>
          <a:sx n="60" d="100"/>
          <a:sy n="60" d="100"/>
        </p:scale>
        <p:origin x="-1656" y="-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915D13-6377-4FCB-9E99-4A8CA973727F}" type="datetimeFigureOut">
              <a:rPr lang="en-US" smtClean="0"/>
              <a:t>11/3/2012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D2C564-3C30-44CB-BA3F-829DFAD06B81}" type="slidenum">
              <a:rPr lang="en-US" smtClean="0"/>
              <a:t>‹#›</a:t>
            </a:fld>
            <a:endParaRPr lang="en-US"/>
          </a:p>
        </p:txBody>
      </p:sp>
    </p:spTree>
    <p:extLst>
      <p:ext uri="{BB962C8B-B14F-4D97-AF65-F5344CB8AC3E}">
        <p14:creationId xmlns:p14="http://schemas.microsoft.com/office/powerpoint/2010/main" val="280849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D2C564-3C30-44CB-BA3F-829DFAD06B81}" type="slidenum">
              <a:rPr lang="en-US" smtClean="0"/>
              <a:t>1</a:t>
            </a:fld>
            <a:endParaRPr lang="en-US"/>
          </a:p>
        </p:txBody>
      </p:sp>
    </p:spTree>
    <p:extLst>
      <p:ext uri="{BB962C8B-B14F-4D97-AF65-F5344CB8AC3E}">
        <p14:creationId xmlns:p14="http://schemas.microsoft.com/office/powerpoint/2010/main" val="27457354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baseline="0" dirty="0" smtClean="0">
                <a:solidFill>
                  <a:schemeClr val="tx1"/>
                </a:solidFill>
                <a:latin typeface="+mn-lt"/>
                <a:ea typeface="+mn-ea"/>
                <a:cs typeface="+mn-cs"/>
              </a:rPr>
              <a:t>There were limitations to this study. The limitations found were that the researchers collected the data before issuing the palliative-sedation guidelines, whether or not administering palliative-sedation in cases of psycho-emotional suffering was not assessed beforehand, and whether or not palliative-sedation speeds up the death process according to nurses was also not assessed (</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Van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Broeckaert</a:t>
            </a:r>
            <a:r>
              <a:rPr lang="en-US" sz="1200" kern="1200" dirty="0" smtClean="0">
                <a:solidFill>
                  <a:schemeClr val="tx1"/>
                </a:solidFill>
                <a:latin typeface="+mn-lt"/>
                <a:ea typeface="+mn-ea"/>
                <a:cs typeface="+mn-cs"/>
              </a:rPr>
              <a:t>, 2012)</a:t>
            </a:r>
            <a:r>
              <a:rPr lang="en-US" sz="1200" kern="1200" baseline="0" dirty="0" smtClean="0">
                <a:solidFill>
                  <a:schemeClr val="tx1"/>
                </a:solidFill>
                <a:latin typeface="+mn-lt"/>
                <a:ea typeface="+mn-ea"/>
                <a:cs typeface="+mn-cs"/>
              </a:rPr>
              <a:t>. It is unknown to what extent the first limitation has on the attitudes of palliative care nurses. The second limitation could not be dealt with in the questionnaires used. (</a:t>
            </a:r>
            <a:r>
              <a:rPr lang="en-US" sz="1200" kern="1200" baseline="0" dirty="0" err="1" smtClean="0">
                <a:solidFill>
                  <a:schemeClr val="tx1"/>
                </a:solidFill>
                <a:latin typeface="+mn-lt"/>
                <a:ea typeface="+mn-ea"/>
                <a:cs typeface="+mn-cs"/>
              </a:rPr>
              <a:t>Gielen</a:t>
            </a:r>
            <a:r>
              <a:rPr lang="en-US" sz="1200" kern="1200" baseline="0" dirty="0" smtClean="0">
                <a:solidFill>
                  <a:schemeClr val="tx1"/>
                </a:solidFill>
                <a:latin typeface="+mn-lt"/>
                <a:ea typeface="+mn-ea"/>
                <a:cs typeface="+mn-cs"/>
              </a:rPr>
              <a:t>, Van den </a:t>
            </a:r>
            <a:r>
              <a:rPr lang="en-US" sz="1200" kern="1200" baseline="0" dirty="0" err="1" smtClean="0">
                <a:solidFill>
                  <a:schemeClr val="tx1"/>
                </a:solidFill>
                <a:latin typeface="+mn-lt"/>
                <a:ea typeface="+mn-ea"/>
                <a:cs typeface="+mn-cs"/>
              </a:rPr>
              <a:t>Branden</a:t>
            </a:r>
            <a:r>
              <a:rPr lang="en-US" sz="1200" kern="1200" baseline="0" dirty="0" smtClean="0">
                <a:solidFill>
                  <a:schemeClr val="tx1"/>
                </a:solidFill>
                <a:latin typeface="+mn-lt"/>
                <a:ea typeface="+mn-ea"/>
                <a:cs typeface="+mn-cs"/>
              </a:rPr>
              <a:t>, Van </a:t>
            </a:r>
            <a:r>
              <a:rPr lang="en-US" sz="1200" kern="1200" baseline="0" dirty="0" err="1" smtClean="0">
                <a:solidFill>
                  <a:schemeClr val="tx1"/>
                </a:solidFill>
                <a:latin typeface="+mn-lt"/>
                <a:ea typeface="+mn-ea"/>
                <a:cs typeface="+mn-cs"/>
              </a:rPr>
              <a:t>Iersel</a:t>
            </a:r>
            <a:r>
              <a:rPr lang="en-US" sz="1200" kern="1200" baseline="0" dirty="0" smtClean="0">
                <a:solidFill>
                  <a:schemeClr val="tx1"/>
                </a:solidFill>
                <a:latin typeface="+mn-lt"/>
                <a:ea typeface="+mn-ea"/>
                <a:cs typeface="+mn-cs"/>
              </a:rPr>
              <a:t>, &amp; </a:t>
            </a:r>
            <a:r>
              <a:rPr lang="en-US" sz="1200" kern="1200" baseline="0" dirty="0" err="1" smtClean="0">
                <a:solidFill>
                  <a:schemeClr val="tx1"/>
                </a:solidFill>
                <a:latin typeface="+mn-lt"/>
                <a:ea typeface="+mn-ea"/>
                <a:cs typeface="+mn-cs"/>
              </a:rPr>
              <a:t>Broeckaert</a:t>
            </a:r>
            <a:r>
              <a:rPr lang="en-US" sz="1200" kern="1200" baseline="0" dirty="0" smtClean="0">
                <a:solidFill>
                  <a:schemeClr val="tx1"/>
                </a:solidFill>
                <a:latin typeface="+mn-lt"/>
                <a:ea typeface="+mn-ea"/>
                <a:cs typeface="+mn-cs"/>
              </a:rPr>
              <a:t>, 2012).</a:t>
            </a:r>
            <a:endParaRPr lang="en-US" dirty="0"/>
          </a:p>
        </p:txBody>
      </p:sp>
      <p:sp>
        <p:nvSpPr>
          <p:cNvPr id="4" name="Slide Number Placeholder 3"/>
          <p:cNvSpPr>
            <a:spLocks noGrp="1"/>
          </p:cNvSpPr>
          <p:nvPr>
            <p:ph type="sldNum" sz="quarter" idx="10"/>
          </p:nvPr>
        </p:nvSpPr>
        <p:spPr/>
        <p:txBody>
          <a:bodyPr/>
          <a:lstStyle/>
          <a:p>
            <a:fld id="{CFD2C564-3C30-44CB-BA3F-829DFAD06B81}" type="slidenum">
              <a:rPr lang="en-US" smtClean="0"/>
              <a:t>10</a:t>
            </a:fld>
            <a:endParaRPr lang="en-US"/>
          </a:p>
        </p:txBody>
      </p:sp>
    </p:spTree>
    <p:extLst>
      <p:ext uri="{BB962C8B-B14F-4D97-AF65-F5344CB8AC3E}">
        <p14:creationId xmlns:p14="http://schemas.microsoft.com/office/powerpoint/2010/main" val="39292600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baseline="0" dirty="0" smtClean="0">
                <a:solidFill>
                  <a:schemeClr val="tx1"/>
                </a:solidFill>
                <a:latin typeface="+mn-lt"/>
                <a:ea typeface="+mn-ea"/>
                <a:cs typeface="+mn-cs"/>
              </a:rPr>
              <a:t>The results were clearly presented in many tables and figures given by the researchers. The findings and interpretations were differentiated. The research question was answered and showed that there was no association found between the palliative-sedation clusters and the variables (age, years of experience, gender, religion or world view) (</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Van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Broeckaert</a:t>
            </a:r>
            <a:r>
              <a:rPr lang="en-US" sz="1200" kern="1200" dirty="0" smtClean="0">
                <a:solidFill>
                  <a:schemeClr val="tx1"/>
                </a:solidFill>
                <a:latin typeface="+mn-lt"/>
                <a:ea typeface="+mn-ea"/>
                <a:cs typeface="+mn-cs"/>
              </a:rPr>
              <a:t>, 2012)</a:t>
            </a:r>
            <a:r>
              <a:rPr lang="en-US" sz="1200" kern="1200" baseline="0" dirty="0" smtClean="0">
                <a:solidFill>
                  <a:schemeClr val="tx1"/>
                </a:solidFill>
                <a:latin typeface="+mn-lt"/>
                <a:ea typeface="+mn-ea"/>
                <a:cs typeface="+mn-cs"/>
              </a:rPr>
              <a:t>. The researchers discovered that the nurses’ views and attitudes towards palliative sedation was based off of other factors. No nursing implications were addressed in the article. The results are generalized to nurses in the palliative care setting.  Recommendations for future research was suggested that they should attempt to determine the factors that influence nurses’ opinions on palliative-sedation. </a:t>
            </a:r>
            <a:endParaRPr lang="en-US" dirty="0"/>
          </a:p>
        </p:txBody>
      </p:sp>
      <p:sp>
        <p:nvSpPr>
          <p:cNvPr id="4" name="Slide Number Placeholder 3"/>
          <p:cNvSpPr>
            <a:spLocks noGrp="1"/>
          </p:cNvSpPr>
          <p:nvPr>
            <p:ph type="sldNum" sz="quarter" idx="10"/>
          </p:nvPr>
        </p:nvSpPr>
        <p:spPr/>
        <p:txBody>
          <a:bodyPr/>
          <a:lstStyle/>
          <a:p>
            <a:fld id="{CFD2C564-3C30-44CB-BA3F-829DFAD06B81}" type="slidenum">
              <a:rPr lang="en-US" smtClean="0"/>
              <a:t>11</a:t>
            </a:fld>
            <a:endParaRPr lang="en-US"/>
          </a:p>
        </p:txBody>
      </p:sp>
    </p:spTree>
    <p:extLst>
      <p:ext uri="{BB962C8B-B14F-4D97-AF65-F5344CB8AC3E}">
        <p14:creationId xmlns:p14="http://schemas.microsoft.com/office/powerpoint/2010/main" val="4981974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a:t>
            </a:r>
            <a:r>
              <a:rPr lang="en-US" baseline="0" dirty="0" smtClean="0"/>
              <a:t> article was well-written, organized, and made sense. The researchers stated that they were not sure if the limitations affected the results of the study </a:t>
            </a:r>
            <a:r>
              <a:rPr lang="en-US" sz="1200" kern="1200" baseline="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Van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Broeckaert</a:t>
            </a:r>
            <a:r>
              <a:rPr lang="en-US" sz="1200" kern="1200" dirty="0" smtClean="0">
                <a:solidFill>
                  <a:schemeClr val="tx1"/>
                </a:solidFill>
                <a:latin typeface="+mn-lt"/>
                <a:ea typeface="+mn-ea"/>
                <a:cs typeface="+mn-cs"/>
              </a:rPr>
              <a:t>, 2012)</a:t>
            </a:r>
            <a:r>
              <a:rPr lang="en-US" sz="1200" kern="1200" baseline="0" dirty="0" smtClean="0">
                <a:solidFill>
                  <a:schemeClr val="tx1"/>
                </a:solidFill>
                <a:latin typeface="+mn-lt"/>
                <a:ea typeface="+mn-ea"/>
                <a:cs typeface="+mn-cs"/>
              </a:rPr>
              <a:t>. This article should not be used in nursing practice because it is based off of the opinions of these palliative nurses, they are not proving anything as right or wrong. Although, this article would be of interest to palliative nurses. </a:t>
            </a:r>
            <a:endParaRPr lang="en-US" dirty="0" smtClean="0"/>
          </a:p>
        </p:txBody>
      </p:sp>
      <p:sp>
        <p:nvSpPr>
          <p:cNvPr id="4" name="Slide Number Placeholder 3"/>
          <p:cNvSpPr>
            <a:spLocks noGrp="1"/>
          </p:cNvSpPr>
          <p:nvPr>
            <p:ph type="sldNum" sz="quarter" idx="10"/>
          </p:nvPr>
        </p:nvSpPr>
        <p:spPr/>
        <p:txBody>
          <a:bodyPr/>
          <a:lstStyle/>
          <a:p>
            <a:fld id="{CFD2C564-3C30-44CB-BA3F-829DFAD06B81}" type="slidenum">
              <a:rPr lang="en-US" smtClean="0"/>
              <a:t>12</a:t>
            </a:fld>
            <a:endParaRPr lang="en-US"/>
          </a:p>
        </p:txBody>
      </p:sp>
    </p:spTree>
    <p:extLst>
      <p:ext uri="{BB962C8B-B14F-4D97-AF65-F5344CB8AC3E}">
        <p14:creationId xmlns:p14="http://schemas.microsoft.com/office/powerpoint/2010/main" val="901335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D2C564-3C30-44CB-BA3F-829DFAD06B81}" type="slidenum">
              <a:rPr lang="en-US" smtClean="0"/>
              <a:t>13</a:t>
            </a:fld>
            <a:endParaRPr lang="en-US"/>
          </a:p>
        </p:txBody>
      </p:sp>
    </p:spTree>
    <p:extLst>
      <p:ext uri="{BB962C8B-B14F-4D97-AF65-F5344CB8AC3E}">
        <p14:creationId xmlns:p14="http://schemas.microsoft.com/office/powerpoint/2010/main" val="3539310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Palliative</a:t>
            </a:r>
            <a:r>
              <a:rPr lang="en-US" baseline="0" dirty="0" smtClean="0"/>
              <a:t> care is used in diseases such as cancer to relieve pain and symptoms. Palliative sedation can be used at different levels for this purpose. It is a largely debated ethical topic. The purpose of this article is to study what influences various factors have on palliative-care nurses in these situations. Demographic information, religion, and world views were analyzed. An anonymous questionnaire was sent out to all nurses who work in palliative care in Flemish, Belgium. This was sent to a total of 589 nurses with a response from 415 nurses. A latent-class design was used to analyze the results in which it was found that the majority of the population did not agree with euthanasia as a form of sedation. They also were against involuntary euthanasia and thought that it was better not to administer artificial nutrition to patients in such cases. The population was separated into two clusters with similar beliefs, one group advocating for deep, continuous sedation and the other group against deep, continuous sedation (</a:t>
            </a:r>
            <a:r>
              <a:rPr lang="en-US" baseline="0" dirty="0" err="1" smtClean="0"/>
              <a:t>Gielen</a:t>
            </a:r>
            <a:r>
              <a:rPr lang="en-US" baseline="0" dirty="0" smtClean="0"/>
              <a:t>, Van den </a:t>
            </a:r>
            <a:r>
              <a:rPr lang="en-US" baseline="0" dirty="0" err="1" smtClean="0"/>
              <a:t>Branden</a:t>
            </a:r>
            <a:r>
              <a:rPr lang="en-US" baseline="0" dirty="0" smtClean="0"/>
              <a:t>, Van </a:t>
            </a:r>
            <a:r>
              <a:rPr lang="en-US" baseline="0" dirty="0" err="1" smtClean="0"/>
              <a:t>Iersel</a:t>
            </a:r>
            <a:r>
              <a:rPr lang="en-US" baseline="0" dirty="0" smtClean="0"/>
              <a:t>, </a:t>
            </a:r>
            <a:r>
              <a:rPr lang="en-US" baseline="0" dirty="0" err="1" smtClean="0"/>
              <a:t>Broeckaert</a:t>
            </a:r>
            <a:r>
              <a:rPr lang="en-US" baseline="0" dirty="0" smtClean="0"/>
              <a:t>, 2012). </a:t>
            </a:r>
            <a:endParaRPr lang="en-US" dirty="0"/>
          </a:p>
        </p:txBody>
      </p:sp>
      <p:sp>
        <p:nvSpPr>
          <p:cNvPr id="4" name="Slide Number Placeholder 3"/>
          <p:cNvSpPr>
            <a:spLocks noGrp="1"/>
          </p:cNvSpPr>
          <p:nvPr>
            <p:ph type="sldNum" sz="quarter" idx="10"/>
          </p:nvPr>
        </p:nvSpPr>
        <p:spPr/>
        <p:txBody>
          <a:bodyPr/>
          <a:lstStyle/>
          <a:p>
            <a:fld id="{CFD2C564-3C30-44CB-BA3F-829DFAD06B81}" type="slidenum">
              <a:rPr lang="en-US" smtClean="0"/>
              <a:t>2</a:t>
            </a:fld>
            <a:endParaRPr lang="en-US"/>
          </a:p>
        </p:txBody>
      </p:sp>
    </p:spTree>
    <p:extLst>
      <p:ext uri="{BB962C8B-B14F-4D97-AF65-F5344CB8AC3E}">
        <p14:creationId xmlns:p14="http://schemas.microsoft.com/office/powerpoint/2010/main" val="22648234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The problem is clearly and concisely stated. The</a:t>
            </a:r>
            <a:r>
              <a:rPr lang="en-US" sz="1200" kern="1200" baseline="0" dirty="0" smtClean="0">
                <a:solidFill>
                  <a:schemeClr val="tx1"/>
                </a:solidFill>
                <a:latin typeface="+mn-lt"/>
                <a:ea typeface="+mn-ea"/>
                <a:cs typeface="+mn-cs"/>
              </a:rPr>
              <a:t> problem is whether or not nurses agree with the level of palliative sedation towards a patients’ end stage of life. </a:t>
            </a:r>
            <a:r>
              <a:rPr lang="en-US" sz="1200" kern="1200" dirty="0" smtClean="0">
                <a:solidFill>
                  <a:schemeClr val="tx1"/>
                </a:solidFill>
                <a:latin typeface="+mn-lt"/>
                <a:ea typeface="+mn-ea"/>
                <a:cs typeface="+mn-cs"/>
              </a:rPr>
              <a:t>The researchers go in depth explaining why it is important to study the attitude a nurse may have towards palliative sedation (</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Van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Broeckaert</a:t>
            </a:r>
            <a:r>
              <a:rPr lang="en-US" sz="1200" kern="1200" dirty="0" smtClean="0">
                <a:solidFill>
                  <a:schemeClr val="tx1"/>
                </a:solidFill>
                <a:latin typeface="+mn-lt"/>
                <a:ea typeface="+mn-ea"/>
                <a:cs typeface="+mn-cs"/>
              </a:rPr>
              <a:t>, 2012). The researchers also wanted to study if religion or any other demographic variables had an influence towards this decision. The problem is researchable in that the researchers can ask a variety of palliative care nurses to fill out a questionnaire based on their beliefs and attitudes towards palliative sedation (</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et al., 2012). The problem is not significant to the nursing career but it may</a:t>
            </a:r>
            <a:r>
              <a:rPr lang="en-US" sz="1200" kern="1200" baseline="0" dirty="0" smtClean="0">
                <a:solidFill>
                  <a:schemeClr val="tx1"/>
                </a:solidFill>
                <a:latin typeface="+mn-lt"/>
                <a:ea typeface="+mn-ea"/>
                <a:cs typeface="+mn-cs"/>
              </a:rPr>
              <a:t> affect the direct care of terminally ill patients receiving palliative sedation</a:t>
            </a:r>
            <a:r>
              <a:rPr lang="en-US" sz="1200" kern="1200" dirty="0" smtClean="0">
                <a:solidFill>
                  <a:schemeClr val="tx1"/>
                </a:solidFill>
                <a:latin typeface="+mn-lt"/>
                <a:ea typeface="+mn-ea"/>
                <a:cs typeface="+mn-cs"/>
              </a:rPr>
              <a:t>. It provides information on other nurse’s religious beliefs and if they believe in administering palliative sedation.  Palliative sedation is up to the patient and family if they want their loved one to receive it. The nurse must do what the patient wants and not do it because it doesn’t go along with their religious beliefs. It informs nurses on what others believe to help form an opinion but in the end it is up to the patient.  </a:t>
            </a:r>
          </a:p>
        </p:txBody>
      </p:sp>
      <p:sp>
        <p:nvSpPr>
          <p:cNvPr id="4" name="Slide Number Placeholder 3"/>
          <p:cNvSpPr>
            <a:spLocks noGrp="1"/>
          </p:cNvSpPr>
          <p:nvPr>
            <p:ph type="sldNum" sz="quarter" idx="10"/>
          </p:nvPr>
        </p:nvSpPr>
        <p:spPr/>
        <p:txBody>
          <a:bodyPr/>
          <a:lstStyle/>
          <a:p>
            <a:fld id="{CFD2C564-3C30-44CB-BA3F-829DFAD06B81}" type="slidenum">
              <a:rPr lang="en-US" smtClean="0"/>
              <a:t>3</a:t>
            </a:fld>
            <a:endParaRPr lang="en-US"/>
          </a:p>
        </p:txBody>
      </p:sp>
    </p:spTree>
    <p:extLst>
      <p:ext uri="{BB962C8B-B14F-4D97-AF65-F5344CB8AC3E}">
        <p14:creationId xmlns:p14="http://schemas.microsoft.com/office/powerpoint/2010/main" val="2447356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review of literature</a:t>
            </a:r>
            <a:r>
              <a:rPr lang="en-US" baseline="0" dirty="0" smtClean="0"/>
              <a:t> could be found under the introduction heading and throughout the paper.  The review of literature was appropriate and organized.  The review of literature also established the need of this study as well as other studies and where they lacked </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Van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Broeckaert</a:t>
            </a:r>
            <a:r>
              <a:rPr lang="en-US" sz="1200" kern="1200" dirty="0" smtClean="0">
                <a:solidFill>
                  <a:schemeClr val="tx1"/>
                </a:solidFill>
                <a:latin typeface="+mn-lt"/>
                <a:ea typeface="+mn-ea"/>
                <a:cs typeface="+mn-cs"/>
              </a:rPr>
              <a:t> , 2012).</a:t>
            </a:r>
            <a:r>
              <a:rPr lang="en-US" baseline="0" dirty="0" smtClean="0"/>
              <a:t> The review of literature expressed the fact that many previous studies that were related to palliative care/sedation views lacked knowledge regarding palliative sedation </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Van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Broeckaert</a:t>
            </a:r>
            <a:r>
              <a:rPr lang="en-US" sz="1200" kern="1200" dirty="0" smtClean="0">
                <a:solidFill>
                  <a:schemeClr val="tx1"/>
                </a:solidFill>
                <a:latin typeface="+mn-lt"/>
                <a:ea typeface="+mn-ea"/>
                <a:cs typeface="+mn-cs"/>
              </a:rPr>
              <a:t> , 2012).</a:t>
            </a:r>
            <a:r>
              <a:rPr lang="en-US" baseline="0" dirty="0" smtClean="0"/>
              <a:t>  These critiques allowed the reader to understand gaps and could relate them to the methodology behind the research and the way it was conducted.    The review of literature stated many variables which included the current research at hand.  The research articles that were referenced were current and relevant to the study and research question.  The review of literature also provided an array of articles which could be used as a reliable base with this research and the research question at hand </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Van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Broeckaert</a:t>
            </a:r>
            <a:r>
              <a:rPr lang="en-US" sz="1200" kern="1200" dirty="0" smtClean="0">
                <a:solidFill>
                  <a:schemeClr val="tx1"/>
                </a:solidFill>
                <a:latin typeface="+mn-lt"/>
                <a:ea typeface="+mn-ea"/>
                <a:cs typeface="+mn-cs"/>
              </a:rPr>
              <a:t> , 2012).</a:t>
            </a:r>
            <a:r>
              <a:rPr lang="en-US" baseline="0" dirty="0" smtClean="0"/>
              <a:t>  These many articles provided a bridge to any gaps that were present in the review of literature.    </a:t>
            </a:r>
            <a:endParaRPr lang="en-US" dirty="0" smtClean="0"/>
          </a:p>
          <a:p>
            <a:endParaRPr lang="en-US" dirty="0"/>
          </a:p>
        </p:txBody>
      </p:sp>
      <p:sp>
        <p:nvSpPr>
          <p:cNvPr id="4" name="Slide Number Placeholder 3"/>
          <p:cNvSpPr>
            <a:spLocks noGrp="1"/>
          </p:cNvSpPr>
          <p:nvPr>
            <p:ph type="sldNum" sz="quarter" idx="10"/>
          </p:nvPr>
        </p:nvSpPr>
        <p:spPr/>
        <p:txBody>
          <a:bodyPr/>
          <a:lstStyle/>
          <a:p>
            <a:fld id="{CFD2C564-3C30-44CB-BA3F-829DFAD06B81}" type="slidenum">
              <a:rPr lang="en-US" smtClean="0"/>
              <a:t>4</a:t>
            </a:fld>
            <a:endParaRPr lang="en-US"/>
          </a:p>
        </p:txBody>
      </p:sp>
    </p:spTree>
    <p:extLst>
      <p:ext uri="{BB962C8B-B14F-4D97-AF65-F5344CB8AC3E}">
        <p14:creationId xmlns:p14="http://schemas.microsoft.com/office/powerpoint/2010/main" val="18231786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Conceptual Framework was not stated in the article. It is assumed that the framework is based upon errors found in previous research based on palliative sedation in terminally ill patients (</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et al., 2012). The study focused on knowledge deficit about palliative sedation and the difference in definitions, aims of the research and methodology (</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et al., 2012).  With</a:t>
            </a:r>
            <a:r>
              <a:rPr lang="en-US" sz="1200" kern="1200" baseline="0" dirty="0" smtClean="0">
                <a:solidFill>
                  <a:schemeClr val="tx1"/>
                </a:solidFill>
                <a:latin typeface="+mn-lt"/>
                <a:ea typeface="+mn-ea"/>
                <a:cs typeface="+mn-cs"/>
              </a:rPr>
              <a:t> this knowledge, the concepts and relationships are identified. The previous studies used in the article lacked the knowledge on the topic as well as different perspectives in which the study was taken (</a:t>
            </a:r>
            <a:r>
              <a:rPr lang="en-US" sz="1200" kern="1200" baseline="0" dirty="0" err="1" smtClean="0">
                <a:solidFill>
                  <a:schemeClr val="tx1"/>
                </a:solidFill>
                <a:latin typeface="+mn-lt"/>
                <a:ea typeface="+mn-ea"/>
                <a:cs typeface="+mn-cs"/>
              </a:rPr>
              <a:t>Gielen</a:t>
            </a:r>
            <a:r>
              <a:rPr lang="en-US" sz="1200" kern="1200" baseline="0" dirty="0" smtClean="0">
                <a:solidFill>
                  <a:schemeClr val="tx1"/>
                </a:solidFill>
                <a:latin typeface="+mn-lt"/>
                <a:ea typeface="+mn-ea"/>
                <a:cs typeface="+mn-cs"/>
              </a:rPr>
              <a:t> et al., 2012). </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CFD2C564-3C30-44CB-BA3F-829DFAD06B81}" type="slidenum">
              <a:rPr lang="en-US" smtClean="0"/>
              <a:t>5</a:t>
            </a:fld>
            <a:endParaRPr lang="en-US"/>
          </a:p>
        </p:txBody>
      </p:sp>
    </p:spTree>
    <p:extLst>
      <p:ext uri="{BB962C8B-B14F-4D97-AF65-F5344CB8AC3E}">
        <p14:creationId xmlns:p14="http://schemas.microsoft.com/office/powerpoint/2010/main" val="15469745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research</a:t>
            </a:r>
            <a:r>
              <a:rPr lang="en-US" baseline="0" dirty="0" smtClean="0"/>
              <a:t> was clearly stated in the paper under the title of “Aim of Study” </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Van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Broeckaert</a:t>
            </a:r>
            <a:r>
              <a:rPr lang="en-US" sz="1200" kern="1200" dirty="0" smtClean="0">
                <a:solidFill>
                  <a:schemeClr val="tx1"/>
                </a:solidFill>
                <a:latin typeface="+mn-lt"/>
                <a:ea typeface="+mn-ea"/>
                <a:cs typeface="+mn-cs"/>
              </a:rPr>
              <a:t> , 2012).</a:t>
            </a:r>
            <a:r>
              <a:rPr lang="en-US" baseline="0" dirty="0" smtClean="0"/>
              <a:t> The study’s aim was to assess view points of nurses in regard to palliative sedation </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Van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Broeckaert</a:t>
            </a:r>
            <a:r>
              <a:rPr lang="en-US" sz="1200" kern="1200" dirty="0" smtClean="0">
                <a:solidFill>
                  <a:schemeClr val="tx1"/>
                </a:solidFill>
                <a:latin typeface="+mn-lt"/>
                <a:ea typeface="+mn-ea"/>
                <a:cs typeface="+mn-cs"/>
              </a:rPr>
              <a:t> , 2012).</a:t>
            </a:r>
            <a:r>
              <a:rPr lang="en-US" baseline="0" dirty="0" smtClean="0"/>
              <a:t> The study took into consideration demographics such as religion and world view and how they impacted the view of palliative sedation  </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Van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Broeckaert</a:t>
            </a:r>
            <a:r>
              <a:rPr lang="en-US" sz="1200" kern="1200" dirty="0" smtClean="0">
                <a:solidFill>
                  <a:schemeClr val="tx1"/>
                </a:solidFill>
                <a:latin typeface="+mn-lt"/>
                <a:ea typeface="+mn-ea"/>
                <a:cs typeface="+mn-cs"/>
              </a:rPr>
              <a:t> , 2012).</a:t>
            </a:r>
            <a:r>
              <a:rPr lang="en-US" baseline="0" dirty="0" smtClean="0"/>
              <a:t> The question was clearly researchable with the focus on palliative nurses due to the likely hood of them being confronted with the topic of palliative sedation </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Van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Broeckaert</a:t>
            </a:r>
            <a:r>
              <a:rPr lang="en-US" sz="1200" kern="1200" dirty="0" smtClean="0">
                <a:solidFill>
                  <a:schemeClr val="tx1"/>
                </a:solidFill>
                <a:latin typeface="+mn-lt"/>
                <a:ea typeface="+mn-ea"/>
                <a:cs typeface="+mn-cs"/>
              </a:rPr>
              <a:t> , 2012).</a:t>
            </a:r>
            <a:r>
              <a:rPr lang="en-US" baseline="0" dirty="0" smtClean="0"/>
              <a:t> The  topic that was researched at and was relatable to the other aspects of the paper including: the discussion, the review of literature, and the problem.  </a:t>
            </a:r>
          </a:p>
          <a:p>
            <a:endParaRPr lang="en-US" baseline="0" dirty="0" smtClean="0"/>
          </a:p>
          <a:p>
            <a:r>
              <a:rPr lang="en-US" baseline="0" dirty="0" smtClean="0"/>
              <a:t>The variables of the study were clearly defined, although conceptual and operational definitions were not present.  The independent variables, which are variables that explain the outcome of interest include age, religion, and gender </a:t>
            </a:r>
            <a:r>
              <a:rPr lang="en-US" sz="1200" kern="1200" dirty="0" smtClean="0">
                <a:solidFill>
                  <a:schemeClr val="tx1"/>
                </a:solidFill>
                <a:latin typeface="+mn-lt"/>
                <a:ea typeface="+mn-ea"/>
                <a:cs typeface="+mn-cs"/>
              </a:rPr>
              <a:t>(Rebar,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McCabe &amp;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2011).</a:t>
            </a:r>
            <a:r>
              <a:rPr lang="en-US" baseline="0" dirty="0" smtClean="0"/>
              <a:t> The dependent variables of the study includes participants world view and amount of experience with palliative care </a:t>
            </a:r>
            <a:r>
              <a:rPr lang="en-US" sz="1200" kern="1200" dirty="0" smtClean="0">
                <a:solidFill>
                  <a:schemeClr val="tx1"/>
                </a:solidFill>
                <a:latin typeface="+mn-lt"/>
                <a:ea typeface="+mn-ea"/>
                <a:cs typeface="+mn-cs"/>
              </a:rPr>
              <a:t>(Rebar,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McCabe &amp;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2011).</a:t>
            </a:r>
            <a:r>
              <a:rPr lang="en-US" baseline="0" dirty="0" smtClean="0"/>
              <a:t> The extraneous factor was not clearly defined but could be inferred since the sample of nurses selected to participate were not random and where chosen based upon previous experience </a:t>
            </a:r>
            <a:r>
              <a:rPr lang="en-US" sz="1200" kern="1200" dirty="0" smtClean="0">
                <a:solidFill>
                  <a:schemeClr val="tx1"/>
                </a:solidFill>
                <a:latin typeface="+mn-lt"/>
                <a:ea typeface="+mn-ea"/>
                <a:cs typeface="+mn-cs"/>
              </a:rPr>
              <a:t>(Rebar,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McCabe &amp;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2011). </a:t>
            </a:r>
            <a:endParaRPr lang="en-US" dirty="0" smtClean="0"/>
          </a:p>
        </p:txBody>
      </p:sp>
      <p:sp>
        <p:nvSpPr>
          <p:cNvPr id="4" name="Slide Number Placeholder 3"/>
          <p:cNvSpPr>
            <a:spLocks noGrp="1"/>
          </p:cNvSpPr>
          <p:nvPr>
            <p:ph type="sldNum" sz="quarter" idx="10"/>
          </p:nvPr>
        </p:nvSpPr>
        <p:spPr/>
        <p:txBody>
          <a:bodyPr/>
          <a:lstStyle/>
          <a:p>
            <a:fld id="{CFD2C564-3C30-44CB-BA3F-829DFAD06B81}" type="slidenum">
              <a:rPr lang="en-US" smtClean="0"/>
              <a:t>6</a:t>
            </a:fld>
            <a:endParaRPr lang="en-US"/>
          </a:p>
        </p:txBody>
      </p:sp>
    </p:spTree>
    <p:extLst>
      <p:ext uri="{BB962C8B-B14F-4D97-AF65-F5344CB8AC3E}">
        <p14:creationId xmlns:p14="http://schemas.microsoft.com/office/powerpoint/2010/main" val="23912611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design study that was used was latent-class</a:t>
            </a:r>
            <a:r>
              <a:rPr lang="en-US" baseline="0" dirty="0" smtClean="0"/>
              <a:t> analysis. This helped the researchers further divide the nurses into sub groups to better analyze the information that was given (</a:t>
            </a:r>
            <a:r>
              <a:rPr lang="en-US" baseline="0" dirty="0" err="1" smtClean="0"/>
              <a:t>Gielen</a:t>
            </a:r>
            <a:r>
              <a:rPr lang="en-US" baseline="0" dirty="0" smtClean="0"/>
              <a:t> et al., 2012). This was an appropriate design to use because the researchers had many factors going into the results, for example the nurses religion. “The analysis would allow us to divide the nurses into different attitudinal clusters or groups, each of them containing nurses with similar attitudes to palliative sedation” (</a:t>
            </a:r>
            <a:r>
              <a:rPr lang="en-US" baseline="0" dirty="0" err="1" smtClean="0"/>
              <a:t>Gielen</a:t>
            </a:r>
            <a:r>
              <a:rPr lang="en-US" baseline="0" dirty="0" smtClean="0"/>
              <a:t> et al., 2012, p.694). Internal validity was not addressed. The article did not state the accuracy of the findings in the article.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An anonymous questionnaire was sent to all nurses employed in palliative care at Flemish in Belgium. This foundation provided the addresses of the nurses and the researchers did not know the nurses’ names so a population number was provided. Four hundred and fifteen nurses responded and returned the questionnaire. This is a convenience sample because little to no restrictions are set to the participants other than the fact that they be a palliative care nurse. This sampling method is appropriate because it is unbiased. The sample size is an appropriate size because it is large enough to allow for more accurate results. Protection of the subjects is noted because it states it was an anonymous questionnaire and that the names of the nurses were unknown (</a:t>
            </a:r>
            <a:r>
              <a:rPr lang="en-US" baseline="0" dirty="0" err="1" smtClean="0"/>
              <a:t>Gielen</a:t>
            </a:r>
            <a:r>
              <a:rPr lang="en-US" baseline="0" dirty="0" smtClean="0"/>
              <a:t>, Van den </a:t>
            </a:r>
            <a:r>
              <a:rPr lang="en-US" baseline="0" dirty="0" err="1" smtClean="0"/>
              <a:t>Branden</a:t>
            </a:r>
            <a:r>
              <a:rPr lang="en-US" baseline="0" dirty="0" smtClean="0"/>
              <a:t>, Van </a:t>
            </a:r>
            <a:r>
              <a:rPr lang="en-US" baseline="0" dirty="0" err="1" smtClean="0"/>
              <a:t>Iersel</a:t>
            </a:r>
            <a:r>
              <a:rPr lang="en-US" baseline="0" dirty="0" smtClean="0"/>
              <a:t>, </a:t>
            </a:r>
            <a:r>
              <a:rPr lang="en-US" baseline="0" dirty="0" err="1" smtClean="0"/>
              <a:t>Broeckaert</a:t>
            </a:r>
            <a:r>
              <a:rPr lang="en-US" baseline="0" dirty="0" smtClean="0"/>
              <a:t>, 2012). </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 </a:t>
            </a:r>
            <a:endParaRPr lang="en-US" dirty="0" smtClean="0"/>
          </a:p>
          <a:p>
            <a:endParaRPr lang="en-US" dirty="0"/>
          </a:p>
        </p:txBody>
      </p:sp>
      <p:sp>
        <p:nvSpPr>
          <p:cNvPr id="4" name="Slide Number Placeholder 3"/>
          <p:cNvSpPr>
            <a:spLocks noGrp="1"/>
          </p:cNvSpPr>
          <p:nvPr>
            <p:ph type="sldNum" sz="quarter" idx="10"/>
          </p:nvPr>
        </p:nvSpPr>
        <p:spPr/>
        <p:txBody>
          <a:bodyPr/>
          <a:lstStyle/>
          <a:p>
            <a:fld id="{CFD2C564-3C30-44CB-BA3F-829DFAD06B81}" type="slidenum">
              <a:rPr lang="en-US" smtClean="0"/>
              <a:t>7</a:t>
            </a:fld>
            <a:endParaRPr lang="en-US"/>
          </a:p>
        </p:txBody>
      </p:sp>
    </p:spTree>
    <p:extLst>
      <p:ext uri="{BB962C8B-B14F-4D97-AF65-F5344CB8AC3E}">
        <p14:creationId xmlns:p14="http://schemas.microsoft.com/office/powerpoint/2010/main" val="2386342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An anonymous questionnaire was</a:t>
            </a:r>
            <a:r>
              <a:rPr lang="en-US" baseline="0" dirty="0" smtClean="0"/>
              <a:t> used. It had three parts that requested information on demographics such as age, gender, and experience in palliative care, information on religion and world views, and attitude responses using the </a:t>
            </a:r>
            <a:r>
              <a:rPr lang="en-US" baseline="0" dirty="0" err="1" smtClean="0"/>
              <a:t>Likert</a:t>
            </a:r>
            <a:r>
              <a:rPr lang="en-US" baseline="0" dirty="0" smtClean="0"/>
              <a:t> five point scale. Definitions were provided in the questionnaire of palliative sedation and voluntary and involuntary euthanasia. A month after the questionnaire was sent a reminder about the questionnaires was sent. The nurses then received a second reminder and by the end of June received a third and final reminder. They also received a stamped envelope to return the questionnaires. According to the responses, the participants were then separated into two clusters based on similarity of responses. The questionnaire was long and the </a:t>
            </a:r>
            <a:r>
              <a:rPr lang="en-US" baseline="0" dirty="0" err="1" smtClean="0"/>
              <a:t>Likert</a:t>
            </a:r>
            <a:r>
              <a:rPr lang="en-US" baseline="0" dirty="0" smtClean="0"/>
              <a:t> five-point scale was 69 questions. Before the questionnaire was sent, it was evaluated by a team of palliative care experts and sociologists and then also received approval from the Flemish Palliative Care Federation therefore addressing is validity. This method is appropriate as many times questionnaires are the most valid way to collect data </a:t>
            </a:r>
            <a:r>
              <a:rPr lang="en-US" baseline="0" dirty="0" smtClean="0"/>
              <a:t>(</a:t>
            </a:r>
            <a:r>
              <a:rPr lang="en-US" baseline="0" dirty="0" err="1" smtClean="0"/>
              <a:t>Gielen</a:t>
            </a:r>
            <a:r>
              <a:rPr lang="en-US" baseline="0" dirty="0" smtClean="0"/>
              <a:t>, Van den </a:t>
            </a:r>
            <a:r>
              <a:rPr lang="en-US" baseline="0" dirty="0" err="1" smtClean="0"/>
              <a:t>Branden</a:t>
            </a:r>
            <a:r>
              <a:rPr lang="en-US" baseline="0" dirty="0" smtClean="0"/>
              <a:t>, Van </a:t>
            </a:r>
            <a:r>
              <a:rPr lang="en-US" baseline="0" dirty="0" err="1" smtClean="0"/>
              <a:t>Iersel</a:t>
            </a:r>
            <a:r>
              <a:rPr lang="en-US" baseline="0" dirty="0" smtClean="0"/>
              <a:t>, </a:t>
            </a:r>
            <a:r>
              <a:rPr lang="en-US" baseline="0" dirty="0" err="1" smtClean="0"/>
              <a:t>Broeckaert</a:t>
            </a:r>
            <a:r>
              <a:rPr lang="en-US" baseline="0" dirty="0" smtClean="0"/>
              <a:t>, 2012). </a:t>
            </a:r>
            <a:endParaRPr lang="en-US"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CFD2C564-3C30-44CB-BA3F-829DFAD06B81}" type="slidenum">
              <a:rPr lang="en-US" smtClean="0"/>
              <a:t>8</a:t>
            </a:fld>
            <a:endParaRPr lang="en-US"/>
          </a:p>
        </p:txBody>
      </p:sp>
    </p:spTree>
    <p:extLst>
      <p:ext uri="{BB962C8B-B14F-4D97-AF65-F5344CB8AC3E}">
        <p14:creationId xmlns:p14="http://schemas.microsoft.com/office/powerpoint/2010/main" val="3849761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The data analysis procedures were appropriate for the level</a:t>
            </a:r>
            <a:r>
              <a:rPr lang="en-US" sz="1200" kern="1200" baseline="0" dirty="0" smtClean="0">
                <a:solidFill>
                  <a:schemeClr val="tx1"/>
                </a:solidFill>
                <a:latin typeface="+mn-lt"/>
                <a:ea typeface="+mn-ea"/>
                <a:cs typeface="+mn-cs"/>
              </a:rPr>
              <a:t> of measurement. The researchers used a latent-class analysis, which allowed them to cluster the nurses into groups based off of their attitudes towards palliative sedation. “To assess the effect of demographic variables on the palliative-sedation clusters, we used the Pearson chi-square and </a:t>
            </a:r>
            <a:r>
              <a:rPr lang="en-US" sz="1200" kern="1200" baseline="0" dirty="0" err="1" smtClean="0">
                <a:solidFill>
                  <a:schemeClr val="tx1"/>
                </a:solidFill>
                <a:latin typeface="+mn-lt"/>
                <a:ea typeface="+mn-ea"/>
                <a:cs typeface="+mn-cs"/>
              </a:rPr>
              <a:t>Kruksal</a:t>
            </a:r>
            <a:r>
              <a:rPr lang="en-US" sz="1200" kern="1200" baseline="0" dirty="0" smtClean="0">
                <a:solidFill>
                  <a:schemeClr val="tx1"/>
                </a:solidFill>
                <a:latin typeface="+mn-lt"/>
                <a:ea typeface="+mn-ea"/>
                <a:cs typeface="+mn-cs"/>
              </a:rPr>
              <a:t>–Wallis tests. To evaluate the effect of religion and world view on the palliative-sedation clusters, we compared these clusters with religious or ideological clusters using the Pearson chi-square test” </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Van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Broeckaert</a:t>
            </a:r>
            <a:r>
              <a:rPr lang="en-US" sz="1200" kern="1200" dirty="0" smtClean="0">
                <a:solidFill>
                  <a:schemeClr val="tx1"/>
                </a:solidFill>
                <a:latin typeface="+mn-lt"/>
                <a:ea typeface="+mn-ea"/>
                <a:cs typeface="+mn-cs"/>
              </a:rPr>
              <a:t>, 2012). </a:t>
            </a:r>
            <a:r>
              <a:rPr lang="en-US" sz="1200" kern="1200" baseline="0" dirty="0" smtClean="0">
                <a:solidFill>
                  <a:schemeClr val="tx1"/>
                </a:solidFill>
                <a:latin typeface="+mn-lt"/>
                <a:ea typeface="+mn-ea"/>
                <a:cs typeface="+mn-cs"/>
              </a:rPr>
              <a:t> The data analysis did answer the research question by dividing the nurses into groups based on their religious beliefs and practices.  The results were clearly presented in many tables and figures given by the researchers. The findings and interpretations were differentiated. </a:t>
            </a:r>
            <a:endParaRPr lang="en-US" dirty="0"/>
          </a:p>
        </p:txBody>
      </p:sp>
      <p:sp>
        <p:nvSpPr>
          <p:cNvPr id="4" name="Slide Number Placeholder 3"/>
          <p:cNvSpPr>
            <a:spLocks noGrp="1"/>
          </p:cNvSpPr>
          <p:nvPr>
            <p:ph type="sldNum" sz="quarter" idx="10"/>
          </p:nvPr>
        </p:nvSpPr>
        <p:spPr/>
        <p:txBody>
          <a:bodyPr/>
          <a:lstStyle/>
          <a:p>
            <a:fld id="{CFD2C564-3C30-44CB-BA3F-829DFAD06B81}" type="slidenum">
              <a:rPr lang="en-US" smtClean="0"/>
              <a:t>9</a:t>
            </a:fld>
            <a:endParaRPr lang="en-US"/>
          </a:p>
        </p:txBody>
      </p:sp>
    </p:spTree>
    <p:extLst>
      <p:ext uri="{BB962C8B-B14F-4D97-AF65-F5344CB8AC3E}">
        <p14:creationId xmlns:p14="http://schemas.microsoft.com/office/powerpoint/2010/main" val="1546470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7E5253D-8CD3-43AF-9346-06FFEC6C2B0A}" type="datetimeFigureOut">
              <a:rPr lang="en-US" smtClean="0"/>
              <a:t>11/3/2012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624E440-89FA-429D-B303-1FA1ADE9E7AC}"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7E5253D-8CD3-43AF-9346-06FFEC6C2B0A}" type="datetimeFigureOut">
              <a:rPr lang="en-US" smtClean="0"/>
              <a:t>11/3/2012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24E440-89FA-429D-B303-1FA1ADE9E7AC}"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9624E440-89FA-429D-B303-1FA1ADE9E7AC}"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7E5253D-8CD3-43AF-9346-06FFEC6C2B0A}" type="datetimeFigureOut">
              <a:rPr lang="en-US" smtClean="0"/>
              <a:t>11/3/2012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7E5253D-8CD3-43AF-9346-06FFEC6C2B0A}" type="datetimeFigureOut">
              <a:rPr lang="en-US" smtClean="0"/>
              <a:t>11/3/2012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9624E440-89FA-429D-B303-1FA1ADE9E7AC}"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07E5253D-8CD3-43AF-9346-06FFEC6C2B0A}" type="datetimeFigureOut">
              <a:rPr lang="en-US" smtClean="0"/>
              <a:t>11/3/2012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624E440-89FA-429D-B303-1FA1ADE9E7AC}"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07E5253D-8CD3-43AF-9346-06FFEC6C2B0A}" type="datetimeFigureOut">
              <a:rPr lang="en-US" smtClean="0"/>
              <a:t>11/3/2012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24E440-89FA-429D-B303-1FA1ADE9E7AC}"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7E5253D-8CD3-43AF-9346-06FFEC6C2B0A}" type="datetimeFigureOut">
              <a:rPr lang="en-US" smtClean="0"/>
              <a:t>11/3/2012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9624E440-89FA-429D-B303-1FA1ADE9E7AC}"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7E5253D-8CD3-43AF-9346-06FFEC6C2B0A}" type="datetimeFigureOut">
              <a:rPr lang="en-US" smtClean="0"/>
              <a:t>11/3/2012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9624E440-89FA-429D-B303-1FA1ADE9E7A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07E5253D-8CD3-43AF-9346-06FFEC6C2B0A}" type="datetimeFigureOut">
              <a:rPr lang="en-US" smtClean="0"/>
              <a:t>11/3/2012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9624E440-89FA-429D-B303-1FA1ADE9E7A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9624E440-89FA-429D-B303-1FA1ADE9E7AC}"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7E5253D-8CD3-43AF-9346-06FFEC6C2B0A}" type="datetimeFigureOut">
              <a:rPr lang="en-US" smtClean="0"/>
              <a:t>11/3/2012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9624E440-89FA-429D-B303-1FA1ADE9E7AC}"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7E5253D-8CD3-43AF-9346-06FFEC6C2B0A}" type="datetimeFigureOut">
              <a:rPr lang="en-US" smtClean="0"/>
              <a:t>11/3/2012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7E5253D-8CD3-43AF-9346-06FFEC6C2B0A}" type="datetimeFigureOut">
              <a:rPr lang="en-US" smtClean="0"/>
              <a:t>11/3/2012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624E440-89FA-429D-B303-1FA1ADE9E7AC}"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47800" y="2971800"/>
            <a:ext cx="6400800" cy="1752600"/>
          </a:xfrm>
        </p:spPr>
        <p:txBody>
          <a:bodyPr>
            <a:noAutofit/>
          </a:bodyPr>
          <a:lstStyle/>
          <a:p>
            <a:r>
              <a:rPr lang="en-US" sz="1600" dirty="0" smtClean="0"/>
              <a:t>Quantitative Research Analysis</a:t>
            </a:r>
          </a:p>
          <a:p>
            <a:endParaRPr lang="en-US" sz="1600" dirty="0" smtClean="0"/>
          </a:p>
          <a:p>
            <a:r>
              <a:rPr lang="en-US" sz="1600" dirty="0" smtClean="0"/>
              <a:t>Brittany </a:t>
            </a:r>
            <a:r>
              <a:rPr lang="en-US" sz="1600" dirty="0" err="1" smtClean="0"/>
              <a:t>Arrigoni</a:t>
            </a:r>
            <a:r>
              <a:rPr lang="en-US" sz="1600" dirty="0" smtClean="0"/>
              <a:t>, Emma </a:t>
            </a:r>
            <a:r>
              <a:rPr lang="en-US" sz="1600" dirty="0" err="1" smtClean="0"/>
              <a:t>Ciosek</a:t>
            </a:r>
            <a:r>
              <a:rPr lang="en-US" sz="1600" dirty="0" smtClean="0"/>
              <a:t>, Nina Fainter, &amp; </a:t>
            </a:r>
            <a:r>
              <a:rPr lang="en-US" sz="1600" dirty="0" err="1" smtClean="0"/>
              <a:t>Charsie</a:t>
            </a:r>
            <a:r>
              <a:rPr lang="en-US" sz="1600" dirty="0" smtClean="0"/>
              <a:t> </a:t>
            </a:r>
            <a:r>
              <a:rPr lang="en-US" sz="1600" dirty="0" err="1" smtClean="0"/>
              <a:t>Haygood</a:t>
            </a:r>
            <a:endParaRPr lang="en-US" sz="1600" dirty="0" smtClean="0"/>
          </a:p>
          <a:p>
            <a:endParaRPr lang="en-US" sz="1600" dirty="0"/>
          </a:p>
          <a:p>
            <a:r>
              <a:rPr lang="en-US" sz="1600" dirty="0" smtClean="0"/>
              <a:t>Lakeview College of Nursing</a:t>
            </a:r>
          </a:p>
          <a:p>
            <a:endParaRPr lang="en-US" sz="1600" dirty="0" smtClean="0"/>
          </a:p>
          <a:p>
            <a:r>
              <a:rPr lang="en-US" sz="1600" dirty="0" smtClean="0"/>
              <a:t>N302: Nursing Research</a:t>
            </a:r>
          </a:p>
          <a:p>
            <a:endParaRPr lang="en-US" sz="1600" dirty="0" smtClean="0"/>
          </a:p>
          <a:p>
            <a:r>
              <a:rPr lang="en-US" sz="1600" dirty="0" smtClean="0"/>
              <a:t>November 3, 2012</a:t>
            </a:r>
            <a:endParaRPr lang="en-US" sz="1600" dirty="0"/>
          </a:p>
        </p:txBody>
      </p:sp>
      <p:sp>
        <p:nvSpPr>
          <p:cNvPr id="2" name="Title 1"/>
          <p:cNvSpPr>
            <a:spLocks noGrp="1"/>
          </p:cNvSpPr>
          <p:nvPr>
            <p:ph type="ctrTitle"/>
          </p:nvPr>
        </p:nvSpPr>
        <p:spPr>
          <a:xfrm>
            <a:off x="762000" y="457200"/>
            <a:ext cx="7772400" cy="1470025"/>
          </a:xfrm>
        </p:spPr>
        <p:txBody>
          <a:bodyPr>
            <a:noAutofit/>
          </a:bodyPr>
          <a:lstStyle/>
          <a:p>
            <a:r>
              <a:rPr lang="en-US" sz="3600" dirty="0" smtClean="0"/>
              <a:t>Flemish palliative-care nurses’ attitudes to palliative sedation: A quantitative study</a:t>
            </a:r>
            <a:endParaRPr lang="en-US" sz="3600" dirty="0"/>
          </a:p>
        </p:txBody>
      </p:sp>
    </p:spTree>
    <p:extLst>
      <p:ext uri="{BB962C8B-B14F-4D97-AF65-F5344CB8AC3E}">
        <p14:creationId xmlns:p14="http://schemas.microsoft.com/office/powerpoint/2010/main" val="756818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a:t>
            </a:r>
            <a:endParaRPr lang="en-US" dirty="0"/>
          </a:p>
        </p:txBody>
      </p:sp>
      <p:sp>
        <p:nvSpPr>
          <p:cNvPr id="3" name="Content Placeholder 2"/>
          <p:cNvSpPr>
            <a:spLocks noGrp="1"/>
          </p:cNvSpPr>
          <p:nvPr>
            <p:ph sz="quarter" idx="1"/>
          </p:nvPr>
        </p:nvSpPr>
        <p:spPr/>
        <p:txBody>
          <a:bodyPr/>
          <a:lstStyle/>
          <a:p>
            <a:r>
              <a:rPr lang="en-US" dirty="0" smtClean="0"/>
              <a:t>Collecting the data before issuing the palliative-sedation guideline</a:t>
            </a:r>
          </a:p>
          <a:p>
            <a:r>
              <a:rPr lang="en-US" dirty="0"/>
              <a:t>N</a:t>
            </a:r>
            <a:r>
              <a:rPr lang="en-US" dirty="0" smtClean="0"/>
              <a:t>ot assessing whether the nurses had an issue with  administering palliative sedation in cases of psycho-emotional suffering</a:t>
            </a:r>
          </a:p>
          <a:p>
            <a:r>
              <a:rPr lang="en-US" dirty="0"/>
              <a:t>W</a:t>
            </a:r>
            <a:r>
              <a:rPr lang="en-US" dirty="0" smtClean="0"/>
              <a:t>hether or not palliative sedation speeds up the death process </a:t>
            </a:r>
          </a:p>
          <a:p>
            <a:endParaRPr lang="en-US" dirty="0"/>
          </a:p>
        </p:txBody>
      </p:sp>
    </p:spTree>
    <p:extLst>
      <p:ext uri="{BB962C8B-B14F-4D97-AF65-F5344CB8AC3E}">
        <p14:creationId xmlns:p14="http://schemas.microsoft.com/office/powerpoint/2010/main" val="750381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sz="quarter" idx="1"/>
          </p:nvPr>
        </p:nvSpPr>
        <p:spPr/>
        <p:txBody>
          <a:bodyPr/>
          <a:lstStyle/>
          <a:p>
            <a:r>
              <a:rPr lang="en-US" dirty="0" smtClean="0"/>
              <a:t>Presented in tables and figures</a:t>
            </a:r>
          </a:p>
          <a:p>
            <a:r>
              <a:rPr lang="en-US" dirty="0" smtClean="0"/>
              <a:t>No association found between the palliative sedation clusters and the variables</a:t>
            </a:r>
          </a:p>
          <a:p>
            <a:r>
              <a:rPr lang="en-US" dirty="0" smtClean="0"/>
              <a:t>Nurses’ views and attitudes towards palliative sedation based off of other factors</a:t>
            </a:r>
          </a:p>
        </p:txBody>
      </p:sp>
    </p:spTree>
    <p:extLst>
      <p:ext uri="{BB962C8B-B14F-4D97-AF65-F5344CB8AC3E}">
        <p14:creationId xmlns:p14="http://schemas.microsoft.com/office/powerpoint/2010/main" val="958411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r>
              <a:rPr lang="en-US" dirty="0" smtClean="0"/>
              <a:t>Well-written and organized</a:t>
            </a:r>
          </a:p>
          <a:p>
            <a:r>
              <a:rPr lang="en-US" dirty="0" smtClean="0"/>
              <a:t>Stated not sure if the limitations affected the results</a:t>
            </a:r>
          </a:p>
          <a:p>
            <a:r>
              <a:rPr lang="en-US" dirty="0" smtClean="0"/>
              <a:t>Article should not be used in nursing practice</a:t>
            </a:r>
            <a:endParaRPr lang="en-US" dirty="0"/>
          </a:p>
        </p:txBody>
      </p:sp>
    </p:spTree>
    <p:extLst>
      <p:ext uri="{BB962C8B-B14F-4D97-AF65-F5344CB8AC3E}">
        <p14:creationId xmlns:p14="http://schemas.microsoft.com/office/powerpoint/2010/main" val="31605062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normAutofit/>
          </a:bodyPr>
          <a:lstStyle/>
          <a:p>
            <a:r>
              <a:rPr lang="en-US" sz="2200" dirty="0" err="1"/>
              <a:t>Gielen</a:t>
            </a:r>
            <a:r>
              <a:rPr lang="en-US" sz="2200" dirty="0"/>
              <a:t>, J., Van den </a:t>
            </a:r>
            <a:r>
              <a:rPr lang="en-US" sz="2200" dirty="0" err="1"/>
              <a:t>Branden</a:t>
            </a:r>
            <a:r>
              <a:rPr lang="en-US" sz="2200" dirty="0"/>
              <a:t>, S., Van </a:t>
            </a:r>
            <a:r>
              <a:rPr lang="en-US" sz="2200" dirty="0" err="1"/>
              <a:t>Iersel</a:t>
            </a:r>
            <a:r>
              <a:rPr lang="en-US" sz="2200" dirty="0"/>
              <a:t>, T., &amp; </a:t>
            </a:r>
            <a:r>
              <a:rPr lang="en-US" sz="2200" dirty="0" err="1"/>
              <a:t>Broeckaert</a:t>
            </a:r>
            <a:r>
              <a:rPr lang="en-US" sz="2200" dirty="0"/>
              <a:t>, B. (2012). Flemish palliative-care nurses’ attitudes to palliative sedation: A quantitative study. </a:t>
            </a:r>
            <a:r>
              <a:rPr lang="en-US" sz="2200" i="1" dirty="0"/>
              <a:t>Nursing Ethics</a:t>
            </a:r>
            <a:r>
              <a:rPr lang="en-US" sz="2200" dirty="0"/>
              <a:t>, </a:t>
            </a:r>
            <a:r>
              <a:rPr lang="en-US" sz="2200" i="1" dirty="0"/>
              <a:t>19</a:t>
            </a:r>
            <a:r>
              <a:rPr lang="en-US" sz="2200" dirty="0"/>
              <a:t>(5), 692-704. doi:10.1177/0969733011436026</a:t>
            </a:r>
          </a:p>
          <a:p>
            <a:r>
              <a:rPr lang="en-US" sz="2200" dirty="0"/>
              <a:t>Rebar, C. R., </a:t>
            </a:r>
            <a:r>
              <a:rPr lang="en-US" sz="2200" dirty="0" err="1"/>
              <a:t>Macnee</a:t>
            </a:r>
            <a:r>
              <a:rPr lang="en-US" sz="2200" dirty="0"/>
              <a:t>, C. L., McCabe, S., &amp; </a:t>
            </a:r>
            <a:r>
              <a:rPr lang="en-US" sz="2200" dirty="0" err="1"/>
              <a:t>Gersch</a:t>
            </a:r>
            <a:r>
              <a:rPr lang="en-US" sz="2200" dirty="0"/>
              <a:t>, C. J. (2011). </a:t>
            </a:r>
            <a:r>
              <a:rPr lang="en-US" sz="2200" i="1" dirty="0"/>
              <a:t>Understanding nursing research, using research in evidence-based practice</a:t>
            </a:r>
            <a:r>
              <a:rPr lang="en-US" sz="2200" dirty="0"/>
              <a:t>. (3 ed.). Philadelphia, PA: </a:t>
            </a:r>
            <a:r>
              <a:rPr lang="en-US" sz="2200" dirty="0" err="1"/>
              <a:t>Lippinocott</a:t>
            </a:r>
            <a:r>
              <a:rPr lang="en-US" sz="2200" dirty="0"/>
              <a:t> Williams &amp; Wilkins</a:t>
            </a:r>
            <a:r>
              <a:rPr lang="en-US" sz="2200" dirty="0" smtClean="0"/>
              <a:t>.</a:t>
            </a:r>
            <a:endParaRPr lang="en-US" sz="2200" dirty="0"/>
          </a:p>
        </p:txBody>
      </p:sp>
    </p:spTree>
    <p:extLst>
      <p:ext uri="{BB962C8B-B14F-4D97-AF65-F5344CB8AC3E}">
        <p14:creationId xmlns:p14="http://schemas.microsoft.com/office/powerpoint/2010/main" val="3430368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sz="quarter" idx="1"/>
          </p:nvPr>
        </p:nvSpPr>
        <p:spPr/>
        <p:txBody>
          <a:bodyPr>
            <a:normAutofit fontScale="92500"/>
          </a:bodyPr>
          <a:lstStyle/>
          <a:p>
            <a:r>
              <a:rPr lang="en-US" dirty="0" smtClean="0"/>
              <a:t>Purpose of the article was to study the various factors such as age, gender, experience with care of dying patients, and </a:t>
            </a:r>
            <a:r>
              <a:rPr lang="en-US" dirty="0" smtClean="0"/>
              <a:t>religion or world views that may influence palliative sedation nurses’ in their practice </a:t>
            </a:r>
          </a:p>
          <a:p>
            <a:r>
              <a:rPr lang="en-US" dirty="0" smtClean="0"/>
              <a:t>Latent-Class Analysis Design</a:t>
            </a:r>
          </a:p>
          <a:p>
            <a:r>
              <a:rPr lang="en-US" dirty="0" smtClean="0"/>
              <a:t>A convenience sample of 415 participants was used using an anonymous questionnaire which then helped to divide the sample into clusters based on similar results </a:t>
            </a:r>
          </a:p>
          <a:p>
            <a:r>
              <a:rPr lang="en-US" dirty="0" smtClean="0"/>
              <a:t>The majority did not agree with euthanasia as a form of palliative sedation and were against involuntary euthanasia</a:t>
            </a:r>
            <a:endParaRPr lang="en-US" dirty="0" smtClean="0"/>
          </a:p>
        </p:txBody>
      </p:sp>
    </p:spTree>
    <p:extLst>
      <p:ext uri="{BB962C8B-B14F-4D97-AF65-F5344CB8AC3E}">
        <p14:creationId xmlns:p14="http://schemas.microsoft.com/office/powerpoint/2010/main" val="885342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and Purpose</a:t>
            </a:r>
            <a:endParaRPr lang="en-US" dirty="0"/>
          </a:p>
        </p:txBody>
      </p:sp>
      <p:sp>
        <p:nvSpPr>
          <p:cNvPr id="3" name="Content Placeholder 2"/>
          <p:cNvSpPr>
            <a:spLocks noGrp="1"/>
          </p:cNvSpPr>
          <p:nvPr>
            <p:ph sz="quarter" idx="1"/>
          </p:nvPr>
        </p:nvSpPr>
        <p:spPr/>
        <p:txBody>
          <a:bodyPr/>
          <a:lstStyle/>
          <a:p>
            <a:r>
              <a:rPr lang="en-US" dirty="0" smtClean="0"/>
              <a:t>Problem</a:t>
            </a:r>
          </a:p>
          <a:p>
            <a:pPr lvl="1"/>
            <a:r>
              <a:rPr lang="en-US" dirty="0" smtClean="0"/>
              <a:t>There is no agreement on the different levels of palliative sedation such as intermittent </a:t>
            </a:r>
            <a:r>
              <a:rPr lang="en-US" dirty="0" smtClean="0"/>
              <a:t>and acute versus continuous and deep</a:t>
            </a:r>
            <a:endParaRPr lang="en-US" dirty="0" smtClean="0"/>
          </a:p>
          <a:p>
            <a:pPr marL="457200" lvl="1" indent="0">
              <a:buNone/>
            </a:pPr>
            <a:endParaRPr lang="en-US" dirty="0" smtClean="0"/>
          </a:p>
          <a:p>
            <a:r>
              <a:rPr lang="en-US" dirty="0" smtClean="0"/>
              <a:t>Purpose</a:t>
            </a:r>
          </a:p>
          <a:p>
            <a:pPr lvl="1"/>
            <a:r>
              <a:rPr lang="en-US" dirty="0" smtClean="0"/>
              <a:t>To study the influence of religion and attitudes of palliative sedation that nurse’s have in their practice</a:t>
            </a:r>
            <a:endParaRPr lang="en-US" dirty="0" smtClean="0"/>
          </a:p>
        </p:txBody>
      </p:sp>
    </p:spTree>
    <p:extLst>
      <p:ext uri="{BB962C8B-B14F-4D97-AF65-F5344CB8AC3E}">
        <p14:creationId xmlns:p14="http://schemas.microsoft.com/office/powerpoint/2010/main" val="1284770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 Review</a:t>
            </a:r>
            <a:endParaRPr lang="en-US" dirty="0"/>
          </a:p>
        </p:txBody>
      </p:sp>
      <p:sp>
        <p:nvSpPr>
          <p:cNvPr id="3" name="Content Placeholder 2"/>
          <p:cNvSpPr>
            <a:spLocks noGrp="1"/>
          </p:cNvSpPr>
          <p:nvPr>
            <p:ph sz="quarter" idx="1"/>
          </p:nvPr>
        </p:nvSpPr>
        <p:spPr/>
        <p:txBody>
          <a:bodyPr>
            <a:normAutofit/>
          </a:bodyPr>
          <a:lstStyle/>
          <a:p>
            <a:r>
              <a:rPr lang="en-US" dirty="0" smtClean="0"/>
              <a:t>No agreement on frequency of palliative sedation</a:t>
            </a:r>
          </a:p>
          <a:p>
            <a:r>
              <a:rPr lang="en-US" dirty="0" smtClean="0"/>
              <a:t>Debated ethical topic</a:t>
            </a:r>
          </a:p>
          <a:p>
            <a:r>
              <a:rPr lang="en-US" dirty="0" smtClean="0"/>
              <a:t> Studies show nurses experience ethical problems with deep, continuous sedation</a:t>
            </a:r>
          </a:p>
          <a:p>
            <a:r>
              <a:rPr lang="en-US" dirty="0" smtClean="0"/>
              <a:t>Observed that involvement that palliative sedation administration is an emotional burden</a:t>
            </a:r>
          </a:p>
          <a:p>
            <a:r>
              <a:rPr lang="en-US" dirty="0" smtClean="0"/>
              <a:t>Highly religious physicians are more likely to disapprove of terminal sedation</a:t>
            </a:r>
          </a:p>
          <a:p>
            <a:endParaRPr lang="en-US" dirty="0"/>
          </a:p>
        </p:txBody>
      </p:sp>
    </p:spTree>
    <p:extLst>
      <p:ext uri="{BB962C8B-B14F-4D97-AF65-F5344CB8AC3E}">
        <p14:creationId xmlns:p14="http://schemas.microsoft.com/office/powerpoint/2010/main" val="228901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Framework</a:t>
            </a:r>
            <a:endParaRPr lang="en-US" dirty="0"/>
          </a:p>
        </p:txBody>
      </p:sp>
      <p:sp>
        <p:nvSpPr>
          <p:cNvPr id="3" name="Content Placeholder 2"/>
          <p:cNvSpPr>
            <a:spLocks noGrp="1"/>
          </p:cNvSpPr>
          <p:nvPr>
            <p:ph sz="quarter" idx="1"/>
          </p:nvPr>
        </p:nvSpPr>
        <p:spPr/>
        <p:txBody>
          <a:bodyPr/>
          <a:lstStyle/>
          <a:p>
            <a:r>
              <a:rPr lang="en-US" dirty="0" smtClean="0"/>
              <a:t>Framework not clearly stated</a:t>
            </a:r>
          </a:p>
          <a:p>
            <a:pPr lvl="1"/>
            <a:r>
              <a:rPr lang="en-US" dirty="0" smtClean="0"/>
              <a:t>Based upon errors of previous research</a:t>
            </a:r>
          </a:p>
          <a:p>
            <a:r>
              <a:rPr lang="en-US" dirty="0" smtClean="0"/>
              <a:t>Conceptual definitions not given</a:t>
            </a:r>
          </a:p>
          <a:p>
            <a:endParaRPr lang="en-US" dirty="0"/>
          </a:p>
        </p:txBody>
      </p:sp>
    </p:spTree>
    <p:extLst>
      <p:ext uri="{BB962C8B-B14F-4D97-AF65-F5344CB8AC3E}">
        <p14:creationId xmlns:p14="http://schemas.microsoft.com/office/powerpoint/2010/main" val="225020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Research Question and Variables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Question</a:t>
            </a:r>
          </a:p>
          <a:p>
            <a:pPr lvl="1"/>
            <a:r>
              <a:rPr lang="en-US" dirty="0" smtClean="0"/>
              <a:t>Do nurses agree with palliative sedation for end of life care?</a:t>
            </a:r>
            <a:endParaRPr lang="en-US" dirty="0" smtClean="0"/>
          </a:p>
          <a:p>
            <a:r>
              <a:rPr lang="en-US" dirty="0" smtClean="0"/>
              <a:t>Variables</a:t>
            </a:r>
          </a:p>
          <a:p>
            <a:pPr lvl="1"/>
            <a:r>
              <a:rPr lang="en-US" dirty="0" smtClean="0"/>
              <a:t>Independent</a:t>
            </a:r>
          </a:p>
          <a:p>
            <a:pPr lvl="2"/>
            <a:r>
              <a:rPr lang="en-US" dirty="0" smtClean="0"/>
              <a:t>Age</a:t>
            </a:r>
          </a:p>
          <a:p>
            <a:pPr lvl="2"/>
            <a:r>
              <a:rPr lang="en-US" dirty="0" smtClean="0"/>
              <a:t>Gender</a:t>
            </a:r>
          </a:p>
          <a:p>
            <a:pPr lvl="2"/>
            <a:r>
              <a:rPr lang="en-US" dirty="0" smtClean="0"/>
              <a:t>Religion</a:t>
            </a:r>
          </a:p>
          <a:p>
            <a:pPr lvl="1"/>
            <a:r>
              <a:rPr lang="en-US" dirty="0" smtClean="0"/>
              <a:t>Dependent</a:t>
            </a:r>
          </a:p>
          <a:p>
            <a:pPr lvl="2"/>
            <a:r>
              <a:rPr lang="en-US" dirty="0" smtClean="0"/>
              <a:t>World View</a:t>
            </a:r>
          </a:p>
          <a:p>
            <a:pPr lvl="2"/>
            <a:r>
              <a:rPr lang="en-US" dirty="0" smtClean="0"/>
              <a:t>Amount of experience with palliative care</a:t>
            </a:r>
          </a:p>
          <a:p>
            <a:pPr lvl="1"/>
            <a:r>
              <a:rPr lang="en-US" dirty="0" smtClean="0"/>
              <a:t>Extraneous</a:t>
            </a:r>
          </a:p>
          <a:p>
            <a:pPr lvl="2"/>
            <a:r>
              <a:rPr lang="en-US" dirty="0" smtClean="0"/>
              <a:t>Sample of nurses</a:t>
            </a:r>
          </a:p>
          <a:p>
            <a:pPr marL="457200" lvl="1" indent="0">
              <a:buNone/>
            </a:pPr>
            <a:endParaRPr lang="en-US" dirty="0" smtClean="0"/>
          </a:p>
          <a:p>
            <a:pPr lvl="1"/>
            <a:endParaRPr lang="en-US" dirty="0" smtClean="0"/>
          </a:p>
        </p:txBody>
      </p:sp>
    </p:spTree>
    <p:extLst>
      <p:ext uri="{BB962C8B-B14F-4D97-AF65-F5344CB8AC3E}">
        <p14:creationId xmlns:p14="http://schemas.microsoft.com/office/powerpoint/2010/main" val="1808711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Design and Sample</a:t>
            </a:r>
            <a:endParaRPr lang="en-US" dirty="0"/>
          </a:p>
        </p:txBody>
      </p:sp>
      <p:sp>
        <p:nvSpPr>
          <p:cNvPr id="3" name="Content Placeholder 2"/>
          <p:cNvSpPr>
            <a:spLocks noGrp="1"/>
          </p:cNvSpPr>
          <p:nvPr>
            <p:ph sz="quarter" idx="1"/>
          </p:nvPr>
        </p:nvSpPr>
        <p:spPr/>
        <p:txBody>
          <a:bodyPr>
            <a:normAutofit/>
          </a:bodyPr>
          <a:lstStyle/>
          <a:p>
            <a:r>
              <a:rPr lang="en-US" dirty="0" smtClean="0"/>
              <a:t>Design- Latent- Class Analysis</a:t>
            </a:r>
          </a:p>
          <a:p>
            <a:pPr lvl="1"/>
            <a:r>
              <a:rPr lang="en-US" dirty="0" smtClean="0"/>
              <a:t>Appropriate to combine 10 statements nurse’s made on Palliative Sedation </a:t>
            </a:r>
          </a:p>
          <a:p>
            <a:pPr lvl="1"/>
            <a:r>
              <a:rPr lang="en-US" dirty="0" smtClean="0"/>
              <a:t> Internal validity not addressed  </a:t>
            </a:r>
          </a:p>
          <a:p>
            <a:pPr lvl="1"/>
            <a:endParaRPr lang="en-US" dirty="0" smtClean="0"/>
          </a:p>
          <a:p>
            <a:r>
              <a:rPr lang="en-US" dirty="0" smtClean="0"/>
              <a:t>Sample</a:t>
            </a:r>
          </a:p>
          <a:p>
            <a:pPr lvl="1"/>
            <a:r>
              <a:rPr lang="en-US" dirty="0" smtClean="0"/>
              <a:t>Convenience sample</a:t>
            </a:r>
          </a:p>
          <a:p>
            <a:pPr lvl="1"/>
            <a:r>
              <a:rPr lang="en-US" dirty="0" smtClean="0"/>
              <a:t>Total of 589 questionnaires sent to nurses</a:t>
            </a:r>
          </a:p>
          <a:p>
            <a:pPr lvl="1"/>
            <a:r>
              <a:rPr lang="en-US" dirty="0" smtClean="0"/>
              <a:t>415 total responses</a:t>
            </a:r>
          </a:p>
          <a:p>
            <a:pPr marL="457200" lvl="1" indent="0">
              <a:buNone/>
            </a:pPr>
            <a:endParaRPr lang="en-US" dirty="0" smtClean="0"/>
          </a:p>
          <a:p>
            <a:pPr marL="457200" lvl="1" indent="0">
              <a:buNone/>
            </a:pPr>
            <a:endParaRPr lang="en-US" dirty="0" smtClean="0"/>
          </a:p>
          <a:p>
            <a:endParaRPr lang="en-US" dirty="0"/>
          </a:p>
        </p:txBody>
      </p:sp>
    </p:spTree>
    <p:extLst>
      <p:ext uri="{BB962C8B-B14F-4D97-AF65-F5344CB8AC3E}">
        <p14:creationId xmlns:p14="http://schemas.microsoft.com/office/powerpoint/2010/main" val="889257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 Methods</a:t>
            </a:r>
            <a:endParaRPr lang="en-US" dirty="0"/>
          </a:p>
        </p:txBody>
      </p:sp>
      <p:sp>
        <p:nvSpPr>
          <p:cNvPr id="3" name="Content Placeholder 2"/>
          <p:cNvSpPr>
            <a:spLocks noGrp="1"/>
          </p:cNvSpPr>
          <p:nvPr>
            <p:ph sz="quarter" idx="1"/>
          </p:nvPr>
        </p:nvSpPr>
        <p:spPr/>
        <p:txBody>
          <a:bodyPr>
            <a:normAutofit/>
          </a:bodyPr>
          <a:lstStyle/>
          <a:p>
            <a:r>
              <a:rPr lang="en-US" dirty="0" smtClean="0"/>
              <a:t>An anonymous questionnaire was used</a:t>
            </a:r>
          </a:p>
          <a:p>
            <a:pPr lvl="1"/>
            <a:r>
              <a:rPr lang="en-US" dirty="0" smtClean="0"/>
              <a:t>Consisted of three parts</a:t>
            </a:r>
          </a:p>
          <a:p>
            <a:pPr lvl="2"/>
            <a:r>
              <a:rPr lang="en-US" dirty="0" smtClean="0"/>
              <a:t>Demographic information</a:t>
            </a:r>
          </a:p>
          <a:p>
            <a:pPr lvl="2"/>
            <a:r>
              <a:rPr lang="en-US" dirty="0" smtClean="0"/>
              <a:t>Information on religion and world views</a:t>
            </a:r>
          </a:p>
          <a:p>
            <a:pPr lvl="2"/>
            <a:r>
              <a:rPr lang="en-US" dirty="0" smtClean="0"/>
              <a:t>Attitude responses using </a:t>
            </a:r>
            <a:r>
              <a:rPr lang="en-US" dirty="0" err="1" smtClean="0"/>
              <a:t>Likert</a:t>
            </a:r>
            <a:r>
              <a:rPr lang="en-US" dirty="0" smtClean="0"/>
              <a:t> five-point scale</a:t>
            </a:r>
          </a:p>
          <a:p>
            <a:r>
              <a:rPr lang="en-US" dirty="0" smtClean="0"/>
              <a:t>Took approximately 30-40 minutes to complete</a:t>
            </a:r>
          </a:p>
          <a:p>
            <a:r>
              <a:rPr lang="en-US" dirty="0" smtClean="0"/>
              <a:t>Included 69 questions on about treatment decisions</a:t>
            </a:r>
          </a:p>
          <a:p>
            <a:pPr marL="457200" lvl="1" indent="0">
              <a:buNone/>
            </a:pPr>
            <a:endParaRPr lang="en-US" dirty="0" smtClean="0"/>
          </a:p>
          <a:p>
            <a:pPr lvl="1"/>
            <a:endParaRPr lang="en-US" dirty="0"/>
          </a:p>
        </p:txBody>
      </p:sp>
    </p:spTree>
    <p:extLst>
      <p:ext uri="{BB962C8B-B14F-4D97-AF65-F5344CB8AC3E}">
        <p14:creationId xmlns:p14="http://schemas.microsoft.com/office/powerpoint/2010/main" val="2019939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Analysis</a:t>
            </a:r>
            <a:endParaRPr lang="en-US" dirty="0"/>
          </a:p>
        </p:txBody>
      </p:sp>
      <p:sp>
        <p:nvSpPr>
          <p:cNvPr id="3" name="Content Placeholder 2"/>
          <p:cNvSpPr>
            <a:spLocks noGrp="1"/>
          </p:cNvSpPr>
          <p:nvPr>
            <p:ph sz="quarter" idx="1"/>
          </p:nvPr>
        </p:nvSpPr>
        <p:spPr/>
        <p:txBody>
          <a:bodyPr/>
          <a:lstStyle/>
          <a:p>
            <a:r>
              <a:rPr lang="en-US" dirty="0" smtClean="0"/>
              <a:t>Appropriate for level of measurement</a:t>
            </a:r>
          </a:p>
          <a:p>
            <a:r>
              <a:rPr lang="en-US" dirty="0" smtClean="0"/>
              <a:t>Latent-Class Analysis, which allows clusters of the sample population</a:t>
            </a:r>
          </a:p>
          <a:p>
            <a:r>
              <a:rPr lang="en-US" dirty="0" smtClean="0"/>
              <a:t>Pearson chi-square test used</a:t>
            </a:r>
          </a:p>
          <a:p>
            <a:r>
              <a:rPr lang="en-US" dirty="0" err="1" smtClean="0"/>
              <a:t>Kruksal</a:t>
            </a:r>
            <a:r>
              <a:rPr lang="en-US" dirty="0" smtClean="0"/>
              <a:t>-Wallis test used</a:t>
            </a:r>
            <a:endParaRPr lang="en-US" dirty="0"/>
          </a:p>
        </p:txBody>
      </p:sp>
    </p:spTree>
    <p:extLst>
      <p:ext uri="{BB962C8B-B14F-4D97-AF65-F5344CB8AC3E}">
        <p14:creationId xmlns:p14="http://schemas.microsoft.com/office/powerpoint/2010/main" val="193406855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335</TotalTime>
  <Words>2486</Words>
  <Application>Microsoft Office PowerPoint</Application>
  <PresentationFormat>On-screen Show (4:3)</PresentationFormat>
  <Paragraphs>112</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Civic</vt:lpstr>
      <vt:lpstr>Flemish palliative-care nurses’ attitudes to palliative sedation: A quantitative study</vt:lpstr>
      <vt:lpstr>Summary</vt:lpstr>
      <vt:lpstr>Problem and Purpose</vt:lpstr>
      <vt:lpstr>Literature Review</vt:lpstr>
      <vt:lpstr>Conceptual Framework</vt:lpstr>
      <vt:lpstr>Research Question and Variables</vt:lpstr>
      <vt:lpstr>Research Design and Sample</vt:lpstr>
      <vt:lpstr>Data Collection Methods</vt:lpstr>
      <vt:lpstr>Data Analysis</vt:lpstr>
      <vt:lpstr>Limitations</vt:lpstr>
      <vt:lpstr>Results</vt:lpstr>
      <vt:lpstr>Conclusion</vt:lpstr>
      <vt:lpstr>References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Flemish palliative-care nurses’ attitudes to palliative sedation: A quantitative study</dc:title>
  <dc:creator>Fainter</dc:creator>
  <cp:lastModifiedBy>Fainter</cp:lastModifiedBy>
  <cp:revision>36</cp:revision>
  <dcterms:created xsi:type="dcterms:W3CDTF">2012-11-03T15:21:37Z</dcterms:created>
  <dcterms:modified xsi:type="dcterms:W3CDTF">2012-11-03T20:56:40Z</dcterms:modified>
</cp:coreProperties>
</file>