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8" r:id="rId3"/>
    <p:sldId id="260" r:id="rId4"/>
    <p:sldId id="261" r:id="rId5"/>
    <p:sldId id="262" r:id="rId6"/>
    <p:sldId id="263" r:id="rId7"/>
    <p:sldId id="264" r:id="rId8"/>
    <p:sldId id="265" r:id="rId9"/>
    <p:sldId id="266" r:id="rId10"/>
    <p:sldId id="267" r:id="rId11"/>
    <p:sldId id="268" r:id="rId12"/>
    <p:sldId id="269" r:id="rId13"/>
    <p:sldId id="270" r:id="rId14"/>
    <p:sldId id="25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76833" autoAdjust="0"/>
  </p:normalViewPr>
  <p:slideViewPr>
    <p:cSldViewPr>
      <p:cViewPr varScale="1">
        <p:scale>
          <a:sx n="60" d="100"/>
          <a:sy n="60" d="100"/>
        </p:scale>
        <p:origin x="-143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0C790D-3258-4C38-BD67-8C611743CD1C}" type="datetimeFigureOut">
              <a:rPr lang="en-US" smtClean="0"/>
              <a:pPr/>
              <a:t>11/4/2012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36BFAF-0C02-4158-A18F-41D13ECBABD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636BFAF-0C02-4158-A18F-41D13ECBABD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data collection approach was appropriate and described adequately. The researcher provided a correct number of surveys to the managers of each floor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managers were to distribute the surveys to the health care workers that met the criteria by placing the forms in each of their mailboxes at work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Instruments used in the study were also adequately described in the article.  The researcher used the Blood Pressure Accuracy Form to help collect</a:t>
            </a:r>
            <a:r>
              <a:rPr lang="en-US" sz="1200" kern="1200" baseline="0" dirty="0" smtClean="0">
                <a:solidFill>
                  <a:schemeClr val="tx1"/>
                </a:solidFill>
                <a:latin typeface="+mn-lt"/>
                <a:ea typeface="+mn-ea"/>
                <a:cs typeface="+mn-cs"/>
              </a:rPr>
              <a:t> data in the study (Anderson,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Blood Pressure Accuracy Form was created to be used specifically for this study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Once the data was collected through the survey, the researchers utilized Microsoft Excel in order to enter and analyze the information collected (Anderson, Anderson, &amp; Hill, </a:t>
            </a:r>
            <a:r>
              <a:rPr lang="en-US" sz="1200" kern="1200" baseline="0" dirty="0" smtClean="0">
                <a:solidFill>
                  <a:schemeClr val="tx1"/>
                </a:solidFill>
                <a:latin typeface="+mn-lt"/>
                <a:ea typeface="+mn-ea"/>
                <a:cs typeface="+mn-cs"/>
              </a:rPr>
              <a:t>2010).</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Reliability and validity is an important aspect of the tools. The reliability and validity were well addressed by</a:t>
            </a:r>
            <a:r>
              <a:rPr lang="en-US" sz="1200" kern="1200" baseline="0" dirty="0" smtClean="0">
                <a:solidFill>
                  <a:schemeClr val="tx1"/>
                </a:solidFill>
                <a:latin typeface="+mn-lt"/>
                <a:ea typeface="+mn-ea"/>
                <a:cs typeface="+mn-cs"/>
              </a:rPr>
              <a:t> the researchers of the study.  </a:t>
            </a:r>
            <a:r>
              <a:rPr lang="en-US" sz="1200" kern="1200" dirty="0" smtClean="0">
                <a:solidFill>
                  <a:schemeClr val="tx1"/>
                </a:solidFill>
                <a:latin typeface="+mn-lt"/>
                <a:ea typeface="+mn-ea"/>
                <a:cs typeface="+mn-cs"/>
              </a:rPr>
              <a:t>The authors had stated that “Content validity of the BPAF was established through a literature review and confirmation of content, use of terms, and ease of use by 10 registered nurses with at least 10 years of acute care nursing experience and an additional 10 registered nurses in graduate school.” (Anderson, Anderson, &amp; Hill, </a:t>
            </a:r>
            <a:r>
              <a:rPr lang="en-US" sz="1200" kern="1200" dirty="0" smtClean="0">
                <a:solidFill>
                  <a:schemeClr val="tx1"/>
                </a:solidFill>
                <a:latin typeface="+mn-lt"/>
                <a:ea typeface="+mn-ea"/>
                <a:cs typeface="+mn-cs"/>
              </a:rPr>
              <a:t>2010, </a:t>
            </a:r>
            <a:r>
              <a:rPr lang="en-US" sz="1200" kern="1200" dirty="0"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298).</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analysis procedures are appropriate for the level of measurement. The authors analyzed each question asked on the questionnaire to develop an overall result of the data. The research question is answered by the data analysis.  The purpose of this study was to determine factors that healthcare workers perceive as having the greatest influence on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accuracy, the use of the forearm for measuring BP, and in what instances do health care workers use the forearm to measure BP in a rural community hospital (Anderson, Anderson,</a:t>
            </a:r>
            <a:r>
              <a:rPr lang="en-US" sz="1200" kern="1200" baseline="0" dirty="0" smtClean="0">
                <a:solidFill>
                  <a:schemeClr val="tx1"/>
                </a:solidFill>
                <a:latin typeface="+mn-lt"/>
                <a:ea typeface="+mn-ea"/>
                <a:cs typeface="+mn-cs"/>
              </a:rPr>
              <a:t>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question was answered</a:t>
            </a:r>
            <a:r>
              <a:rPr lang="en-US" sz="1200" kern="1200" baseline="0" dirty="0" smtClean="0">
                <a:solidFill>
                  <a:schemeClr val="tx1"/>
                </a:solidFill>
                <a:latin typeface="+mn-lt"/>
                <a:ea typeface="+mn-ea"/>
                <a:cs typeface="+mn-cs"/>
              </a:rPr>
              <a:t> after the data was collected and analyzed by the researchers. </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results of this study are clearly presented in tables throughout the article. These tables include a table representing the sample characteristics, factors affecting accuracy of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measurement, and clinical factors leading to the use of forearm </a:t>
            </a:r>
            <a:r>
              <a:rPr lang="en-US" sz="1200" kern="1200" dirty="0" smtClean="0">
                <a:solidFill>
                  <a:schemeClr val="tx1"/>
                </a:solidFill>
                <a:latin typeface="+mn-lt"/>
                <a:ea typeface="+mn-ea"/>
                <a:cs typeface="+mn-cs"/>
              </a:rPr>
              <a:t>BP measurements,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and the </a:t>
            </a:r>
            <a:r>
              <a:rPr lang="en-US" sz="1200" kern="1200" dirty="0" smtClean="0">
                <a:solidFill>
                  <a:schemeClr val="tx1"/>
                </a:solidFill>
                <a:latin typeface="+mn-lt"/>
                <a:ea typeface="+mn-ea"/>
                <a:cs typeface="+mn-cs"/>
              </a:rPr>
              <a:t>frequency of </a:t>
            </a:r>
            <a:r>
              <a:rPr lang="en-US" sz="1200" kern="1200" dirty="0" smtClean="0">
                <a:solidFill>
                  <a:schemeClr val="tx1"/>
                </a:solidFill>
                <a:latin typeface="+mn-lt"/>
                <a:ea typeface="+mn-ea"/>
                <a:cs typeface="+mn-cs"/>
              </a:rPr>
              <a:t>BP</a:t>
            </a:r>
            <a:r>
              <a:rPr lang="en-US" sz="1200" kern="1200" baseline="0" dirty="0" smtClean="0">
                <a:solidFill>
                  <a:schemeClr val="tx1"/>
                </a:solidFill>
                <a:latin typeface="+mn-lt"/>
                <a:ea typeface="+mn-ea"/>
                <a:cs typeface="+mn-cs"/>
              </a:rPr>
              <a:t> assessment at t</a:t>
            </a:r>
            <a:r>
              <a:rPr lang="en-US" sz="1200" kern="1200" dirty="0" smtClean="0">
                <a:solidFill>
                  <a:schemeClr val="tx1"/>
                </a:solidFill>
                <a:latin typeface="+mn-lt"/>
                <a:ea typeface="+mn-ea"/>
                <a:cs typeface="+mn-cs"/>
              </a:rPr>
              <a:t>he </a:t>
            </a:r>
            <a:r>
              <a:rPr lang="en-US" sz="1200" kern="1200" dirty="0" smtClean="0">
                <a:solidFill>
                  <a:schemeClr val="tx1"/>
                </a:solidFill>
                <a:latin typeface="+mn-lt"/>
                <a:ea typeface="+mn-ea"/>
                <a:cs typeface="+mn-cs"/>
              </a:rPr>
              <a:t>forearm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tables </a:t>
            </a:r>
            <a:r>
              <a:rPr lang="en-US" sz="1200" kern="1200" dirty="0" smtClean="0">
                <a:solidFill>
                  <a:schemeClr val="tx1"/>
                </a:solidFill>
                <a:latin typeface="+mn-lt"/>
                <a:ea typeface="+mn-ea"/>
                <a:cs typeface="+mn-cs"/>
              </a:rPr>
              <a:t>display </a:t>
            </a:r>
            <a:r>
              <a:rPr lang="en-US" sz="1200" kern="1200" dirty="0" smtClean="0">
                <a:solidFill>
                  <a:schemeClr val="tx1"/>
                </a:solidFill>
                <a:latin typeface="+mn-lt"/>
                <a:ea typeface="+mn-ea"/>
                <a:cs typeface="+mn-cs"/>
              </a:rPr>
              <a:t>the results by the number of people choosing each </a:t>
            </a:r>
            <a:r>
              <a:rPr lang="en-US" sz="1200" kern="1200" dirty="0" smtClean="0">
                <a:solidFill>
                  <a:schemeClr val="tx1"/>
                </a:solidFill>
                <a:latin typeface="+mn-lt"/>
                <a:ea typeface="+mn-ea"/>
                <a:cs typeface="+mn-cs"/>
              </a:rPr>
              <a:t>question, </a:t>
            </a:r>
            <a:r>
              <a:rPr lang="en-US" sz="1200" kern="1200" dirty="0" smtClean="0">
                <a:solidFill>
                  <a:schemeClr val="tx1"/>
                </a:solidFill>
                <a:latin typeface="+mn-lt"/>
                <a:ea typeface="+mn-ea"/>
                <a:cs typeface="+mn-cs"/>
              </a:rPr>
              <a:t>as well </a:t>
            </a:r>
            <a:r>
              <a:rPr lang="en-US" sz="1200" kern="1200" dirty="0" smtClean="0">
                <a:solidFill>
                  <a:schemeClr val="tx1"/>
                </a:solidFill>
                <a:latin typeface="+mn-lt"/>
                <a:ea typeface="+mn-ea"/>
                <a:cs typeface="+mn-cs"/>
              </a:rPr>
              <a:t>as the </a:t>
            </a:r>
            <a:r>
              <a:rPr lang="en-US" sz="1200" kern="1200" dirty="0" smtClean="0">
                <a:solidFill>
                  <a:schemeClr val="tx1"/>
                </a:solidFill>
                <a:latin typeface="+mn-lt"/>
                <a:ea typeface="+mn-ea"/>
                <a:cs typeface="+mn-cs"/>
              </a:rPr>
              <a:t>percentage of the whole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Also, the</a:t>
            </a:r>
            <a:r>
              <a:rPr lang="en-US" sz="1200" kern="1200" baseline="0" dirty="0" smtClean="0">
                <a:solidFill>
                  <a:schemeClr val="tx1"/>
                </a:solidFill>
                <a:latin typeface="+mn-lt"/>
                <a:ea typeface="+mn-ea"/>
                <a:cs typeface="+mn-cs"/>
              </a:rPr>
              <a:t> subjects </a:t>
            </a:r>
            <a:r>
              <a:rPr lang="en-US" sz="1200" kern="1200" baseline="0" dirty="0" smtClean="0">
                <a:solidFill>
                  <a:schemeClr val="tx1"/>
                </a:solidFill>
                <a:latin typeface="+mn-lt"/>
                <a:ea typeface="+mn-ea"/>
                <a:cs typeface="+mn-cs"/>
              </a:rPr>
              <a:t>ranked </a:t>
            </a:r>
            <a:r>
              <a:rPr lang="en-US" sz="1200" kern="1200" baseline="0" dirty="0" smtClean="0">
                <a:solidFill>
                  <a:schemeClr val="tx1"/>
                </a:solidFill>
                <a:latin typeface="+mn-lt"/>
                <a:ea typeface="+mn-ea"/>
                <a:cs typeface="+mn-cs"/>
              </a:rPr>
              <a:t>the factors they believed </a:t>
            </a:r>
            <a:r>
              <a:rPr lang="en-US" sz="1200" kern="1200" baseline="0" dirty="0" smtClean="0">
                <a:solidFill>
                  <a:schemeClr val="tx1"/>
                </a:solidFill>
                <a:latin typeface="+mn-lt"/>
                <a:ea typeface="+mn-ea"/>
                <a:cs typeface="+mn-cs"/>
              </a:rPr>
              <a:t>influenced BP </a:t>
            </a:r>
            <a:r>
              <a:rPr lang="en-US" sz="1200" kern="1200" baseline="0" dirty="0" smtClean="0">
                <a:solidFill>
                  <a:schemeClr val="tx1"/>
                </a:solidFill>
                <a:latin typeface="+mn-lt"/>
                <a:ea typeface="+mn-ea"/>
                <a:cs typeface="+mn-cs"/>
              </a:rPr>
              <a:t>accuracy the most, and a table was provided with the data collected </a:t>
            </a:r>
            <a:r>
              <a:rPr lang="en-US" sz="1200" kern="1200" baseline="0" dirty="0" smtClean="0">
                <a:solidFill>
                  <a:schemeClr val="tx1"/>
                </a:solidFill>
                <a:latin typeface="+mn-lt"/>
                <a:ea typeface="+mn-ea"/>
                <a:cs typeface="+mn-cs"/>
              </a:rPr>
              <a:t>from that survey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There is also a demographic</a:t>
            </a:r>
            <a:r>
              <a:rPr lang="en-US" sz="1200" kern="1200" baseline="0" dirty="0" smtClean="0">
                <a:solidFill>
                  <a:schemeClr val="tx1"/>
                </a:solidFill>
                <a:latin typeface="+mn-lt"/>
                <a:ea typeface="+mn-ea"/>
                <a:cs typeface="+mn-cs"/>
              </a:rPr>
              <a:t> table provided, which gives the researcher a better idea of the demographics of each participant (Anderson, Anderson, &amp; Hill, </a:t>
            </a:r>
            <a:r>
              <a:rPr lang="en-US" sz="1200" kern="1200" baseline="0" dirty="0" smtClean="0">
                <a:solidFill>
                  <a:schemeClr val="tx1"/>
                </a:solidFill>
                <a:latin typeface="+mn-lt"/>
                <a:ea typeface="+mn-ea"/>
                <a:cs typeface="+mn-cs"/>
              </a:rPr>
              <a:t>2010).  </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finding and interpretations are differentiated in the previously mentioned charts. These charts are divided up based on variables used throughout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study.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Factors affecting accuracy of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are differentiated into the following categories: cuff size, body position, and body position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Factors </a:t>
            </a:r>
            <a:r>
              <a:rPr lang="en-US" sz="1200" kern="1200" dirty="0" smtClean="0">
                <a:solidFill>
                  <a:schemeClr val="tx1"/>
                </a:solidFill>
                <a:latin typeface="+mn-lt"/>
                <a:ea typeface="+mn-ea"/>
                <a:cs typeface="+mn-cs"/>
              </a:rPr>
              <a:t>affecting the use of the forearm for </a:t>
            </a:r>
            <a:r>
              <a:rPr lang="en-US" sz="1200" kern="1200" dirty="0" smtClean="0">
                <a:solidFill>
                  <a:schemeClr val="tx1"/>
                </a:solidFill>
                <a:latin typeface="+mn-lt"/>
                <a:ea typeface="+mn-ea"/>
                <a:cs typeface="+mn-cs"/>
              </a:rPr>
              <a:t>BP</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measurement</a:t>
            </a:r>
            <a:r>
              <a:rPr lang="en-US" sz="1200" kern="1200" dirty="0" smtClean="0">
                <a:solidFill>
                  <a:schemeClr val="tx1"/>
                </a:solidFill>
                <a:latin typeface="+mn-lt"/>
                <a:ea typeface="+mn-ea"/>
                <a:cs typeface="+mn-cs"/>
              </a:rPr>
              <a:t>s include: medical device, cuff not available, cuff malfunction, cuff too small, mastectomy, patient request, patient position, and nursing request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 question was answered as evidenced by the author stating that health care workers perceived the biggest influence on accuracy of BP measurement is cuff size, 90% of health care workers have used the forearm for measurement</a:t>
            </a:r>
            <a:r>
              <a:rPr lang="en-US" sz="1200" kern="1200" baseline="0" dirty="0" smtClean="0">
                <a:solidFill>
                  <a:schemeClr val="tx1"/>
                </a:solidFill>
                <a:latin typeface="+mn-lt"/>
                <a:ea typeface="+mn-ea"/>
                <a:cs typeface="+mn-cs"/>
              </a:rPr>
              <a:t> of blood pressures,</a:t>
            </a:r>
            <a:r>
              <a:rPr lang="en-US" sz="1200" kern="1200" dirty="0" smtClean="0">
                <a:solidFill>
                  <a:schemeClr val="tx1"/>
                </a:solidFill>
                <a:latin typeface="+mn-lt"/>
                <a:ea typeface="+mn-ea"/>
                <a:cs typeface="+mn-cs"/>
              </a:rPr>
              <a:t> and the use of medical devices such as PICC lines, dialysis catheters, or intravenous catheters </a:t>
            </a:r>
            <a:r>
              <a:rPr lang="en-US" sz="1200" kern="1200" dirty="0" smtClean="0">
                <a:solidFill>
                  <a:schemeClr val="tx1"/>
                </a:solidFill>
                <a:latin typeface="+mn-lt"/>
                <a:ea typeface="+mn-ea"/>
                <a:cs typeface="+mn-cs"/>
              </a:rPr>
              <a:t>were </a:t>
            </a:r>
            <a:r>
              <a:rPr lang="en-US" sz="1200" kern="1200" dirty="0" smtClean="0">
                <a:solidFill>
                  <a:schemeClr val="tx1"/>
                </a:solidFill>
                <a:latin typeface="+mn-lt"/>
                <a:ea typeface="+mn-ea"/>
                <a:cs typeface="+mn-cs"/>
              </a:rPr>
              <a:t>the top </a:t>
            </a:r>
            <a:r>
              <a:rPr lang="en-US" sz="1200" kern="1200" dirty="0" smtClean="0">
                <a:solidFill>
                  <a:schemeClr val="tx1"/>
                </a:solidFill>
                <a:latin typeface="+mn-lt"/>
                <a:ea typeface="+mn-ea"/>
                <a:cs typeface="+mn-cs"/>
              </a:rPr>
              <a:t>reasons </a:t>
            </a:r>
            <a:r>
              <a:rPr lang="en-US" sz="1200" kern="1200" dirty="0" smtClean="0">
                <a:solidFill>
                  <a:schemeClr val="tx1"/>
                </a:solidFill>
                <a:latin typeface="+mn-lt"/>
                <a:ea typeface="+mn-ea"/>
                <a:cs typeface="+mn-cs"/>
              </a:rPr>
              <a:t>that the forearm was used to </a:t>
            </a:r>
            <a:r>
              <a:rPr lang="en-US" sz="1200" kern="1200" dirty="0" smtClean="0">
                <a:solidFill>
                  <a:schemeClr val="tx1"/>
                </a:solidFill>
                <a:latin typeface="+mn-lt"/>
                <a:ea typeface="+mn-ea"/>
                <a:cs typeface="+mn-cs"/>
              </a:rPr>
              <a:t>measure</a:t>
            </a:r>
            <a:r>
              <a:rPr lang="en-US" sz="1200" kern="1200" baseline="0" dirty="0" smtClean="0">
                <a:solidFill>
                  <a:schemeClr val="tx1"/>
                </a:solidFill>
                <a:latin typeface="+mn-lt"/>
                <a:ea typeface="+mn-ea"/>
                <a:cs typeface="+mn-cs"/>
              </a:rPr>
              <a:t> BP </a:t>
            </a:r>
            <a:r>
              <a:rPr lang="en-US" sz="1200" kern="1200" baseline="0" dirty="0" smtClean="0">
                <a:solidFill>
                  <a:schemeClr val="tx1"/>
                </a:solidFill>
                <a:latin typeface="+mn-lt"/>
                <a:ea typeface="+mn-ea"/>
                <a:cs typeface="+mn-cs"/>
              </a:rPr>
              <a:t>(Anderson, Anderson, &amp; Hill, </a:t>
            </a:r>
            <a:r>
              <a:rPr lang="en-US" sz="1200" kern="1200" baseline="0" dirty="0" smtClean="0">
                <a:solidFill>
                  <a:schemeClr val="tx1"/>
                </a:solidFill>
                <a:latin typeface="+mn-lt"/>
                <a:ea typeface="+mn-ea"/>
                <a:cs typeface="+mn-cs"/>
              </a:rPr>
              <a:t>2010, </a:t>
            </a:r>
            <a:r>
              <a:rPr lang="en-US" sz="1200" kern="1200" baseline="0" dirty="0" smtClean="0">
                <a:solidFill>
                  <a:schemeClr val="tx1"/>
                </a:solidFill>
                <a:latin typeface="+mn-lt"/>
                <a:ea typeface="+mn-ea"/>
                <a:cs typeface="+mn-cs"/>
              </a:rPr>
              <a:t>p. 292). </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Limitations were defined in this study.  Limitations were that the survey was designed specifically for this study, which could</a:t>
            </a:r>
            <a:r>
              <a:rPr lang="en-US" sz="1200" kern="1200" baseline="0" dirty="0" smtClean="0">
                <a:solidFill>
                  <a:schemeClr val="tx1"/>
                </a:solidFill>
                <a:latin typeface="+mn-lt"/>
                <a:ea typeface="+mn-ea"/>
                <a:cs typeface="+mn-cs"/>
              </a:rPr>
              <a:t> make it </a:t>
            </a:r>
            <a:r>
              <a:rPr lang="en-US" sz="1200" kern="1200" dirty="0" smtClean="0">
                <a:solidFill>
                  <a:schemeClr val="tx1"/>
                </a:solidFill>
                <a:latin typeface="+mn-lt"/>
                <a:ea typeface="+mn-ea"/>
                <a:cs typeface="+mn-cs"/>
              </a:rPr>
              <a:t>less reliable and less valid (Anderson,</a:t>
            </a:r>
            <a:r>
              <a:rPr lang="en-US" sz="1200" kern="1200" baseline="0" dirty="0" smtClean="0">
                <a:solidFill>
                  <a:schemeClr val="tx1"/>
                </a:solidFill>
                <a:latin typeface="+mn-lt"/>
                <a:ea typeface="+mn-ea"/>
                <a:cs typeface="+mn-cs"/>
              </a:rPr>
              <a:t> Anderson, &amp; Hill, 2011)</a:t>
            </a:r>
            <a:r>
              <a:rPr lang="en-US" sz="1200" kern="1200" dirty="0" smtClean="0">
                <a:solidFill>
                  <a:schemeClr val="tx1"/>
                </a:solidFill>
                <a:latin typeface="+mn-lt"/>
                <a:ea typeface="+mn-ea"/>
                <a:cs typeface="+mn-cs"/>
              </a:rPr>
              <a:t>.  Bias may have been presented in this study due to the respondents knowing one of the authors prior</a:t>
            </a:r>
            <a:r>
              <a:rPr lang="en-US" sz="1200" kern="1200" baseline="0" dirty="0" smtClean="0">
                <a:solidFill>
                  <a:schemeClr val="tx1"/>
                </a:solidFill>
                <a:latin typeface="+mn-lt"/>
                <a:ea typeface="+mn-ea"/>
                <a:cs typeface="+mn-cs"/>
              </a:rPr>
              <a:t> to this</a:t>
            </a:r>
            <a:r>
              <a:rPr lang="en-US" sz="1200" kern="1200" dirty="0" smtClean="0">
                <a:solidFill>
                  <a:schemeClr val="tx1"/>
                </a:solidFill>
                <a:latin typeface="+mn-lt"/>
                <a:ea typeface="+mn-ea"/>
                <a:cs typeface="+mn-cs"/>
              </a:rPr>
              <a:t> study (Anderson,</a:t>
            </a:r>
            <a:r>
              <a:rPr lang="en-US" sz="1200" kern="1200" baseline="0" dirty="0" smtClean="0">
                <a:solidFill>
                  <a:schemeClr val="tx1"/>
                </a:solidFill>
                <a:latin typeface="+mn-lt"/>
                <a:ea typeface="+mn-ea"/>
                <a:cs typeface="+mn-cs"/>
              </a:rPr>
              <a:t> Anderson, &amp; Hill, 2011)</a:t>
            </a:r>
            <a:r>
              <a:rPr lang="en-US" sz="1200" kern="1200" dirty="0" smtClean="0">
                <a:solidFill>
                  <a:schemeClr val="tx1"/>
                </a:solidFill>
                <a:latin typeface="+mn-lt"/>
                <a:ea typeface="+mn-ea"/>
                <a:cs typeface="+mn-cs"/>
              </a:rPr>
              <a:t>.  This study implicates that all people taking a blood</a:t>
            </a:r>
            <a:r>
              <a:rPr lang="en-US" sz="1200" kern="1200" baseline="0" dirty="0" smtClean="0">
                <a:solidFill>
                  <a:schemeClr val="tx1"/>
                </a:solidFill>
                <a:latin typeface="+mn-lt"/>
                <a:ea typeface="+mn-ea"/>
                <a:cs typeface="+mn-cs"/>
              </a:rPr>
              <a:t> pressure</a:t>
            </a:r>
            <a:r>
              <a:rPr lang="en-US" sz="1200" kern="1200" dirty="0" smtClean="0">
                <a:solidFill>
                  <a:schemeClr val="tx1"/>
                </a:solidFill>
                <a:latin typeface="+mn-lt"/>
                <a:ea typeface="+mn-ea"/>
                <a:cs typeface="+mn-cs"/>
              </a:rPr>
              <a:t> should be properly trained on factors affecting the</a:t>
            </a:r>
            <a:r>
              <a:rPr lang="en-US" sz="1200" kern="1200" baseline="0" dirty="0" smtClean="0">
                <a:solidFill>
                  <a:schemeClr val="tx1"/>
                </a:solidFill>
                <a:latin typeface="+mn-lt"/>
                <a:ea typeface="+mn-ea"/>
                <a:cs typeface="+mn-cs"/>
              </a:rPr>
              <a:t> blood pressure reading</a:t>
            </a:r>
            <a:r>
              <a:rPr lang="en-US" sz="1200" kern="1200" dirty="0" smtClean="0">
                <a:solidFill>
                  <a:schemeClr val="tx1"/>
                </a:solidFill>
                <a:latin typeface="+mn-lt"/>
                <a:ea typeface="+mn-ea"/>
                <a:cs typeface="+mn-cs"/>
              </a:rPr>
              <a:t> and how to properly obtain a blood</a:t>
            </a:r>
            <a:r>
              <a:rPr lang="en-US" sz="1200" kern="1200" baseline="0" dirty="0" smtClean="0">
                <a:solidFill>
                  <a:schemeClr val="tx1"/>
                </a:solidFill>
                <a:latin typeface="+mn-lt"/>
                <a:ea typeface="+mn-ea"/>
                <a:cs typeface="+mn-cs"/>
              </a:rPr>
              <a:t> pressure (Anderson, Anderson, &amp; Hill, 2011)</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study can be generalized to the health care personal in</a:t>
            </a:r>
            <a:r>
              <a:rPr lang="en-US" sz="1200" kern="1200" baseline="0" dirty="0" smtClean="0">
                <a:solidFill>
                  <a:schemeClr val="tx1"/>
                </a:solidFill>
                <a:latin typeface="+mn-lt"/>
                <a:ea typeface="+mn-ea"/>
                <a:cs typeface="+mn-cs"/>
              </a:rPr>
              <a:t> this rural setting,  who</a:t>
            </a:r>
            <a:r>
              <a:rPr lang="en-US" sz="1200" kern="1200" dirty="0" smtClean="0">
                <a:solidFill>
                  <a:schemeClr val="tx1"/>
                </a:solidFill>
                <a:latin typeface="+mn-lt"/>
                <a:ea typeface="+mn-ea"/>
                <a:cs typeface="+mn-cs"/>
              </a:rPr>
              <a:t> measure blood pressure in patients (Anderson,</a:t>
            </a:r>
            <a:r>
              <a:rPr lang="en-US" sz="1200" kern="1200" baseline="0" dirty="0" smtClean="0">
                <a:solidFill>
                  <a:schemeClr val="tx1"/>
                </a:solidFill>
                <a:latin typeface="+mn-lt"/>
                <a:ea typeface="+mn-ea"/>
                <a:cs typeface="+mn-cs"/>
              </a:rPr>
              <a:t> Anderson, &amp; Hill, 2011)</a:t>
            </a:r>
            <a:r>
              <a:rPr lang="en-US" sz="1200" kern="1200" dirty="0" smtClean="0">
                <a:solidFill>
                  <a:schemeClr val="tx1"/>
                </a:solidFill>
                <a:latin typeface="+mn-lt"/>
                <a:ea typeface="+mn-ea"/>
                <a:cs typeface="+mn-cs"/>
              </a:rPr>
              <a:t>.  However, the study recommends that further studies be done in urban institutions to determine if the study can be generalized to all health care workers who measure blood</a:t>
            </a:r>
            <a:r>
              <a:rPr lang="en-US" sz="1200" kern="1200" baseline="0" dirty="0" smtClean="0">
                <a:solidFill>
                  <a:schemeClr val="tx1"/>
                </a:solidFill>
                <a:latin typeface="+mn-lt"/>
                <a:ea typeface="+mn-ea"/>
                <a:cs typeface="+mn-cs"/>
              </a:rPr>
              <a:t> pressures in patients (Anderson, Anderson, &amp; Hill, 2011)</a:t>
            </a:r>
            <a:r>
              <a:rPr lang="en-US" sz="1200" kern="1200" dirty="0" smtClean="0">
                <a:solidFill>
                  <a:schemeClr val="tx1"/>
                </a:solidFill>
                <a:latin typeface="+mn-lt"/>
                <a:ea typeface="+mn-ea"/>
                <a:cs typeface="+mn-cs"/>
              </a:rPr>
              <a:t>.  This is the only recommendation for this study. </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Overall</a:t>
            </a:r>
            <a:r>
              <a:rPr lang="en-US" sz="1200" kern="1200" dirty="0" smtClean="0">
                <a:solidFill>
                  <a:schemeClr val="tx1"/>
                </a:solidFill>
                <a:latin typeface="+mn-lt"/>
                <a:ea typeface="+mn-ea"/>
                <a:cs typeface="+mn-cs"/>
              </a:rPr>
              <a:t>,  th</a:t>
            </a:r>
            <a:r>
              <a:rPr lang="en-US" sz="1200" kern="1200" baseline="0" dirty="0" smtClean="0">
                <a:solidFill>
                  <a:schemeClr val="tx1"/>
                </a:solidFill>
                <a:latin typeface="+mn-lt"/>
                <a:ea typeface="+mn-ea"/>
                <a:cs typeface="+mn-cs"/>
              </a:rPr>
              <a:t>e problem and the research question were successfully researched and analyzed throughout the study. The design, framework, and review of literature could all be easily related to the purpose and research question of this study.  The variables were explained well, and the sample and data collection methods were appropriate for the purpose of the study.</a:t>
            </a:r>
            <a:r>
              <a:rPr lang="en-US" sz="1200" kern="1200" dirty="0" smtClean="0">
                <a:solidFill>
                  <a:schemeClr val="tx1"/>
                </a:solidFill>
                <a:latin typeface="+mn-lt"/>
                <a:ea typeface="+mn-ea"/>
                <a:cs typeface="+mn-cs"/>
              </a:rPr>
              <a:t> This article was clearly written with the results displayed clearly in tables, as well as thorough explanations in the discussion. The average reader could read this article and understand the concepts, because little medical jargon was used</a:t>
            </a:r>
            <a:r>
              <a:rPr lang="en-US" sz="1200" kern="1200" baseline="0" dirty="0" smtClean="0">
                <a:solidFill>
                  <a:schemeClr val="tx1"/>
                </a:solidFill>
                <a:latin typeface="+mn-lt"/>
                <a:ea typeface="+mn-ea"/>
                <a:cs typeface="+mn-cs"/>
              </a:rPr>
              <a:t> to explain information.  Also, there was not a </a:t>
            </a:r>
            <a:r>
              <a:rPr lang="en-US" sz="1200" kern="1200" dirty="0" smtClean="0">
                <a:solidFill>
                  <a:schemeClr val="tx1"/>
                </a:solidFill>
                <a:latin typeface="+mn-lt"/>
                <a:ea typeface="+mn-ea"/>
                <a:cs typeface="+mn-cs"/>
              </a:rPr>
              <a:t> large amount of numbers </a:t>
            </a:r>
            <a:r>
              <a:rPr lang="en-US" sz="1200" kern="1200" dirty="0" smtClean="0">
                <a:solidFill>
                  <a:schemeClr val="tx1"/>
                </a:solidFill>
                <a:latin typeface="+mn-lt"/>
                <a:ea typeface="+mn-ea"/>
                <a:cs typeface="+mn-cs"/>
              </a:rPr>
              <a:t>used </a:t>
            </a:r>
            <a:r>
              <a:rPr lang="en-US" sz="1200" kern="1200" dirty="0" smtClean="0">
                <a:solidFill>
                  <a:schemeClr val="tx1"/>
                </a:solidFill>
                <a:latin typeface="+mn-lt"/>
                <a:ea typeface="+mn-ea"/>
                <a:cs typeface="+mn-cs"/>
              </a:rPr>
              <a:t>that</a:t>
            </a:r>
            <a:r>
              <a:rPr lang="en-US" sz="1200" kern="1200" baseline="0" dirty="0" smtClean="0">
                <a:solidFill>
                  <a:schemeClr val="tx1"/>
                </a:solidFill>
                <a:latin typeface="+mn-lt"/>
                <a:ea typeface="+mn-ea"/>
                <a:cs typeface="+mn-cs"/>
              </a:rPr>
              <a:t> could</a:t>
            </a:r>
            <a:r>
              <a:rPr lang="en-US" sz="1200" kern="1200" dirty="0" smtClean="0">
                <a:solidFill>
                  <a:schemeClr val="tx1"/>
                </a:solidFill>
                <a:latin typeface="+mn-lt"/>
                <a:ea typeface="+mn-ea"/>
                <a:cs typeface="+mn-cs"/>
              </a:rPr>
              <a:t> cause the</a:t>
            </a:r>
            <a:r>
              <a:rPr lang="en-US" sz="1200" kern="1200" baseline="0" dirty="0" smtClean="0">
                <a:solidFill>
                  <a:schemeClr val="tx1"/>
                </a:solidFill>
                <a:latin typeface="+mn-lt"/>
                <a:ea typeface="+mn-ea"/>
                <a:cs typeface="+mn-cs"/>
              </a:rPr>
              <a:t> reader to become confused</a:t>
            </a:r>
            <a:r>
              <a:rPr lang="en-US" sz="1200" kern="1200" dirty="0" smtClean="0">
                <a:solidFill>
                  <a:schemeClr val="tx1"/>
                </a:solidFill>
                <a:latin typeface="+mn-lt"/>
                <a:ea typeface="+mn-ea"/>
                <a:cs typeface="+mn-cs"/>
              </a:rPr>
              <a:t>. The topic is relevant to health</a:t>
            </a:r>
            <a:r>
              <a:rPr lang="en-US" sz="1200" kern="1200" baseline="0" dirty="0" smtClean="0">
                <a:solidFill>
                  <a:schemeClr val="tx1"/>
                </a:solidFill>
                <a:latin typeface="+mn-lt"/>
                <a:ea typeface="+mn-ea"/>
                <a:cs typeface="+mn-cs"/>
              </a:rPr>
              <a:t> care, especially nursing, </a:t>
            </a:r>
            <a:r>
              <a:rPr lang="en-US" sz="1200" kern="1200" dirty="0" smtClean="0">
                <a:solidFill>
                  <a:schemeClr val="tx1"/>
                </a:solidFill>
                <a:latin typeface="+mn-lt"/>
                <a:ea typeface="+mn-ea"/>
                <a:cs typeface="+mn-cs"/>
              </a:rPr>
              <a:t> because taking a</a:t>
            </a:r>
            <a:r>
              <a:rPr lang="en-US" sz="1200" kern="1200" baseline="0" dirty="0" smtClean="0">
                <a:solidFill>
                  <a:schemeClr val="tx1"/>
                </a:solidFill>
                <a:latin typeface="+mn-lt"/>
                <a:ea typeface="+mn-ea"/>
                <a:cs typeface="+mn-cs"/>
              </a:rPr>
              <a:t> patient’s </a:t>
            </a:r>
            <a:r>
              <a:rPr lang="en-US" sz="1200" kern="1200" baseline="0" dirty="0" smtClean="0">
                <a:solidFill>
                  <a:schemeClr val="tx1"/>
                </a:solidFill>
                <a:latin typeface="+mn-lt"/>
                <a:ea typeface="+mn-ea"/>
                <a:cs typeface="+mn-cs"/>
              </a:rPr>
              <a:t>BP</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is a very common and crucial part of nursing care. It is important for health care workers to recognize these factors that could influence</a:t>
            </a:r>
            <a:r>
              <a:rPr lang="en-US" sz="1200" kern="1200" baseline="0" dirty="0" smtClean="0">
                <a:solidFill>
                  <a:schemeClr val="tx1"/>
                </a:solidFill>
                <a:latin typeface="+mn-lt"/>
                <a:ea typeface="+mn-ea"/>
                <a:cs typeface="+mn-cs"/>
              </a:rPr>
              <a:t> the accuracy of</a:t>
            </a:r>
            <a:r>
              <a:rPr lang="en-US" sz="1200" kern="1200" dirty="0" smtClean="0">
                <a:solidFill>
                  <a:schemeClr val="tx1"/>
                </a:solidFill>
                <a:latin typeface="+mn-lt"/>
                <a:ea typeface="+mn-ea"/>
                <a:cs typeface="+mn-cs"/>
              </a:rPr>
              <a:t> a</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BP reading, so that the best nursing care possible is provided to all patients</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636BFAF-0C02-4158-A18F-41D13ECBABDD}"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algn="l" defTabSz="914400" rtl="0" eaLnBrk="1" latinLnBrk="0" hangingPunct="1"/>
            <a:r>
              <a:rPr lang="en-US" sz="1100" kern="1200" dirty="0" smtClean="0">
                <a:solidFill>
                  <a:schemeClr val="tx1"/>
                </a:solidFill>
                <a:latin typeface="Times New Roman" pitchFamily="18" charset="0"/>
                <a:ea typeface="+mn-ea"/>
                <a:cs typeface="Times New Roman" pitchFamily="18" charset="0"/>
              </a:rPr>
              <a:t>	The </a:t>
            </a:r>
            <a:r>
              <a:rPr lang="en-US" sz="1100" kern="1200" dirty="0" smtClean="0">
                <a:solidFill>
                  <a:schemeClr val="tx1"/>
                </a:solidFill>
                <a:latin typeface="Times New Roman" pitchFamily="18" charset="0"/>
                <a:ea typeface="+mn-ea"/>
                <a:cs typeface="Times New Roman" pitchFamily="18" charset="0"/>
              </a:rPr>
              <a:t>purpose of the study was to determine which factors, based on the opinions of health care workers, affect </a:t>
            </a:r>
            <a:r>
              <a:rPr lang="en-US" sz="1100" kern="1200" dirty="0" smtClean="0">
                <a:solidFill>
                  <a:schemeClr val="tx1"/>
                </a:solidFill>
                <a:latin typeface="Times New Roman" pitchFamily="18" charset="0"/>
                <a:ea typeface="+mn-ea"/>
                <a:cs typeface="Times New Roman" pitchFamily="18" charset="0"/>
              </a:rPr>
              <a:t>the accuracy of patient</a:t>
            </a:r>
            <a:r>
              <a:rPr lang="en-US" sz="1100" kern="1200" baseline="0" dirty="0" smtClean="0">
                <a:solidFill>
                  <a:schemeClr val="tx1"/>
                </a:solidFill>
                <a:latin typeface="Times New Roman" pitchFamily="18" charset="0"/>
                <a:ea typeface="+mn-ea"/>
                <a:cs typeface="Times New Roman" pitchFamily="18" charset="0"/>
              </a:rPr>
              <a:t> bloo</a:t>
            </a:r>
            <a:r>
              <a:rPr lang="en-US" sz="1100" kern="1200" dirty="0" smtClean="0">
                <a:solidFill>
                  <a:schemeClr val="tx1"/>
                </a:solidFill>
                <a:latin typeface="Times New Roman" pitchFamily="18" charset="0"/>
                <a:ea typeface="+mn-ea"/>
                <a:cs typeface="Times New Roman" pitchFamily="18" charset="0"/>
              </a:rPr>
              <a:t>d pressure (BP) measurements </a:t>
            </a:r>
            <a:r>
              <a:rPr lang="en-US" sz="1100" kern="1200" dirty="0" smtClean="0">
                <a:solidFill>
                  <a:schemeClr val="tx1"/>
                </a:solidFill>
                <a:latin typeface="Times New Roman" pitchFamily="18" charset="0"/>
                <a:ea typeface="+mn-ea"/>
                <a:cs typeface="Times New Roman" pitchFamily="18" charset="0"/>
              </a:rPr>
              <a:t>in a rural hospital setting (Anderson, Anderson, &amp; Hill, 2010).  The framework was </a:t>
            </a:r>
            <a:r>
              <a:rPr lang="en-US" sz="1100" kern="1200" dirty="0" smtClean="0">
                <a:solidFill>
                  <a:schemeClr val="tx1"/>
                </a:solidFill>
                <a:latin typeface="Times New Roman" pitchFamily="18" charset="0"/>
                <a:ea typeface="+mn-ea"/>
                <a:cs typeface="Times New Roman" pitchFamily="18" charset="0"/>
              </a:rPr>
              <a:t>a conceptual framework, </a:t>
            </a:r>
            <a:r>
              <a:rPr lang="en-US" sz="1100" kern="1200" dirty="0" smtClean="0">
                <a:solidFill>
                  <a:schemeClr val="tx1"/>
                </a:solidFill>
                <a:latin typeface="Times New Roman" pitchFamily="18" charset="0"/>
                <a:ea typeface="+mn-ea"/>
                <a:cs typeface="Times New Roman" pitchFamily="18" charset="0"/>
              </a:rPr>
              <a:t>that the researchers used to describe the concepts of taking a </a:t>
            </a:r>
            <a:r>
              <a:rPr lang="en-US" sz="1100" kern="1200" dirty="0" smtClean="0">
                <a:solidFill>
                  <a:schemeClr val="tx1"/>
                </a:solidFill>
                <a:latin typeface="Times New Roman" pitchFamily="18" charset="0"/>
                <a:ea typeface="+mn-ea"/>
                <a:cs typeface="Times New Roman" pitchFamily="18" charset="0"/>
              </a:rPr>
              <a:t>BP measurement </a:t>
            </a:r>
            <a:r>
              <a:rPr lang="en-US" sz="1100" kern="1200" dirty="0" smtClean="0">
                <a:solidFill>
                  <a:schemeClr val="tx1"/>
                </a:solidFill>
                <a:latin typeface="Times New Roman" pitchFamily="18" charset="0"/>
                <a:ea typeface="+mn-ea"/>
                <a:cs typeface="Times New Roman" pitchFamily="18" charset="0"/>
              </a:rPr>
              <a:t>(Anderson, Anderson, &amp; Hill, 2010).  The review of literature included over 20 research articles critiqued by the researchers (Anderson, Anderson, &amp; Hill, 2010, p. 288).  They used research articles from 1985-2008, and six of the 25 articles used in the literature review were from the past six years since the 2010 publication (Anderson, Anderson, &amp; Hill, 2010, p. 288). The research question was to determine the most accurate place to take the </a:t>
            </a:r>
            <a:r>
              <a:rPr lang="en-US" sz="1100" kern="1200" dirty="0" smtClean="0">
                <a:solidFill>
                  <a:schemeClr val="tx1"/>
                </a:solidFill>
                <a:latin typeface="Times New Roman" pitchFamily="18" charset="0"/>
                <a:ea typeface="+mn-ea"/>
                <a:cs typeface="Times New Roman" pitchFamily="18" charset="0"/>
              </a:rPr>
              <a:t>BP of </a:t>
            </a:r>
            <a:r>
              <a:rPr lang="en-US" sz="1100" kern="1200" dirty="0" smtClean="0">
                <a:solidFill>
                  <a:schemeClr val="tx1"/>
                </a:solidFill>
                <a:latin typeface="Times New Roman" pitchFamily="18" charset="0"/>
                <a:ea typeface="+mn-ea"/>
                <a:cs typeface="Times New Roman" pitchFamily="18" charset="0"/>
              </a:rPr>
              <a:t>a patient and </a:t>
            </a:r>
            <a:r>
              <a:rPr lang="en-US" sz="1100" kern="1200" dirty="0" smtClean="0">
                <a:solidFill>
                  <a:schemeClr val="tx1"/>
                </a:solidFill>
                <a:latin typeface="Times New Roman" pitchFamily="18" charset="0"/>
                <a:ea typeface="+mn-ea"/>
                <a:cs typeface="Times New Roman" pitchFamily="18" charset="0"/>
              </a:rPr>
              <a:t>to</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identify </a:t>
            </a:r>
            <a:r>
              <a:rPr lang="en-US" sz="1100" kern="1200" dirty="0" smtClean="0">
                <a:solidFill>
                  <a:schemeClr val="tx1"/>
                </a:solidFill>
                <a:latin typeface="Times New Roman" pitchFamily="18" charset="0"/>
                <a:ea typeface="+mn-ea"/>
                <a:cs typeface="Times New Roman" pitchFamily="18" charset="0"/>
              </a:rPr>
              <a:t>the factors that would affect the </a:t>
            </a:r>
            <a:r>
              <a:rPr lang="en-US" sz="1100" kern="1200" dirty="0" smtClean="0">
                <a:solidFill>
                  <a:schemeClr val="tx1"/>
                </a:solidFill>
                <a:latin typeface="Times New Roman" pitchFamily="18" charset="0"/>
                <a:ea typeface="+mn-ea"/>
                <a:cs typeface="Times New Roman" pitchFamily="18" charset="0"/>
              </a:rPr>
              <a:t>BP reading </a:t>
            </a:r>
            <a:r>
              <a:rPr lang="en-US" sz="1100" kern="1200" dirty="0" smtClean="0">
                <a:solidFill>
                  <a:schemeClr val="tx1"/>
                </a:solidFill>
                <a:latin typeface="Times New Roman" pitchFamily="18" charset="0"/>
                <a:ea typeface="+mn-ea"/>
                <a:cs typeface="Times New Roman" pitchFamily="18" charset="0"/>
              </a:rPr>
              <a:t>the most (Anderson, Anderson, &amp; Hill, 2010).  The design of this study was a quantitative, descriptive, and non-experimental design (Anderson, Anderson, &amp; Hill, 2010).  The sample was a convenience sample made up of health care </a:t>
            </a:r>
            <a:r>
              <a:rPr lang="en-US" sz="1100" kern="1200" dirty="0" smtClean="0">
                <a:solidFill>
                  <a:schemeClr val="tx1"/>
                </a:solidFill>
                <a:latin typeface="Times New Roman" pitchFamily="18" charset="0"/>
                <a:ea typeface="+mn-ea"/>
                <a:cs typeface="Times New Roman" pitchFamily="18" charset="0"/>
              </a:rPr>
              <a:t>staff </a:t>
            </a:r>
            <a:r>
              <a:rPr lang="en-US" sz="1100" kern="1200" dirty="0" smtClean="0">
                <a:solidFill>
                  <a:schemeClr val="tx1"/>
                </a:solidFill>
                <a:latin typeface="Times New Roman" pitchFamily="18" charset="0"/>
                <a:ea typeface="+mn-ea"/>
                <a:cs typeface="Times New Roman" pitchFamily="18" charset="0"/>
              </a:rPr>
              <a:t>who were employed in a rural hospital setting (Anderson, Anderson, &amp; Hill, 2010).  There were 170 health care staff </a:t>
            </a:r>
            <a:r>
              <a:rPr lang="en-US" sz="1100" kern="1200" dirty="0" smtClean="0">
                <a:solidFill>
                  <a:schemeClr val="tx1"/>
                </a:solidFill>
                <a:latin typeface="Times New Roman" pitchFamily="18" charset="0"/>
                <a:ea typeface="+mn-ea"/>
                <a:cs typeface="Times New Roman" pitchFamily="18" charset="0"/>
              </a:rPr>
              <a:t>members who </a:t>
            </a:r>
            <a:r>
              <a:rPr lang="en-US" sz="1100" kern="1200" dirty="0" smtClean="0">
                <a:solidFill>
                  <a:schemeClr val="tx1"/>
                </a:solidFill>
                <a:latin typeface="Times New Roman" pitchFamily="18" charset="0"/>
                <a:ea typeface="+mn-ea"/>
                <a:cs typeface="Times New Roman" pitchFamily="18" charset="0"/>
              </a:rPr>
              <a:t>met the criteria to be included in this research study (Anderson, Anderson, &amp; Hill, 2010, p. 289).  The criteria was that the workers needed to have the ability to read and write in English, and they had to be full or part time workers in an acute patient care setting (Anderson, Anderson, &amp; Hill, 2010). </a:t>
            </a:r>
            <a:r>
              <a:rPr lang="en-US" sz="1100" kern="1200" dirty="0" smtClean="0">
                <a:solidFill>
                  <a:schemeClr val="tx1"/>
                </a:solidFill>
                <a:latin typeface="Times New Roman" pitchFamily="18" charset="0"/>
                <a:ea typeface="+mn-ea"/>
                <a:cs typeface="Times New Roman" pitchFamily="18" charset="0"/>
              </a:rPr>
              <a:t> Non-clinical </a:t>
            </a:r>
            <a:r>
              <a:rPr lang="en-US" sz="1100" kern="1200" dirty="0" smtClean="0">
                <a:solidFill>
                  <a:schemeClr val="tx1"/>
                </a:solidFill>
                <a:latin typeface="Times New Roman" pitchFamily="18" charset="0"/>
                <a:ea typeface="+mn-ea"/>
                <a:cs typeface="Times New Roman" pitchFamily="18" charset="0"/>
              </a:rPr>
              <a:t>workers were not able to participate in the study (Anderson, Anderson, &amp; Hill, 2010).  The major factors discussed by the researchers were correct cuff size, body position and arm position during the taking of the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and they </a:t>
            </a:r>
            <a:r>
              <a:rPr lang="en-US" sz="1100" kern="1200" dirty="0" smtClean="0">
                <a:solidFill>
                  <a:schemeClr val="tx1"/>
                </a:solidFill>
                <a:latin typeface="Times New Roman" pitchFamily="18" charset="0"/>
                <a:ea typeface="+mn-ea"/>
                <a:cs typeface="Times New Roman" pitchFamily="18" charset="0"/>
              </a:rPr>
              <a:t>hoped </a:t>
            </a:r>
            <a:r>
              <a:rPr lang="en-US" sz="1100" kern="1200" dirty="0" smtClean="0">
                <a:solidFill>
                  <a:schemeClr val="tx1"/>
                </a:solidFill>
                <a:latin typeface="Times New Roman" pitchFamily="18" charset="0"/>
                <a:ea typeface="+mn-ea"/>
                <a:cs typeface="Times New Roman" pitchFamily="18" charset="0"/>
              </a:rPr>
              <a:t>to determine which was the most </a:t>
            </a:r>
            <a:r>
              <a:rPr lang="en-US" sz="1100" kern="1200" dirty="0" smtClean="0">
                <a:solidFill>
                  <a:schemeClr val="tx1"/>
                </a:solidFill>
                <a:latin typeface="Times New Roman" pitchFamily="18" charset="0"/>
                <a:ea typeface="+mn-ea"/>
                <a:cs typeface="Times New Roman" pitchFamily="18" charset="0"/>
              </a:rPr>
              <a:t>influential factor on BP </a:t>
            </a:r>
            <a:r>
              <a:rPr lang="en-US" sz="1100" kern="1200" dirty="0" smtClean="0">
                <a:solidFill>
                  <a:schemeClr val="tx1"/>
                </a:solidFill>
                <a:latin typeface="Times New Roman" pitchFamily="18" charset="0"/>
                <a:ea typeface="+mn-ea"/>
                <a:cs typeface="Times New Roman" pitchFamily="18" charset="0"/>
              </a:rPr>
              <a:t>accuracy (Anderson, Anderson, &amp; Hill, 2010).  After the data was collected, it was entered into Microsoft Excel and SPSS for Windows software to aid was the analysis process (Anderson, Anderson, &amp; Hill, 2010).  A descriptive statistical analysis was </a:t>
            </a:r>
            <a:r>
              <a:rPr lang="en-US" sz="1100" kern="1200" dirty="0" smtClean="0">
                <a:solidFill>
                  <a:schemeClr val="tx1"/>
                </a:solidFill>
                <a:latin typeface="Times New Roman" pitchFamily="18" charset="0"/>
                <a:ea typeface="+mn-ea"/>
                <a:cs typeface="Times New Roman" pitchFamily="18" charset="0"/>
              </a:rPr>
              <a:t>conducted, and the </a:t>
            </a:r>
            <a:r>
              <a:rPr lang="en-US" sz="1100" kern="1200" dirty="0" smtClean="0">
                <a:solidFill>
                  <a:schemeClr val="tx1"/>
                </a:solidFill>
                <a:latin typeface="Times New Roman" pitchFamily="18" charset="0"/>
                <a:ea typeface="+mn-ea"/>
                <a:cs typeface="Times New Roman" pitchFamily="18" charset="0"/>
              </a:rPr>
              <a:t>mean, median, standard deviation, and frequency distributions were utilized by the researchers throughout this process (Anderson, Anderson, &amp; Hill, 2010).  In addition, the Chi-square and Mann-Whitney were also used when indicated, and the alpha </a:t>
            </a:r>
            <a:r>
              <a:rPr lang="en-US" sz="1100" kern="1200" dirty="0" smtClean="0">
                <a:solidFill>
                  <a:schemeClr val="tx1"/>
                </a:solidFill>
                <a:latin typeface="Times New Roman" pitchFamily="18" charset="0"/>
                <a:ea typeface="+mn-ea"/>
                <a:cs typeface="Times New Roman" pitchFamily="18" charset="0"/>
              </a:rPr>
              <a:t>was p&lt;0.05 </a:t>
            </a:r>
            <a:r>
              <a:rPr lang="en-US" sz="1100" kern="1200" dirty="0" smtClean="0">
                <a:solidFill>
                  <a:schemeClr val="tx1"/>
                </a:solidFill>
                <a:latin typeface="Times New Roman" pitchFamily="18" charset="0"/>
                <a:ea typeface="+mn-ea"/>
                <a:cs typeface="Times New Roman" pitchFamily="18" charset="0"/>
              </a:rPr>
              <a:t>statistical significance (Anderson, Anderson, &amp; Hill, 2010, p. 291). The results were that the subjects perceived cuff size as the greatest influence on </a:t>
            </a:r>
            <a:r>
              <a:rPr lang="en-US" sz="1100" kern="1200" dirty="0" smtClean="0">
                <a:solidFill>
                  <a:schemeClr val="tx1"/>
                </a:solidFill>
                <a:latin typeface="Times New Roman" pitchFamily="18" charset="0"/>
                <a:ea typeface="+mn-ea"/>
                <a:cs typeface="Times New Roman" pitchFamily="18" charset="0"/>
              </a:rPr>
              <a:t>BP accuracy, followed by arm position and finally the site of the BP measurement on the patient (Anderson, Anderson, &amp; Hill, 2010).  Also, most of </a:t>
            </a:r>
            <a:r>
              <a:rPr lang="en-US" sz="1100" kern="1200" dirty="0" smtClean="0">
                <a:solidFill>
                  <a:schemeClr val="tx1"/>
                </a:solidFill>
                <a:latin typeface="Times New Roman" pitchFamily="18" charset="0"/>
                <a:ea typeface="+mn-ea"/>
                <a:cs typeface="Times New Roman" pitchFamily="18" charset="0"/>
              </a:rPr>
              <a:t>health care workers have experience with taking BP on a </a:t>
            </a:r>
            <a:r>
              <a:rPr lang="en-US" sz="1100" kern="1200" dirty="0" smtClean="0">
                <a:solidFill>
                  <a:schemeClr val="tx1"/>
                </a:solidFill>
                <a:latin typeface="Times New Roman" pitchFamily="18" charset="0"/>
                <a:ea typeface="+mn-ea"/>
                <a:cs typeface="Times New Roman" pitchFamily="18" charset="0"/>
              </a:rPr>
              <a:t>forearm,</a:t>
            </a:r>
            <a:r>
              <a:rPr lang="en-US" sz="1100" kern="1200" baseline="0" dirty="0" smtClean="0">
                <a:solidFill>
                  <a:schemeClr val="tx1"/>
                </a:solidFill>
                <a:latin typeface="Times New Roman" pitchFamily="18" charset="0"/>
                <a:ea typeface="+mn-ea"/>
                <a:cs typeface="Times New Roman" pitchFamily="18" charset="0"/>
              </a:rPr>
              <a:t> and the medical devices were a primary cause for use of the forearm in BP measurements</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(Anderson, Anderson, &amp; Hill, </a:t>
            </a:r>
            <a:r>
              <a:rPr lang="en-US" sz="1100" kern="1200" dirty="0" smtClean="0">
                <a:solidFill>
                  <a:schemeClr val="tx1"/>
                </a:solidFill>
                <a:latin typeface="Times New Roman" pitchFamily="18" charset="0"/>
                <a:ea typeface="+mn-ea"/>
                <a:cs typeface="Times New Roman" pitchFamily="18" charset="0"/>
              </a:rPr>
              <a:t>2010).  </a:t>
            </a:r>
            <a:r>
              <a:rPr lang="en-US" sz="1100" kern="1200" dirty="0" smtClean="0">
                <a:solidFill>
                  <a:schemeClr val="tx1"/>
                </a:solidFill>
                <a:latin typeface="Times New Roman" pitchFamily="18" charset="0"/>
                <a:ea typeface="+mn-ea"/>
                <a:cs typeface="Times New Roman" pitchFamily="18" charset="0"/>
              </a:rPr>
              <a:t>In conclusion, there is a need for further education of health care workers to </a:t>
            </a:r>
            <a:r>
              <a:rPr lang="en-US" sz="1100" kern="1200" dirty="0" smtClean="0">
                <a:solidFill>
                  <a:schemeClr val="tx1"/>
                </a:solidFill>
                <a:latin typeface="Times New Roman" pitchFamily="18" charset="0"/>
                <a:ea typeface="+mn-ea"/>
                <a:cs typeface="Times New Roman" pitchFamily="18" charset="0"/>
              </a:rPr>
              <a:t>enhance their knowledge on the </a:t>
            </a:r>
            <a:r>
              <a:rPr lang="en-US" sz="1100" kern="1200" dirty="0" smtClean="0">
                <a:solidFill>
                  <a:schemeClr val="tx1"/>
                </a:solidFill>
                <a:latin typeface="Times New Roman" pitchFamily="18" charset="0"/>
                <a:ea typeface="+mn-ea"/>
                <a:cs typeface="Times New Roman" pitchFamily="18" charset="0"/>
              </a:rPr>
              <a:t>accuracy of BP measurements. </a:t>
            </a:r>
            <a:r>
              <a:rPr lang="en-US" sz="1100" kern="1200" dirty="0" smtClean="0">
                <a:solidFill>
                  <a:schemeClr val="tx1"/>
                </a:solidFill>
                <a:latin typeface="Times New Roman" pitchFamily="18" charset="0"/>
                <a:ea typeface="+mn-ea"/>
                <a:cs typeface="Times New Roman" pitchFamily="18" charset="0"/>
              </a:rPr>
              <a:t>The </a:t>
            </a:r>
            <a:r>
              <a:rPr lang="en-US" sz="1100" kern="1200" dirty="0" smtClean="0">
                <a:solidFill>
                  <a:schemeClr val="tx1"/>
                </a:solidFill>
                <a:latin typeface="Times New Roman" pitchFamily="18" charset="0"/>
                <a:ea typeface="+mn-ea"/>
                <a:cs typeface="Times New Roman" pitchFamily="18" charset="0"/>
              </a:rPr>
              <a:t>upper arm continues to be the recommended site for BP measurements unless this site is contraindicated by a patient’s medical condition or use of a medical device (Anderson, Anderson, &amp; Hill, 2010). </a:t>
            </a:r>
          </a:p>
          <a:p>
            <a:pPr marL="0" algn="l" defTabSz="914400" rtl="0" eaLnBrk="1" latinLnBrk="0" hangingPunct="1"/>
            <a:endParaRPr lang="en-US" sz="1100" kern="1200" dirty="0" smtClean="0">
              <a:solidFill>
                <a:schemeClr val="tx1"/>
              </a:solidFill>
              <a:latin typeface="Times New Roman" pitchFamily="18" charset="0"/>
              <a:ea typeface="+mn-ea"/>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kern="1200" dirty="0" smtClean="0">
              <a:solidFill>
                <a:schemeClr val="tx1"/>
              </a:solidFill>
              <a:latin typeface="Times New Roman" pitchFamily="18" charset="0"/>
              <a:ea typeface="+mn-ea"/>
              <a:cs typeface="Times New Roman" pitchFamily="18" charset="0"/>
            </a:endParaRPr>
          </a:p>
          <a:p>
            <a:pPr marL="0" algn="l" defTabSz="914400" rtl="0" eaLnBrk="1" latinLnBrk="0" hangingPunct="1"/>
            <a:endParaRPr lang="en-US" sz="1100" kern="1200" dirty="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problem in this article was clearly and concisely stated.</a:t>
            </a:r>
            <a:r>
              <a:rPr lang="en-US" sz="1200" kern="1200" baseline="0" dirty="0" smtClean="0">
                <a:solidFill>
                  <a:schemeClr val="tx1"/>
                </a:solidFill>
                <a:latin typeface="+mn-lt"/>
                <a:ea typeface="+mn-ea"/>
                <a:cs typeface="+mn-cs"/>
              </a:rPr>
              <a:t>  The p</a:t>
            </a:r>
            <a:r>
              <a:rPr lang="en-US" sz="1200" kern="1200" dirty="0" smtClean="0">
                <a:solidFill>
                  <a:schemeClr val="tx1"/>
                </a:solidFill>
                <a:latin typeface="+mn-lt"/>
                <a:ea typeface="+mn-ea"/>
                <a:cs typeface="+mn-cs"/>
              </a:rPr>
              <a:t>urpose of this study was to determine which factors, based on the opinions of </a:t>
            </a:r>
            <a:r>
              <a:rPr lang="en-US" sz="1200" kern="1200" dirty="0" smtClean="0">
                <a:solidFill>
                  <a:schemeClr val="tx1"/>
                </a:solidFill>
                <a:latin typeface="+mn-lt"/>
                <a:ea typeface="+mn-ea"/>
                <a:cs typeface="+mn-cs"/>
              </a:rPr>
              <a:t>health care </a:t>
            </a:r>
            <a:r>
              <a:rPr lang="en-US" sz="1200" kern="1200" dirty="0" smtClean="0">
                <a:solidFill>
                  <a:schemeClr val="tx1"/>
                </a:solidFill>
                <a:latin typeface="+mn-lt"/>
                <a:ea typeface="+mn-ea"/>
                <a:cs typeface="+mn-cs"/>
              </a:rPr>
              <a:t>workers for a rural</a:t>
            </a:r>
            <a:r>
              <a:rPr lang="en-US" sz="1200" kern="1200" baseline="0" dirty="0" smtClean="0">
                <a:solidFill>
                  <a:schemeClr val="tx1"/>
                </a:solidFill>
                <a:latin typeface="+mn-lt"/>
                <a:ea typeface="+mn-ea"/>
                <a:cs typeface="+mn-cs"/>
              </a:rPr>
              <a:t> hospital work setting</a:t>
            </a:r>
            <a:r>
              <a:rPr lang="en-US" sz="1200" kern="1200" dirty="0" smtClean="0">
                <a:solidFill>
                  <a:schemeClr val="tx1"/>
                </a:solidFill>
                <a:latin typeface="+mn-lt"/>
                <a:ea typeface="+mn-ea"/>
                <a:cs typeface="+mn-cs"/>
              </a:rPr>
              <a:t>, affect the readings of a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measurement</a:t>
            </a:r>
            <a:r>
              <a:rPr lang="en-US" sz="1200" kern="1200" baseline="0" dirty="0" smtClean="0">
                <a:solidFill>
                  <a:schemeClr val="tx1"/>
                </a:solidFill>
                <a:latin typeface="+mn-lt"/>
                <a:ea typeface="+mn-ea"/>
                <a:cs typeface="+mn-cs"/>
              </a:rPr>
              <a:t> accuracy (Anderson,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factors</a:t>
            </a:r>
            <a:r>
              <a:rPr lang="en-US" sz="1200" kern="1200" baseline="0" dirty="0" smtClean="0">
                <a:solidFill>
                  <a:schemeClr val="tx1"/>
                </a:solidFill>
                <a:latin typeface="+mn-lt"/>
                <a:ea typeface="+mn-ea"/>
                <a:cs typeface="+mn-cs"/>
              </a:rPr>
              <a:t> that were chosen by the researchers were cuff size, patient position, location of the analysis, and forearm versus the use of the upper arm (Anderson, Anderson, &amp; Hill, </a:t>
            </a:r>
            <a:r>
              <a:rPr lang="en-US" sz="1200" kern="1200" baseline="0" dirty="0" smtClean="0">
                <a:solidFill>
                  <a:schemeClr val="tx1"/>
                </a:solidFill>
                <a:latin typeface="+mn-lt"/>
                <a:ea typeface="+mn-ea"/>
                <a:cs typeface="+mn-cs"/>
              </a:rPr>
              <a:t>2010).</a:t>
            </a: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The problem is </a:t>
            </a:r>
            <a:r>
              <a:rPr lang="en-US" sz="1200" kern="1200" baseline="0" dirty="0" smtClean="0">
                <a:solidFill>
                  <a:schemeClr val="tx1"/>
                </a:solidFill>
                <a:latin typeface="+mn-lt"/>
                <a:ea typeface="+mn-ea"/>
                <a:cs typeface="+mn-cs"/>
              </a:rPr>
              <a:t>researchable.  </a:t>
            </a:r>
            <a:r>
              <a:rPr lang="en-US" sz="1200" kern="1200" baseline="0" dirty="0" smtClean="0">
                <a:solidFill>
                  <a:schemeClr val="tx1"/>
                </a:solidFill>
                <a:latin typeface="+mn-lt"/>
                <a:ea typeface="+mn-ea"/>
                <a:cs typeface="+mn-cs"/>
              </a:rPr>
              <a:t>The data was collected based on </a:t>
            </a:r>
            <a:r>
              <a:rPr lang="en-US" sz="1200" kern="1200" baseline="0" dirty="0" smtClean="0">
                <a:solidFill>
                  <a:schemeClr val="tx1"/>
                </a:solidFill>
                <a:latin typeface="+mn-lt"/>
                <a:ea typeface="+mn-ea"/>
                <a:cs typeface="+mn-cs"/>
              </a:rPr>
              <a:t>the subject rating which factors he or she felt related to BP accuracy the most (Anderson, Anderson, &amp; Hill, 2010).  </a:t>
            </a:r>
            <a:r>
              <a:rPr lang="en-US" sz="1200" kern="1200" baseline="0" dirty="0" smtClean="0">
                <a:solidFill>
                  <a:schemeClr val="tx1"/>
                </a:solidFill>
                <a:latin typeface="+mn-lt"/>
                <a:ea typeface="+mn-ea"/>
                <a:cs typeface="+mn-cs"/>
              </a:rPr>
              <a:t>They collected data to determine the frequency that the subjects assessed the </a:t>
            </a:r>
            <a:r>
              <a:rPr lang="en-US" sz="1200" kern="1200" baseline="0" dirty="0" smtClean="0">
                <a:solidFill>
                  <a:schemeClr val="tx1"/>
                </a:solidFill>
                <a:latin typeface="+mn-lt"/>
                <a:ea typeface="+mn-ea"/>
                <a:cs typeface="+mn-cs"/>
              </a:rPr>
              <a:t>BP at </a:t>
            </a:r>
            <a:r>
              <a:rPr lang="en-US" sz="1200" kern="1200" baseline="0" dirty="0" smtClean="0">
                <a:solidFill>
                  <a:schemeClr val="tx1"/>
                </a:solidFill>
                <a:latin typeface="+mn-lt"/>
                <a:ea typeface="+mn-ea"/>
                <a:cs typeface="+mn-cs"/>
              </a:rPr>
              <a:t>the forearm (Anderson, Anderson, &amp; Hill, </a:t>
            </a:r>
            <a:r>
              <a:rPr lang="en-US" sz="1200" kern="1200" baseline="0" dirty="0" smtClean="0">
                <a:solidFill>
                  <a:schemeClr val="tx1"/>
                </a:solidFill>
                <a:latin typeface="+mn-lt"/>
                <a:ea typeface="+mn-ea"/>
                <a:cs typeface="+mn-cs"/>
              </a:rPr>
              <a:t>2010).  </a:t>
            </a:r>
            <a:r>
              <a:rPr lang="en-US" sz="1200" kern="1200" baseline="0" dirty="0" smtClean="0">
                <a:solidFill>
                  <a:schemeClr val="tx1"/>
                </a:solidFill>
                <a:latin typeface="+mn-lt"/>
                <a:ea typeface="+mn-ea"/>
                <a:cs typeface="+mn-cs"/>
              </a:rPr>
              <a:t>The problem was also researchable since the researchers collected data to assess the reasons why the forearm was utilized as an substitute site for </a:t>
            </a:r>
            <a:r>
              <a:rPr lang="en-US" sz="1200" kern="1200" baseline="0" dirty="0" smtClean="0">
                <a:solidFill>
                  <a:schemeClr val="tx1"/>
                </a:solidFill>
                <a:latin typeface="+mn-lt"/>
                <a:ea typeface="+mn-ea"/>
                <a:cs typeface="+mn-cs"/>
              </a:rPr>
              <a:t>BP measurement </a:t>
            </a:r>
            <a:r>
              <a:rPr lang="en-US" sz="1200" kern="1200" baseline="0" dirty="0" smtClean="0">
                <a:solidFill>
                  <a:schemeClr val="tx1"/>
                </a:solidFill>
                <a:latin typeface="+mn-lt"/>
                <a:ea typeface="+mn-ea"/>
                <a:cs typeface="+mn-cs"/>
              </a:rPr>
              <a:t>(Anderson, Anderson, &amp; Hill, </a:t>
            </a:r>
            <a:r>
              <a:rPr lang="en-US" sz="1200" kern="1200" baseline="0" dirty="0" smtClean="0">
                <a:solidFill>
                  <a:schemeClr val="tx1"/>
                </a:solidFill>
                <a:latin typeface="+mn-lt"/>
                <a:ea typeface="+mn-ea"/>
                <a:cs typeface="+mn-cs"/>
              </a:rPr>
              <a:t>2010). </a:t>
            </a: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problem is significant to nursing, because </a:t>
            </a:r>
            <a:r>
              <a:rPr lang="en-US" sz="1200" kern="1200" dirty="0" smtClean="0">
                <a:solidFill>
                  <a:schemeClr val="tx1"/>
                </a:solidFill>
                <a:latin typeface="+mn-lt"/>
                <a:ea typeface="+mn-ea"/>
                <a:cs typeface="+mn-cs"/>
              </a:rPr>
              <a:t>BP is </a:t>
            </a:r>
            <a:r>
              <a:rPr lang="en-US" sz="1200" kern="1200" dirty="0" smtClean="0">
                <a:solidFill>
                  <a:schemeClr val="tx1"/>
                </a:solidFill>
                <a:latin typeface="+mn-lt"/>
                <a:ea typeface="+mn-ea"/>
                <a:cs typeface="+mn-cs"/>
              </a:rPr>
              <a:t>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common procedure utilized to diagnosis or screen for disease </a:t>
            </a:r>
            <a:r>
              <a:rPr lang="en-US" sz="1200" kern="1200" dirty="0" smtClean="0">
                <a:solidFill>
                  <a:schemeClr val="tx1"/>
                </a:solidFill>
                <a:latin typeface="+mn-lt"/>
                <a:ea typeface="+mn-ea"/>
                <a:cs typeface="+mn-cs"/>
              </a:rPr>
              <a:t>processes in health care </a:t>
            </a:r>
            <a:r>
              <a:rPr lang="en-US" sz="1200" kern="1200" dirty="0" smtClean="0">
                <a:solidFill>
                  <a:schemeClr val="tx1"/>
                </a:solidFill>
                <a:latin typeface="+mn-lt"/>
                <a:ea typeface="+mn-ea"/>
                <a:cs typeface="+mn-cs"/>
              </a:rPr>
              <a:t>(Anderson,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Blood</a:t>
            </a:r>
            <a:r>
              <a:rPr lang="en-US" sz="1200" kern="1200" baseline="0" dirty="0" smtClean="0">
                <a:solidFill>
                  <a:schemeClr val="tx1"/>
                </a:solidFill>
                <a:latin typeface="+mn-lt"/>
                <a:ea typeface="+mn-ea"/>
                <a:cs typeface="+mn-cs"/>
              </a:rPr>
              <a:t> pressure is assessed with most patient visits.  This makes it extremely important that the </a:t>
            </a:r>
            <a:r>
              <a:rPr lang="en-US" sz="1200" kern="1200" baseline="0" dirty="0" smtClean="0">
                <a:solidFill>
                  <a:schemeClr val="tx1"/>
                </a:solidFill>
                <a:latin typeface="+mn-lt"/>
                <a:ea typeface="+mn-ea"/>
                <a:cs typeface="+mn-cs"/>
              </a:rPr>
              <a:t>health care </a:t>
            </a:r>
            <a:r>
              <a:rPr lang="en-US" sz="1200" kern="1200" baseline="0" dirty="0" smtClean="0">
                <a:solidFill>
                  <a:schemeClr val="tx1"/>
                </a:solidFill>
                <a:latin typeface="+mn-lt"/>
                <a:ea typeface="+mn-ea"/>
                <a:cs typeface="+mn-cs"/>
              </a:rPr>
              <a:t>workers know how to accurately obtain a </a:t>
            </a:r>
            <a:r>
              <a:rPr lang="en-US" sz="1200" kern="1200" baseline="0" dirty="0" smtClean="0">
                <a:solidFill>
                  <a:schemeClr val="tx1"/>
                </a:solidFill>
                <a:latin typeface="+mn-lt"/>
                <a:ea typeface="+mn-ea"/>
                <a:cs typeface="+mn-cs"/>
              </a:rPr>
              <a:t>BP reading</a:t>
            </a:r>
            <a:r>
              <a:rPr lang="en-US" sz="1200" kern="1200" baseline="0" dirty="0" smtClean="0">
                <a:solidFill>
                  <a:schemeClr val="tx1"/>
                </a:solidFill>
                <a:latin typeface="+mn-lt"/>
                <a:ea typeface="+mn-ea"/>
                <a:cs typeface="+mn-cs"/>
              </a:rPr>
              <a:t>.  If errors are made in the </a:t>
            </a:r>
            <a:r>
              <a:rPr lang="en-US" sz="1200" kern="1200" baseline="0" dirty="0" smtClean="0">
                <a:solidFill>
                  <a:schemeClr val="tx1"/>
                </a:solidFill>
                <a:latin typeface="+mn-lt"/>
                <a:ea typeface="+mn-ea"/>
                <a:cs typeface="+mn-cs"/>
              </a:rPr>
              <a:t>BP assessment</a:t>
            </a:r>
            <a:r>
              <a:rPr lang="en-US" sz="1200" kern="1200" baseline="0" dirty="0" smtClean="0">
                <a:solidFill>
                  <a:schemeClr val="tx1"/>
                </a:solidFill>
                <a:latin typeface="+mn-lt"/>
                <a:ea typeface="+mn-ea"/>
                <a:cs typeface="+mn-cs"/>
              </a:rPr>
              <a:t>, illness or diseases could be missed, which could potentially be life-threatening to the patient.  It is important that the nurse knows how to correctly and accurately take the </a:t>
            </a:r>
            <a:r>
              <a:rPr lang="en-US" sz="1200" kern="1200" baseline="0" dirty="0" smtClean="0">
                <a:solidFill>
                  <a:schemeClr val="tx1"/>
                </a:solidFill>
                <a:latin typeface="+mn-lt"/>
                <a:ea typeface="+mn-ea"/>
                <a:cs typeface="+mn-cs"/>
              </a:rPr>
              <a:t>BP of </a:t>
            </a:r>
            <a:r>
              <a:rPr lang="en-US" sz="1200" kern="1200" baseline="0" dirty="0" smtClean="0">
                <a:solidFill>
                  <a:schemeClr val="tx1"/>
                </a:solidFill>
                <a:latin typeface="+mn-lt"/>
                <a:ea typeface="+mn-ea"/>
                <a:cs typeface="+mn-cs"/>
              </a:rPr>
              <a:t>patients to provide them with the best nursing care possible.  The problem that is researched in this study may help researchers to determine the most accurate methods for nurses to assess patient’s </a:t>
            </a:r>
            <a:r>
              <a:rPr lang="en-US" sz="1200" kern="1200" baseline="0" dirty="0" smtClean="0">
                <a:solidFill>
                  <a:schemeClr val="tx1"/>
                </a:solidFill>
                <a:latin typeface="+mn-lt"/>
                <a:ea typeface="+mn-ea"/>
                <a:cs typeface="+mn-cs"/>
              </a:rPr>
              <a:t>blood pressures in </a:t>
            </a:r>
            <a:r>
              <a:rPr lang="en-US" sz="1200" kern="1200" baseline="0" dirty="0" smtClean="0">
                <a:solidFill>
                  <a:schemeClr val="tx1"/>
                </a:solidFill>
                <a:latin typeface="+mn-lt"/>
                <a:ea typeface="+mn-ea"/>
                <a:cs typeface="+mn-cs"/>
              </a:rPr>
              <a:t>the future.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a:t>
            </a:r>
            <a:r>
              <a:rPr lang="en-US" sz="1100" kern="1200" baseline="0" dirty="0" smtClean="0">
                <a:solidFill>
                  <a:schemeClr val="tx1"/>
                </a:solidFill>
                <a:latin typeface="Times New Roman" pitchFamily="18" charset="0"/>
                <a:ea typeface="+mn-ea"/>
                <a:cs typeface="Times New Roman" pitchFamily="18" charset="0"/>
              </a:rPr>
              <a:t> researchers of this study decided to use</a:t>
            </a:r>
            <a:r>
              <a:rPr lang="en-US" sz="1100" kern="1200" dirty="0" smtClean="0">
                <a:solidFill>
                  <a:schemeClr val="tx1"/>
                </a:solidFill>
                <a:latin typeface="Times New Roman" pitchFamily="18" charset="0"/>
                <a:ea typeface="+mn-ea"/>
                <a:cs typeface="Times New Roman" pitchFamily="18" charset="0"/>
              </a:rPr>
              <a:t> a conceptual framework as the basis for their</a:t>
            </a:r>
            <a:r>
              <a:rPr lang="en-US" sz="1100" kern="1200" baseline="0" dirty="0" smtClean="0">
                <a:solidFill>
                  <a:schemeClr val="tx1"/>
                </a:solidFill>
                <a:latin typeface="Times New Roman" pitchFamily="18" charset="0"/>
                <a:ea typeface="+mn-ea"/>
                <a:cs typeface="Times New Roman" pitchFamily="18" charset="0"/>
              </a:rPr>
              <a:t> study (Anderson, Anderson, &amp; Hill,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baseline="0" dirty="0" smtClean="0">
                <a:solidFill>
                  <a:schemeClr val="tx1"/>
                </a:solidFill>
                <a:latin typeface="Times New Roman" pitchFamily="18" charset="0"/>
                <a:ea typeface="+mn-ea"/>
                <a:cs typeface="Times New Roman" pitchFamily="18" charset="0"/>
              </a:rPr>
              <a:t>The framework helps </a:t>
            </a:r>
            <a:r>
              <a:rPr lang="en-US" sz="1100" kern="1200" dirty="0" smtClean="0">
                <a:solidFill>
                  <a:schemeClr val="tx1"/>
                </a:solidFill>
                <a:latin typeface="Times New Roman" pitchFamily="18" charset="0"/>
                <a:ea typeface="+mn-ea"/>
                <a:cs typeface="Times New Roman" pitchFamily="18" charset="0"/>
              </a:rPr>
              <a:t>provide the</a:t>
            </a:r>
            <a:r>
              <a:rPr lang="en-US" sz="1100" kern="1200" baseline="0" dirty="0" smtClean="0">
                <a:solidFill>
                  <a:schemeClr val="tx1"/>
                </a:solidFill>
                <a:latin typeface="Times New Roman" pitchFamily="18" charset="0"/>
                <a:ea typeface="+mn-ea"/>
                <a:cs typeface="Times New Roman" pitchFamily="18" charset="0"/>
              </a:rPr>
              <a:t> researchers and reader with a better</a:t>
            </a:r>
            <a:r>
              <a:rPr lang="en-US" sz="1100" kern="1200" dirty="0" smtClean="0">
                <a:solidFill>
                  <a:schemeClr val="tx1"/>
                </a:solidFill>
                <a:latin typeface="Times New Roman" pitchFamily="18" charset="0"/>
                <a:ea typeface="+mn-ea"/>
                <a:cs typeface="Times New Roman" pitchFamily="18" charset="0"/>
              </a:rPr>
              <a:t> understanding of the concept</a:t>
            </a:r>
            <a:r>
              <a:rPr lang="en-US" sz="1100" kern="1200" baseline="0" dirty="0" smtClean="0">
                <a:solidFill>
                  <a:schemeClr val="tx1"/>
                </a:solidFill>
                <a:latin typeface="Times New Roman" pitchFamily="18" charset="0"/>
                <a:ea typeface="+mn-ea"/>
                <a:cs typeface="Times New Roman" pitchFamily="18" charset="0"/>
              </a:rPr>
              <a:t> of </a:t>
            </a:r>
            <a:r>
              <a:rPr lang="en-US" sz="1100" kern="1200" dirty="0" smtClean="0">
                <a:solidFill>
                  <a:schemeClr val="tx1"/>
                </a:solidFill>
                <a:latin typeface="Times New Roman" pitchFamily="18" charset="0"/>
                <a:ea typeface="+mn-ea"/>
                <a:cs typeface="Times New Roman" pitchFamily="18" charset="0"/>
              </a:rPr>
              <a:t>BP </a:t>
            </a:r>
            <a:r>
              <a:rPr lang="en-US" sz="1100" kern="1200" baseline="0" dirty="0" smtClean="0">
                <a:solidFill>
                  <a:schemeClr val="tx1"/>
                </a:solidFill>
                <a:latin typeface="Times New Roman" pitchFamily="18" charset="0"/>
                <a:ea typeface="+mn-ea"/>
                <a:cs typeface="Times New Roman" pitchFamily="18" charset="0"/>
              </a:rPr>
              <a:t>analysis </a:t>
            </a:r>
            <a:r>
              <a:rPr lang="en-US" sz="1100" kern="1200" baseline="0" dirty="0" smtClean="0">
                <a:solidFill>
                  <a:schemeClr val="tx1"/>
                </a:solidFill>
                <a:latin typeface="Times New Roman" pitchFamily="18" charset="0"/>
                <a:ea typeface="+mn-ea"/>
                <a:cs typeface="Times New Roman" pitchFamily="18" charset="0"/>
              </a:rPr>
              <a:t>(Anderson, Anderson, &amp; Hill,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baseline="0" dirty="0" smtClean="0">
                <a:solidFill>
                  <a:schemeClr val="tx1"/>
                </a:solidFill>
                <a:latin typeface="Times New Roman" pitchFamily="18" charset="0"/>
                <a:ea typeface="+mn-ea"/>
                <a:cs typeface="Times New Roman" pitchFamily="18" charset="0"/>
              </a:rPr>
              <a:t>T</a:t>
            </a:r>
            <a:r>
              <a:rPr lang="en-US" sz="1100" kern="1200" dirty="0" smtClean="0">
                <a:solidFill>
                  <a:schemeClr val="tx1"/>
                </a:solidFill>
                <a:latin typeface="Times New Roman" pitchFamily="18" charset="0"/>
                <a:ea typeface="+mn-ea"/>
                <a:cs typeface="Times New Roman" pitchFamily="18" charset="0"/>
              </a:rPr>
              <a:t>he knowledge gathered</a:t>
            </a:r>
            <a:r>
              <a:rPr lang="en-US" sz="1100" kern="1200" baseline="0" dirty="0" smtClean="0">
                <a:solidFill>
                  <a:schemeClr val="tx1"/>
                </a:solidFill>
                <a:latin typeface="Times New Roman" pitchFamily="18" charset="0"/>
                <a:ea typeface="+mn-ea"/>
                <a:cs typeface="Times New Roman" pitchFamily="18" charset="0"/>
              </a:rPr>
              <a:t> can aid healthcare workers in determining the most accurate methods for </a:t>
            </a:r>
            <a:r>
              <a:rPr lang="en-US" sz="1100" kern="1200" baseline="0" dirty="0" smtClean="0">
                <a:solidFill>
                  <a:schemeClr val="tx1"/>
                </a:solidFill>
                <a:latin typeface="Times New Roman" pitchFamily="18" charset="0"/>
                <a:ea typeface="+mn-ea"/>
                <a:cs typeface="Times New Roman" pitchFamily="18" charset="0"/>
              </a:rPr>
              <a:t>BP measurement </a:t>
            </a:r>
            <a:r>
              <a:rPr lang="en-US" sz="1100" kern="1200" baseline="0" dirty="0" smtClean="0">
                <a:solidFill>
                  <a:schemeClr val="tx1"/>
                </a:solidFill>
                <a:latin typeface="Times New Roman" pitchFamily="18" charset="0"/>
                <a:ea typeface="+mn-ea"/>
                <a:cs typeface="Times New Roman" pitchFamily="18" charset="0"/>
              </a:rPr>
              <a:t>in the future (Anderson,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study was a quantitative, descriptive, </a:t>
            </a:r>
            <a:r>
              <a:rPr lang="en-US" sz="1100" kern="1200" dirty="0" smtClean="0">
                <a:solidFill>
                  <a:schemeClr val="tx1"/>
                </a:solidFill>
                <a:latin typeface="Times New Roman" pitchFamily="18" charset="0"/>
                <a:ea typeface="+mn-ea"/>
                <a:cs typeface="Times New Roman" pitchFamily="18" charset="0"/>
              </a:rPr>
              <a:t>and non-experimental </a:t>
            </a:r>
            <a:r>
              <a:rPr lang="en-US" sz="1100" kern="1200" dirty="0" smtClean="0">
                <a:solidFill>
                  <a:schemeClr val="tx1"/>
                </a:solidFill>
                <a:latin typeface="Times New Roman" pitchFamily="18" charset="0"/>
                <a:ea typeface="+mn-ea"/>
                <a:cs typeface="Times New Roman" pitchFamily="18" charset="0"/>
              </a:rPr>
              <a:t>design in nature (Anderson, Anderson, &amp; Hill, </a:t>
            </a:r>
            <a:r>
              <a:rPr lang="en-US" sz="1100" kern="1200" dirty="0" smtClean="0">
                <a:solidFill>
                  <a:schemeClr val="tx1"/>
                </a:solidFill>
                <a:latin typeface="Times New Roman" pitchFamily="18" charset="0"/>
                <a:ea typeface="+mn-ea"/>
                <a:cs typeface="Times New Roman" pitchFamily="18" charset="0"/>
              </a:rPr>
              <a:t>2010).</a:t>
            </a:r>
            <a:r>
              <a:rPr lang="en-US" sz="1100" kern="1200" baseline="0" dirty="0" smtClean="0">
                <a:solidFill>
                  <a:schemeClr val="tx1"/>
                </a:solidFill>
                <a:latin typeface="Times New Roman" pitchFamily="18" charset="0"/>
                <a:ea typeface="+mn-ea"/>
                <a:cs typeface="Times New Roman" pitchFamily="18" charset="0"/>
              </a:rPr>
              <a:t>  </a:t>
            </a:r>
            <a:r>
              <a:rPr lang="en-US" sz="1100" kern="1200" baseline="0" dirty="0" smtClean="0">
                <a:solidFill>
                  <a:schemeClr val="tx1"/>
                </a:solidFill>
                <a:latin typeface="Times New Roman" pitchFamily="18" charset="0"/>
                <a:ea typeface="+mn-ea"/>
                <a:cs typeface="Times New Roman" pitchFamily="18" charset="0"/>
              </a:rPr>
              <a:t>Since this is a descriptive study, the researchers described the concept of </a:t>
            </a:r>
            <a:r>
              <a:rPr lang="en-US" sz="1100" kern="1200" baseline="0" dirty="0" smtClean="0">
                <a:solidFill>
                  <a:schemeClr val="tx1"/>
                </a:solidFill>
                <a:latin typeface="Times New Roman" pitchFamily="18" charset="0"/>
                <a:ea typeface="+mn-ea"/>
                <a:cs typeface="Times New Roman" pitchFamily="18" charset="0"/>
              </a:rPr>
              <a:t>BP analysis </a:t>
            </a:r>
            <a:r>
              <a:rPr lang="en-US" sz="1100" kern="1200" baseline="0" dirty="0" smtClean="0">
                <a:solidFill>
                  <a:schemeClr val="tx1"/>
                </a:solidFill>
                <a:latin typeface="Times New Roman" pitchFamily="18" charset="0"/>
                <a:ea typeface="+mn-ea"/>
                <a:cs typeface="Times New Roman" pitchFamily="18" charset="0"/>
              </a:rPr>
              <a:t>through a conceptual framework (Anderson, Anderson, &amp; Hill, </a:t>
            </a:r>
            <a:r>
              <a:rPr lang="en-US" sz="1100" kern="1200" baseline="0" dirty="0" smtClean="0">
                <a:solidFill>
                  <a:schemeClr val="tx1"/>
                </a:solidFill>
                <a:latin typeface="Times New Roman" pitchFamily="18" charset="0"/>
                <a:ea typeface="+mn-ea"/>
                <a:cs typeface="Times New Roman" pitchFamily="18" charset="0"/>
              </a:rPr>
              <a:t>2010).</a:t>
            </a:r>
            <a:endParaRPr lang="en-US" sz="1100" kern="1200" dirty="0" smtClean="0">
              <a:solidFill>
                <a:schemeClr val="tx1"/>
              </a:solidFill>
              <a:latin typeface="Times New Roman" pitchFamily="18" charset="0"/>
              <a:ea typeface="+mn-ea"/>
              <a:cs typeface="Times New Roman" pitchFamily="18" charset="0"/>
            </a:endParaRPr>
          </a:p>
          <a:p>
            <a:r>
              <a:rPr lang="en-US" sz="1100" kern="1200" dirty="0" smtClean="0">
                <a:solidFill>
                  <a:schemeClr val="tx1"/>
                </a:solidFill>
                <a:latin typeface="Times New Roman" pitchFamily="18" charset="0"/>
                <a:ea typeface="+mn-ea"/>
                <a:cs typeface="Times New Roman" pitchFamily="18" charset="0"/>
              </a:rPr>
              <a:t>	The framework fits the problem, and the concepts and their relationship where clearly identified by the researchers</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(Anderson, Anderson, &amp; Hill,</a:t>
            </a:r>
            <a:r>
              <a:rPr lang="en-US" sz="1100" kern="1200" baseline="0" dirty="0" smtClean="0">
                <a:solidFill>
                  <a:schemeClr val="tx1"/>
                </a:solidFill>
                <a:latin typeface="Times New Roman" pitchFamily="18" charset="0"/>
                <a:ea typeface="+mn-ea"/>
                <a:cs typeface="Times New Roman" pitchFamily="18" charset="0"/>
              </a:rPr>
              <a:t>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a:t>
            </a:r>
            <a:r>
              <a:rPr lang="en-US" sz="1100" kern="1200" baseline="0" dirty="0" smtClean="0">
                <a:solidFill>
                  <a:schemeClr val="tx1"/>
                </a:solidFill>
                <a:latin typeface="Times New Roman" pitchFamily="18" charset="0"/>
                <a:ea typeface="+mn-ea"/>
                <a:cs typeface="Times New Roman" pitchFamily="18" charset="0"/>
              </a:rPr>
              <a:t> problem or purpose of the study was to describe the factors that are related to obtaining a correct or accurate </a:t>
            </a:r>
            <a:r>
              <a:rPr lang="en-US" sz="1100" kern="1200" baseline="0" dirty="0" smtClean="0">
                <a:solidFill>
                  <a:schemeClr val="tx1"/>
                </a:solidFill>
                <a:latin typeface="Times New Roman" pitchFamily="18" charset="0"/>
                <a:ea typeface="+mn-ea"/>
                <a:cs typeface="Times New Roman" pitchFamily="18" charset="0"/>
              </a:rPr>
              <a:t>BP reading </a:t>
            </a:r>
            <a:r>
              <a:rPr lang="en-US" sz="1100" kern="1200" baseline="0" dirty="0" smtClean="0">
                <a:solidFill>
                  <a:schemeClr val="tx1"/>
                </a:solidFill>
                <a:latin typeface="Times New Roman" pitchFamily="18" charset="0"/>
                <a:ea typeface="+mn-ea"/>
                <a:cs typeface="Times New Roman" pitchFamily="18" charset="0"/>
              </a:rPr>
              <a:t>(Anderson, Anderson, &amp; Hill,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baseline="0" dirty="0" smtClean="0">
                <a:solidFill>
                  <a:schemeClr val="tx1"/>
                </a:solidFill>
                <a:latin typeface="Times New Roman" pitchFamily="18" charset="0"/>
                <a:ea typeface="+mn-ea"/>
                <a:cs typeface="Times New Roman" pitchFamily="18" charset="0"/>
              </a:rPr>
              <a:t>In the conceptual framework, the concepts relating to </a:t>
            </a:r>
            <a:r>
              <a:rPr lang="en-US" sz="1100" kern="1200" baseline="0" dirty="0" smtClean="0">
                <a:solidFill>
                  <a:schemeClr val="tx1"/>
                </a:solidFill>
                <a:latin typeface="Times New Roman" pitchFamily="18" charset="0"/>
                <a:ea typeface="+mn-ea"/>
                <a:cs typeface="Times New Roman" pitchFamily="18" charset="0"/>
              </a:rPr>
              <a:t>BP measurement </a:t>
            </a:r>
            <a:r>
              <a:rPr lang="en-US" sz="1100" kern="1200" baseline="0" dirty="0" smtClean="0">
                <a:solidFill>
                  <a:schemeClr val="tx1"/>
                </a:solidFill>
                <a:latin typeface="Times New Roman" pitchFamily="18" charset="0"/>
                <a:ea typeface="+mn-ea"/>
                <a:cs typeface="Times New Roman" pitchFamily="18" charset="0"/>
              </a:rPr>
              <a:t>are described thoroughly and evaluated by the researchers. The concepts of assessment site, patient position, and </a:t>
            </a:r>
            <a:r>
              <a:rPr lang="en-US" sz="1100" kern="1200" baseline="0" dirty="0" smtClean="0">
                <a:solidFill>
                  <a:schemeClr val="tx1"/>
                </a:solidFill>
                <a:latin typeface="Times New Roman" pitchFamily="18" charset="0"/>
                <a:ea typeface="+mn-ea"/>
                <a:cs typeface="Times New Roman" pitchFamily="18" charset="0"/>
              </a:rPr>
              <a:t>BP cuff </a:t>
            </a:r>
            <a:r>
              <a:rPr lang="en-US" sz="1100" kern="1200" baseline="0" dirty="0" smtClean="0">
                <a:solidFill>
                  <a:schemeClr val="tx1"/>
                </a:solidFill>
                <a:latin typeface="Times New Roman" pitchFamily="18" charset="0"/>
                <a:ea typeface="+mn-ea"/>
                <a:cs typeface="Times New Roman" pitchFamily="18" charset="0"/>
              </a:rPr>
              <a:t>size were described in detail (Anderson, Anderson, &amp; Hill,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baseline="0" dirty="0" smtClean="0">
                <a:solidFill>
                  <a:schemeClr val="tx1"/>
                </a:solidFill>
                <a:latin typeface="Times New Roman" pitchFamily="18" charset="0"/>
                <a:ea typeface="+mn-ea"/>
                <a:cs typeface="Times New Roman" pitchFamily="18" charset="0"/>
              </a:rPr>
              <a:t>The relationship between the concepts were defined by the researchers as well.  The researcher related all of the concepts to the accuracy of </a:t>
            </a:r>
            <a:r>
              <a:rPr lang="en-US" sz="1100" kern="1200" baseline="0" dirty="0" smtClean="0">
                <a:solidFill>
                  <a:schemeClr val="tx1"/>
                </a:solidFill>
                <a:latin typeface="Times New Roman" pitchFamily="18" charset="0"/>
                <a:ea typeface="+mn-ea"/>
                <a:cs typeface="Times New Roman" pitchFamily="18" charset="0"/>
              </a:rPr>
              <a:t>BP readings </a:t>
            </a:r>
            <a:r>
              <a:rPr lang="en-US" sz="1100" kern="1200" baseline="0" dirty="0" smtClean="0">
                <a:solidFill>
                  <a:schemeClr val="tx1"/>
                </a:solidFill>
                <a:latin typeface="Times New Roman" pitchFamily="18" charset="0"/>
                <a:ea typeface="+mn-ea"/>
                <a:cs typeface="Times New Roman" pitchFamily="18" charset="0"/>
              </a:rPr>
              <a:t>based on previous research studies.  However, the researchers identified the lack of knowledge in the </a:t>
            </a:r>
            <a:r>
              <a:rPr lang="en-US" sz="1100" kern="1200" baseline="0" dirty="0" smtClean="0">
                <a:solidFill>
                  <a:schemeClr val="tx1"/>
                </a:solidFill>
                <a:latin typeface="Times New Roman" pitchFamily="18" charset="0"/>
                <a:ea typeface="+mn-ea"/>
                <a:cs typeface="Times New Roman" pitchFamily="18" charset="0"/>
              </a:rPr>
              <a:t>BP assessment </a:t>
            </a:r>
            <a:r>
              <a:rPr lang="en-US" sz="1100" kern="1200" baseline="0" dirty="0" smtClean="0">
                <a:solidFill>
                  <a:schemeClr val="tx1"/>
                </a:solidFill>
                <a:latin typeface="Times New Roman" pitchFamily="18" charset="0"/>
                <a:ea typeface="+mn-ea"/>
                <a:cs typeface="Times New Roman" pitchFamily="18" charset="0"/>
              </a:rPr>
              <a:t>at the </a:t>
            </a:r>
            <a:r>
              <a:rPr lang="en-US" sz="1100" kern="1200" baseline="0" dirty="0" smtClean="0">
                <a:solidFill>
                  <a:schemeClr val="tx1"/>
                </a:solidFill>
                <a:latin typeface="Times New Roman" pitchFamily="18" charset="0"/>
                <a:ea typeface="+mn-ea"/>
                <a:cs typeface="Times New Roman" pitchFamily="18" charset="0"/>
              </a:rPr>
              <a:t>forearm site </a:t>
            </a:r>
            <a:r>
              <a:rPr lang="en-US" sz="1100" kern="1200" baseline="0" dirty="0" smtClean="0">
                <a:solidFill>
                  <a:schemeClr val="tx1"/>
                </a:solidFill>
                <a:latin typeface="Times New Roman" pitchFamily="18" charset="0"/>
                <a:ea typeface="+mn-ea"/>
                <a:cs typeface="Times New Roman" pitchFamily="18" charset="0"/>
              </a:rPr>
              <a:t>(Anderson, Anderson, &amp; Hill,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baseline="0" dirty="0" smtClean="0">
                <a:solidFill>
                  <a:schemeClr val="tx1"/>
                </a:solidFill>
                <a:latin typeface="Times New Roman" pitchFamily="18" charset="0"/>
                <a:ea typeface="+mn-ea"/>
                <a:cs typeface="Times New Roman" pitchFamily="18" charset="0"/>
              </a:rPr>
              <a:t>For this reason, the forearm </a:t>
            </a:r>
            <a:r>
              <a:rPr lang="en-US" sz="1100" kern="1200" baseline="0" dirty="0" smtClean="0">
                <a:solidFill>
                  <a:schemeClr val="tx1"/>
                </a:solidFill>
                <a:latin typeface="Times New Roman" pitchFamily="18" charset="0"/>
                <a:ea typeface="+mn-ea"/>
                <a:cs typeface="Times New Roman" pitchFamily="18" charset="0"/>
              </a:rPr>
              <a:t>BP measurement </a:t>
            </a:r>
            <a:r>
              <a:rPr lang="en-US" sz="1100" kern="1200" baseline="0" dirty="0" smtClean="0">
                <a:solidFill>
                  <a:schemeClr val="tx1"/>
                </a:solidFill>
                <a:latin typeface="Times New Roman" pitchFamily="18" charset="0"/>
                <a:ea typeface="+mn-ea"/>
                <a:cs typeface="Times New Roman" pitchFamily="18" charset="0"/>
              </a:rPr>
              <a:t>will be studied in this research study.  </a:t>
            </a:r>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r>
              <a:rPr lang="en-US" sz="1100" kern="1200" dirty="0" smtClean="0">
                <a:solidFill>
                  <a:schemeClr val="tx1"/>
                </a:solidFill>
                <a:latin typeface="Times New Roman" pitchFamily="18" charset="0"/>
                <a:ea typeface="+mn-ea"/>
                <a:cs typeface="Times New Roman" pitchFamily="18" charset="0"/>
              </a:rPr>
              <a:t>The review of literature is appropriate, thorough, and organized well.  The researchers included previous research studies that are appropriately related to health care workers measuring a patient’s </a:t>
            </a:r>
            <a:r>
              <a:rPr lang="en-US" sz="1100" kern="1200" dirty="0" smtClean="0">
                <a:solidFill>
                  <a:schemeClr val="tx1"/>
                </a:solidFill>
                <a:latin typeface="Times New Roman" pitchFamily="18" charset="0"/>
                <a:ea typeface="+mn-ea"/>
                <a:cs typeface="Times New Roman" pitchFamily="18" charset="0"/>
              </a:rPr>
              <a:t>BP (Anderson</a:t>
            </a:r>
            <a:r>
              <a:rPr lang="en-US" sz="1100" kern="1200" dirty="0" smtClean="0">
                <a:solidFill>
                  <a:schemeClr val="tx1"/>
                </a:solidFill>
                <a:latin typeface="Times New Roman" pitchFamily="18" charset="0"/>
                <a:ea typeface="+mn-ea"/>
                <a:cs typeface="Times New Roman" pitchFamily="18" charset="0"/>
              </a:rPr>
              <a:t>,</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studies that were included in the review of literature are related to the objective of this study to</a:t>
            </a:r>
            <a:r>
              <a:rPr lang="en-US" sz="1100" kern="1200" baseline="0" dirty="0" smtClean="0">
                <a:solidFill>
                  <a:schemeClr val="tx1"/>
                </a:solidFill>
                <a:latin typeface="Times New Roman" pitchFamily="18" charset="0"/>
                <a:ea typeface="+mn-ea"/>
                <a:cs typeface="Times New Roman" pitchFamily="18" charset="0"/>
              </a:rPr>
              <a:t> determine what affects </a:t>
            </a:r>
            <a:r>
              <a:rPr lang="en-US" sz="1100" kern="1200" baseline="0" dirty="0" smtClean="0">
                <a:solidFill>
                  <a:schemeClr val="tx1"/>
                </a:solidFill>
                <a:latin typeface="Times New Roman" pitchFamily="18" charset="0"/>
                <a:ea typeface="+mn-ea"/>
                <a:cs typeface="Times New Roman" pitchFamily="18" charset="0"/>
              </a:rPr>
              <a:t>BP accuracy </a:t>
            </a:r>
            <a:r>
              <a:rPr lang="en-US" sz="1100" kern="1200" baseline="0" dirty="0" smtClean="0">
                <a:solidFill>
                  <a:schemeClr val="tx1"/>
                </a:solidFill>
                <a:latin typeface="Times New Roman" pitchFamily="18" charset="0"/>
                <a:ea typeface="+mn-ea"/>
                <a:cs typeface="Times New Roman" pitchFamily="18" charset="0"/>
              </a:rPr>
              <a:t>the most (Anderson,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review of literature is very thorough and organized well, as the researchers discuss the many different methods of obtaining a </a:t>
            </a:r>
            <a:r>
              <a:rPr lang="en-US" sz="1100" kern="1200" dirty="0" smtClean="0">
                <a:solidFill>
                  <a:schemeClr val="tx1"/>
                </a:solidFill>
                <a:latin typeface="Times New Roman" pitchFamily="18" charset="0"/>
                <a:ea typeface="+mn-ea"/>
                <a:cs typeface="Times New Roman" pitchFamily="18" charset="0"/>
              </a:rPr>
              <a:t>BP reading </a:t>
            </a:r>
            <a:r>
              <a:rPr lang="en-US" sz="1100" kern="1200" dirty="0" smtClean="0">
                <a:solidFill>
                  <a:schemeClr val="tx1"/>
                </a:solidFill>
                <a:latin typeface="Times New Roman" pitchFamily="18" charset="0"/>
                <a:ea typeface="+mn-ea"/>
                <a:cs typeface="Times New Roman" pitchFamily="18" charset="0"/>
              </a:rPr>
              <a:t>(Anderson,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The researchers discuss how BP measurements were obtained in the past compared to the methods</a:t>
            </a:r>
            <a:r>
              <a:rPr lang="en-US" sz="1100" kern="1200" baseline="0" dirty="0" smtClean="0">
                <a:solidFill>
                  <a:schemeClr val="tx1"/>
                </a:solidFill>
                <a:latin typeface="Times New Roman" pitchFamily="18" charset="0"/>
                <a:ea typeface="+mn-ea"/>
                <a:cs typeface="Times New Roman" pitchFamily="18" charset="0"/>
              </a:rPr>
              <a:t> that are </a:t>
            </a:r>
            <a:r>
              <a:rPr lang="en-US" sz="1100" kern="1200" dirty="0" smtClean="0">
                <a:solidFill>
                  <a:schemeClr val="tx1"/>
                </a:solidFill>
                <a:latin typeface="Times New Roman" pitchFamily="18" charset="0"/>
                <a:ea typeface="+mn-ea"/>
                <a:cs typeface="Times New Roman" pitchFamily="18" charset="0"/>
              </a:rPr>
              <a:t>preferred by healthcare workers today (Anderson,</a:t>
            </a:r>
            <a:r>
              <a:rPr lang="en-US" sz="1100" kern="1200" baseline="0" dirty="0" smtClean="0">
                <a:solidFill>
                  <a:schemeClr val="tx1"/>
                </a:solidFill>
                <a:latin typeface="Times New Roman" pitchFamily="18" charset="0"/>
                <a:ea typeface="+mn-ea"/>
                <a:cs typeface="Times New Roman" pitchFamily="18" charset="0"/>
              </a:rPr>
              <a:t> Anderson, &amp; Hill, 2011)</a:t>
            </a:r>
            <a:r>
              <a:rPr lang="en-US" sz="1100" kern="1200" dirty="0" smtClean="0">
                <a:solidFill>
                  <a:schemeClr val="tx1"/>
                </a:solidFill>
                <a:latin typeface="Times New Roman" pitchFamily="18" charset="0"/>
                <a:ea typeface="+mn-ea"/>
                <a:cs typeface="Times New Roman" pitchFamily="18" charset="0"/>
              </a:rPr>
              <a:t>. They</a:t>
            </a:r>
            <a:r>
              <a:rPr lang="en-US" sz="1100" kern="1200" baseline="0" dirty="0" smtClean="0">
                <a:solidFill>
                  <a:schemeClr val="tx1"/>
                </a:solidFill>
                <a:latin typeface="Times New Roman" pitchFamily="18" charset="0"/>
                <a:ea typeface="+mn-ea"/>
                <a:cs typeface="Times New Roman" pitchFamily="18" charset="0"/>
              </a:rPr>
              <a:t> </a:t>
            </a:r>
            <a:r>
              <a:rPr lang="en-US" sz="1100" kern="1200" baseline="0" dirty="0" smtClean="0">
                <a:solidFill>
                  <a:schemeClr val="tx1"/>
                </a:solidFill>
                <a:latin typeface="Times New Roman" pitchFamily="18" charset="0"/>
                <a:ea typeface="+mn-ea"/>
                <a:cs typeface="Times New Roman" pitchFamily="18" charset="0"/>
              </a:rPr>
              <a:t>discuss the use of </a:t>
            </a:r>
            <a:r>
              <a:rPr lang="en-US" sz="1100" kern="1200" baseline="0" dirty="0" err="1" smtClean="0">
                <a:solidFill>
                  <a:schemeClr val="tx1"/>
                </a:solidFill>
                <a:latin typeface="Times New Roman" pitchFamily="18" charset="0"/>
                <a:ea typeface="+mn-ea"/>
                <a:cs typeface="Times New Roman" pitchFamily="18" charset="0"/>
              </a:rPr>
              <a:t>Korotkoff</a:t>
            </a:r>
            <a:r>
              <a:rPr lang="en-US" sz="1100" kern="1200" baseline="0" dirty="0" smtClean="0">
                <a:solidFill>
                  <a:schemeClr val="tx1"/>
                </a:solidFill>
                <a:latin typeface="Times New Roman" pitchFamily="18" charset="0"/>
                <a:ea typeface="+mn-ea"/>
                <a:cs typeface="Times New Roman" pitchFamily="18" charset="0"/>
              </a:rPr>
              <a:t> sounds to manually determine a </a:t>
            </a:r>
            <a:r>
              <a:rPr lang="en-US" sz="1100" kern="1200" baseline="0" dirty="0" smtClean="0">
                <a:solidFill>
                  <a:schemeClr val="tx1"/>
                </a:solidFill>
                <a:latin typeface="Times New Roman" pitchFamily="18" charset="0"/>
                <a:ea typeface="+mn-ea"/>
                <a:cs typeface="Times New Roman" pitchFamily="18" charset="0"/>
              </a:rPr>
              <a:t>patient’s BP (Anderson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dirty="0" smtClean="0">
                <a:solidFill>
                  <a:schemeClr val="tx1"/>
                </a:solidFill>
                <a:latin typeface="Times New Roman" pitchFamily="18" charset="0"/>
                <a:ea typeface="+mn-ea"/>
                <a:cs typeface="Times New Roman" pitchFamily="18" charset="0"/>
              </a:rPr>
              <a:t>They also </a:t>
            </a:r>
            <a:r>
              <a:rPr lang="en-US" sz="1100" kern="1200" dirty="0" smtClean="0">
                <a:solidFill>
                  <a:schemeClr val="tx1"/>
                </a:solidFill>
                <a:latin typeface="Times New Roman" pitchFamily="18" charset="0"/>
                <a:ea typeface="+mn-ea"/>
                <a:cs typeface="Times New Roman" pitchFamily="18" charset="0"/>
              </a:rPr>
              <a:t>discuss how in</a:t>
            </a:r>
            <a:r>
              <a:rPr lang="en-US" sz="1100" kern="1200" baseline="0" dirty="0" smtClean="0">
                <a:solidFill>
                  <a:schemeClr val="tx1"/>
                </a:solidFill>
                <a:latin typeface="Times New Roman" pitchFamily="18" charset="0"/>
                <a:ea typeface="+mn-ea"/>
                <a:cs typeface="Times New Roman" pitchFamily="18" charset="0"/>
              </a:rPr>
              <a:t> the more recent years,</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health care </a:t>
            </a:r>
            <a:r>
              <a:rPr lang="en-US" sz="1100" kern="1200" dirty="0" smtClean="0">
                <a:solidFill>
                  <a:schemeClr val="tx1"/>
                </a:solidFill>
                <a:latin typeface="Times New Roman" pitchFamily="18" charset="0"/>
                <a:ea typeface="+mn-ea"/>
                <a:cs typeface="Times New Roman" pitchFamily="18" charset="0"/>
              </a:rPr>
              <a:t>workers have</a:t>
            </a:r>
            <a:r>
              <a:rPr lang="en-US" sz="1100" kern="1200" baseline="0" dirty="0" smtClean="0">
                <a:solidFill>
                  <a:schemeClr val="tx1"/>
                </a:solidFill>
                <a:latin typeface="Times New Roman" pitchFamily="18" charset="0"/>
                <a:ea typeface="+mn-ea"/>
                <a:cs typeface="Times New Roman" pitchFamily="18" charset="0"/>
              </a:rPr>
              <a:t> been using</a:t>
            </a:r>
            <a:r>
              <a:rPr lang="en-US" sz="1100" kern="1200" dirty="0" smtClean="0">
                <a:solidFill>
                  <a:schemeClr val="tx1"/>
                </a:solidFill>
                <a:latin typeface="Times New Roman" pitchFamily="18" charset="0"/>
                <a:ea typeface="+mn-ea"/>
                <a:cs typeface="Times New Roman" pitchFamily="18" charset="0"/>
              </a:rPr>
              <a:t> electronic machines that use an </a:t>
            </a:r>
            <a:r>
              <a:rPr lang="en-US" sz="1100" kern="1200" dirty="0" err="1" smtClean="0">
                <a:solidFill>
                  <a:schemeClr val="tx1"/>
                </a:solidFill>
                <a:latin typeface="Times New Roman" pitchFamily="18" charset="0"/>
                <a:ea typeface="+mn-ea"/>
                <a:cs typeface="Times New Roman" pitchFamily="18" charset="0"/>
              </a:rPr>
              <a:t>oscillometric</a:t>
            </a:r>
            <a:r>
              <a:rPr lang="en-US" sz="1100" kern="1200" dirty="0" smtClean="0">
                <a:solidFill>
                  <a:schemeClr val="tx1"/>
                </a:solidFill>
                <a:latin typeface="Times New Roman" pitchFamily="18" charset="0"/>
                <a:ea typeface="+mn-ea"/>
                <a:cs typeface="Times New Roman" pitchFamily="18" charset="0"/>
              </a:rPr>
              <a:t> method to obtain </a:t>
            </a:r>
            <a:r>
              <a:rPr lang="en-US" sz="1100" kern="1200" dirty="0" smtClean="0">
                <a:solidFill>
                  <a:schemeClr val="tx1"/>
                </a:solidFill>
                <a:latin typeface="Times New Roman" pitchFamily="18" charset="0"/>
                <a:ea typeface="+mn-ea"/>
                <a:cs typeface="Times New Roman" pitchFamily="18" charset="0"/>
              </a:rPr>
              <a:t>BP</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readings</a:t>
            </a:r>
            <a:r>
              <a:rPr lang="en-US" sz="1100" kern="1200" baseline="0" dirty="0" smtClean="0">
                <a:solidFill>
                  <a:schemeClr val="tx1"/>
                </a:solidFill>
                <a:latin typeface="Times New Roman" pitchFamily="18" charset="0"/>
                <a:ea typeface="+mn-ea"/>
                <a:cs typeface="Times New Roman" pitchFamily="18" charset="0"/>
              </a:rPr>
              <a:t> </a:t>
            </a:r>
            <a:r>
              <a:rPr lang="en-US" sz="1100" kern="1200" baseline="0" dirty="0" smtClean="0">
                <a:solidFill>
                  <a:schemeClr val="tx1"/>
                </a:solidFill>
                <a:latin typeface="Times New Roman" pitchFamily="18" charset="0"/>
                <a:ea typeface="+mn-ea"/>
                <a:cs typeface="Times New Roman" pitchFamily="18" charset="0"/>
              </a:rPr>
              <a:t>(Anderson,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The </a:t>
            </a:r>
            <a:r>
              <a:rPr lang="en-US" sz="1100" kern="1200" dirty="0" smtClean="0">
                <a:solidFill>
                  <a:schemeClr val="tx1"/>
                </a:solidFill>
                <a:latin typeface="Times New Roman" pitchFamily="18" charset="0"/>
                <a:ea typeface="+mn-ea"/>
                <a:cs typeface="Times New Roman" pitchFamily="18" charset="0"/>
              </a:rPr>
              <a:t>researchers </a:t>
            </a:r>
            <a:r>
              <a:rPr lang="en-US" sz="1100" kern="1200" dirty="0" smtClean="0">
                <a:solidFill>
                  <a:schemeClr val="tx1"/>
                </a:solidFill>
                <a:latin typeface="Times New Roman" pitchFamily="18" charset="0"/>
                <a:ea typeface="+mn-ea"/>
                <a:cs typeface="Times New Roman" pitchFamily="18" charset="0"/>
              </a:rPr>
              <a:t>included </a:t>
            </a:r>
            <a:r>
              <a:rPr lang="en-US" sz="1100" kern="1200" dirty="0" smtClean="0">
                <a:solidFill>
                  <a:schemeClr val="tx1"/>
                </a:solidFill>
                <a:latin typeface="Times New Roman" pitchFamily="18" charset="0"/>
                <a:ea typeface="+mn-ea"/>
                <a:cs typeface="Times New Roman" pitchFamily="18" charset="0"/>
              </a:rPr>
              <a:t>the different locations that a </a:t>
            </a:r>
            <a:r>
              <a:rPr lang="en-US" sz="1100" kern="1200" dirty="0" smtClean="0">
                <a:solidFill>
                  <a:schemeClr val="tx1"/>
                </a:solidFill>
                <a:latin typeface="Times New Roman" pitchFamily="18" charset="0"/>
                <a:ea typeface="+mn-ea"/>
                <a:cs typeface="Times New Roman" pitchFamily="18" charset="0"/>
              </a:rPr>
              <a:t>BP can </a:t>
            </a:r>
            <a:r>
              <a:rPr lang="en-US" sz="1100" kern="1200" dirty="0" smtClean="0">
                <a:solidFill>
                  <a:schemeClr val="tx1"/>
                </a:solidFill>
                <a:latin typeface="Times New Roman" pitchFamily="18" charset="0"/>
                <a:ea typeface="+mn-ea"/>
                <a:cs typeface="Times New Roman" pitchFamily="18" charset="0"/>
              </a:rPr>
              <a:t>be assessed on various types of patients</a:t>
            </a:r>
            <a:r>
              <a:rPr lang="en-US" sz="1100" kern="1200" baseline="0" dirty="0" smtClean="0">
                <a:solidFill>
                  <a:schemeClr val="tx1"/>
                </a:solidFill>
                <a:latin typeface="Times New Roman" pitchFamily="18" charset="0"/>
                <a:ea typeface="+mn-ea"/>
                <a:cs typeface="Times New Roman" pitchFamily="18" charset="0"/>
              </a:rPr>
              <a:t> (Anderson,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a:t>
            </a:r>
            <a:r>
              <a:rPr lang="en-US" sz="1100" kern="1200" baseline="0" dirty="0" smtClean="0">
                <a:solidFill>
                  <a:schemeClr val="tx1"/>
                </a:solidFill>
                <a:latin typeface="Times New Roman" pitchFamily="18" charset="0"/>
                <a:ea typeface="+mn-ea"/>
                <a:cs typeface="Times New Roman" pitchFamily="18" charset="0"/>
              </a:rPr>
              <a:t>  </a:t>
            </a:r>
            <a:endParaRPr lang="en-US" sz="1100" kern="1200" dirty="0" smtClean="0">
              <a:solidFill>
                <a:schemeClr val="tx1"/>
              </a:solidFill>
              <a:latin typeface="Times New Roman" pitchFamily="18" charset="0"/>
              <a:ea typeface="+mn-ea"/>
              <a:cs typeface="Times New Roman" pitchFamily="18" charset="0"/>
            </a:endParaRPr>
          </a:p>
          <a:p>
            <a:r>
              <a:rPr lang="en-US" sz="1100" kern="1200" dirty="0" smtClean="0">
                <a:solidFill>
                  <a:schemeClr val="tx1"/>
                </a:solidFill>
                <a:latin typeface="Times New Roman" pitchFamily="18" charset="0"/>
                <a:ea typeface="+mn-ea"/>
                <a:cs typeface="Times New Roman" pitchFamily="18" charset="0"/>
              </a:rPr>
              <a:t>	Current research was included in the literature review section of this study.  The research that is included in this study ranges from the years 1985 to 2008 (Anderson,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baseline="0" dirty="0" smtClean="0">
                <a:solidFill>
                  <a:schemeClr val="tx1"/>
                </a:solidFill>
                <a:latin typeface="Times New Roman" pitchFamily="18" charset="0"/>
                <a:ea typeface="+mn-ea"/>
                <a:cs typeface="Times New Roman" pitchFamily="18" charset="0"/>
              </a:rPr>
              <a:t>p. 288)</a:t>
            </a:r>
            <a:r>
              <a:rPr lang="en-US" sz="1100" kern="1200" dirty="0" smtClean="0">
                <a:solidFill>
                  <a:schemeClr val="tx1"/>
                </a:solidFill>
                <a:latin typeface="Times New Roman" pitchFamily="18" charset="0"/>
                <a:ea typeface="+mn-ea"/>
                <a:cs typeface="Times New Roman" pitchFamily="18" charset="0"/>
              </a:rPr>
              <a:t>.  Most of the research is from the twenty first </a:t>
            </a:r>
            <a:r>
              <a:rPr lang="en-US" sz="1100" kern="1200" dirty="0" smtClean="0">
                <a:solidFill>
                  <a:schemeClr val="tx1"/>
                </a:solidFill>
                <a:latin typeface="Times New Roman" pitchFamily="18" charset="0"/>
                <a:ea typeface="+mn-ea"/>
                <a:cs typeface="Times New Roman" pitchFamily="18" charset="0"/>
              </a:rPr>
              <a:t>century.  </a:t>
            </a:r>
            <a:r>
              <a:rPr lang="en-US" sz="1100" kern="1200" dirty="0" smtClean="0">
                <a:solidFill>
                  <a:schemeClr val="tx1"/>
                </a:solidFill>
                <a:latin typeface="Times New Roman" pitchFamily="18" charset="0"/>
                <a:ea typeface="+mn-ea"/>
                <a:cs typeface="Times New Roman" pitchFamily="18" charset="0"/>
              </a:rPr>
              <a:t>There were over 20 different research studies referenced in this review of literature (Anderson, Anderson, &amp; Hill, </a:t>
            </a:r>
            <a:r>
              <a:rPr lang="en-US" sz="1100" kern="1200" dirty="0" smtClean="0">
                <a:solidFill>
                  <a:schemeClr val="tx1"/>
                </a:solidFill>
                <a:latin typeface="Times New Roman" pitchFamily="18" charset="0"/>
                <a:ea typeface="+mn-ea"/>
                <a:cs typeface="Times New Roman" pitchFamily="18" charset="0"/>
              </a:rPr>
              <a:t>2010,</a:t>
            </a:r>
            <a:r>
              <a:rPr lang="en-US" sz="1100" kern="1200" baseline="0" dirty="0" smtClean="0">
                <a:solidFill>
                  <a:schemeClr val="tx1"/>
                </a:solidFill>
                <a:latin typeface="Times New Roman" pitchFamily="18" charset="0"/>
                <a:ea typeface="+mn-ea"/>
                <a:cs typeface="Times New Roman" pitchFamily="18" charset="0"/>
              </a:rPr>
              <a:t> </a:t>
            </a:r>
            <a:r>
              <a:rPr lang="en-US" sz="1100" kern="1200" baseline="0" dirty="0" smtClean="0">
                <a:solidFill>
                  <a:schemeClr val="tx1"/>
                </a:solidFill>
                <a:latin typeface="Times New Roman" pitchFamily="18" charset="0"/>
                <a:ea typeface="+mn-ea"/>
                <a:cs typeface="Times New Roman" pitchFamily="18" charset="0"/>
              </a:rPr>
              <a:t>p. 288)</a:t>
            </a:r>
            <a:r>
              <a:rPr lang="en-US" sz="1100" kern="1200" dirty="0" smtClean="0">
                <a:solidFill>
                  <a:schemeClr val="tx1"/>
                </a:solidFill>
                <a:latin typeface="Times New Roman" pitchFamily="18" charset="0"/>
                <a:ea typeface="+mn-ea"/>
                <a:cs typeface="Times New Roman" pitchFamily="18" charset="0"/>
              </a:rPr>
              <a:t>.  There were articles used with</a:t>
            </a:r>
            <a:r>
              <a:rPr lang="en-US" sz="1100" kern="1200" baseline="0" dirty="0" smtClean="0">
                <a:solidFill>
                  <a:schemeClr val="tx1"/>
                </a:solidFill>
                <a:latin typeface="Times New Roman" pitchFamily="18" charset="0"/>
                <a:ea typeface="+mn-ea"/>
                <a:cs typeface="Times New Roman" pitchFamily="18" charset="0"/>
              </a:rPr>
              <a:t>in past five years from the published date of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baseline="0" dirty="0" smtClean="0">
                <a:solidFill>
                  <a:schemeClr val="tx1"/>
                </a:solidFill>
                <a:latin typeface="Times New Roman" pitchFamily="18" charset="0"/>
                <a:ea typeface="+mn-ea"/>
                <a:cs typeface="Times New Roman" pitchFamily="18" charset="0"/>
              </a:rPr>
              <a:t>which means that current research was utilized by the researchers (Anderson, Anderson, &amp; Hill,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baseline="0" dirty="0" smtClean="0">
                <a:solidFill>
                  <a:schemeClr val="tx1"/>
                </a:solidFill>
                <a:latin typeface="Times New Roman" pitchFamily="18" charset="0"/>
                <a:ea typeface="+mn-ea"/>
                <a:cs typeface="Times New Roman" pitchFamily="18" charset="0"/>
              </a:rPr>
              <a:t>p. 288).</a:t>
            </a:r>
            <a:r>
              <a:rPr lang="en-US" sz="1100" kern="1200" dirty="0" smtClean="0">
                <a:solidFill>
                  <a:schemeClr val="tx1"/>
                </a:solidFill>
                <a:latin typeface="Times New Roman" pitchFamily="18" charset="0"/>
                <a:ea typeface="+mn-ea"/>
                <a:cs typeface="Times New Roman" pitchFamily="18" charset="0"/>
              </a:rPr>
              <a:t>    </a:t>
            </a:r>
          </a:p>
          <a:p>
            <a:r>
              <a:rPr lang="en-US" sz="1100" kern="1200" dirty="0" smtClean="0">
                <a:solidFill>
                  <a:schemeClr val="tx1"/>
                </a:solidFill>
                <a:latin typeface="Times New Roman" pitchFamily="18" charset="0"/>
                <a:ea typeface="+mn-ea"/>
                <a:cs typeface="Times New Roman" pitchFamily="18" charset="0"/>
              </a:rPr>
              <a:t>	The literature was</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critiqued and analyzed well by the researchers.  They discuss what is known about the various locations in which a </a:t>
            </a:r>
            <a:r>
              <a:rPr lang="en-US" sz="1100" kern="1200" dirty="0" smtClean="0">
                <a:solidFill>
                  <a:schemeClr val="tx1"/>
                </a:solidFill>
                <a:latin typeface="Times New Roman" pitchFamily="18" charset="0"/>
                <a:ea typeface="+mn-ea"/>
                <a:cs typeface="Times New Roman" pitchFamily="18" charset="0"/>
              </a:rPr>
              <a:t>BP can </a:t>
            </a:r>
            <a:r>
              <a:rPr lang="en-US" sz="1100" kern="1200" dirty="0" smtClean="0">
                <a:solidFill>
                  <a:schemeClr val="tx1"/>
                </a:solidFill>
                <a:latin typeface="Times New Roman" pitchFamily="18" charset="0"/>
                <a:ea typeface="+mn-ea"/>
                <a:cs typeface="Times New Roman" pitchFamily="18" charset="0"/>
              </a:rPr>
              <a:t>be assessed on patients (Anderson, Anderson, &amp; Hill,</a:t>
            </a:r>
            <a:r>
              <a:rPr lang="en-US" sz="1100" kern="1200" baseline="0" dirty="0" smtClean="0">
                <a:solidFill>
                  <a:schemeClr val="tx1"/>
                </a:solidFill>
                <a:latin typeface="Times New Roman" pitchFamily="18" charset="0"/>
                <a:ea typeface="+mn-ea"/>
                <a:cs typeface="Times New Roman" pitchFamily="18" charset="0"/>
              </a:rPr>
              <a:t>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researchers also state the different types of devices used by health care workers, and the factors that have been related to the accuracy of the </a:t>
            </a:r>
            <a:r>
              <a:rPr lang="en-US" sz="1100" kern="1200" dirty="0" smtClean="0">
                <a:solidFill>
                  <a:schemeClr val="tx1"/>
                </a:solidFill>
                <a:latin typeface="Times New Roman" pitchFamily="18" charset="0"/>
                <a:ea typeface="+mn-ea"/>
                <a:cs typeface="Times New Roman" pitchFamily="18" charset="0"/>
              </a:rPr>
              <a:t>BP reading </a:t>
            </a:r>
            <a:r>
              <a:rPr lang="en-US" sz="1100" kern="1200" dirty="0" smtClean="0">
                <a:solidFill>
                  <a:schemeClr val="tx1"/>
                </a:solidFill>
                <a:latin typeface="Times New Roman" pitchFamily="18" charset="0"/>
                <a:ea typeface="+mn-ea"/>
                <a:cs typeface="Times New Roman" pitchFamily="18" charset="0"/>
              </a:rPr>
              <a:t>(Anderson, Anderson, &amp; Hill, </a:t>
            </a:r>
            <a:r>
              <a:rPr lang="en-US" sz="1100" kern="1200" dirty="0" smtClean="0">
                <a:solidFill>
                  <a:schemeClr val="tx1"/>
                </a:solidFill>
                <a:latin typeface="Times New Roman" pitchFamily="18" charset="0"/>
                <a:ea typeface="+mn-ea"/>
                <a:cs typeface="Times New Roman" pitchFamily="18" charset="0"/>
              </a:rPr>
              <a:t>2010).  </a:t>
            </a:r>
            <a:r>
              <a:rPr lang="en-US" sz="1100" kern="1200" dirty="0" smtClean="0">
                <a:solidFill>
                  <a:schemeClr val="tx1"/>
                </a:solidFill>
                <a:latin typeface="Times New Roman" pitchFamily="18" charset="0"/>
                <a:ea typeface="+mn-ea"/>
                <a:cs typeface="Times New Roman" pitchFamily="18" charset="0"/>
              </a:rPr>
              <a:t>They critiqued the locations and positions used to obtain a </a:t>
            </a:r>
            <a:r>
              <a:rPr lang="en-US" sz="1100" kern="1200" dirty="0" smtClean="0">
                <a:solidFill>
                  <a:schemeClr val="tx1"/>
                </a:solidFill>
                <a:latin typeface="Times New Roman" pitchFamily="18" charset="0"/>
                <a:ea typeface="+mn-ea"/>
                <a:cs typeface="Times New Roman" pitchFamily="18" charset="0"/>
              </a:rPr>
              <a:t>BP (Anderson</a:t>
            </a:r>
            <a:r>
              <a:rPr lang="en-US" sz="1100" kern="1200" dirty="0" smtClean="0">
                <a:solidFill>
                  <a:schemeClr val="tx1"/>
                </a:solidFill>
                <a:latin typeface="Times New Roman" pitchFamily="18" charset="0"/>
                <a:ea typeface="+mn-ea"/>
                <a:cs typeface="Times New Roman" pitchFamily="18" charset="0"/>
              </a:rPr>
              <a:t>,</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Also, they analyzed how the size of the patient can affect the </a:t>
            </a:r>
            <a:r>
              <a:rPr lang="en-US" sz="1100" kern="1200" dirty="0" smtClean="0">
                <a:solidFill>
                  <a:schemeClr val="tx1"/>
                </a:solidFill>
                <a:latin typeface="Times New Roman" pitchFamily="18" charset="0"/>
                <a:ea typeface="+mn-ea"/>
                <a:cs typeface="Times New Roman" pitchFamily="18" charset="0"/>
              </a:rPr>
              <a:t>health care </a:t>
            </a:r>
            <a:r>
              <a:rPr lang="en-US" sz="1100" kern="1200" dirty="0" smtClean="0">
                <a:solidFill>
                  <a:schemeClr val="tx1"/>
                </a:solidFill>
                <a:latin typeface="Times New Roman" pitchFamily="18" charset="0"/>
                <a:ea typeface="+mn-ea"/>
                <a:cs typeface="Times New Roman" pitchFamily="18" charset="0"/>
              </a:rPr>
              <a:t>workers choice of </a:t>
            </a:r>
            <a:r>
              <a:rPr lang="en-US" sz="1100" kern="1200" dirty="0" smtClean="0">
                <a:solidFill>
                  <a:schemeClr val="tx1"/>
                </a:solidFill>
                <a:latin typeface="Times New Roman" pitchFamily="18" charset="0"/>
                <a:ea typeface="+mn-ea"/>
                <a:cs typeface="Times New Roman" pitchFamily="18" charset="0"/>
              </a:rPr>
              <a:t>BP</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cuff size,</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and their choice of location for obtaining that individual’s </a:t>
            </a:r>
            <a:r>
              <a:rPr lang="en-US" sz="1100" kern="1200" dirty="0" smtClean="0">
                <a:solidFill>
                  <a:schemeClr val="tx1"/>
                </a:solidFill>
                <a:latin typeface="Times New Roman" pitchFamily="18" charset="0"/>
                <a:ea typeface="+mn-ea"/>
                <a:cs typeface="Times New Roman" pitchFamily="18" charset="0"/>
              </a:rPr>
              <a:t>BP (Anderson</a:t>
            </a:r>
            <a:r>
              <a:rPr lang="en-US" sz="1100" kern="1200" dirty="0" smtClean="0">
                <a:solidFill>
                  <a:schemeClr val="tx1"/>
                </a:solidFill>
                <a:latin typeface="Times New Roman" pitchFamily="18" charset="0"/>
                <a:ea typeface="+mn-ea"/>
                <a:cs typeface="Times New Roman" pitchFamily="18" charset="0"/>
              </a:rPr>
              <a:t>, Anderson,</a:t>
            </a:r>
            <a:r>
              <a:rPr lang="en-US" sz="1100" kern="1200" baseline="0" dirty="0" smtClean="0">
                <a:solidFill>
                  <a:schemeClr val="tx1"/>
                </a:solidFill>
                <a:latin typeface="Times New Roman" pitchFamily="18" charset="0"/>
                <a:ea typeface="+mn-ea"/>
                <a:cs typeface="Times New Roman" pitchFamily="18" charset="0"/>
              </a:rPr>
              <a:t>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a:t>
            </a:r>
            <a:endParaRPr lang="en-US" sz="1100" kern="1200" dirty="0" smtClean="0">
              <a:solidFill>
                <a:schemeClr val="tx1"/>
              </a:solidFill>
              <a:latin typeface="Times New Roman" pitchFamily="18" charset="0"/>
              <a:ea typeface="+mn-ea"/>
              <a:cs typeface="Times New Roman" pitchFamily="18" charset="0"/>
            </a:endParaRPr>
          </a:p>
          <a:p>
            <a:r>
              <a:rPr lang="en-US" sz="1100" kern="1200" dirty="0" smtClean="0">
                <a:solidFill>
                  <a:schemeClr val="tx1"/>
                </a:solidFill>
                <a:latin typeface="Times New Roman" pitchFamily="18" charset="0"/>
                <a:ea typeface="+mn-ea"/>
                <a:cs typeface="Times New Roman" pitchFamily="18" charset="0"/>
              </a:rPr>
              <a:t>	The researchers discuss the idea that when different locations are used to obtain a </a:t>
            </a:r>
            <a:r>
              <a:rPr lang="en-US" sz="1100" kern="1200" dirty="0" smtClean="0">
                <a:solidFill>
                  <a:schemeClr val="tx1"/>
                </a:solidFill>
                <a:latin typeface="Times New Roman" pitchFamily="18" charset="0"/>
                <a:ea typeface="+mn-ea"/>
                <a:cs typeface="Times New Roman" pitchFamily="18" charset="0"/>
              </a:rPr>
              <a:t>BP the </a:t>
            </a:r>
            <a:r>
              <a:rPr lang="en-US" sz="1100" kern="1200" dirty="0" smtClean="0">
                <a:solidFill>
                  <a:schemeClr val="tx1"/>
                </a:solidFill>
                <a:latin typeface="Times New Roman" pitchFamily="18" charset="0"/>
                <a:ea typeface="+mn-ea"/>
                <a:cs typeface="Times New Roman" pitchFamily="18" charset="0"/>
              </a:rPr>
              <a:t>results are often not identical (Anderson, Anderson,</a:t>
            </a:r>
            <a:r>
              <a:rPr lang="en-US" sz="1100" kern="1200" baseline="0" dirty="0" smtClean="0">
                <a:solidFill>
                  <a:schemeClr val="tx1"/>
                </a:solidFill>
                <a:latin typeface="Times New Roman" pitchFamily="18" charset="0"/>
                <a:ea typeface="+mn-ea"/>
                <a:cs typeface="Times New Roman" pitchFamily="18" charset="0"/>
              </a:rPr>
              <a:t>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researchers from this study hope to learn more about the factors that are related to the accuracy of a </a:t>
            </a:r>
            <a:r>
              <a:rPr lang="en-US" sz="1100" kern="1200" dirty="0" smtClean="0">
                <a:solidFill>
                  <a:schemeClr val="tx1"/>
                </a:solidFill>
                <a:latin typeface="Times New Roman" pitchFamily="18" charset="0"/>
                <a:ea typeface="+mn-ea"/>
                <a:cs typeface="Times New Roman" pitchFamily="18" charset="0"/>
              </a:rPr>
              <a:t>BP</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reading </a:t>
            </a:r>
            <a:r>
              <a:rPr lang="en-US" sz="1100" kern="1200" dirty="0" smtClean="0">
                <a:solidFill>
                  <a:schemeClr val="tx1"/>
                </a:solidFill>
                <a:latin typeface="Times New Roman" pitchFamily="18" charset="0"/>
                <a:ea typeface="+mn-ea"/>
                <a:cs typeface="Times New Roman" pitchFamily="18" charset="0"/>
              </a:rPr>
              <a:t>from this study (Anderson, Anderson, &amp;</a:t>
            </a:r>
            <a:r>
              <a:rPr lang="en-US" sz="1100" kern="1200" baseline="0" dirty="0" smtClean="0">
                <a:solidFill>
                  <a:schemeClr val="tx1"/>
                </a:solidFill>
                <a:latin typeface="Times New Roman" pitchFamily="18" charset="0"/>
                <a:ea typeface="+mn-ea"/>
                <a:cs typeface="Times New Roman" pitchFamily="18" charset="0"/>
              </a:rPr>
              <a:t>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They discuss that there has not been much research on the use of the forearm as a location to obtain a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measurement (Anderson,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researchers want to learn more about the use of the forearm in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readings, because this location is being used more frequently as an alternative site when </a:t>
            </a:r>
            <a:r>
              <a:rPr lang="en-US" sz="1100" kern="1200" dirty="0" smtClean="0">
                <a:solidFill>
                  <a:schemeClr val="tx1"/>
                </a:solidFill>
                <a:latin typeface="Times New Roman" pitchFamily="18" charset="0"/>
                <a:ea typeface="+mn-ea"/>
                <a:cs typeface="Times New Roman" pitchFamily="18" charset="0"/>
              </a:rPr>
              <a:t>health care </a:t>
            </a:r>
            <a:r>
              <a:rPr lang="en-US" sz="1100" kern="1200" dirty="0" smtClean="0">
                <a:solidFill>
                  <a:schemeClr val="tx1"/>
                </a:solidFill>
                <a:latin typeface="Times New Roman" pitchFamily="18" charset="0"/>
                <a:ea typeface="+mn-ea"/>
                <a:cs typeface="Times New Roman" pitchFamily="18" charset="0"/>
              </a:rPr>
              <a:t>personnel cannot </a:t>
            </a:r>
            <a:r>
              <a:rPr lang="en-US" sz="1100" kern="1200" dirty="0" smtClean="0">
                <a:solidFill>
                  <a:schemeClr val="tx1"/>
                </a:solidFill>
                <a:latin typeface="Times New Roman" pitchFamily="18" charset="0"/>
                <a:ea typeface="+mn-ea"/>
                <a:cs typeface="Times New Roman" pitchFamily="18" charset="0"/>
              </a:rPr>
              <a:t>assess it at </a:t>
            </a:r>
            <a:r>
              <a:rPr lang="en-US" sz="1100" kern="1200" dirty="0" smtClean="0">
                <a:solidFill>
                  <a:schemeClr val="tx1"/>
                </a:solidFill>
                <a:latin typeface="Times New Roman" pitchFamily="18" charset="0"/>
                <a:ea typeface="+mn-ea"/>
                <a:cs typeface="Times New Roman" pitchFamily="18" charset="0"/>
              </a:rPr>
              <a:t>upper </a:t>
            </a:r>
            <a:r>
              <a:rPr lang="en-US" sz="1100" kern="1200" dirty="0" smtClean="0">
                <a:solidFill>
                  <a:schemeClr val="tx1"/>
                </a:solidFill>
                <a:latin typeface="Times New Roman" pitchFamily="18" charset="0"/>
                <a:ea typeface="+mn-ea"/>
                <a:cs typeface="Times New Roman" pitchFamily="18" charset="0"/>
              </a:rPr>
              <a:t>arm </a:t>
            </a:r>
            <a:r>
              <a:rPr lang="en-US" sz="1100" kern="1200" dirty="0" smtClean="0">
                <a:solidFill>
                  <a:schemeClr val="tx1"/>
                </a:solidFill>
                <a:latin typeface="Times New Roman" pitchFamily="18" charset="0"/>
                <a:ea typeface="+mn-ea"/>
                <a:cs typeface="Times New Roman" pitchFamily="18" charset="0"/>
              </a:rPr>
              <a:t>(Anderson,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endParaRPr lang="en-US" sz="1100" kern="1200" dirty="0" smtClean="0">
              <a:solidFill>
                <a:schemeClr val="tx1"/>
              </a:solidFill>
              <a:latin typeface="Times New Roman" pitchFamily="18" charset="0"/>
              <a:ea typeface="+mn-ea"/>
              <a:cs typeface="Times New Roman" pitchFamily="18" charset="0"/>
            </a:endParaRPr>
          </a:p>
          <a:p>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r>
              <a:rPr lang="en-US" sz="1100" kern="1200" dirty="0" smtClean="0">
                <a:solidFill>
                  <a:schemeClr val="tx1"/>
                </a:solidFill>
                <a:latin typeface="Times New Roman" pitchFamily="18" charset="0"/>
                <a:ea typeface="+mn-ea"/>
                <a:cs typeface="Times New Roman" pitchFamily="18" charset="0"/>
              </a:rPr>
              <a:t>The research </a:t>
            </a:r>
            <a:r>
              <a:rPr lang="en-US" sz="1100" kern="1200" dirty="0" smtClean="0">
                <a:solidFill>
                  <a:schemeClr val="tx1"/>
                </a:solidFill>
                <a:latin typeface="Times New Roman" pitchFamily="18" charset="0"/>
                <a:ea typeface="+mn-ea"/>
                <a:cs typeface="Times New Roman" pitchFamily="18" charset="0"/>
              </a:rPr>
              <a:t>question is </a:t>
            </a:r>
            <a:r>
              <a:rPr lang="en-US" sz="1100" kern="1200" dirty="0" smtClean="0">
                <a:solidFill>
                  <a:schemeClr val="tx1"/>
                </a:solidFill>
                <a:latin typeface="Times New Roman" pitchFamily="18" charset="0"/>
                <a:ea typeface="+mn-ea"/>
                <a:cs typeface="Times New Roman" pitchFamily="18" charset="0"/>
              </a:rPr>
              <a:t>clearly stated by the researchers.  The researcher wants to learn about the factors that can be linked to the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measurement accuracy (Anderson, Anderson,</a:t>
            </a:r>
            <a:r>
              <a:rPr lang="en-US" sz="1100" kern="1200" baseline="0" dirty="0" smtClean="0">
                <a:solidFill>
                  <a:schemeClr val="tx1"/>
                </a:solidFill>
                <a:latin typeface="Times New Roman" pitchFamily="18" charset="0"/>
                <a:ea typeface="+mn-ea"/>
                <a:cs typeface="Times New Roman" pitchFamily="18" charset="0"/>
              </a:rPr>
              <a:t>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Although the upper arm is most commonly used to assess an individual’s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it is not always accessible in all patients (Anderson,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researchers wish to learn more about the use of the forearm to obtain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readings through the implementation of this study (Anderson,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They also want to gain a better understanding of what the subjects believe influences the accuracy of a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readings (Anderson, Anderson,</a:t>
            </a:r>
            <a:r>
              <a:rPr lang="en-US" sz="1100" kern="1200" baseline="0" dirty="0" smtClean="0">
                <a:solidFill>
                  <a:schemeClr val="tx1"/>
                </a:solidFill>
                <a:latin typeface="Times New Roman" pitchFamily="18" charset="0"/>
                <a:ea typeface="+mn-ea"/>
                <a:cs typeface="Times New Roman" pitchFamily="18" charset="0"/>
              </a:rPr>
              <a:t>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Finally, the researchers wanted to learn what causes the health care worker to choose the forearm as an alternative site for measuring a patient’s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(Anderson, Anderson, &amp; Hill, </a:t>
            </a:r>
            <a:r>
              <a:rPr lang="en-US" sz="1100" kern="1200" dirty="0" smtClean="0">
                <a:solidFill>
                  <a:schemeClr val="tx1"/>
                </a:solidFill>
                <a:latin typeface="Times New Roman" pitchFamily="18" charset="0"/>
                <a:ea typeface="+mn-ea"/>
                <a:cs typeface="Times New Roman" pitchFamily="18" charset="0"/>
              </a:rPr>
              <a:t>2010).   </a:t>
            </a:r>
            <a:endParaRPr lang="en-US" sz="1100" kern="1200" dirty="0" smtClean="0">
              <a:solidFill>
                <a:schemeClr val="tx1"/>
              </a:solidFill>
              <a:latin typeface="Times New Roman" pitchFamily="18" charset="0"/>
              <a:ea typeface="+mn-ea"/>
              <a:cs typeface="Times New Roman" pitchFamily="18" charset="0"/>
            </a:endParaRPr>
          </a:p>
          <a:p>
            <a:r>
              <a:rPr lang="en-US" sz="1100" kern="1200" dirty="0" smtClean="0">
                <a:solidFill>
                  <a:schemeClr val="tx1"/>
                </a:solidFill>
                <a:latin typeface="Times New Roman" pitchFamily="18" charset="0"/>
                <a:ea typeface="+mn-ea"/>
                <a:cs typeface="Times New Roman" pitchFamily="18" charset="0"/>
              </a:rPr>
              <a:t>	The question is researchable based on the way the researchers has stated it in the article. The researchers stated the question in a way that data could be collected, measured, and analyzed.  The question was researched in this study, which produced results relating to the research purpose to determine what affects the accuracy of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measurement</a:t>
            </a:r>
            <a:r>
              <a:rPr lang="en-US" sz="1100" kern="1200" baseline="0" dirty="0" smtClean="0">
                <a:solidFill>
                  <a:schemeClr val="tx1"/>
                </a:solidFill>
                <a:latin typeface="Times New Roman" pitchFamily="18" charset="0"/>
                <a:ea typeface="+mn-ea"/>
                <a:cs typeface="Times New Roman" pitchFamily="18" charset="0"/>
              </a:rPr>
              <a:t> according to the </a:t>
            </a:r>
            <a:r>
              <a:rPr lang="en-US" sz="1100" kern="1200" baseline="0" dirty="0" smtClean="0">
                <a:solidFill>
                  <a:schemeClr val="tx1"/>
                </a:solidFill>
                <a:latin typeface="Times New Roman" pitchFamily="18" charset="0"/>
                <a:ea typeface="+mn-ea"/>
                <a:cs typeface="Times New Roman" pitchFamily="18" charset="0"/>
              </a:rPr>
              <a:t>subjects opinions </a:t>
            </a:r>
            <a:r>
              <a:rPr lang="en-US" sz="1100" kern="1200" baseline="0" dirty="0" smtClean="0">
                <a:solidFill>
                  <a:schemeClr val="tx1"/>
                </a:solidFill>
                <a:latin typeface="Times New Roman" pitchFamily="18" charset="0"/>
                <a:ea typeface="+mn-ea"/>
                <a:cs typeface="Times New Roman" pitchFamily="18" charset="0"/>
              </a:rPr>
              <a:t>(Anderson,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endParaRPr lang="en-US" sz="1100" kern="1200" dirty="0" smtClean="0">
              <a:solidFill>
                <a:schemeClr val="tx1"/>
              </a:solidFill>
              <a:latin typeface="Times New Roman" pitchFamily="18" charset="0"/>
              <a:ea typeface="+mn-ea"/>
              <a:cs typeface="Times New Roman" pitchFamily="18" charset="0"/>
            </a:endParaRPr>
          </a:p>
          <a:p>
            <a:r>
              <a:rPr lang="en-US" sz="1100" kern="1200" dirty="0" smtClean="0">
                <a:solidFill>
                  <a:schemeClr val="tx1"/>
                </a:solidFill>
                <a:latin typeface="Times New Roman" pitchFamily="18" charset="0"/>
                <a:ea typeface="+mn-ea"/>
                <a:cs typeface="Times New Roman" pitchFamily="18" charset="0"/>
              </a:rPr>
              <a:t>	The question can logically be related to the problem, discussion, literature review, and framework.  The problem is that under certain circumstances the upper arm cannot be used as the location for assessing an individual’s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(Anderson, Anderson, &amp; Hill,</a:t>
            </a:r>
            <a:r>
              <a:rPr lang="en-US" sz="1100" kern="1200" baseline="0" dirty="0" smtClean="0">
                <a:solidFill>
                  <a:schemeClr val="tx1"/>
                </a:solidFill>
                <a:latin typeface="Times New Roman" pitchFamily="18" charset="0"/>
                <a:ea typeface="+mn-ea"/>
                <a:cs typeface="Times New Roman" pitchFamily="18" charset="0"/>
              </a:rPr>
              <a:t>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forearm is an alternative site, but the researchers have found that this site has not been thoroughly researched in</a:t>
            </a:r>
            <a:r>
              <a:rPr lang="en-US" sz="1100" kern="1200" baseline="0" dirty="0" smtClean="0">
                <a:solidFill>
                  <a:schemeClr val="tx1"/>
                </a:solidFill>
                <a:latin typeface="Times New Roman" pitchFamily="18" charset="0"/>
                <a:ea typeface="+mn-ea"/>
                <a:cs typeface="Times New Roman" pitchFamily="18" charset="0"/>
              </a:rPr>
              <a:t> the past (Anderson,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They hope to learn</a:t>
            </a:r>
            <a:r>
              <a:rPr lang="en-US" sz="1100" kern="1200" baseline="0" dirty="0" smtClean="0">
                <a:solidFill>
                  <a:schemeClr val="tx1"/>
                </a:solidFill>
                <a:latin typeface="Times New Roman" pitchFamily="18" charset="0"/>
                <a:ea typeface="+mn-ea"/>
                <a:cs typeface="Times New Roman" pitchFamily="18" charset="0"/>
              </a:rPr>
              <a:t> about this site </a:t>
            </a:r>
            <a:r>
              <a:rPr lang="en-US" sz="1100" kern="1200" dirty="0" smtClean="0">
                <a:solidFill>
                  <a:schemeClr val="tx1"/>
                </a:solidFill>
                <a:latin typeface="Times New Roman" pitchFamily="18" charset="0"/>
                <a:ea typeface="+mn-ea"/>
                <a:cs typeface="Times New Roman" pitchFamily="18" charset="0"/>
              </a:rPr>
              <a:t>in this study and</a:t>
            </a:r>
            <a:r>
              <a:rPr lang="en-US" sz="1100" kern="1200" baseline="0" dirty="0" smtClean="0">
                <a:solidFill>
                  <a:schemeClr val="tx1"/>
                </a:solidFill>
                <a:latin typeface="Times New Roman" pitchFamily="18" charset="0"/>
                <a:ea typeface="+mn-ea"/>
                <a:cs typeface="Times New Roman" pitchFamily="18" charset="0"/>
              </a:rPr>
              <a:t> the other</a:t>
            </a:r>
            <a:r>
              <a:rPr lang="en-US" sz="1100" kern="1200" dirty="0" smtClean="0">
                <a:solidFill>
                  <a:schemeClr val="tx1"/>
                </a:solidFill>
                <a:latin typeface="Times New Roman" pitchFamily="18" charset="0"/>
                <a:ea typeface="+mn-ea"/>
                <a:cs typeface="Times New Roman" pitchFamily="18" charset="0"/>
              </a:rPr>
              <a:t> factors associated with obtaining a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measurement accurately (Anderson, Anderson,</a:t>
            </a:r>
            <a:r>
              <a:rPr lang="en-US" sz="1100" kern="1200" baseline="0" dirty="0" smtClean="0">
                <a:solidFill>
                  <a:schemeClr val="tx1"/>
                </a:solidFill>
                <a:latin typeface="Times New Roman" pitchFamily="18" charset="0"/>
                <a:ea typeface="+mn-ea"/>
                <a:cs typeface="Times New Roman" pitchFamily="18" charset="0"/>
              </a:rPr>
              <a:t>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discussion is also related to the research question. A majority of the subjects believed the cuff size to influence the accuracy of a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reading the most, and the position of the patient to influence the reading the least (Anderson,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According to the researchers, approximately 90 percent of the subjects have previous experience with taking </a:t>
            </a:r>
            <a:r>
              <a:rPr lang="en-US" sz="1100" kern="1200" dirty="0" smtClean="0">
                <a:solidFill>
                  <a:schemeClr val="tx1"/>
                </a:solidFill>
                <a:latin typeface="Times New Roman" pitchFamily="18" charset="0"/>
                <a:ea typeface="+mn-ea"/>
                <a:cs typeface="Times New Roman" pitchFamily="18" charset="0"/>
              </a:rPr>
              <a:t>BP in </a:t>
            </a:r>
            <a:r>
              <a:rPr lang="en-US" sz="1100" kern="1200" dirty="0" smtClean="0">
                <a:solidFill>
                  <a:schemeClr val="tx1"/>
                </a:solidFill>
                <a:latin typeface="Times New Roman" pitchFamily="18" charset="0"/>
                <a:ea typeface="+mn-ea"/>
                <a:cs typeface="Times New Roman" pitchFamily="18" charset="0"/>
              </a:rPr>
              <a:t>the forearm (Anderson, Anderson,</a:t>
            </a:r>
            <a:r>
              <a:rPr lang="en-US" sz="1100" kern="1200" baseline="0" dirty="0" smtClean="0">
                <a:solidFill>
                  <a:schemeClr val="tx1"/>
                </a:solidFill>
                <a:latin typeface="Times New Roman" pitchFamily="18" charset="0"/>
                <a:ea typeface="+mn-ea"/>
                <a:cs typeface="Times New Roman" pitchFamily="18" charset="0"/>
              </a:rPr>
              <a:t> &amp; Hill, </a:t>
            </a:r>
            <a:r>
              <a:rPr lang="en-US" sz="1100" kern="1200" baseline="0" dirty="0" smtClean="0">
                <a:solidFill>
                  <a:schemeClr val="tx1"/>
                </a:solidFill>
                <a:latin typeface="Times New Roman" pitchFamily="18" charset="0"/>
                <a:ea typeface="+mn-ea"/>
                <a:cs typeface="Times New Roman" pitchFamily="18" charset="0"/>
              </a:rPr>
              <a:t>2010, </a:t>
            </a:r>
            <a:r>
              <a:rPr lang="en-US" sz="1100" kern="1200" baseline="0" dirty="0" smtClean="0">
                <a:solidFill>
                  <a:schemeClr val="tx1"/>
                </a:solidFill>
                <a:latin typeface="Times New Roman" pitchFamily="18" charset="0"/>
                <a:ea typeface="+mn-ea"/>
                <a:cs typeface="Times New Roman" pitchFamily="18" charset="0"/>
              </a:rPr>
              <a:t>p. 292)</a:t>
            </a:r>
            <a:r>
              <a:rPr lang="en-US" sz="1100" kern="1200" dirty="0" smtClean="0">
                <a:solidFill>
                  <a:schemeClr val="tx1"/>
                </a:solidFill>
                <a:latin typeface="Times New Roman" pitchFamily="18" charset="0"/>
                <a:ea typeface="+mn-ea"/>
                <a:cs typeface="Times New Roman" pitchFamily="18" charset="0"/>
              </a:rPr>
              <a:t>.  The most popular reason the subjects gave for using the forearm as an alternative site was due</a:t>
            </a:r>
            <a:r>
              <a:rPr lang="en-US" sz="1100" kern="1200" baseline="0" dirty="0" smtClean="0">
                <a:solidFill>
                  <a:schemeClr val="tx1"/>
                </a:solidFill>
                <a:latin typeface="Times New Roman" pitchFamily="18" charset="0"/>
                <a:ea typeface="+mn-ea"/>
                <a:cs typeface="Times New Roman" pitchFamily="18" charset="0"/>
              </a:rPr>
              <a:t> to</a:t>
            </a:r>
            <a:r>
              <a:rPr lang="en-US" sz="1100" kern="1200" dirty="0" smtClean="0">
                <a:solidFill>
                  <a:schemeClr val="tx1"/>
                </a:solidFill>
                <a:latin typeface="Times New Roman" pitchFamily="18" charset="0"/>
                <a:ea typeface="+mn-ea"/>
                <a:cs typeface="Times New Roman" pitchFamily="18" charset="0"/>
              </a:rPr>
              <a:t> inadequate access to the patient’s upper arm (Anderson,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The </a:t>
            </a:r>
            <a:r>
              <a:rPr lang="en-US" sz="1100" kern="1200" dirty="0" smtClean="0">
                <a:solidFill>
                  <a:schemeClr val="tx1"/>
                </a:solidFill>
                <a:latin typeface="Times New Roman" pitchFamily="18" charset="0"/>
                <a:ea typeface="+mn-ea"/>
                <a:cs typeface="Times New Roman" pitchFamily="18" charset="0"/>
              </a:rPr>
              <a:t>researchers did not clearly state using a specific framework for the study.  However, it can be inferred that the conceptual framework of the study is the technique and process for measuring an individual’s </a:t>
            </a:r>
            <a:r>
              <a:rPr lang="en-US" sz="1100" kern="1200" dirty="0" smtClean="0">
                <a:solidFill>
                  <a:schemeClr val="tx1"/>
                </a:solidFill>
                <a:latin typeface="Times New Roman" pitchFamily="18" charset="0"/>
                <a:ea typeface="+mn-ea"/>
                <a:cs typeface="Times New Roman" pitchFamily="18" charset="0"/>
              </a:rPr>
              <a:t>BP </a:t>
            </a:r>
            <a:r>
              <a:rPr lang="en-US" sz="1100" kern="1200" dirty="0" smtClean="0">
                <a:solidFill>
                  <a:schemeClr val="tx1"/>
                </a:solidFill>
                <a:latin typeface="Times New Roman" pitchFamily="18" charset="0"/>
                <a:ea typeface="+mn-ea"/>
                <a:cs typeface="Times New Roman" pitchFamily="18" charset="0"/>
              </a:rPr>
              <a:t>(Anderson, Anderson, &amp; Hill, </a:t>
            </a:r>
            <a:r>
              <a:rPr lang="en-US" sz="1100" kern="1200" dirty="0" smtClean="0">
                <a:solidFill>
                  <a:schemeClr val="tx1"/>
                </a:solidFill>
                <a:latin typeface="Times New Roman" pitchFamily="18" charset="0"/>
                <a:ea typeface="+mn-ea"/>
                <a:cs typeface="Times New Roman" pitchFamily="18" charset="0"/>
              </a:rPr>
              <a:t>2010).  </a:t>
            </a:r>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researchers have clearly identified the variables of this study.  However, independent and dependent variables were not utilized by the researchers.  The researchers conducted this quantitative study under a descriptive research design (Anderson, Anderson, &amp; Hill, </a:t>
            </a:r>
            <a:r>
              <a:rPr lang="en-US" sz="1200" kern="1200" dirty="0" smtClean="0">
                <a:solidFill>
                  <a:schemeClr val="tx1"/>
                </a:solidFill>
                <a:latin typeface="+mn-lt"/>
                <a:ea typeface="+mn-ea"/>
                <a:cs typeface="+mn-cs"/>
              </a:rPr>
              <a:t>2010).  </a:t>
            </a:r>
            <a:r>
              <a:rPr lang="en-US" sz="1200" kern="1200" dirty="0" smtClean="0">
                <a:solidFill>
                  <a:schemeClr val="tx1"/>
                </a:solidFill>
                <a:latin typeface="+mn-lt"/>
                <a:ea typeface="+mn-ea"/>
                <a:cs typeface="+mn-cs"/>
              </a:rPr>
              <a:t>In descriptive designs, independent and dependent variables are not used, and usually only research variables are defined by the researcher (Rebar, </a:t>
            </a:r>
            <a:r>
              <a:rPr lang="en-US" sz="1200" kern="1200" dirty="0" err="1" smtClean="0">
                <a:solidFill>
                  <a:schemeClr val="tx1"/>
                </a:solidFill>
                <a:latin typeface="+mn-lt"/>
                <a:ea typeface="+mn-ea"/>
                <a:cs typeface="+mn-cs"/>
              </a:rPr>
              <a:t>Gercsh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&amp; McCabe, 2011)</a:t>
            </a:r>
            <a:r>
              <a:rPr lang="en-US" sz="1200" kern="1200" dirty="0" smtClean="0">
                <a:solidFill>
                  <a:schemeClr val="tx1"/>
                </a:solidFill>
                <a:latin typeface="+mn-lt"/>
                <a:ea typeface="+mn-ea"/>
                <a:cs typeface="+mn-cs"/>
              </a:rPr>
              <a:t>.  In this study, the researcher presented one major research variable.  This major variable of the study includes the factors that are linked to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measurement accuracy (Anderson, Anderson, &amp; Hill, </a:t>
            </a:r>
            <a:r>
              <a:rPr lang="en-US" sz="1200" kern="1200" dirty="0" smtClean="0">
                <a:solidFill>
                  <a:schemeClr val="tx1"/>
                </a:solidFill>
                <a:latin typeface="+mn-lt"/>
                <a:ea typeface="+mn-ea"/>
                <a:cs typeface="+mn-cs"/>
              </a:rPr>
              <a:t>2010).  The </a:t>
            </a:r>
            <a:r>
              <a:rPr lang="en-US" sz="1200" kern="1200" dirty="0" smtClean="0">
                <a:solidFill>
                  <a:schemeClr val="tx1"/>
                </a:solidFill>
                <a:latin typeface="+mn-lt"/>
                <a:ea typeface="+mn-ea"/>
                <a:cs typeface="+mn-cs"/>
              </a:rPr>
              <a:t>variables include the size of the cuff, the site of the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reading, and the position of the </a:t>
            </a:r>
            <a:r>
              <a:rPr lang="en-US" sz="1200" kern="1200" dirty="0" smtClean="0">
                <a:solidFill>
                  <a:schemeClr val="tx1"/>
                </a:solidFill>
                <a:latin typeface="+mn-lt"/>
                <a:ea typeface="+mn-ea"/>
                <a:cs typeface="+mn-cs"/>
              </a:rPr>
              <a:t>patient</a:t>
            </a:r>
            <a:r>
              <a:rPr lang="en-US" sz="1200" kern="1200" baseline="0" dirty="0" smtClean="0">
                <a:solidFill>
                  <a:schemeClr val="tx1"/>
                </a:solidFill>
                <a:latin typeface="+mn-lt"/>
                <a:ea typeface="+mn-ea"/>
                <a:cs typeface="+mn-cs"/>
              </a:rPr>
              <a:t> (Anderson, Anderson, &amp; Hill, 2010)</a:t>
            </a:r>
            <a:r>
              <a:rPr lang="en-US" sz="1200" kern="1200" dirty="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There are both conceptual and operational definitions provided by the researchers of the study.  The conceptual definition is explained in the literature review section of the study.  The variable factors that are related to </a:t>
            </a:r>
            <a:r>
              <a:rPr lang="en-US" sz="1200" kern="1200" dirty="0" smtClean="0">
                <a:solidFill>
                  <a:schemeClr val="tx1"/>
                </a:solidFill>
                <a:latin typeface="+mn-lt"/>
                <a:ea typeface="+mn-ea"/>
                <a:cs typeface="+mn-cs"/>
              </a:rPr>
              <a:t>BP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measurement </a:t>
            </a:r>
            <a:r>
              <a:rPr lang="en-US" sz="1200" kern="1200" dirty="0" smtClean="0">
                <a:solidFill>
                  <a:schemeClr val="tx1"/>
                </a:solidFill>
                <a:latin typeface="+mn-lt"/>
                <a:ea typeface="+mn-ea"/>
                <a:cs typeface="+mn-cs"/>
              </a:rPr>
              <a:t>accuracy </a:t>
            </a:r>
            <a:r>
              <a:rPr lang="en-US" sz="1200" kern="1200" dirty="0" smtClean="0">
                <a:solidFill>
                  <a:schemeClr val="tx1"/>
                </a:solidFill>
                <a:latin typeface="+mn-lt"/>
                <a:ea typeface="+mn-ea"/>
                <a:cs typeface="+mn-cs"/>
              </a:rPr>
              <a:t>are explained </a:t>
            </a:r>
            <a:r>
              <a:rPr lang="en-US" sz="1200" kern="1200" dirty="0" smtClean="0">
                <a:solidFill>
                  <a:schemeClr val="tx1"/>
                </a:solidFill>
                <a:latin typeface="+mn-lt"/>
                <a:ea typeface="+mn-ea"/>
                <a:cs typeface="+mn-cs"/>
              </a:rPr>
              <a:t>conceptually by the descriptions given regarding the cuff size, position of the patient, the positioning of the patient’s arm, and the comparison of the upper arm and lower arm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readings (Anderson, Anderson, &amp; Hill, </a:t>
            </a:r>
            <a:r>
              <a:rPr lang="en-US" sz="1200" kern="1200" dirty="0" smtClean="0">
                <a:solidFill>
                  <a:schemeClr val="tx1"/>
                </a:solidFill>
                <a:latin typeface="+mn-lt"/>
                <a:ea typeface="+mn-ea"/>
                <a:cs typeface="+mn-cs"/>
              </a:rPr>
              <a:t>2010).  </a:t>
            </a:r>
            <a:r>
              <a:rPr lang="en-US" sz="1200" kern="1200" dirty="0" smtClean="0">
                <a:solidFill>
                  <a:schemeClr val="tx1"/>
                </a:solidFill>
                <a:latin typeface="+mn-lt"/>
                <a:ea typeface="+mn-ea"/>
                <a:cs typeface="+mn-cs"/>
              </a:rPr>
              <a:t>All of these factors </a:t>
            </a:r>
            <a:r>
              <a:rPr lang="en-US" sz="1200" kern="1200" dirty="0" smtClean="0">
                <a:solidFill>
                  <a:schemeClr val="tx1"/>
                </a:solidFill>
                <a:latin typeface="+mn-lt"/>
                <a:ea typeface="+mn-ea"/>
                <a:cs typeface="+mn-cs"/>
              </a:rPr>
              <a:t>help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provide </a:t>
            </a:r>
            <a:r>
              <a:rPr lang="en-US" sz="1200" kern="1200" dirty="0" smtClean="0">
                <a:solidFill>
                  <a:schemeClr val="tx1"/>
                </a:solidFill>
                <a:latin typeface="+mn-lt"/>
                <a:ea typeface="+mn-ea"/>
                <a:cs typeface="+mn-cs"/>
              </a:rPr>
              <a:t>a conceptual description for the measurement of blood pressure (Anderson, Anderson,</a:t>
            </a:r>
            <a:r>
              <a:rPr lang="en-US" sz="1200" kern="1200" baseline="0" dirty="0" smtClean="0">
                <a:solidFill>
                  <a:schemeClr val="tx1"/>
                </a:solidFill>
                <a:latin typeface="+mn-lt"/>
                <a:ea typeface="+mn-ea"/>
                <a:cs typeface="+mn-cs"/>
              </a:rPr>
              <a:t>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The operational definition is also provided by the researchers of</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study.   The subjects were asked to put the factors, that were previously</a:t>
            </a:r>
            <a:r>
              <a:rPr lang="en-US" sz="1200" kern="1200" baseline="0" dirty="0" smtClean="0">
                <a:solidFill>
                  <a:schemeClr val="tx1"/>
                </a:solidFill>
                <a:latin typeface="+mn-lt"/>
                <a:ea typeface="+mn-ea"/>
                <a:cs typeface="+mn-cs"/>
              </a:rPr>
              <a:t> described,</a:t>
            </a:r>
            <a:r>
              <a:rPr lang="en-US" sz="1200" kern="1200" dirty="0" smtClean="0">
                <a:solidFill>
                  <a:schemeClr val="tx1"/>
                </a:solidFill>
                <a:latin typeface="+mn-lt"/>
                <a:ea typeface="+mn-ea"/>
                <a:cs typeface="+mn-cs"/>
              </a:rPr>
              <a:t> in order by giving a rating of 5 to the factor that they believed provided the most influence on the accuracy of the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readings and a 1</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to the factor they believed to be the least influential to the accuracy of the reading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 </a:t>
            </a:r>
            <a:r>
              <a:rPr lang="en-US" sz="1200" kern="1200" baseline="0" dirty="0" smtClean="0">
                <a:solidFill>
                  <a:schemeClr val="tx1"/>
                </a:solidFill>
                <a:latin typeface="+mn-lt"/>
                <a:ea typeface="+mn-ea"/>
                <a:cs typeface="+mn-cs"/>
              </a:rPr>
              <a:t>p. 290)</a:t>
            </a:r>
            <a:r>
              <a:rPr lang="en-US" sz="1200" kern="1200" dirty="0" smtClean="0">
                <a:solidFill>
                  <a:schemeClr val="tx1"/>
                </a:solidFill>
                <a:latin typeface="+mn-lt"/>
                <a:ea typeface="+mn-ea"/>
                <a:cs typeface="+mn-cs"/>
              </a:rPr>
              <a:t>.  The researchers also measured the number of subjects who had experience of performing a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assessment on the forearm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researcher then provided a list of medical conditions that may have caused the subject to use the forearm to assess</a:t>
            </a:r>
            <a:r>
              <a:rPr lang="en-US" sz="1200" kern="1200" baseline="0" dirty="0" smtClean="0">
                <a:solidFill>
                  <a:schemeClr val="tx1"/>
                </a:solidFill>
                <a:latin typeface="+mn-lt"/>
                <a:ea typeface="+mn-ea"/>
                <a:cs typeface="+mn-cs"/>
              </a:rPr>
              <a:t> the patient’s </a:t>
            </a:r>
            <a:r>
              <a:rPr lang="en-US" sz="1200" kern="1200" baseline="0" dirty="0" smtClean="0">
                <a:solidFill>
                  <a:schemeClr val="tx1"/>
                </a:solidFill>
                <a:latin typeface="+mn-lt"/>
                <a:ea typeface="+mn-ea"/>
                <a:cs typeface="+mn-cs"/>
              </a:rPr>
              <a:t>BP</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subject was asked</a:t>
            </a:r>
            <a:r>
              <a:rPr lang="en-US" sz="1200" kern="1200" baseline="0" dirty="0" smtClean="0">
                <a:solidFill>
                  <a:schemeClr val="tx1"/>
                </a:solidFill>
                <a:latin typeface="+mn-lt"/>
                <a:ea typeface="+mn-ea"/>
                <a:cs typeface="+mn-cs"/>
              </a:rPr>
              <a:t> to </a:t>
            </a:r>
            <a:r>
              <a:rPr lang="en-US" sz="1200" kern="1200" dirty="0" smtClean="0">
                <a:solidFill>
                  <a:schemeClr val="tx1"/>
                </a:solidFill>
                <a:latin typeface="+mn-lt"/>
                <a:ea typeface="+mn-ea"/>
                <a:cs typeface="+mn-cs"/>
              </a:rPr>
              <a:t>express the frequency for which he or she has taken a </a:t>
            </a:r>
            <a:r>
              <a:rPr lang="en-US" sz="1200" kern="1200" dirty="0" smtClean="0">
                <a:solidFill>
                  <a:schemeClr val="tx1"/>
                </a:solidFill>
                <a:latin typeface="+mn-lt"/>
                <a:ea typeface="+mn-ea"/>
                <a:cs typeface="+mn-cs"/>
              </a:rPr>
              <a:t>BP </a:t>
            </a:r>
            <a:r>
              <a:rPr lang="en-US" sz="1200" kern="1200" dirty="0" smtClean="0">
                <a:solidFill>
                  <a:schemeClr val="tx1"/>
                </a:solidFill>
                <a:latin typeface="+mn-lt"/>
                <a:ea typeface="+mn-ea"/>
                <a:cs typeface="+mn-cs"/>
              </a:rPr>
              <a:t>in the forearm due to each of the medical conditions that were listed (Anderson, </a:t>
            </a:r>
            <a:r>
              <a:rPr lang="en-US" sz="1200" kern="1200" dirty="0" smtClean="0">
                <a:solidFill>
                  <a:schemeClr val="tx1"/>
                </a:solidFill>
                <a:latin typeface="+mn-lt"/>
                <a:ea typeface="+mn-ea"/>
                <a:cs typeface="+mn-cs"/>
              </a:rPr>
              <a:t>Anderson</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There were also extraneous and intervening variables that could</a:t>
            </a:r>
            <a:r>
              <a:rPr lang="en-US" sz="1200" kern="1200" baseline="0" dirty="0" smtClean="0">
                <a:solidFill>
                  <a:schemeClr val="tx1"/>
                </a:solidFill>
                <a:latin typeface="+mn-lt"/>
                <a:ea typeface="+mn-ea"/>
                <a:cs typeface="+mn-cs"/>
              </a:rPr>
              <a:t> be inferred from the</a:t>
            </a:r>
            <a:r>
              <a:rPr lang="en-US" sz="1200" kern="1200" dirty="0" smtClean="0">
                <a:solidFill>
                  <a:schemeClr val="tx1"/>
                </a:solidFill>
                <a:latin typeface="+mn-lt"/>
                <a:ea typeface="+mn-ea"/>
                <a:cs typeface="+mn-cs"/>
              </a:rPr>
              <a:t> study.  The extraneous variables include the subject’s age, gender, job title, experience, shifts worked, education and the level of nursing </a:t>
            </a:r>
            <a:r>
              <a:rPr lang="en-US" sz="1200" kern="1200" dirty="0" smtClean="0">
                <a:solidFill>
                  <a:schemeClr val="tx1"/>
                </a:solidFill>
                <a:latin typeface="+mn-lt"/>
                <a:ea typeface="+mn-ea"/>
                <a:cs typeface="+mn-cs"/>
              </a:rPr>
              <a:t>certification (Anderson, Anderson,</a:t>
            </a:r>
            <a:r>
              <a:rPr lang="en-US" sz="1200" kern="1200" baseline="0" dirty="0" smtClean="0">
                <a:solidFill>
                  <a:schemeClr val="tx1"/>
                </a:solidFill>
                <a:latin typeface="+mn-lt"/>
                <a:ea typeface="+mn-ea"/>
                <a:cs typeface="+mn-cs"/>
              </a:rPr>
              <a:t> &amp; Hill, 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These</a:t>
            </a:r>
            <a:r>
              <a:rPr lang="en-US" sz="1200" kern="1200" baseline="0" dirty="0" smtClean="0">
                <a:solidFill>
                  <a:schemeClr val="tx1"/>
                </a:solidFill>
                <a:latin typeface="+mn-lt"/>
                <a:ea typeface="+mn-ea"/>
                <a:cs typeface="+mn-cs"/>
              </a:rPr>
              <a:t> demographic variables were assessed before the patient completed the survey to answer the research questions in the data collection process (Anderson,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intervening variables could include the subject’s motivation, expectations, intellect, and interest in participating in the study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a:t>
            </a:r>
            <a:r>
              <a:rPr lang="en-US" sz="1200" kern="1200" baseline="0" dirty="0" smtClean="0">
                <a:solidFill>
                  <a:schemeClr val="tx1"/>
                </a:solidFill>
                <a:latin typeface="+mn-lt"/>
                <a:ea typeface="+mn-ea"/>
                <a:cs typeface="+mn-cs"/>
              </a:rPr>
              <a:t> 2011)</a:t>
            </a:r>
            <a:r>
              <a:rPr lang="en-US" sz="1200" kern="1200" dirty="0" smtClean="0">
                <a:solidFill>
                  <a:schemeClr val="tx1"/>
                </a:solidFill>
                <a:latin typeface="+mn-lt"/>
                <a:ea typeface="+mn-ea"/>
                <a:cs typeface="+mn-cs"/>
              </a:rPr>
              <a:t>.   Although these variables</a:t>
            </a:r>
            <a:r>
              <a:rPr lang="en-US" sz="1200" kern="1200" baseline="0" dirty="0" smtClean="0">
                <a:solidFill>
                  <a:schemeClr val="tx1"/>
                </a:solidFill>
                <a:latin typeface="+mn-lt"/>
                <a:ea typeface="+mn-ea"/>
                <a:cs typeface="+mn-cs"/>
              </a:rPr>
              <a:t> did exist, they do not appear to be controlled by the researchers.</a:t>
            </a:r>
            <a:r>
              <a:rPr lang="en-US" sz="1200" kern="1200" dirty="0" smtClean="0">
                <a:solidFill>
                  <a:schemeClr val="tx1"/>
                </a:solidFill>
                <a:latin typeface="+mn-lt"/>
                <a:ea typeface="+mn-ea"/>
                <a:cs typeface="+mn-cs"/>
              </a:rPr>
              <a:t> </a:t>
            </a:r>
          </a:p>
          <a:p>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researchers of the</a:t>
            </a:r>
            <a:r>
              <a:rPr lang="en-US" sz="1200" kern="1200" dirty="0" smtClean="0">
                <a:solidFill>
                  <a:schemeClr val="tx1"/>
                </a:solidFill>
                <a:latin typeface="+mn-lt"/>
                <a:ea typeface="+mn-ea"/>
                <a:cs typeface="+mn-cs"/>
              </a:rPr>
              <a:t> study used a quantitative design (Anderson, Anderson, &amp; Hill,</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In </a:t>
            </a:r>
            <a:r>
              <a:rPr lang="en-US" sz="1200" kern="1200" dirty="0" smtClean="0">
                <a:solidFill>
                  <a:schemeClr val="tx1"/>
                </a:solidFill>
                <a:latin typeface="+mn-lt"/>
                <a:ea typeface="+mn-ea"/>
                <a:cs typeface="+mn-cs"/>
              </a:rPr>
              <a:t>addition,</a:t>
            </a:r>
            <a:r>
              <a:rPr lang="en-US" sz="1200" kern="1200" baseline="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quantitative component was followed by a non-experimental and descriptive design (Anderson, Anderson, &amp; Hill,</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As it was stated in the beginning paragraphs, the purpose of the study was to “determine factors perceived by health care workers as influencing BP accuracy, the prevalence of using the forearm for BP measurement, and factors influencing health care workers’ decisions to utilize the forearm as an alternate site.”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 </a:t>
            </a:r>
            <a:r>
              <a:rPr lang="en-US" sz="1200" kern="1200" baseline="0" dirty="0" smtClean="0">
                <a:solidFill>
                  <a:schemeClr val="tx1"/>
                </a:solidFill>
                <a:latin typeface="+mn-lt"/>
                <a:ea typeface="+mn-ea"/>
                <a:cs typeface="+mn-cs"/>
              </a:rPr>
              <a:t>p. </a:t>
            </a:r>
            <a:r>
              <a:rPr lang="en-US" sz="1200" kern="1200" dirty="0" smtClean="0">
                <a:solidFill>
                  <a:schemeClr val="tx1"/>
                </a:solidFill>
                <a:latin typeface="+mn-lt"/>
                <a:ea typeface="+mn-ea"/>
                <a:cs typeface="+mn-cs"/>
              </a:rPr>
              <a:t>289).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quantitative, descriptive, </a:t>
            </a:r>
            <a:r>
              <a:rPr lang="en-US" sz="1200" kern="1200" dirty="0" smtClean="0">
                <a:solidFill>
                  <a:schemeClr val="tx1"/>
                </a:solidFill>
                <a:latin typeface="+mn-lt"/>
                <a:ea typeface="+mn-ea"/>
                <a:cs typeface="+mn-cs"/>
              </a:rPr>
              <a:t> and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non-experimental </a:t>
            </a:r>
            <a:r>
              <a:rPr lang="en-US" sz="1200" kern="1200" dirty="0" smtClean="0">
                <a:solidFill>
                  <a:schemeClr val="tx1"/>
                </a:solidFill>
                <a:latin typeface="+mn-lt"/>
                <a:ea typeface="+mn-ea"/>
                <a:cs typeface="+mn-cs"/>
              </a:rPr>
              <a:t>design is appropriate for this research problem</a:t>
            </a:r>
            <a:r>
              <a:rPr lang="en-US" sz="1200" kern="1200" baseline="0" dirty="0" smtClean="0">
                <a:solidFill>
                  <a:schemeClr val="tx1"/>
                </a:solidFill>
                <a:latin typeface="+mn-lt"/>
                <a:ea typeface="+mn-ea"/>
                <a:cs typeface="+mn-cs"/>
              </a:rPr>
              <a:t> (Anderson,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type of quantitative design relies on the description</a:t>
            </a:r>
            <a:r>
              <a:rPr lang="en-US" sz="1200" kern="1200" baseline="0" dirty="0" smtClean="0">
                <a:solidFill>
                  <a:schemeClr val="tx1"/>
                </a:solidFill>
                <a:latin typeface="+mn-lt"/>
                <a:ea typeface="+mn-ea"/>
                <a:cs typeface="+mn-cs"/>
              </a:rPr>
              <a:t> of the concepts being researched, as well as the </a:t>
            </a:r>
            <a:r>
              <a:rPr lang="en-US" sz="1200" kern="1200" dirty="0" smtClean="0">
                <a:solidFill>
                  <a:schemeClr val="tx1"/>
                </a:solidFill>
                <a:latin typeface="+mn-lt"/>
                <a:ea typeface="+mn-ea"/>
                <a:cs typeface="+mn-cs"/>
              </a:rPr>
              <a:t>insights and </a:t>
            </a:r>
            <a:r>
              <a:rPr lang="en-US" sz="1200" kern="1200" dirty="0" smtClean="0">
                <a:solidFill>
                  <a:schemeClr val="tx1"/>
                </a:solidFill>
                <a:latin typeface="+mn-lt"/>
                <a:ea typeface="+mn-ea"/>
                <a:cs typeface="+mn-cs"/>
              </a:rPr>
              <a:t>experiences</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stated by</a:t>
            </a:r>
            <a:r>
              <a:rPr lang="en-US" sz="1200" kern="1200" dirty="0" smtClean="0">
                <a:solidFill>
                  <a:schemeClr val="tx1"/>
                </a:solidFill>
                <a:latin typeface="+mn-lt"/>
                <a:ea typeface="+mn-ea"/>
                <a:cs typeface="+mn-cs"/>
              </a:rPr>
              <a:t> the subjects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(Rebar</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Gersch</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Macnee</a:t>
            </a:r>
            <a:r>
              <a:rPr lang="en-US" sz="1200" kern="1200" baseline="0" dirty="0" smtClean="0">
                <a:solidFill>
                  <a:schemeClr val="tx1"/>
                </a:solidFill>
                <a:latin typeface="+mn-lt"/>
                <a:ea typeface="+mn-ea"/>
                <a:cs typeface="+mn-cs"/>
              </a:rPr>
              <a:t>, &amp; McCabe, 2011)</a:t>
            </a:r>
            <a:r>
              <a:rPr lang="en-US" sz="1200" kern="1200" dirty="0" smtClean="0">
                <a:solidFill>
                  <a:schemeClr val="tx1"/>
                </a:solidFill>
                <a:latin typeface="+mn-lt"/>
                <a:ea typeface="+mn-ea"/>
                <a:cs typeface="+mn-cs"/>
              </a:rPr>
              <a:t>.  The concepts</a:t>
            </a:r>
            <a:r>
              <a:rPr lang="en-US" sz="1200" kern="1200" baseline="0" dirty="0" smtClean="0">
                <a:solidFill>
                  <a:schemeClr val="tx1"/>
                </a:solidFill>
                <a:latin typeface="+mn-lt"/>
                <a:ea typeface="+mn-ea"/>
                <a:cs typeface="+mn-cs"/>
              </a:rPr>
              <a:t> of blood pressure measurement can be described and related to each other.  Also, the design allows for numerical data collection processes, which allows the researcher to gain a better understanding of the factors affecting blood pressure </a:t>
            </a:r>
            <a:r>
              <a:rPr lang="en-US" sz="1200" kern="1200" baseline="0" dirty="0" smtClean="0">
                <a:solidFill>
                  <a:schemeClr val="tx1"/>
                </a:solidFill>
                <a:latin typeface="+mn-lt"/>
                <a:ea typeface="+mn-ea"/>
                <a:cs typeface="+mn-cs"/>
              </a:rPr>
              <a:t>accuracy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sample was adequately described in the study. The sample contained</a:t>
            </a:r>
            <a:r>
              <a:rPr lang="en-US" sz="1200" kern="1200" baseline="0" dirty="0" smtClean="0">
                <a:solidFill>
                  <a:schemeClr val="tx1"/>
                </a:solidFill>
                <a:latin typeface="+mn-lt"/>
                <a:ea typeface="+mn-ea"/>
                <a:cs typeface="+mn-cs"/>
              </a:rPr>
              <a:t> health care staff who worked in</a:t>
            </a:r>
            <a:r>
              <a:rPr lang="en-US" sz="1200" kern="1200" dirty="0" smtClean="0">
                <a:solidFill>
                  <a:schemeClr val="tx1"/>
                </a:solidFill>
                <a:latin typeface="+mn-lt"/>
                <a:ea typeface="+mn-ea"/>
                <a:cs typeface="+mn-cs"/>
              </a:rPr>
              <a:t> a rural hospital</a:t>
            </a:r>
            <a:r>
              <a:rPr lang="en-US" sz="1200" kern="1200" baseline="0" dirty="0" smtClean="0">
                <a:solidFill>
                  <a:schemeClr val="tx1"/>
                </a:solidFill>
                <a:latin typeface="+mn-lt"/>
                <a:ea typeface="+mn-ea"/>
                <a:cs typeface="+mn-cs"/>
              </a:rPr>
              <a:t> setting (Anderson, Anderson, &amp; Hill, </a:t>
            </a:r>
            <a:r>
              <a:rPr lang="en-US" sz="1200" kern="1200" baseline="0" dirty="0" smtClean="0">
                <a:solidFill>
                  <a:schemeClr val="tx1"/>
                </a:solidFill>
                <a:latin typeface="+mn-lt"/>
                <a:ea typeface="+mn-ea"/>
                <a:cs typeface="+mn-cs"/>
              </a:rPr>
              <a:t>2010).  </a:t>
            </a:r>
            <a:r>
              <a:rPr lang="en-US" sz="1200" kern="1200" baseline="0" dirty="0" smtClean="0">
                <a:solidFill>
                  <a:schemeClr val="tx1"/>
                </a:solidFill>
                <a:latin typeface="+mn-lt"/>
                <a:ea typeface="+mn-ea"/>
                <a:cs typeface="+mn-cs"/>
              </a:rPr>
              <a:t>Also, the sample is representative of the population, as it contained several different types of health care workers who worked either part time or full </a:t>
            </a:r>
            <a:r>
              <a:rPr lang="en-US" sz="1200" kern="1200" baseline="0" dirty="0" smtClean="0">
                <a:solidFill>
                  <a:schemeClr val="tx1"/>
                </a:solidFill>
                <a:latin typeface="+mn-lt"/>
                <a:ea typeface="+mn-ea"/>
                <a:cs typeface="+mn-cs"/>
              </a:rPr>
              <a:t>time </a:t>
            </a:r>
            <a:r>
              <a:rPr lang="en-US" sz="1200" kern="1200" baseline="0" dirty="0" smtClean="0">
                <a:solidFill>
                  <a:schemeClr val="tx1"/>
                </a:solidFill>
                <a:latin typeface="+mn-lt"/>
                <a:ea typeface="+mn-ea"/>
                <a:cs typeface="+mn-cs"/>
              </a:rPr>
              <a:t>at the facility (Anderson, Anderson, &amp; Hill, </a:t>
            </a:r>
            <a:r>
              <a:rPr lang="en-US" sz="1200" kern="1200" baseline="0" dirty="0" smtClean="0">
                <a:solidFill>
                  <a:schemeClr val="tx1"/>
                </a:solidFill>
                <a:latin typeface="+mn-lt"/>
                <a:ea typeface="+mn-ea"/>
                <a:cs typeface="+mn-cs"/>
              </a:rPr>
              <a:t>2010).  </a:t>
            </a:r>
            <a:r>
              <a:rPr lang="en-US" sz="1200" kern="1200" baseline="0" dirty="0" smtClean="0">
                <a:solidFill>
                  <a:schemeClr val="tx1"/>
                </a:solidFill>
                <a:latin typeface="+mn-lt"/>
                <a:ea typeface="+mn-ea"/>
                <a:cs typeface="+mn-cs"/>
              </a:rPr>
              <a:t>Only licensed health care staff, who have experience working in direct patient care were able to serve as participants in the study (Anderson, Anderson, &amp; Hill, </a:t>
            </a:r>
            <a:r>
              <a:rPr lang="en-US" sz="1200" kern="1200" baseline="0" dirty="0" smtClean="0">
                <a:solidFill>
                  <a:schemeClr val="tx1"/>
                </a:solidFill>
                <a:latin typeface="+mn-lt"/>
                <a:ea typeface="+mn-ea"/>
                <a:cs typeface="+mn-cs"/>
              </a:rPr>
              <a:t>2010).  </a:t>
            </a:r>
            <a:r>
              <a:rPr lang="en-US" sz="1200" kern="1200" baseline="0" dirty="0" smtClean="0">
                <a:solidFill>
                  <a:schemeClr val="tx1"/>
                </a:solidFill>
                <a:latin typeface="+mn-lt"/>
                <a:ea typeface="+mn-ea"/>
                <a:cs typeface="+mn-cs"/>
              </a:rPr>
              <a:t>The sampling method was appropriate, as a diverse group was recruited who have experience working with </a:t>
            </a:r>
            <a:r>
              <a:rPr lang="en-US" sz="1200" kern="1200" baseline="0" dirty="0" smtClean="0">
                <a:solidFill>
                  <a:schemeClr val="tx1"/>
                </a:solidFill>
                <a:latin typeface="+mn-lt"/>
                <a:ea typeface="+mn-ea"/>
                <a:cs typeface="+mn-cs"/>
              </a:rPr>
              <a:t>patients </a:t>
            </a:r>
            <a:r>
              <a:rPr lang="en-US" sz="1200" kern="1200" baseline="0" dirty="0" smtClean="0">
                <a:solidFill>
                  <a:schemeClr val="tx1"/>
                </a:solidFill>
                <a:latin typeface="+mn-lt"/>
                <a:ea typeface="+mn-ea"/>
                <a:cs typeface="+mn-cs"/>
              </a:rPr>
              <a:t>and assessing </a:t>
            </a:r>
            <a:r>
              <a:rPr lang="en-US" sz="1200" kern="1200" baseline="0" dirty="0" smtClean="0">
                <a:solidFill>
                  <a:schemeClr val="tx1"/>
                </a:solidFill>
                <a:latin typeface="+mn-lt"/>
                <a:ea typeface="+mn-ea"/>
                <a:cs typeface="+mn-cs"/>
              </a:rPr>
              <a:t>a BP </a:t>
            </a:r>
            <a:r>
              <a:rPr lang="en-US" sz="1200" kern="1200" baseline="0" dirty="0" smtClean="0">
                <a:solidFill>
                  <a:schemeClr val="tx1"/>
                </a:solidFill>
                <a:latin typeface="+mn-lt"/>
                <a:ea typeface="+mn-ea"/>
                <a:cs typeface="+mn-cs"/>
              </a:rPr>
              <a:t>(Anderson, Anderson, &amp; Hill, </a:t>
            </a:r>
            <a:r>
              <a:rPr lang="en-US" sz="1200" kern="1200" baseline="0" dirty="0" smtClean="0">
                <a:solidFill>
                  <a:schemeClr val="tx1"/>
                </a:solidFill>
                <a:latin typeface="+mn-lt"/>
                <a:ea typeface="+mn-ea"/>
                <a:cs typeface="+mn-cs"/>
              </a:rPr>
              <a:t>2010).</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size of the sample is adequate for the study. The sample consisted of 107 health care </a:t>
            </a:r>
            <a:r>
              <a:rPr lang="en-US" sz="1200" kern="1200" dirty="0" smtClean="0">
                <a:solidFill>
                  <a:schemeClr val="tx1"/>
                </a:solidFill>
                <a:latin typeface="+mn-lt"/>
                <a:ea typeface="+mn-ea"/>
                <a:cs typeface="+mn-cs"/>
              </a:rPr>
              <a:t>workers </a:t>
            </a:r>
            <a:r>
              <a:rPr lang="en-US" sz="1200" kern="1200" dirty="0" smtClean="0">
                <a:solidFill>
                  <a:schemeClr val="tx1"/>
                </a:solidFill>
                <a:latin typeface="+mn-lt"/>
                <a:ea typeface="+mn-ea"/>
                <a:cs typeface="+mn-cs"/>
              </a:rPr>
              <a:t>out of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170 that met the </a:t>
            </a:r>
            <a:r>
              <a:rPr lang="en-US" sz="1200" kern="1200" dirty="0" smtClean="0">
                <a:solidFill>
                  <a:schemeClr val="tx1"/>
                </a:solidFill>
                <a:latin typeface="+mn-lt"/>
                <a:ea typeface="+mn-ea"/>
                <a:cs typeface="+mn-cs"/>
              </a:rPr>
              <a:t>criteria (Anderson,</a:t>
            </a:r>
            <a:r>
              <a:rPr lang="en-US" sz="1200" kern="1200" baseline="0" dirty="0" smtClean="0">
                <a:solidFill>
                  <a:schemeClr val="tx1"/>
                </a:solidFill>
                <a:latin typeface="+mn-lt"/>
                <a:ea typeface="+mn-ea"/>
                <a:cs typeface="+mn-cs"/>
              </a:rPr>
              <a:t> Anderson, &amp; Hill, 2010, p. 292)</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was a 63% response</a:t>
            </a:r>
            <a:r>
              <a:rPr lang="en-US" sz="1200" kern="1200" baseline="0" dirty="0" smtClean="0">
                <a:solidFill>
                  <a:schemeClr val="tx1"/>
                </a:solidFill>
                <a:latin typeface="+mn-lt"/>
                <a:ea typeface="+mn-ea"/>
                <a:cs typeface="+mn-cs"/>
              </a:rPr>
              <a:t> rate (Anderson, Anderson, &amp; Hill, </a:t>
            </a:r>
            <a:r>
              <a:rPr lang="en-US" sz="1200" kern="1200" baseline="0" dirty="0" smtClean="0">
                <a:solidFill>
                  <a:schemeClr val="tx1"/>
                </a:solidFill>
                <a:latin typeface="+mn-lt"/>
                <a:ea typeface="+mn-ea"/>
                <a:cs typeface="+mn-cs"/>
              </a:rPr>
              <a:t>2010, </a:t>
            </a:r>
            <a:r>
              <a:rPr lang="en-US" sz="1200" kern="1200" baseline="0" dirty="0" smtClean="0">
                <a:solidFill>
                  <a:schemeClr val="tx1"/>
                </a:solidFill>
                <a:latin typeface="+mn-lt"/>
                <a:ea typeface="+mn-ea"/>
                <a:cs typeface="+mn-cs"/>
              </a:rPr>
              <a:t>p. 292).</a:t>
            </a:r>
            <a:r>
              <a:rPr lang="en-US" sz="1200" kern="1200" dirty="0" smtClean="0">
                <a:solidFill>
                  <a:schemeClr val="tx1"/>
                </a:solidFill>
                <a:latin typeface="+mn-lt"/>
                <a:ea typeface="+mn-ea"/>
                <a:cs typeface="+mn-cs"/>
              </a:rPr>
              <a:t> The criteria consisted of “ability to read and write English, and full-time or part-time employment in direct patient care in an acute care setting. Persons employed in a casual or per diem status, in non-clinical roles, or as managers were excluded.” (Anderson, Anderson,</a:t>
            </a:r>
            <a:r>
              <a:rPr lang="en-US" sz="1200" kern="1200" baseline="0" dirty="0" smtClean="0">
                <a:solidFill>
                  <a:schemeClr val="tx1"/>
                </a:solidFill>
                <a:latin typeface="+mn-lt"/>
                <a:ea typeface="+mn-ea"/>
                <a:cs typeface="+mn-cs"/>
              </a:rPr>
              <a:t> &amp; Hill, </a:t>
            </a:r>
            <a:r>
              <a:rPr lang="en-US" sz="1200" kern="1200" baseline="0" dirty="0" smtClean="0">
                <a:solidFill>
                  <a:schemeClr val="tx1"/>
                </a:solidFill>
                <a:latin typeface="+mn-lt"/>
                <a:ea typeface="+mn-ea"/>
                <a:cs typeface="+mn-cs"/>
              </a:rPr>
              <a:t>2010, </a:t>
            </a:r>
            <a:r>
              <a:rPr lang="en-US" sz="1200" kern="1200" baseline="0" dirty="0" smtClean="0">
                <a:solidFill>
                  <a:schemeClr val="tx1"/>
                </a:solidFill>
                <a:latin typeface="+mn-lt"/>
                <a:ea typeface="+mn-ea"/>
                <a:cs typeface="+mn-cs"/>
              </a:rPr>
              <a:t>p. </a:t>
            </a:r>
            <a:r>
              <a:rPr lang="en-US" sz="1200" kern="1200" dirty="0" smtClean="0">
                <a:solidFill>
                  <a:schemeClr val="tx1"/>
                </a:solidFill>
                <a:latin typeface="+mn-lt"/>
                <a:ea typeface="+mn-ea"/>
                <a:cs typeface="+mn-cs"/>
              </a:rPr>
              <a:t>289).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protection of the participants was addressed by the</a:t>
            </a:r>
            <a:r>
              <a:rPr lang="en-US" sz="1200" kern="1200" baseline="0" dirty="0" smtClean="0">
                <a:solidFill>
                  <a:schemeClr val="tx1"/>
                </a:solidFill>
                <a:latin typeface="+mn-lt"/>
                <a:ea typeface="+mn-ea"/>
                <a:cs typeface="+mn-cs"/>
              </a:rPr>
              <a:t> researchers</a:t>
            </a:r>
            <a:r>
              <a:rPr lang="en-US" sz="1200" kern="1200" dirty="0" smtClean="0">
                <a:solidFill>
                  <a:schemeClr val="tx1"/>
                </a:solidFill>
                <a:latin typeface="+mn-lt"/>
                <a:ea typeface="+mn-ea"/>
                <a:cs typeface="+mn-cs"/>
              </a:rPr>
              <a:t>. The researchers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had meetings with the participants and explained to them that their participation was completely on a voluntary basis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any given point in time throughout the study, the subjects could </a:t>
            </a:r>
            <a:r>
              <a:rPr lang="en-US" sz="1200" kern="1200" dirty="0" smtClean="0">
                <a:solidFill>
                  <a:schemeClr val="tx1"/>
                </a:solidFill>
                <a:latin typeface="+mn-lt"/>
                <a:ea typeface="+mn-ea"/>
                <a:cs typeface="+mn-cs"/>
              </a:rPr>
              <a:t>withdraw </a:t>
            </a:r>
            <a:r>
              <a:rPr lang="en-US" sz="1200" kern="1200" dirty="0" smtClean="0">
                <a:solidFill>
                  <a:schemeClr val="tx1"/>
                </a:solidFill>
                <a:latin typeface="+mn-lt"/>
                <a:ea typeface="+mn-ea"/>
                <a:cs typeface="+mn-cs"/>
              </a:rPr>
              <a:t>from the </a:t>
            </a:r>
            <a:r>
              <a:rPr lang="en-US" sz="1200" kern="1200" dirty="0" smtClean="0">
                <a:solidFill>
                  <a:schemeClr val="tx1"/>
                </a:solidFill>
                <a:latin typeface="+mn-lt"/>
                <a:ea typeface="+mn-ea"/>
                <a:cs typeface="+mn-cs"/>
              </a:rPr>
              <a:t>study, </a:t>
            </a:r>
            <a:r>
              <a:rPr lang="en-US" sz="1200" kern="1200" dirty="0" smtClean="0">
                <a:solidFill>
                  <a:schemeClr val="tx1"/>
                </a:solidFill>
                <a:latin typeface="+mn-lt"/>
                <a:ea typeface="+mn-ea"/>
                <a:cs typeface="+mn-cs"/>
              </a:rPr>
              <a:t>and </a:t>
            </a:r>
            <a:r>
              <a:rPr lang="en-US" sz="1200" kern="1200" dirty="0" smtClean="0">
                <a:solidFill>
                  <a:schemeClr val="tx1"/>
                </a:solidFill>
                <a:latin typeface="+mn-lt"/>
                <a:ea typeface="+mn-ea"/>
                <a:cs typeface="+mn-cs"/>
              </a:rPr>
              <a:t>their </a:t>
            </a:r>
            <a:r>
              <a:rPr lang="en-US" sz="1200" kern="1200" dirty="0" smtClean="0">
                <a:solidFill>
                  <a:schemeClr val="tx1"/>
                </a:solidFill>
                <a:latin typeface="+mn-lt"/>
                <a:ea typeface="+mn-ea"/>
                <a:cs typeface="+mn-cs"/>
              </a:rPr>
              <a:t>choice to</a:t>
            </a:r>
            <a:r>
              <a:rPr lang="en-US" sz="1200" kern="1200" baseline="0" dirty="0" smtClean="0">
                <a:solidFill>
                  <a:schemeClr val="tx1"/>
                </a:solidFill>
                <a:latin typeface="+mn-lt"/>
                <a:ea typeface="+mn-ea"/>
                <a:cs typeface="+mn-cs"/>
              </a:rPr>
              <a:t> withdraw </a:t>
            </a:r>
            <a:r>
              <a:rPr lang="en-US" sz="1200" kern="1200" dirty="0" smtClean="0">
                <a:solidFill>
                  <a:schemeClr val="tx1"/>
                </a:solidFill>
                <a:latin typeface="+mn-lt"/>
                <a:ea typeface="+mn-ea"/>
                <a:cs typeface="+mn-cs"/>
              </a:rPr>
              <a:t>would not reflect on their employment with the hospital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subjects who took part in this research were assured that their names could not possibly be</a:t>
            </a:r>
            <a:r>
              <a:rPr lang="en-US" sz="1200" kern="1200" baseline="0" dirty="0" smtClean="0">
                <a:solidFill>
                  <a:schemeClr val="tx1"/>
                </a:solidFill>
                <a:latin typeface="+mn-lt"/>
                <a:ea typeface="+mn-ea"/>
                <a:cs typeface="+mn-cs"/>
              </a:rPr>
              <a:t> traced back the their surveys (Anderson, Anderson, &amp; Hill, </a:t>
            </a:r>
            <a:r>
              <a:rPr lang="en-US" sz="1200" kern="1200" baseline="0" dirty="0" smtClean="0">
                <a:solidFill>
                  <a:schemeClr val="tx1"/>
                </a:solidFill>
                <a:latin typeface="+mn-lt"/>
                <a:ea typeface="+mn-ea"/>
                <a:cs typeface="+mn-cs"/>
              </a:rPr>
              <a:t>2010).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1C948B7-16F8-422C-B558-194B5C3EC50C}" type="datetimeFigureOut">
              <a:rPr lang="en-US" smtClean="0"/>
              <a:pPr/>
              <a:t>11/4/2012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FA4E594-7C97-4313-BF38-680B4C4E8B4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1C948B7-16F8-422C-B558-194B5C3EC50C}" type="datetimeFigureOut">
              <a:rPr lang="en-US" smtClean="0"/>
              <a:pPr/>
              <a:t>11/4/2012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1C948B7-16F8-422C-B558-194B5C3EC50C}" type="datetimeFigureOut">
              <a:rPr lang="en-US" smtClean="0"/>
              <a:pPr/>
              <a:t>11/4/2012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FA4E594-7C97-4313-BF38-680B4C4E8B4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1C948B7-16F8-422C-B558-194B5C3EC50C}" type="datetimeFigureOut">
              <a:rPr lang="en-US" smtClean="0"/>
              <a:pPr/>
              <a:t>11/4/2012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FA4E594-7C97-4313-BF38-680B4C4E8B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normAutofit fontScale="90000"/>
          </a:bodyPr>
          <a:lstStyle/>
          <a:p>
            <a:pPr algn="ctr"/>
            <a:r>
              <a:rPr lang="en-US" dirty="0" smtClean="0">
                <a:solidFill>
                  <a:schemeClr val="tx1"/>
                </a:solidFill>
                <a:latin typeface="Times New Roman" pitchFamily="18" charset="0"/>
                <a:cs typeface="Times New Roman" pitchFamily="18" charset="0"/>
              </a:rPr>
              <a:t>Quantitative Analysis of Blood Pressure Measurements</a:t>
            </a:r>
            <a:endParaRPr lang="en-US"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533400" y="2895600"/>
            <a:ext cx="8382000" cy="1752600"/>
          </a:xfrm>
        </p:spPr>
        <p:txBody>
          <a:bodyPr>
            <a:normAutofit fontScale="85000" lnSpcReduction="20000"/>
          </a:bodyPr>
          <a:lstStyle/>
          <a:p>
            <a:pPr algn="ctr">
              <a:lnSpc>
                <a:spcPct val="200000"/>
              </a:lnSpc>
              <a:spcBef>
                <a:spcPts val="0"/>
              </a:spcBef>
            </a:pPr>
            <a:r>
              <a:rPr lang="en-US" sz="2400" dirty="0" smtClean="0">
                <a:solidFill>
                  <a:schemeClr val="tx1"/>
                </a:solidFill>
                <a:latin typeface="Times New Roman" pitchFamily="18" charset="0"/>
                <a:cs typeface="Times New Roman" pitchFamily="18" charset="0"/>
              </a:rPr>
              <a:t>Chelsea </a:t>
            </a:r>
            <a:r>
              <a:rPr lang="en-US" sz="2400" dirty="0" err="1" smtClean="0">
                <a:solidFill>
                  <a:schemeClr val="tx1"/>
                </a:solidFill>
                <a:latin typeface="Times New Roman" pitchFamily="18" charset="0"/>
                <a:cs typeface="Times New Roman" pitchFamily="18" charset="0"/>
              </a:rPr>
              <a:t>Oberheim</a:t>
            </a:r>
            <a:r>
              <a:rPr lang="en-US" sz="2400" dirty="0" smtClean="0">
                <a:solidFill>
                  <a:schemeClr val="tx1"/>
                </a:solidFill>
                <a:latin typeface="Times New Roman" pitchFamily="18" charset="0"/>
                <a:cs typeface="Times New Roman" pitchFamily="18" charset="0"/>
              </a:rPr>
              <a:t>, Erica Ochs, Lindsay Rhodes &amp; Jillian </a:t>
            </a:r>
            <a:r>
              <a:rPr lang="en-US" sz="2400" dirty="0" err="1" smtClean="0">
                <a:solidFill>
                  <a:schemeClr val="tx1"/>
                </a:solidFill>
                <a:latin typeface="Times New Roman" pitchFamily="18" charset="0"/>
                <a:cs typeface="Times New Roman" pitchFamily="18" charset="0"/>
              </a:rPr>
              <a:t>Sanicki</a:t>
            </a:r>
            <a:endParaRPr lang="en-US" sz="2400" dirty="0" smtClean="0">
              <a:solidFill>
                <a:schemeClr val="tx1"/>
              </a:solidFill>
              <a:latin typeface="Times New Roman" pitchFamily="18" charset="0"/>
              <a:cs typeface="Times New Roman" pitchFamily="18" charset="0"/>
            </a:endParaRPr>
          </a:p>
          <a:p>
            <a:pPr algn="ctr">
              <a:lnSpc>
                <a:spcPct val="200000"/>
              </a:lnSpc>
              <a:spcBef>
                <a:spcPts val="0"/>
              </a:spcBef>
            </a:pPr>
            <a:r>
              <a:rPr lang="en-US" sz="2400" dirty="0" smtClean="0">
                <a:solidFill>
                  <a:schemeClr val="tx1"/>
                </a:solidFill>
                <a:latin typeface="Times New Roman" pitchFamily="18" charset="0"/>
                <a:cs typeface="Times New Roman" pitchFamily="18" charset="0"/>
              </a:rPr>
              <a:t>N302 Nursing Research</a:t>
            </a:r>
          </a:p>
          <a:p>
            <a:pPr algn="ctr">
              <a:lnSpc>
                <a:spcPct val="200000"/>
              </a:lnSpc>
              <a:spcBef>
                <a:spcPts val="0"/>
              </a:spcBef>
            </a:pPr>
            <a:r>
              <a:rPr lang="en-US" sz="2400" dirty="0" smtClean="0">
                <a:solidFill>
                  <a:schemeClr val="tx1"/>
                </a:solidFill>
                <a:latin typeface="Times New Roman" pitchFamily="18" charset="0"/>
                <a:cs typeface="Times New Roman" pitchFamily="18" charset="0"/>
              </a:rPr>
              <a:t>November 5, 2012 </a:t>
            </a:r>
            <a:endParaRPr lang="en-US" sz="2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Data collection approach was appropriate</a:t>
            </a:r>
          </a:p>
          <a:p>
            <a:r>
              <a:rPr lang="en-US" dirty="0" smtClean="0"/>
              <a:t>Surveys given to managers to distribute to appropriate </a:t>
            </a:r>
            <a:r>
              <a:rPr lang="en-US" dirty="0" smtClean="0"/>
              <a:t>health care </a:t>
            </a:r>
            <a:r>
              <a:rPr lang="en-US" dirty="0" smtClean="0"/>
              <a:t>staff</a:t>
            </a:r>
            <a:endParaRPr lang="en-US" dirty="0" smtClean="0"/>
          </a:p>
          <a:p>
            <a:r>
              <a:rPr lang="en-US" dirty="0" smtClean="0"/>
              <a:t>Blood Pressure Accuracy Form was developed</a:t>
            </a:r>
          </a:p>
          <a:p>
            <a:r>
              <a:rPr lang="en-US" dirty="0" smtClean="0"/>
              <a:t>Registered nurses with experience reviewed and confirmed the form for validity</a:t>
            </a:r>
          </a:p>
          <a:p>
            <a:r>
              <a:rPr lang="en-US" dirty="0" smtClean="0"/>
              <a:t>Microsoft </a:t>
            </a:r>
            <a:r>
              <a:rPr lang="en-US" dirty="0" smtClean="0"/>
              <a:t>Excel used </a:t>
            </a:r>
            <a:r>
              <a:rPr lang="en-US" dirty="0" smtClean="0"/>
              <a:t>to enter collected data</a:t>
            </a:r>
            <a:endParaRPr lang="en-US"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Data Collection Method</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Research Question Answered:</a:t>
            </a:r>
          </a:p>
          <a:p>
            <a:pPr lvl="1"/>
            <a:r>
              <a:rPr lang="en-US" dirty="0" smtClean="0"/>
              <a:t>Factors having the greatest influence on BP accuracy</a:t>
            </a:r>
          </a:p>
          <a:p>
            <a:pPr lvl="1"/>
            <a:r>
              <a:rPr lang="en-US" dirty="0" smtClean="0"/>
              <a:t>Use of the forearm to measure BP</a:t>
            </a:r>
          </a:p>
          <a:p>
            <a:pPr lvl="1"/>
            <a:r>
              <a:rPr lang="en-US" dirty="0" smtClean="0"/>
              <a:t>Instances that health care workers use forearm</a:t>
            </a:r>
          </a:p>
          <a:p>
            <a:r>
              <a:rPr lang="en-US" dirty="0" smtClean="0"/>
              <a:t>Tables (Number selected and Percentage)</a:t>
            </a:r>
          </a:p>
          <a:p>
            <a:pPr lvl="1"/>
            <a:r>
              <a:rPr lang="en-US" dirty="0" smtClean="0"/>
              <a:t>Characteristics of the sample</a:t>
            </a:r>
          </a:p>
          <a:p>
            <a:pPr lvl="1"/>
            <a:r>
              <a:rPr lang="en-US" dirty="0" smtClean="0"/>
              <a:t>Factors affecting accuracy of BP</a:t>
            </a:r>
          </a:p>
          <a:p>
            <a:pPr lvl="1"/>
            <a:r>
              <a:rPr lang="en-US" dirty="0" smtClean="0"/>
              <a:t>Clinical factors leading to the use of the forearm for BP measurements</a:t>
            </a:r>
            <a:endParaRPr lang="en-US"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Data </a:t>
            </a:r>
            <a:r>
              <a:rPr lang="en-US" dirty="0" smtClean="0">
                <a:solidFill>
                  <a:schemeClr val="tx1"/>
                </a:solidFill>
                <a:latin typeface="Times New Roman" pitchFamily="18" charset="0"/>
                <a:cs typeface="Times New Roman" pitchFamily="18" charset="0"/>
              </a:rPr>
              <a:t>Analysis</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Limitations</a:t>
            </a:r>
          </a:p>
          <a:p>
            <a:pPr lvl="1"/>
            <a:r>
              <a:rPr lang="en-US" dirty="0" smtClean="0"/>
              <a:t>Survey developed specifically for this study</a:t>
            </a:r>
          </a:p>
          <a:p>
            <a:pPr lvl="1"/>
            <a:r>
              <a:rPr lang="en-US" dirty="0" smtClean="0"/>
              <a:t>Bias-author of study known by respondents</a:t>
            </a:r>
          </a:p>
          <a:p>
            <a:r>
              <a:rPr lang="en-US" dirty="0" smtClean="0"/>
              <a:t>Implications</a:t>
            </a:r>
          </a:p>
          <a:p>
            <a:pPr lvl="1"/>
            <a:r>
              <a:rPr lang="en-US" dirty="0" smtClean="0"/>
              <a:t>Training on factors affecting BP</a:t>
            </a:r>
          </a:p>
          <a:p>
            <a:pPr lvl="1"/>
            <a:r>
              <a:rPr lang="en-US" dirty="0" smtClean="0"/>
              <a:t>Education on proper technique to measure BP</a:t>
            </a:r>
          </a:p>
          <a:p>
            <a:r>
              <a:rPr lang="en-US" dirty="0" smtClean="0"/>
              <a:t>Recommendations are to continue with further studies in urban locations so results can be generalized</a:t>
            </a:r>
          </a:p>
          <a:p>
            <a:endParaRPr lang="en-US" dirty="0"/>
          </a:p>
        </p:txBody>
      </p:sp>
      <p:sp>
        <p:nvSpPr>
          <p:cNvPr id="2" name="Title 1"/>
          <p:cNvSpPr>
            <a:spLocks noGrp="1"/>
          </p:cNvSpPr>
          <p:nvPr>
            <p:ph type="title"/>
          </p:nvPr>
        </p:nvSpPr>
        <p:spPr/>
        <p:txBody>
          <a:bodyPr>
            <a:normAutofit/>
          </a:bodyPr>
          <a:lstStyle/>
          <a:p>
            <a:r>
              <a:rPr lang="en-US" sz="3200" dirty="0" smtClean="0">
                <a:solidFill>
                  <a:schemeClr val="tx1"/>
                </a:solidFill>
                <a:latin typeface="Times New Roman" pitchFamily="18" charset="0"/>
                <a:cs typeface="Times New Roman" pitchFamily="18" charset="0"/>
              </a:rPr>
              <a:t>Results, Conclusion &amp; </a:t>
            </a:r>
            <a:r>
              <a:rPr lang="en-US" sz="3200" dirty="0" smtClean="0">
                <a:solidFill>
                  <a:schemeClr val="tx1"/>
                </a:solidFill>
                <a:latin typeface="Times New Roman" pitchFamily="18" charset="0"/>
                <a:cs typeface="Times New Roman" pitchFamily="18" charset="0"/>
              </a:rPr>
              <a:t>Discussion</a:t>
            </a:r>
            <a:endParaRPr lang="en-US" sz="32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Advantages of article</a:t>
            </a:r>
          </a:p>
          <a:p>
            <a:pPr lvl="1"/>
            <a:r>
              <a:rPr lang="en-US" dirty="0" smtClean="0"/>
              <a:t>Research answers the research question and problem</a:t>
            </a:r>
            <a:endParaRPr lang="en-US" dirty="0" smtClean="0"/>
          </a:p>
          <a:p>
            <a:pPr lvl="1"/>
            <a:r>
              <a:rPr lang="en-US" dirty="0" smtClean="0"/>
              <a:t>Well organized-little </a:t>
            </a:r>
            <a:r>
              <a:rPr lang="en-US" dirty="0" smtClean="0"/>
              <a:t>medical jargon, no large amount of numbers</a:t>
            </a:r>
          </a:p>
          <a:p>
            <a:pPr lvl="1"/>
            <a:r>
              <a:rPr lang="en-US" dirty="0" smtClean="0"/>
              <a:t>Results easily displayed</a:t>
            </a:r>
          </a:p>
          <a:p>
            <a:pPr lvl="1"/>
            <a:r>
              <a:rPr lang="en-US" dirty="0" smtClean="0"/>
              <a:t>Average reader could understand</a:t>
            </a:r>
          </a:p>
          <a:p>
            <a:r>
              <a:rPr lang="en-US" dirty="0" smtClean="0"/>
              <a:t>Importance to nursing</a:t>
            </a:r>
          </a:p>
          <a:p>
            <a:pPr lvl="1"/>
            <a:r>
              <a:rPr lang="en-US" dirty="0" smtClean="0"/>
              <a:t>Accurate BP is important in the care of a patient</a:t>
            </a:r>
          </a:p>
          <a:p>
            <a:pPr lvl="1"/>
            <a:r>
              <a:rPr lang="en-US" dirty="0" smtClean="0"/>
              <a:t>Factors that affect BP accuracy </a:t>
            </a:r>
          </a:p>
          <a:p>
            <a:endParaRPr lang="en-US"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Overall Evaluation &amp; Conclusion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ct val="200000"/>
              </a:lnSpc>
              <a:spcBef>
                <a:spcPts val="0"/>
              </a:spcBef>
              <a:buNone/>
            </a:pPr>
            <a:r>
              <a:rPr lang="en-US" sz="2000" dirty="0">
                <a:latin typeface="Times New Roman" pitchFamily="18" charset="0"/>
                <a:cs typeface="Times New Roman" pitchFamily="18" charset="0"/>
              </a:rPr>
              <a:t>Anderson, D. J., Anderson, M. A., &amp; Hill, P. D. (</a:t>
            </a:r>
            <a:r>
              <a:rPr lang="en-US" sz="2000" dirty="0" smtClean="0">
                <a:latin typeface="Times New Roman" pitchFamily="18" charset="0"/>
                <a:cs typeface="Times New Roman" pitchFamily="18" charset="0"/>
              </a:rPr>
              <a:t>2010). </a:t>
            </a:r>
            <a:r>
              <a:rPr lang="en-US" sz="2000" dirty="0">
                <a:latin typeface="Times New Roman" pitchFamily="18" charset="0"/>
                <a:cs typeface="Times New Roman" pitchFamily="18" charset="0"/>
              </a:rPr>
              <a:t>Location of blood pressure measurement. </a:t>
            </a:r>
            <a:r>
              <a:rPr lang="en-US" sz="2000" i="1" dirty="0" err="1">
                <a:latin typeface="Times New Roman" pitchFamily="18" charset="0"/>
                <a:cs typeface="Times New Roman" pitchFamily="18" charset="0"/>
              </a:rPr>
              <a:t>Medsurg</a:t>
            </a:r>
            <a:r>
              <a:rPr lang="en-US" sz="2000" i="1" dirty="0">
                <a:latin typeface="Times New Roman" pitchFamily="18" charset="0"/>
                <a:cs typeface="Times New Roman" pitchFamily="18" charset="0"/>
              </a:rPr>
              <a:t> Nursing</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19</a:t>
            </a:r>
            <a:r>
              <a:rPr lang="en-US" sz="2000" dirty="0">
                <a:latin typeface="Times New Roman" pitchFamily="18" charset="0"/>
                <a:cs typeface="Times New Roman" pitchFamily="18" charset="0"/>
              </a:rPr>
              <a:t>(5), 287-294. Retrieved from </a:t>
            </a:r>
            <a:r>
              <a:rPr lang="en-US" sz="2000" dirty="0" err="1">
                <a:latin typeface="Times New Roman" pitchFamily="18" charset="0"/>
                <a:cs typeface="Times New Roman" pitchFamily="18" charset="0"/>
              </a:rPr>
              <a:t>EBSCOhost</a:t>
            </a:r>
            <a:r>
              <a:rPr lang="en-US" sz="2000" dirty="0">
                <a:latin typeface="Times New Roman" pitchFamily="18" charset="0"/>
                <a:cs typeface="Times New Roman" pitchFamily="18" charset="0"/>
              </a:rPr>
              <a:t> database</a:t>
            </a:r>
            <a:r>
              <a:rPr lang="en-US" sz="2000" dirty="0" smtClean="0">
                <a:latin typeface="Times New Roman" pitchFamily="18" charset="0"/>
                <a:cs typeface="Times New Roman" pitchFamily="18" charset="0"/>
              </a:rPr>
              <a:t>.</a:t>
            </a:r>
          </a:p>
          <a:p>
            <a:pPr>
              <a:lnSpc>
                <a:spcPct val="200000"/>
              </a:lnSpc>
              <a:spcBef>
                <a:spcPts val="0"/>
              </a:spcBef>
              <a:buNone/>
            </a:pPr>
            <a:r>
              <a:rPr lang="en-US" sz="2000" dirty="0" smtClean="0"/>
              <a:t>Rebar, C.R., </a:t>
            </a:r>
            <a:r>
              <a:rPr lang="en-US" sz="2000" dirty="0" err="1" smtClean="0"/>
              <a:t>Gersch</a:t>
            </a:r>
            <a:r>
              <a:rPr lang="en-US" sz="2000" dirty="0" smtClean="0"/>
              <a:t>, C.J., </a:t>
            </a:r>
            <a:r>
              <a:rPr lang="en-US" sz="2000" dirty="0" err="1" smtClean="0"/>
              <a:t>Macnee</a:t>
            </a:r>
            <a:r>
              <a:rPr lang="en-US" sz="2000" dirty="0" smtClean="0"/>
              <a:t>, C.L., &amp; McCabe, S. (2011). </a:t>
            </a:r>
            <a:r>
              <a:rPr lang="en-US" sz="2000" i="1" dirty="0" smtClean="0"/>
              <a:t>Understanding nursing research: Using research in evidence-based practice </a:t>
            </a:r>
            <a:r>
              <a:rPr lang="en-US" sz="2000" dirty="0" smtClean="0"/>
              <a:t>(3rd ed.). Philadelphia, PA: Lippincott, Williams &amp; Wilkins.</a:t>
            </a:r>
          </a:p>
          <a:p>
            <a:pPr>
              <a:lnSpc>
                <a:spcPct val="200000"/>
              </a:lnSpc>
              <a:spcBef>
                <a:spcPts val="0"/>
              </a:spcBef>
              <a:buNone/>
            </a:pPr>
            <a:endParaRPr lang="en-US" sz="2000" dirty="0">
              <a:latin typeface="Times New Roman" pitchFamily="18" charset="0"/>
              <a:cs typeface="Times New Roman" pitchFamily="18" charset="0"/>
            </a:endParaRPr>
          </a:p>
          <a:p>
            <a:pPr>
              <a:buNone/>
            </a:pPr>
            <a:endParaRPr lang="en-US"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References</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686800" cy="5105400"/>
          </a:xfrm>
        </p:spPr>
        <p:txBody>
          <a:bodyPr>
            <a:normAutofit fontScale="70000" lnSpcReduction="20000"/>
          </a:bodyPr>
          <a:lstStyle/>
          <a:p>
            <a:r>
              <a:rPr lang="en-US" dirty="0" smtClean="0">
                <a:latin typeface="Times New Roman" pitchFamily="18" charset="0"/>
                <a:cs typeface="Times New Roman" pitchFamily="18" charset="0"/>
              </a:rPr>
              <a:t>Purpose: to describe factors most influential to blood pressure (BP) measurement accuracy </a:t>
            </a:r>
          </a:p>
          <a:p>
            <a:r>
              <a:rPr lang="en-US" dirty="0" smtClean="0">
                <a:latin typeface="Times New Roman" pitchFamily="18" charset="0"/>
                <a:cs typeface="Times New Roman" pitchFamily="18" charset="0"/>
              </a:rPr>
              <a:t>Conceptual framework: describe concepts of  BP measurement</a:t>
            </a:r>
          </a:p>
          <a:p>
            <a:r>
              <a:rPr lang="en-US" dirty="0" smtClean="0">
                <a:latin typeface="Times New Roman" pitchFamily="18" charset="0"/>
                <a:cs typeface="Times New Roman" pitchFamily="18" charset="0"/>
              </a:rPr>
              <a:t>Review of the literature: previous research on variables affecting BP measurement accuracy &amp; knowledge gap on use of forearm</a:t>
            </a:r>
          </a:p>
          <a:p>
            <a:r>
              <a:rPr lang="en-US" dirty="0" smtClean="0">
                <a:latin typeface="Times New Roman" pitchFamily="18" charset="0"/>
                <a:cs typeface="Times New Roman" pitchFamily="18" charset="0"/>
              </a:rPr>
              <a:t>Research question: determine how factors affect accuracy of BP</a:t>
            </a:r>
          </a:p>
          <a:p>
            <a:r>
              <a:rPr lang="en-US" dirty="0" smtClean="0">
                <a:latin typeface="Times New Roman" pitchFamily="18" charset="0"/>
                <a:cs typeface="Times New Roman" pitchFamily="18" charset="0"/>
              </a:rPr>
              <a:t>Design: Quantitative, descriptive &amp; non-experimental</a:t>
            </a:r>
          </a:p>
          <a:p>
            <a:r>
              <a:rPr lang="en-US" dirty="0" smtClean="0">
                <a:latin typeface="Times New Roman" pitchFamily="18" charset="0"/>
                <a:cs typeface="Times New Roman" pitchFamily="18" charset="0"/>
              </a:rPr>
              <a:t>Participants: Convenience sample of 170 health care workers in rural setting completed surveys</a:t>
            </a:r>
          </a:p>
          <a:p>
            <a:r>
              <a:rPr lang="en-US" dirty="0" smtClean="0">
                <a:latin typeface="Times New Roman" pitchFamily="18" charset="0"/>
                <a:cs typeface="Times New Roman" pitchFamily="18" charset="0"/>
              </a:rPr>
              <a:t>Major concepts: cuff size, patient position, arm position, &amp; upper versus lower arm influence on BP measurement accuracy</a:t>
            </a:r>
          </a:p>
          <a:p>
            <a:r>
              <a:rPr lang="en-US" dirty="0" smtClean="0">
                <a:latin typeface="Times New Roman" pitchFamily="18" charset="0"/>
                <a:cs typeface="Times New Roman" pitchFamily="18" charset="0"/>
              </a:rPr>
              <a:t>Data analysis/results: </a:t>
            </a:r>
          </a:p>
          <a:p>
            <a:pPr lvl="1"/>
            <a:r>
              <a:rPr lang="en-US" dirty="0" smtClean="0">
                <a:latin typeface="Times New Roman" pitchFamily="18" charset="0"/>
                <a:cs typeface="Times New Roman" pitchFamily="18" charset="0"/>
              </a:rPr>
              <a:t>Descriptive statistics, Chi-square, and Mann-Whitney</a:t>
            </a:r>
          </a:p>
          <a:p>
            <a:pPr lvl="1"/>
            <a:r>
              <a:rPr lang="en-US" dirty="0" smtClean="0">
                <a:latin typeface="Times New Roman" pitchFamily="18" charset="0"/>
                <a:cs typeface="Times New Roman" pitchFamily="18" charset="0"/>
              </a:rPr>
              <a:t>Cuff size </a:t>
            </a:r>
            <a:r>
              <a:rPr lang="en-US" dirty="0" smtClean="0">
                <a:latin typeface="Times New Roman" pitchFamily="18" charset="0"/>
                <a:cs typeface="Times New Roman" pitchFamily="18" charset="0"/>
              </a:rPr>
              <a:t>and medical devices are </a:t>
            </a:r>
            <a:r>
              <a:rPr lang="en-US" dirty="0" smtClean="0">
                <a:latin typeface="Times New Roman" pitchFamily="18" charset="0"/>
                <a:cs typeface="Times New Roman" pitchFamily="18" charset="0"/>
              </a:rPr>
              <a:t>greatest </a:t>
            </a:r>
            <a:r>
              <a:rPr lang="en-US" dirty="0" smtClean="0">
                <a:latin typeface="Times New Roman" pitchFamily="18" charset="0"/>
                <a:cs typeface="Times New Roman" pitchFamily="18" charset="0"/>
              </a:rPr>
              <a:t>influence </a:t>
            </a:r>
          </a:p>
          <a:p>
            <a:pPr lvl="1"/>
            <a:r>
              <a:rPr lang="en-US" dirty="0" smtClean="0">
                <a:latin typeface="Times New Roman" pitchFamily="18" charset="0"/>
                <a:cs typeface="Times New Roman" pitchFamily="18" charset="0"/>
              </a:rPr>
              <a:t>Majority of subjects have taken BP in forearm</a:t>
            </a:r>
          </a:p>
          <a:p>
            <a:r>
              <a:rPr lang="en-US" dirty="0" smtClean="0">
                <a:latin typeface="Times New Roman" pitchFamily="18" charset="0"/>
                <a:cs typeface="Times New Roman" pitchFamily="18" charset="0"/>
              </a:rPr>
              <a:t>Conclusion: </a:t>
            </a:r>
          </a:p>
          <a:p>
            <a:pPr lvl="1"/>
            <a:r>
              <a:rPr lang="en-US" dirty="0" smtClean="0">
                <a:latin typeface="Times New Roman" pitchFamily="18" charset="0"/>
                <a:cs typeface="Times New Roman" pitchFamily="18" charset="0"/>
              </a:rPr>
              <a:t>Education </a:t>
            </a:r>
            <a:r>
              <a:rPr lang="en-US" dirty="0" smtClean="0">
                <a:latin typeface="Times New Roman" pitchFamily="18" charset="0"/>
                <a:cs typeface="Times New Roman" pitchFamily="18" charset="0"/>
              </a:rPr>
              <a:t> and further training on </a:t>
            </a:r>
            <a:r>
              <a:rPr lang="en-US" dirty="0" smtClean="0">
                <a:latin typeface="Times New Roman" pitchFamily="18" charset="0"/>
                <a:cs typeface="Times New Roman" pitchFamily="18" charset="0"/>
              </a:rPr>
              <a:t>BP measurement accuracy recommended</a:t>
            </a:r>
          </a:p>
          <a:p>
            <a:pPr lvl="1"/>
            <a:r>
              <a:rPr lang="en-US" dirty="0" smtClean="0">
                <a:latin typeface="Times New Roman" pitchFamily="18" charset="0"/>
                <a:cs typeface="Times New Roman" pitchFamily="18" charset="0"/>
              </a:rPr>
              <a:t>Upper arm continues to be recommended site for measurement unless contraindicated</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Summary </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Problem clearly stated by researchers</a:t>
            </a:r>
          </a:p>
          <a:p>
            <a:r>
              <a:rPr lang="en-US" dirty="0" smtClean="0"/>
              <a:t>Problem is lack of knowledge in factors affecting accuracy of BP reading and lack of research in use of forearm for BP assessment</a:t>
            </a:r>
          </a:p>
          <a:p>
            <a:r>
              <a:rPr lang="en-US" dirty="0" smtClean="0"/>
              <a:t>Problem is researchable &amp; significant to nursing, as BP assessed by nurses frequently</a:t>
            </a:r>
          </a:p>
          <a:p>
            <a:r>
              <a:rPr lang="en-US" dirty="0" smtClean="0"/>
              <a:t>Purpose to accurately describe how factors affect BP measurement accuracy according to subjects</a:t>
            </a:r>
          </a:p>
          <a:p>
            <a:endParaRPr lang="en-US" dirty="0" smtClean="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Problem and Purpose</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Based on conceptual framework of BP measurement and how factors affect the accuracy of readings</a:t>
            </a:r>
          </a:p>
          <a:p>
            <a:r>
              <a:rPr lang="en-US" sz="2800" dirty="0" smtClean="0">
                <a:latin typeface="Times New Roman" pitchFamily="18" charset="0"/>
                <a:cs typeface="Times New Roman" pitchFamily="18" charset="0"/>
              </a:rPr>
              <a:t>Not clearly stated in article</a:t>
            </a:r>
          </a:p>
          <a:p>
            <a:r>
              <a:rPr lang="en-US" sz="2800" dirty="0" smtClean="0">
                <a:latin typeface="Times New Roman" pitchFamily="18" charset="0"/>
                <a:cs typeface="Times New Roman" pitchFamily="18" charset="0"/>
              </a:rPr>
              <a:t>Framework fits problem of describing how certain factors influence the accuracy of BP measurement</a:t>
            </a:r>
          </a:p>
          <a:p>
            <a:r>
              <a:rPr lang="en-US" sz="2800" dirty="0" smtClean="0">
                <a:latin typeface="Times New Roman" pitchFamily="18" charset="0"/>
                <a:cs typeface="Times New Roman" pitchFamily="18" charset="0"/>
              </a:rPr>
              <a:t>Relationships between concepts are clearly identified and described by the researchers</a:t>
            </a:r>
          </a:p>
        </p:txBody>
      </p:sp>
      <p:sp>
        <p:nvSpPr>
          <p:cNvPr id="2" name="Title 1"/>
          <p:cNvSpPr>
            <a:spLocks noGrp="1"/>
          </p:cNvSpPr>
          <p:nvPr>
            <p:ph type="title"/>
          </p:nvPr>
        </p:nvSpPr>
        <p:spPr/>
        <p:txBody>
          <a:bodyPr>
            <a:normAutofit/>
          </a:bodyPr>
          <a:lstStyle/>
          <a:p>
            <a:r>
              <a:rPr lang="en-US" dirty="0" smtClean="0">
                <a:solidFill>
                  <a:schemeClr val="tx1"/>
                </a:solidFill>
                <a:latin typeface="Times New Roman" pitchFamily="18" charset="0"/>
                <a:cs typeface="Times New Roman" pitchFamily="18" charset="0"/>
              </a:rPr>
              <a:t>Conceptual Framework </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800" dirty="0" smtClean="0">
                <a:latin typeface="Times New Roman" pitchFamily="18" charset="0"/>
                <a:cs typeface="Times New Roman" pitchFamily="18" charset="0"/>
              </a:rPr>
              <a:t>Appropriate, thorough, and well organized</a:t>
            </a:r>
          </a:p>
          <a:p>
            <a:r>
              <a:rPr lang="en-US" sz="2800" dirty="0" smtClean="0">
                <a:latin typeface="Times New Roman" pitchFamily="18" charset="0"/>
                <a:cs typeface="Times New Roman" pitchFamily="18" charset="0"/>
              </a:rPr>
              <a:t>Includes over 20 research studies</a:t>
            </a:r>
          </a:p>
          <a:p>
            <a:r>
              <a:rPr lang="en-US" sz="2800" dirty="0" smtClean="0">
                <a:latin typeface="Times New Roman" pitchFamily="18" charset="0"/>
                <a:cs typeface="Times New Roman" pitchFamily="18" charset="0"/>
              </a:rPr>
              <a:t>Research from years 1985-2008</a:t>
            </a:r>
          </a:p>
          <a:p>
            <a:r>
              <a:rPr lang="en-US" sz="2800" dirty="0" smtClean="0">
                <a:latin typeface="Times New Roman" pitchFamily="18" charset="0"/>
                <a:cs typeface="Times New Roman" pitchFamily="18" charset="0"/>
              </a:rPr>
              <a:t>Mostly research from twenty-first century </a:t>
            </a:r>
          </a:p>
          <a:p>
            <a:r>
              <a:rPr lang="en-US" sz="2800" dirty="0" smtClean="0">
                <a:latin typeface="Times New Roman" pitchFamily="18" charset="0"/>
                <a:cs typeface="Times New Roman" pitchFamily="18" charset="0"/>
              </a:rPr>
              <a:t>Contains current research</a:t>
            </a:r>
          </a:p>
          <a:p>
            <a:r>
              <a:rPr lang="en-US" sz="2800" dirty="0" smtClean="0">
                <a:latin typeface="Times New Roman" pitchFamily="18" charset="0"/>
                <a:cs typeface="Times New Roman" pitchFamily="18" charset="0"/>
              </a:rPr>
              <a:t>Knowledge of BP measurement and accuracy well critiqued</a:t>
            </a:r>
          </a:p>
          <a:p>
            <a:r>
              <a:rPr lang="en-US" sz="2800" dirty="0" smtClean="0">
                <a:latin typeface="Times New Roman" pitchFamily="18" charset="0"/>
                <a:cs typeface="Times New Roman" pitchFamily="18" charset="0"/>
              </a:rPr>
              <a:t>Gaps in knowledge expressed clearly</a:t>
            </a:r>
          </a:p>
          <a:p>
            <a:r>
              <a:rPr lang="en-US" sz="2800" dirty="0" smtClean="0">
                <a:latin typeface="Times New Roman" pitchFamily="18" charset="0"/>
                <a:cs typeface="Times New Roman" pitchFamily="18" charset="0"/>
              </a:rPr>
              <a:t>Factors related to BP measurement accuracy in other research addressed</a:t>
            </a:r>
          </a:p>
        </p:txBody>
      </p:sp>
      <p:sp>
        <p:nvSpPr>
          <p:cNvPr id="2" name="Title 1"/>
          <p:cNvSpPr>
            <a:spLocks noGrp="1"/>
          </p:cNvSpPr>
          <p:nvPr>
            <p:ph type="title"/>
          </p:nvPr>
        </p:nvSpPr>
        <p:spPr/>
        <p:txBody>
          <a:bodyPr>
            <a:normAutofit/>
          </a:bodyPr>
          <a:lstStyle/>
          <a:p>
            <a:r>
              <a:rPr lang="en-US" dirty="0" smtClean="0">
                <a:solidFill>
                  <a:schemeClr val="tx1"/>
                </a:solidFill>
                <a:latin typeface="Times New Roman" pitchFamily="18" charset="0"/>
                <a:cs typeface="Times New Roman" pitchFamily="18" charset="0"/>
              </a:rPr>
              <a:t>Review of the Literature</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95672"/>
          </a:xfrm>
        </p:spPr>
        <p:txBody>
          <a:bodyPr>
            <a:normAutofit/>
          </a:bodyPr>
          <a:lstStyle/>
          <a:p>
            <a:r>
              <a:rPr lang="en-US" dirty="0" smtClean="0"/>
              <a:t>Research question stated to determine how factors relate to BP measurement accuracy</a:t>
            </a:r>
          </a:p>
          <a:p>
            <a:r>
              <a:rPr lang="en-US" dirty="0" smtClean="0"/>
              <a:t>Question measureable and researchable as stated</a:t>
            </a:r>
          </a:p>
          <a:p>
            <a:r>
              <a:rPr lang="en-US" dirty="0" smtClean="0"/>
              <a:t>Question relates to problem, discussion, literature review, and framework</a:t>
            </a:r>
          </a:p>
          <a:p>
            <a:pPr lvl="1"/>
            <a:r>
              <a:rPr lang="en-US" dirty="0" smtClean="0"/>
              <a:t>Attempts to answer factors subjects believe influence BP accuracy</a:t>
            </a:r>
          </a:p>
          <a:p>
            <a:pPr lvl="1"/>
            <a:r>
              <a:rPr lang="en-US" dirty="0" smtClean="0"/>
              <a:t>Results </a:t>
            </a:r>
            <a:r>
              <a:rPr lang="en-US" dirty="0" smtClean="0"/>
              <a:t>provide </a:t>
            </a:r>
            <a:r>
              <a:rPr lang="en-US" dirty="0" smtClean="0"/>
              <a:t>information </a:t>
            </a:r>
            <a:r>
              <a:rPr lang="en-US" dirty="0" smtClean="0"/>
              <a:t>to answer research </a:t>
            </a:r>
            <a:r>
              <a:rPr lang="en-US" dirty="0" smtClean="0"/>
              <a:t>question and objectives</a:t>
            </a:r>
          </a:p>
          <a:p>
            <a:pPr lvl="1"/>
            <a:r>
              <a:rPr lang="en-US" dirty="0" smtClean="0"/>
              <a:t>Hope to </a:t>
            </a:r>
            <a:r>
              <a:rPr lang="en-US" dirty="0" smtClean="0"/>
              <a:t>resolve </a:t>
            </a:r>
            <a:r>
              <a:rPr lang="en-US" dirty="0" smtClean="0"/>
              <a:t>knowledge gap included in literature review</a:t>
            </a:r>
          </a:p>
          <a:p>
            <a:pPr lvl="1"/>
            <a:r>
              <a:rPr lang="en-US" dirty="0" smtClean="0"/>
              <a:t>Utilize methods to obtain BP  defined in framework</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Research Question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Concepts and research variables clearly identified</a:t>
            </a:r>
          </a:p>
          <a:p>
            <a:r>
              <a:rPr lang="en-US" dirty="0" smtClean="0"/>
              <a:t>No independent or dependent variables used</a:t>
            </a:r>
          </a:p>
          <a:p>
            <a:r>
              <a:rPr lang="en-US" dirty="0" smtClean="0"/>
              <a:t>Conceptual &amp; operational definitions are clearly defined in framework and data collection respectively</a:t>
            </a:r>
          </a:p>
          <a:p>
            <a:r>
              <a:rPr lang="en-US" dirty="0" smtClean="0"/>
              <a:t>Demographic variables also explained</a:t>
            </a:r>
          </a:p>
          <a:p>
            <a:r>
              <a:rPr lang="en-US" dirty="0" smtClean="0"/>
              <a:t>Extraneous and intervening variables could be inferred from study</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Evaluation of the Variables</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Quantitative design followed by non-experimental and descriptive design</a:t>
            </a:r>
          </a:p>
          <a:p>
            <a:r>
              <a:rPr lang="en-US" dirty="0" smtClean="0"/>
              <a:t>Design was appropriate for research problem to discover how factors influence BP measurement </a:t>
            </a:r>
          </a:p>
          <a:p>
            <a:r>
              <a:rPr lang="en-US" b="1" dirty="0" smtClean="0">
                <a:solidFill>
                  <a:srgbClr val="FF0000"/>
                </a:solidFill>
              </a:rPr>
              <a:t>Internal validity addressed?</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Design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Includes</a:t>
            </a:r>
            <a:r>
              <a:rPr lang="en-US" dirty="0" smtClean="0"/>
              <a:t>170 recruited health care </a:t>
            </a:r>
            <a:r>
              <a:rPr lang="en-US" dirty="0" smtClean="0"/>
              <a:t>staff in rural </a:t>
            </a:r>
            <a:r>
              <a:rPr lang="en-US" dirty="0" smtClean="0"/>
              <a:t>hospital</a:t>
            </a:r>
            <a:endParaRPr lang="en-US" dirty="0" smtClean="0"/>
          </a:p>
          <a:p>
            <a:r>
              <a:rPr lang="en-US" dirty="0" smtClean="0"/>
              <a:t>Criteria was English literacy skills and work in direct, acute patient care settings   </a:t>
            </a:r>
          </a:p>
          <a:p>
            <a:r>
              <a:rPr lang="en-US" dirty="0" smtClean="0"/>
              <a:t>Sampling method appropriate and adequate</a:t>
            </a:r>
          </a:p>
          <a:p>
            <a:r>
              <a:rPr lang="en-US" dirty="0" smtClean="0"/>
              <a:t>107 out of 170 responded to survey</a:t>
            </a:r>
          </a:p>
          <a:p>
            <a:r>
              <a:rPr lang="en-US" dirty="0" smtClean="0"/>
              <a:t>Participation was voluntary and protection was addressed</a:t>
            </a:r>
          </a:p>
          <a:p>
            <a:r>
              <a:rPr lang="en-US" dirty="0" smtClean="0"/>
              <a:t>Subjects were told information and names could not be linked to surveys</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Sample</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ustom 1">
      <a:majorFont>
        <a:latin typeface="Times New Roman"/>
        <a:ea typeface=""/>
        <a:cs typeface=""/>
      </a:majorFont>
      <a:minorFont>
        <a:latin typeface="Times New Roman"/>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5434</TotalTime>
  <Words>806</Words>
  <Application>Microsoft Office PowerPoint</Application>
  <PresentationFormat>On-screen Show (4:3)</PresentationFormat>
  <Paragraphs>145</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Quantitative Analysis of Blood Pressure Measurements</vt:lpstr>
      <vt:lpstr>Summary </vt:lpstr>
      <vt:lpstr>Problem and Purpose</vt:lpstr>
      <vt:lpstr>Conceptual Framework </vt:lpstr>
      <vt:lpstr>Review of the Literature</vt:lpstr>
      <vt:lpstr>Research Question</vt:lpstr>
      <vt:lpstr>Evaluation of the Variables</vt:lpstr>
      <vt:lpstr>Design</vt:lpstr>
      <vt:lpstr>Sample</vt:lpstr>
      <vt:lpstr>Data Collection Method</vt:lpstr>
      <vt:lpstr>Data Analysis</vt:lpstr>
      <vt:lpstr>Results, Conclusion &amp; Discussion</vt:lpstr>
      <vt:lpstr>Overall Evaluation &amp; 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Analysis of Blood Pressure Measurements</dc:title>
  <dc:creator>Lindsey</dc:creator>
  <cp:lastModifiedBy>Lindsey</cp:lastModifiedBy>
  <cp:revision>257</cp:revision>
  <dcterms:created xsi:type="dcterms:W3CDTF">2012-10-29T00:02:50Z</dcterms:created>
  <dcterms:modified xsi:type="dcterms:W3CDTF">2012-11-04T22:37:26Z</dcterms:modified>
</cp:coreProperties>
</file>