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20.xml" ContentType="application/vnd.openxmlformats-officedocument.presentationml.notesSlide+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Override PartName="/ppt/notesSlides/notesSlide21.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notesSlides/notesSlide22.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996" r:id="rId1"/>
  </p:sldMasterIdLst>
  <p:notesMasterIdLst>
    <p:notesMasterId r:id="rId25"/>
  </p:notesMasterIdLst>
  <p:sldIdLst>
    <p:sldId id="256" r:id="rId2"/>
    <p:sldId id="257" r:id="rId3"/>
    <p:sldId id="258" r:id="rId4"/>
    <p:sldId id="259" r:id="rId5"/>
    <p:sldId id="260" r:id="rId6"/>
    <p:sldId id="278" r:id="rId7"/>
    <p:sldId id="279" r:id="rId8"/>
    <p:sldId id="274" r:id="rId9"/>
    <p:sldId id="275" r:id="rId10"/>
    <p:sldId id="276" r:id="rId11"/>
    <p:sldId id="277" r:id="rId12"/>
    <p:sldId id="280" r:id="rId13"/>
    <p:sldId id="263" r:id="rId14"/>
    <p:sldId id="264" r:id="rId15"/>
    <p:sldId id="265" r:id="rId16"/>
    <p:sldId id="270" r:id="rId17"/>
    <p:sldId id="269" r:id="rId18"/>
    <p:sldId id="266" r:id="rId19"/>
    <p:sldId id="267" r:id="rId20"/>
    <p:sldId id="268" r:id="rId21"/>
    <p:sldId id="271" r:id="rId22"/>
    <p:sldId id="272" r:id="rId23"/>
    <p:sldId id="27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p14="http://schemas.microsoft.com/office/powerpoint/2010/main" xmlns:p="http://schemas.openxmlformats.org/presentationml/2006/main" xmlns:r="http://schemas.openxmlformats.org/officeDocument/2006/relationships" xmlns:a="http://schemas.openxmlformats.org/drawingml/2006/main" val="0"/>
    </p:ext>
    <p:ext uri="{D31A062A-798A-4329-ABDD-BBA856620510}">
      <p14:defaultImageDpi xmlns="" xmlns:p14="http://schemas.microsoft.com/office/powerpoint/2010/main" xmlns:p="http://schemas.openxmlformats.org/presentationml/2006/main" xmlns:r="http://schemas.openxmlformats.org/officeDocument/2006/relationships" xmlns:a="http://schemas.openxmlformats.org/drawingml/2006/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9809" autoAdjust="0"/>
    <p:restoredTop sz="79955" autoAdjust="0"/>
  </p:normalViewPr>
  <p:slideViewPr>
    <p:cSldViewPr>
      <p:cViewPr>
        <p:scale>
          <a:sx n="75" d="100"/>
          <a:sy n="75" d="100"/>
        </p:scale>
        <p:origin x="-1128" y="-8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7B2FFF-BEC7-4DC9-95AC-D2DC2CBDE529}" type="datetimeFigureOut">
              <a:rPr lang="en-US" smtClean="0"/>
              <a:pPr/>
              <a:t>2/8/11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F87698-7A82-4CAF-80A5-64A24B6415E8}" type="slidenum">
              <a:rPr lang="en-US" smtClean="0"/>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4001753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283901014"/>
      </p:ext>
    </p:extLst>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5F4E9B-9CC5-8F41-AF81-F131ACBAA931}" type="slidenum">
              <a:rPr lang="en-US"/>
              <a:pPr/>
              <a:t>10</a:t>
            </a:fld>
            <a:endParaRPr lang="en-US"/>
          </a:p>
        </p:txBody>
      </p:sp>
      <p:sp>
        <p:nvSpPr>
          <p:cNvPr id="17410" name="Rectangle 2"/>
          <p:cNvSpPr>
            <a:spLocks noRo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en-US"/>
              <a:t>This was cited in Berry et al. (2007), there was a school-based intervention program to prevent type 2 diabetes among the youth in the high risk category. </a:t>
            </a:r>
          </a:p>
          <a:p>
            <a:r>
              <a:rPr lang="en-US"/>
              <a:t>In this study CST was successful in improving nutrition and exercise for both black and hispanic children and parents, and improving metabolic outcomes in the children (Berry et al., 2007).</a:t>
            </a:r>
          </a:p>
          <a:p>
            <a:endParaRPr lang="en-US"/>
          </a:p>
          <a:p>
            <a:r>
              <a:rPr lang="en-US"/>
              <a:t>Berry, D., Savoye, M., Melkus, G., &amp; Grey, M. (2007). An intervention for multiethnic obese parents and overweight</a:t>
            </a:r>
          </a:p>
          <a:p>
            <a:r>
              <a:rPr lang="en-US"/>
              <a:t>	children. </a:t>
            </a:r>
            <a:r>
              <a:rPr lang="en-US" i="1"/>
              <a:t>Applied Nursing Research, 20,</a:t>
            </a:r>
            <a:r>
              <a:rPr lang="en-US"/>
              <a:t> 63-71.</a:t>
            </a:r>
          </a:p>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D5B547-54CA-7E41-8D2B-B661A1EFE6E8}" type="slidenum">
              <a:rPr lang="en-US"/>
              <a:pPr/>
              <a:t>11</a:t>
            </a:fld>
            <a:endParaRPr lang="en-US"/>
          </a:p>
        </p:txBody>
      </p:sp>
      <p:sp>
        <p:nvSpPr>
          <p:cNvPr id="18434" name="Rectangle 2"/>
          <p:cNvSpPr>
            <a:spLocks noRot="1" noChangeArrowheads="1" noTextEdit="1"/>
          </p:cNvSpPr>
          <p:nvPr>
            <p:ph type="sldImg"/>
          </p:nvPr>
        </p:nvSpPr>
        <p:spPr>
          <a:ln/>
        </p:spPr>
      </p:sp>
      <p:sp>
        <p:nvSpPr>
          <p:cNvPr id="18435" name="Rectangle 3"/>
          <p:cNvSpPr>
            <a:spLocks noGrp="1" noChangeArrowheads="1"/>
          </p:cNvSpPr>
          <p:nvPr>
            <p:ph type="body" idx="1"/>
          </p:nvPr>
        </p:nvSpPr>
        <p:spPr/>
        <p:txBody>
          <a:bodyPr/>
          <a:lstStyle/>
          <a:p>
            <a:r>
              <a:rPr lang="en-US"/>
              <a:t>However, neither of these studies specifically target obese parents of obese or overweight children (Berry et al., 2007).</a:t>
            </a:r>
          </a:p>
          <a:p>
            <a:r>
              <a:rPr lang="en-US"/>
              <a:t>“There are no data about interventions using CST to target mutiethnic obese parents and their overweight children attending a weight management program (Berry et al., 2007).”</a:t>
            </a:r>
          </a:p>
          <a:p>
            <a:endParaRPr lang="en-US"/>
          </a:p>
          <a:p>
            <a:r>
              <a:rPr lang="en-US"/>
              <a:t>Berry, D., Savoye, M., Melkus, G., &amp; Grey, M. (2007). An intervention for multiethnic obese parents and overweight</a:t>
            </a:r>
          </a:p>
          <a:p>
            <a:r>
              <a:rPr lang="en-US"/>
              <a:t>	children. </a:t>
            </a:r>
            <a:r>
              <a:rPr lang="en-US" i="1"/>
              <a:t>Applied Nursing Research, 20,</a:t>
            </a:r>
            <a:r>
              <a:rPr lang="en-US"/>
              <a:t> 63-71.</a:t>
            </a:r>
          </a:p>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8B39D0-B242-8040-919E-33502E9C6484}" type="slidenum">
              <a:rPr lang="en-US"/>
              <a:pPr/>
              <a:t>12</a:t>
            </a:fld>
            <a:endParaRPr lang="en-US"/>
          </a:p>
        </p:txBody>
      </p:sp>
      <p:sp>
        <p:nvSpPr>
          <p:cNvPr id="21506" name="Rectangle 2"/>
          <p:cNvSpPr>
            <a:spLocks noRot="1" noChangeArrowheads="1" noTextEdit="1"/>
          </p:cNvSpPr>
          <p:nvPr>
            <p:ph type="sldImg"/>
          </p:nvPr>
        </p:nvSpPr>
        <p:spPr>
          <a:ln/>
        </p:spPr>
      </p:sp>
      <p:sp>
        <p:nvSpPr>
          <p:cNvPr id="21507" name="Rectangle 3"/>
          <p:cNvSpPr>
            <a:spLocks noGrp="1" noChangeArrowheads="1"/>
          </p:cNvSpPr>
          <p:nvPr>
            <p:ph type="body" idx="1"/>
          </p:nvPr>
        </p:nvSpPr>
        <p:spPr/>
        <p:txBody>
          <a:bodyPr/>
          <a:lstStyle/>
          <a:p>
            <a:r>
              <a:rPr lang="en-US"/>
              <a:t>Informed Consent required from all participants.</a:t>
            </a:r>
          </a:p>
          <a:p>
            <a:r>
              <a:rPr lang="en-US"/>
              <a:t>All participants, if met requirements, were randomized by class into parent child dyads into an experimental group or control group.</a:t>
            </a:r>
          </a:p>
          <a:p>
            <a:r>
              <a:rPr lang="en-US"/>
              <a:t>The researchers used the sealed envelope technique.</a:t>
            </a:r>
          </a:p>
          <a:p>
            <a:r>
              <a:rPr lang="en-US"/>
              <a:t>All children and parents received the nutrition and exercise education program (NEEP) (Berry et al., 2007).</a:t>
            </a:r>
          </a:p>
          <a:p>
            <a:r>
              <a:rPr lang="en-US"/>
              <a:t>All children received formal exercise and behavior modification (Berry et al., 2007).</a:t>
            </a:r>
          </a:p>
          <a:p>
            <a:r>
              <a:rPr lang="en-US"/>
              <a:t>All parents were encouraged to exercise but only the experimental group parents received CST (Berry et al., 2007).</a:t>
            </a:r>
          </a:p>
          <a:p>
            <a:r>
              <a:rPr lang="en-US"/>
              <a:t>Data were collected at baseline, 3 months, and 6 months by an individual blind to the study.</a:t>
            </a:r>
          </a:p>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By</a:t>
            </a:r>
            <a:r>
              <a:rPr lang="en-US" baseline="0" dirty="0" smtClean="0"/>
              <a:t> the 3 month mark 25% of participants had dropped out of the study. The twenty dyads who did not complete the study gave stated that they were not overweight enough , or had moved too far away to conveniently complete the study. Also, not all of the participants that completed the study attended every meeting during the </a:t>
            </a:r>
            <a:r>
              <a:rPr lang="en-US" baseline="0" dirty="0" smtClean="0"/>
              <a:t>study (Berry et al., 2007).</a:t>
            </a:r>
            <a:endParaRPr lang="en-US" baseline="0" dirty="0" smtClean="0"/>
          </a:p>
        </p:txBody>
      </p:sp>
      <p:sp>
        <p:nvSpPr>
          <p:cNvPr id="4" name="Slide Number Placeholder 3"/>
          <p:cNvSpPr>
            <a:spLocks noGrp="1"/>
          </p:cNvSpPr>
          <p:nvPr>
            <p:ph type="sldNum" sz="quarter" idx="10"/>
          </p:nvPr>
        </p:nvSpPr>
        <p:spPr/>
        <p:txBody>
          <a:bodyPr/>
          <a:lstStyle/>
          <a:p>
            <a:fld id="{3BF87698-7A82-4CAF-80A5-64A24B6415E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Data was collected using an</a:t>
            </a:r>
            <a:r>
              <a:rPr lang="en-US" baseline="0" dirty="0" smtClean="0"/>
              <a:t> </a:t>
            </a:r>
            <a:r>
              <a:rPr lang="en-US" baseline="0" dirty="0" err="1" smtClean="0"/>
              <a:t>Accusplit</a:t>
            </a:r>
            <a:r>
              <a:rPr lang="en-US" baseline="0" dirty="0" smtClean="0"/>
              <a:t> Eagle 170 Deluxe Activity Pedometer and a pedometer log, a wall mounted stadiometer for height, a </a:t>
            </a:r>
            <a:r>
              <a:rPr lang="en-US" baseline="0" dirty="0" err="1" smtClean="0"/>
              <a:t>Tanita</a:t>
            </a:r>
            <a:r>
              <a:rPr lang="en-US" baseline="0" dirty="0" smtClean="0"/>
              <a:t> body fat monitor and scale for weight, a </a:t>
            </a:r>
            <a:r>
              <a:rPr lang="en-US" baseline="0" dirty="0" err="1" smtClean="0"/>
              <a:t>Tanita</a:t>
            </a:r>
            <a:r>
              <a:rPr lang="en-US" baseline="0" dirty="0" smtClean="0"/>
              <a:t> body fat analyzer scale for BFP, and BMI was calculated using the equation BMI = kg/m</a:t>
            </a:r>
            <a:r>
              <a:rPr lang="en-US" baseline="0" dirty="0" smtClean="0"/>
              <a:t>² (Berry et al., 2007).</a:t>
            </a:r>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in table</a:t>
            </a:r>
            <a:r>
              <a:rPr lang="en-US" baseline="0" dirty="0" smtClean="0"/>
              <a:t> were calculated by subtracting 6 month results from the baseline results (Berry et al., 2007).</a:t>
            </a:r>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Results in table</a:t>
            </a:r>
            <a:r>
              <a:rPr lang="en-US" baseline="0" dirty="0" smtClean="0"/>
              <a:t> were calculated by subtracting 6 month results from the baseline results (Berry et al., 2007).</a:t>
            </a:r>
            <a:endParaRPr lang="en-US" dirty="0" smtClean="0"/>
          </a:p>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This study concluded that after 6 months, parents in the experimental group had significantly lower body mass index (BMI) and body fat percentage (BFP), and higher numbers of pedometer steps compared to the control group. Parents also demonstrated significant improvement in interpersonal relationships, behavior control, and stress management compared to the control group</a:t>
            </a:r>
            <a:r>
              <a:rPr lang="en-US" baseline="0" dirty="0" smtClean="0"/>
              <a:t> (Berry et al., 2007).</a:t>
            </a:r>
            <a:endParaRPr lang="en-US" dirty="0" smtClean="0"/>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r>
              <a:rPr lang="en-US" dirty="0" smtClean="0"/>
              <a:t>Children in the experimental group demonstrated trends toward decreased BMI and BFP and increased pedometer steps </a:t>
            </a:r>
            <a:r>
              <a:rPr lang="en-US" baseline="0" dirty="0" smtClean="0"/>
              <a:t>(Berry et al., 2007).</a:t>
            </a:r>
            <a:r>
              <a:rPr lang="en-US" dirty="0" smtClean="0"/>
              <a:t> </a:t>
            </a:r>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(Berry et al., 2007).</a:t>
            </a:r>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Parents who participated in the study ranged from ages 27–77 </a:t>
            </a:r>
          </a:p>
          <a:p>
            <a:pPr>
              <a:buFont typeface="Arial" pitchFamily="34" charset="0"/>
              <a:buChar char="•"/>
            </a:pPr>
            <a:r>
              <a:rPr lang="en-US" dirty="0" smtClean="0"/>
              <a:t> 87.5% of parents were  female</a:t>
            </a:r>
          </a:p>
          <a:p>
            <a:pPr>
              <a:buFont typeface="Arial" pitchFamily="34" charset="0"/>
              <a:buChar char="•"/>
            </a:pPr>
            <a:r>
              <a:rPr lang="en-US" dirty="0" smtClean="0"/>
              <a:t>  Racial background of parents are as follows 35.0% Black, 36.2% Non-Hispanic-White, and 28.8% Hispanic.</a:t>
            </a:r>
          </a:p>
          <a:p>
            <a:pPr>
              <a:buFont typeface="Arial" pitchFamily="34" charset="0"/>
              <a:buChar char="•"/>
            </a:pPr>
            <a:r>
              <a:rPr lang="en-US" dirty="0" smtClean="0"/>
              <a:t> Children who participated in the study ranged from ages 7 – 17  </a:t>
            </a:r>
          </a:p>
          <a:p>
            <a:pPr>
              <a:buFont typeface="Arial" pitchFamily="34" charset="0"/>
              <a:buChar char="•"/>
            </a:pPr>
            <a:r>
              <a:rPr lang="en-US" dirty="0" smtClean="0"/>
              <a:t>58.8% of children were male</a:t>
            </a:r>
          </a:p>
          <a:p>
            <a:pPr>
              <a:buFont typeface="Arial" pitchFamily="34" charset="0"/>
              <a:buChar char="•"/>
            </a:pPr>
            <a:r>
              <a:rPr lang="en-US" dirty="0" smtClean="0"/>
              <a:t> Racial background of children  are as follows 33.8% Black, 36.2% White, and 30.0% Hispanic.</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Same tools and evaluation</a:t>
            </a:r>
            <a:r>
              <a:rPr lang="en-US" baseline="0" dirty="0" smtClean="0"/>
              <a:t> methods were used for every participant (Berry et al., 2007).</a:t>
            </a:r>
            <a:endParaRPr lang="en-US" dirty="0" smtClean="0"/>
          </a:p>
          <a:p>
            <a:pPr>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(Berry et al., 2007).</a:t>
            </a:r>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study is the first of its kind so it lacks background</a:t>
            </a:r>
            <a:r>
              <a:rPr lang="en-US" baseline="0" dirty="0" smtClean="0"/>
              <a:t> information and to this date no follow-up studies have been done. By the end of the three months 25% of participants had dropped out of the study </a:t>
            </a:r>
            <a:r>
              <a:rPr lang="en-US" baseline="0" dirty="0" smtClean="0"/>
              <a:t>(Berry et al., 2007).</a:t>
            </a:r>
            <a:endParaRPr lang="en-US" dirty="0" smtClean="0"/>
          </a:p>
          <a:p>
            <a:endParaRPr lang="en-US" baseline="0" dirty="0" smtClean="0"/>
          </a:p>
        </p:txBody>
      </p:sp>
      <p:sp>
        <p:nvSpPr>
          <p:cNvPr id="4" name="Slide Number Placeholder 3"/>
          <p:cNvSpPr>
            <a:spLocks noGrp="1"/>
          </p:cNvSpPr>
          <p:nvPr>
            <p:ph type="sldNum" sz="quarter" idx="10"/>
          </p:nvPr>
        </p:nvSpPr>
        <p:spPr/>
        <p:txBody>
          <a:bodyPr/>
          <a:lstStyle/>
          <a:p>
            <a:fld id="{3BF87698-7A82-4CAF-80A5-64A24B6415E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Now nurses have research based evidence that CST is effective in management and treatment of overweight patients</a:t>
            </a:r>
            <a:r>
              <a:rPr lang="en-US" baseline="0" dirty="0" smtClean="0"/>
              <a:t> (Berry et al., 2007).</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CST can now</a:t>
            </a:r>
            <a:r>
              <a:rPr lang="en-US" baseline="0" dirty="0" smtClean="0"/>
              <a:t> be used as a permanent component of behavioral modification programs (Berry et al., 2007).</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CST improves clinical and psychosocial outcomes (Berry et al., 2007).</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Obesity is having an alarming increase in the U.S. The risk for overweight children and adults has increased in Black, Hispanic, and Native American families in the past forty </a:t>
            </a:r>
            <a:r>
              <a:rPr lang="en-US" baseline="0" dirty="0" smtClean="0"/>
              <a:t>years (Berry et al., 2007).</a:t>
            </a:r>
            <a:endParaRPr lang="en-US" dirty="0" smtClean="0"/>
          </a:p>
          <a:p>
            <a:endParaRPr lang="en-US" dirty="0" smtClean="0"/>
          </a:p>
          <a:p>
            <a:endParaRPr lang="en-US" dirty="0" smtClean="0"/>
          </a:p>
          <a:p>
            <a:r>
              <a:rPr lang="en-US" dirty="0" smtClean="0"/>
              <a:t>The purpose of this study is to examine</a:t>
            </a:r>
            <a:r>
              <a:rPr lang="en-US" baseline="0" dirty="0" smtClean="0"/>
              <a:t> the effects caused to overweight children who are attending a weight management program by their multiethnic parents’ coping </a:t>
            </a:r>
            <a:r>
              <a:rPr lang="en-US" baseline="0" dirty="0" smtClean="0"/>
              <a:t>skills (Berry et al., 2007).</a:t>
            </a:r>
          </a:p>
          <a:p>
            <a:endParaRPr lang="en-US" baseline="0" dirty="0" smtClean="0"/>
          </a:p>
        </p:txBody>
      </p:sp>
      <p:sp>
        <p:nvSpPr>
          <p:cNvPr id="4" name="Slide Number Placeholder 3"/>
          <p:cNvSpPr>
            <a:spLocks noGrp="1"/>
          </p:cNvSpPr>
          <p:nvPr>
            <p:ph type="sldNum" sz="quarter" idx="10"/>
          </p:nvPr>
        </p:nvSpPr>
        <p:spPr/>
        <p:txBody>
          <a:bodyPr/>
          <a:lstStyle/>
          <a:p>
            <a:fld id="{3BF87698-7A82-4CAF-80A5-64A24B6415E8}" type="slidenum">
              <a:rPr lang="en-US" smtClean="0"/>
              <a:pPr/>
              <a:t>3</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282971000"/>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Coping</a:t>
            </a:r>
            <a:r>
              <a:rPr lang="en-US" baseline="0" dirty="0" smtClean="0"/>
              <a:t> skills training (CST) is used to improve self efficacy outcomes that is based on a social learning theory that is a form of a cognitive behavioral intervention. According to Berry, D., </a:t>
            </a:r>
            <a:r>
              <a:rPr lang="en-US" baseline="0" dirty="0" err="1" smtClean="0"/>
              <a:t>Savoye</a:t>
            </a:r>
            <a:r>
              <a:rPr lang="en-US" baseline="0" dirty="0" smtClean="0"/>
              <a:t>, M., </a:t>
            </a:r>
            <a:r>
              <a:rPr lang="en-US" baseline="0" dirty="0" err="1" smtClean="0"/>
              <a:t>Melkus</a:t>
            </a:r>
            <a:r>
              <a:rPr lang="en-US" baseline="0" dirty="0" smtClean="0"/>
              <a:t>, G., and Grey, M, CST includes communications skills training, which includes social skills training and assertiveness training, social problem solving, conflict resolution, and cognitive behavior </a:t>
            </a:r>
            <a:r>
              <a:rPr lang="en-US" baseline="0" dirty="0" smtClean="0"/>
              <a:t>modification (Berry et al., 2007).</a:t>
            </a:r>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4</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549184400"/>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Obesity</a:t>
            </a:r>
            <a:r>
              <a:rPr lang="en-US" baseline="0" dirty="0" smtClean="0"/>
              <a:t> increases the risk of all of the above health problems. As stated by </a:t>
            </a:r>
            <a:r>
              <a:rPr lang="en-US" baseline="0" dirty="0" err="1" smtClean="0"/>
              <a:t>Olshansky</a:t>
            </a:r>
            <a:r>
              <a:rPr lang="en-US" baseline="0" dirty="0" smtClean="0"/>
              <a:t> in 2005 “For the first time in two centuries there is a potential decline in life expectancy in the United States secondary to the effect of obesity on longevity” (Berry et al., 2007).</a:t>
            </a:r>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8C1A98-1E36-CA40-8413-EB11095F2088}" type="slidenum">
              <a:rPr lang="en-US"/>
              <a:pPr/>
              <a:t>6</a:t>
            </a:fld>
            <a:endParaRPr lang="en-US"/>
          </a:p>
        </p:txBody>
      </p:sp>
      <p:sp>
        <p:nvSpPr>
          <p:cNvPr id="19458" name="Rectangle 2"/>
          <p:cNvSpPr>
            <a:spLocks noRot="1" noChangeArrowheads="1" noTextEdit="1"/>
          </p:cNvSpPr>
          <p:nvPr>
            <p:ph type="sldImg"/>
          </p:nvPr>
        </p:nvSpPr>
        <p:spPr>
          <a:ln/>
        </p:spPr>
      </p:sp>
      <p:sp>
        <p:nvSpPr>
          <p:cNvPr id="19459" name="Rectangle 3"/>
          <p:cNvSpPr>
            <a:spLocks noGrp="1" noChangeArrowheads="1"/>
          </p:cNvSpPr>
          <p:nvPr>
            <p:ph type="body" idx="1"/>
          </p:nvPr>
        </p:nvSpPr>
        <p:spPr/>
        <p:txBody>
          <a:bodyPr/>
          <a:lstStyle/>
          <a:p>
            <a:r>
              <a:rPr lang="en-US"/>
              <a:t>A dependent variable is a “response, behavior, or outcome that is predicted and measured in research; changes in the dependent variable are presumed to be caused by the independent variable (Burns &amp; Grove, 2010).”</a:t>
            </a:r>
          </a:p>
          <a:p>
            <a:endParaRPr lang="en-US"/>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956169-BD89-D945-82CC-FC4990A42EAA}" type="slidenum">
              <a:rPr lang="en-US"/>
              <a:pPr/>
              <a:t>7</a:t>
            </a:fld>
            <a:endParaRPr lang="en-US"/>
          </a:p>
        </p:txBody>
      </p:sp>
      <p:sp>
        <p:nvSpPr>
          <p:cNvPr id="20482" name="Rectangle 2"/>
          <p:cNvSpPr>
            <a:spLocks noRo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a:t>An independent variable is a “treatment, intervention, or experimental activity that is manipulated or varied by the researcher to create and effect on the dependent variable (Burns &amp; Grove, 2010).”</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6F8B17-4D8C-EF49-B0C9-EE29019B15A3}" type="slidenum">
              <a:rPr lang="en-US"/>
              <a:pPr/>
              <a:t>8</a:t>
            </a:fld>
            <a:endParaRPr lang="en-US"/>
          </a:p>
        </p:txBody>
      </p:sp>
      <p:sp>
        <p:nvSpPr>
          <p:cNvPr id="15362" name="Rectangle 2"/>
          <p:cNvSpPr>
            <a:spLocks noRot="1" noChangeArrowheads="1" noTextEdit="1"/>
          </p:cNvSpPr>
          <p:nvPr>
            <p:ph type="sldImg"/>
          </p:nvPr>
        </p:nvSpPr>
        <p:spPr>
          <a:ln/>
        </p:spPr>
      </p:sp>
      <p:sp>
        <p:nvSpPr>
          <p:cNvPr id="15363" name="Rectangle 3"/>
          <p:cNvSpPr>
            <a:spLocks noGrp="1" noChangeArrowheads="1"/>
          </p:cNvSpPr>
          <p:nvPr>
            <p:ph type="body" idx="1"/>
          </p:nvPr>
        </p:nvSpPr>
        <p:spPr/>
        <p:txBody>
          <a:bodyPr/>
          <a:lstStyle/>
          <a:p>
            <a:r>
              <a:rPr lang="en-US"/>
              <a:t>Coping skills Training is a form of cognitive behavioral intervention and is based on social learning theory (Bandura,1977, as cited in Berry, D. et al.,2007).</a:t>
            </a:r>
          </a:p>
          <a:p>
            <a:r>
              <a:rPr lang="en-US"/>
              <a:t>Since this study is brand new and original in its idea, there is not many specific background literature to review.</a:t>
            </a:r>
          </a:p>
          <a:p>
            <a:endParaRPr lang="en-US"/>
          </a:p>
          <a:p>
            <a:r>
              <a:rPr lang="en-US"/>
              <a:t>Berry, D., Savoye, M., Melkus, G., &amp; Grey, M. (2007). An intervention for multiethnic obese parents and overweight</a:t>
            </a:r>
          </a:p>
          <a:p>
            <a:r>
              <a:rPr lang="en-US"/>
              <a:t>	children. </a:t>
            </a:r>
            <a:r>
              <a:rPr lang="en-US" i="1"/>
              <a:t>Applied Nursing Research, 20,</a:t>
            </a:r>
            <a:r>
              <a:rPr lang="en-US"/>
              <a:t> 63-71.</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E57100-2A16-CE46-B042-11F3FE324CBA}" type="slidenum">
              <a:rPr lang="en-US"/>
              <a:pPr/>
              <a:t>9</a:t>
            </a:fld>
            <a:endParaRPr lang="en-US"/>
          </a:p>
        </p:txBody>
      </p:sp>
      <p:sp>
        <p:nvSpPr>
          <p:cNvPr id="16386" name="Rectangle 2"/>
          <p:cNvSpPr>
            <a:spLocks noRot="1" noChangeArrowheads="1" noTextEdit="1"/>
          </p:cNvSpPr>
          <p:nvPr>
            <p:ph type="sldImg"/>
          </p:nvPr>
        </p:nvSpPr>
        <p:spPr>
          <a:ln/>
        </p:spPr>
      </p:sp>
      <p:sp>
        <p:nvSpPr>
          <p:cNvPr id="16387" name="Rectangle 3"/>
          <p:cNvSpPr>
            <a:spLocks noGrp="1" noChangeArrowheads="1"/>
          </p:cNvSpPr>
          <p:nvPr>
            <p:ph type="body" idx="1"/>
          </p:nvPr>
        </p:nvSpPr>
        <p:spPr/>
        <p:txBody>
          <a:bodyPr/>
          <a:lstStyle/>
          <a:p>
            <a:r>
              <a:rPr lang="en-US"/>
              <a:t>This was cited in Berry et al. (2007), “female patients with type 1 diabetes, CST prevented weight gain and improved long-term metabolic and psychosocial outcomes.”</a:t>
            </a:r>
          </a:p>
          <a:p>
            <a:r>
              <a:rPr lang="en-US"/>
              <a:t>This was a similar study design that had an effect on a smaller more centered group of participants, where as in the study by Berry et al.  (2007), there is a majorly diverse group of participants.</a:t>
            </a:r>
          </a:p>
          <a:p>
            <a:endParaRPr lang="en-US"/>
          </a:p>
          <a:p>
            <a:r>
              <a:rPr lang="en-US"/>
              <a:t>Berry, D., Savoye, M., Melkus, G., &amp; Grey, M. (2007). An intervention for multiethnic obese parents and overweight</a:t>
            </a:r>
          </a:p>
          <a:p>
            <a:r>
              <a:rPr lang="en-US"/>
              <a:t>	children. </a:t>
            </a:r>
            <a:r>
              <a:rPr lang="en-US" i="1"/>
              <a:t>Applied Nursing Research, 20,</a:t>
            </a:r>
            <a:r>
              <a:rPr lang="en-US"/>
              <a:t> 63-71.</a:t>
            </a: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193B337-7296-4388-AFF0-BD2FA8F4002A}" type="datetimeFigureOut">
              <a:rPr lang="en-US" smtClean="0"/>
              <a:pPr/>
              <a:t>2/8/11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E1737EA-9F21-48A8-A08D-FE1C6BCE811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93B337-7296-4388-AFF0-BD2FA8F4002A}" type="datetimeFigureOut">
              <a:rPr lang="en-US" smtClean="0"/>
              <a:pPr/>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737EA-9F21-48A8-A08D-FE1C6BCE81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E1737EA-9F21-48A8-A08D-FE1C6BCE811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93B337-7296-4388-AFF0-BD2FA8F4002A}" type="datetimeFigureOut">
              <a:rPr lang="en-US" smtClean="0"/>
              <a:pPr/>
              <a:t>2/8/11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193B337-7296-4388-AFF0-BD2FA8F4002A}" type="datetimeFigureOut">
              <a:rPr lang="en-US" smtClean="0"/>
              <a:pPr/>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E1737EA-9F21-48A8-A08D-FE1C6BCE811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193B337-7296-4388-AFF0-BD2FA8F4002A}" type="datetimeFigureOut">
              <a:rPr lang="en-US" smtClean="0"/>
              <a:pPr/>
              <a:t>2/8/11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E1737EA-9F21-48A8-A08D-FE1C6BCE811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193B337-7296-4388-AFF0-BD2FA8F4002A}" type="datetimeFigureOut">
              <a:rPr lang="en-US" smtClean="0"/>
              <a:pPr/>
              <a:t>2/8/11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1737EA-9F21-48A8-A08D-FE1C6BCE811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193B337-7296-4388-AFF0-BD2FA8F4002A}" type="datetimeFigureOut">
              <a:rPr lang="en-US" smtClean="0"/>
              <a:pPr/>
              <a:t>2/8/11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E1737EA-9F21-48A8-A08D-FE1C6BCE811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93B337-7296-4388-AFF0-BD2FA8F4002A}" type="datetimeFigureOut">
              <a:rPr lang="en-US" smtClean="0"/>
              <a:pPr/>
              <a:t>2/8/11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E1737EA-9F21-48A8-A08D-FE1C6BCE811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193B337-7296-4388-AFF0-BD2FA8F4002A}" type="datetimeFigureOut">
              <a:rPr lang="en-US" smtClean="0"/>
              <a:pPr/>
              <a:t>2/8/11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E1737EA-9F21-48A8-A08D-FE1C6BCE811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E1737EA-9F21-48A8-A08D-FE1C6BCE811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193B337-7296-4388-AFF0-BD2FA8F4002A}" type="datetimeFigureOut">
              <a:rPr lang="en-US" smtClean="0"/>
              <a:pPr/>
              <a:t>2/8/11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E1737EA-9F21-48A8-A08D-FE1C6BCE811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193B337-7296-4388-AFF0-BD2FA8F4002A}" type="datetimeFigureOut">
              <a:rPr lang="en-US" smtClean="0"/>
              <a:pPr/>
              <a:t>2/8/11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193B337-7296-4388-AFF0-BD2FA8F4002A}" type="datetimeFigureOut">
              <a:rPr lang="en-US" smtClean="0"/>
              <a:pPr/>
              <a:t>2/8/11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E1737EA-9F21-48A8-A08D-FE1C6BCE811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lnSpcReduction="10000"/>
          </a:bodyPr>
          <a:lstStyle/>
          <a:p>
            <a:r>
              <a:rPr lang="en-US" sz="2000" b="0" dirty="0" smtClean="0">
                <a:latin typeface="Meiryo" pitchFamily="34" charset="-128"/>
                <a:ea typeface="Meiryo" pitchFamily="34" charset="-128"/>
                <a:cs typeface="Times New Roman" pitchFamily="18" charset="0"/>
              </a:rPr>
              <a:t>Adrienne Grove, </a:t>
            </a:r>
            <a:r>
              <a:rPr lang="en-US" sz="2000" b="0" dirty="0">
                <a:latin typeface="Meiryo" pitchFamily="34" charset="-128"/>
                <a:ea typeface="Meiryo" pitchFamily="34" charset="-128"/>
                <a:cs typeface="Times New Roman" pitchFamily="18" charset="0"/>
              </a:rPr>
              <a:t>Nadi </a:t>
            </a:r>
            <a:r>
              <a:rPr lang="en-US" sz="2000" b="0" dirty="0" err="1" smtClean="0">
                <a:latin typeface="Meiryo" pitchFamily="34" charset="-128"/>
                <a:ea typeface="Meiryo" pitchFamily="34" charset="-128"/>
                <a:cs typeface="Times New Roman" pitchFamily="18" charset="0"/>
              </a:rPr>
              <a:t>Akileh</a:t>
            </a:r>
            <a:r>
              <a:rPr lang="en-US" sz="2000" b="0" dirty="0" err="1" smtClean="0">
                <a:latin typeface="Meiryo" pitchFamily="34" charset="-128"/>
                <a:ea typeface="Meiryo" pitchFamily="34" charset="-128"/>
                <a:cs typeface="Times New Roman" pitchFamily="18" charset="0"/>
              </a:rPr>
              <a:t>,Sara</a:t>
            </a:r>
            <a:r>
              <a:rPr lang="en-US" sz="2000" b="0" dirty="0" smtClean="0">
                <a:latin typeface="Meiryo" pitchFamily="34" charset="-128"/>
                <a:ea typeface="Meiryo" pitchFamily="34" charset="-128"/>
                <a:cs typeface="Times New Roman" pitchFamily="18" charset="0"/>
              </a:rPr>
              <a:t> </a:t>
            </a:r>
            <a:r>
              <a:rPr lang="en-US" sz="2000" b="0" dirty="0" smtClean="0">
                <a:latin typeface="Meiryo" pitchFamily="34" charset="-128"/>
                <a:ea typeface="Meiryo" pitchFamily="34" charset="-128"/>
                <a:cs typeface="Times New Roman" pitchFamily="18" charset="0"/>
              </a:rPr>
              <a:t>Rinehart, and </a:t>
            </a:r>
            <a:r>
              <a:rPr lang="en-US" sz="2000" b="0" dirty="0" err="1" smtClean="0">
                <a:latin typeface="Meiryo" pitchFamily="34" charset="-128"/>
                <a:ea typeface="Meiryo" pitchFamily="34" charset="-128"/>
                <a:cs typeface="Times New Roman" pitchFamily="18" charset="0"/>
              </a:rPr>
              <a:t>Kimmie</a:t>
            </a:r>
            <a:r>
              <a:rPr lang="en-US" sz="2000" b="0" dirty="0" smtClean="0">
                <a:latin typeface="Meiryo" pitchFamily="34" charset="-128"/>
                <a:ea typeface="Meiryo" pitchFamily="34" charset="-128"/>
                <a:cs typeface="Times New Roman" pitchFamily="18" charset="0"/>
              </a:rPr>
              <a:t> </a:t>
            </a:r>
            <a:r>
              <a:rPr lang="en-US" sz="2000" b="0" dirty="0" err="1" smtClean="0">
                <a:latin typeface="Meiryo" pitchFamily="34" charset="-128"/>
                <a:ea typeface="Meiryo" pitchFamily="34" charset="-128"/>
                <a:cs typeface="Times New Roman" pitchFamily="18" charset="0"/>
              </a:rPr>
              <a:t>Vavra</a:t>
            </a:r>
            <a:endParaRPr lang="en-US" sz="2000" b="0" dirty="0" smtClean="0">
              <a:latin typeface="Meiryo" pitchFamily="34" charset="-128"/>
              <a:ea typeface="Meiryo" pitchFamily="34" charset="-128"/>
              <a:cs typeface="Times New Roman" pitchFamily="18" charset="0"/>
            </a:endParaRPr>
          </a:p>
          <a:p>
            <a:r>
              <a:rPr lang="en-US" sz="2000" b="0" dirty="0" smtClean="0">
                <a:latin typeface="Meiryo" pitchFamily="34" charset="-128"/>
                <a:ea typeface="Meiryo" pitchFamily="34" charset="-128"/>
                <a:cs typeface="Times New Roman" pitchFamily="18" charset="0"/>
              </a:rPr>
              <a:t>Lakeview College of Nursing</a:t>
            </a:r>
          </a:p>
          <a:p>
            <a:r>
              <a:rPr lang="en-US" sz="2000" b="0" dirty="0" smtClean="0">
                <a:latin typeface="Meiryo" pitchFamily="34" charset="-128"/>
                <a:ea typeface="Meiryo" pitchFamily="34" charset="-128"/>
                <a:cs typeface="Times New Roman" pitchFamily="18" charset="0"/>
              </a:rPr>
              <a:t>N302-Nursing Research</a:t>
            </a:r>
          </a:p>
          <a:p>
            <a:r>
              <a:rPr lang="en-US" sz="2000" b="0" dirty="0" smtClean="0">
                <a:latin typeface="Meiryo" pitchFamily="34" charset="-128"/>
                <a:ea typeface="Meiryo" pitchFamily="34" charset="-128"/>
                <a:cs typeface="Times New Roman" pitchFamily="18" charset="0"/>
              </a:rPr>
              <a:t>Spring, 2011</a:t>
            </a:r>
            <a:endParaRPr lang="en-US" sz="2000" b="0" dirty="0">
              <a:latin typeface="Meiryo" pitchFamily="34" charset="-128"/>
              <a:ea typeface="Meiryo" pitchFamily="34" charset="-128"/>
              <a:cs typeface="Times New Roman" pitchFamily="18" charset="0"/>
            </a:endParaRPr>
          </a:p>
        </p:txBody>
      </p:sp>
      <p:sp>
        <p:nvSpPr>
          <p:cNvPr id="2" name="Title 1"/>
          <p:cNvSpPr>
            <a:spLocks noGrp="1"/>
          </p:cNvSpPr>
          <p:nvPr>
            <p:ph type="ctrTitle"/>
          </p:nvPr>
        </p:nvSpPr>
        <p:spPr/>
        <p:txBody>
          <a:bodyPr>
            <a:normAutofit/>
          </a:bodyPr>
          <a:lstStyle/>
          <a:p>
            <a:r>
              <a:rPr lang="en-US" sz="3600" dirty="0" smtClean="0">
                <a:latin typeface="Times New Roman" pitchFamily="18" charset="0"/>
                <a:cs typeface="Times New Roman" pitchFamily="18" charset="0"/>
              </a:rPr>
              <a:t>Quantitative Research</a:t>
            </a:r>
            <a:endParaRPr lang="en-US" sz="3600" dirty="0">
              <a:latin typeface="Times New Roman" pitchFamily="18" charset="0"/>
              <a:cs typeface="Times New Roman" pitchFamily="18" charset="0"/>
            </a:endParaRPr>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34242260"/>
      </p:ext>
    </p:extLst>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Literature Review Cont.</a:t>
            </a:r>
          </a:p>
        </p:txBody>
      </p:sp>
      <p:sp>
        <p:nvSpPr>
          <p:cNvPr id="6147" name="Rectangle 3"/>
          <p:cNvSpPr>
            <a:spLocks noGrp="1" noChangeArrowheads="1"/>
          </p:cNvSpPr>
          <p:nvPr>
            <p:ph type="body" idx="1"/>
          </p:nvPr>
        </p:nvSpPr>
        <p:spPr/>
        <p:txBody>
          <a:bodyPr/>
          <a:lstStyle/>
          <a:p>
            <a:r>
              <a:rPr lang="en-US"/>
              <a:t>Another pilot study by Grey and colleagues (2004) </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Literature Review Cont.</a:t>
            </a:r>
          </a:p>
        </p:txBody>
      </p:sp>
      <p:sp>
        <p:nvSpPr>
          <p:cNvPr id="7171" name="Rectangle 3"/>
          <p:cNvSpPr>
            <a:spLocks noGrp="1" noChangeArrowheads="1"/>
          </p:cNvSpPr>
          <p:nvPr>
            <p:ph type="body" idx="1"/>
          </p:nvPr>
        </p:nvSpPr>
        <p:spPr/>
        <p:txBody>
          <a:bodyPr/>
          <a:lstStyle/>
          <a:p>
            <a:pPr>
              <a:buFontTx/>
              <a:buNone/>
            </a:pPr>
            <a:r>
              <a:rPr lang="en-US"/>
              <a:t> </a:t>
            </a:r>
          </a:p>
        </p:txBody>
      </p:sp>
      <p:sp>
        <p:nvSpPr>
          <p:cNvPr id="7172" name="Text Box 4"/>
          <p:cNvSpPr txBox="1">
            <a:spLocks noChangeArrowheads="1"/>
          </p:cNvSpPr>
          <p:nvPr/>
        </p:nvSpPr>
        <p:spPr bwMode="auto">
          <a:xfrm>
            <a:off x="1066800" y="1676400"/>
            <a:ext cx="7239000" cy="579438"/>
          </a:xfrm>
          <a:prstGeom prst="rect">
            <a:avLst/>
          </a:prstGeom>
          <a:noFill/>
          <a:ln w="9525">
            <a:noFill/>
            <a:miter lim="800000"/>
            <a:headEnd/>
            <a:tailEnd/>
          </a:ln>
          <a:effectLst/>
        </p:spPr>
        <p:txBody>
          <a:bodyPr>
            <a:prstTxWarp prst="textNoShape">
              <a:avLst/>
            </a:prstTxWarp>
            <a:spAutoFit/>
          </a:bodyPr>
          <a:lstStyle/>
          <a:p>
            <a:pPr>
              <a:spcBef>
                <a:spcPct val="50000"/>
              </a:spcBef>
              <a:buFontTx/>
              <a:buChar char="•"/>
            </a:pPr>
            <a:r>
              <a:rPr lang="en-US" sz="3200"/>
              <a:t>Berry et al. is individual.</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Study Design</a:t>
            </a:r>
          </a:p>
        </p:txBody>
      </p:sp>
      <p:sp>
        <p:nvSpPr>
          <p:cNvPr id="10243" name="Rectangle 3"/>
          <p:cNvSpPr>
            <a:spLocks noGrp="1" noChangeArrowheads="1"/>
          </p:cNvSpPr>
          <p:nvPr>
            <p:ph type="body" idx="1"/>
          </p:nvPr>
        </p:nvSpPr>
        <p:spPr/>
        <p:txBody>
          <a:bodyPr/>
          <a:lstStyle/>
          <a:p>
            <a:r>
              <a:rPr lang="en-US"/>
              <a:t>Experimental Study Design</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4" name="TextBox 3"/>
          <p:cNvSpPr txBox="1"/>
          <p:nvPr/>
        </p:nvSpPr>
        <p:spPr>
          <a:xfrm>
            <a:off x="228600" y="1752600"/>
            <a:ext cx="8610600" cy="1631216"/>
          </a:xfrm>
          <a:prstGeom prst="rect">
            <a:avLst/>
          </a:prstGeom>
          <a:noFill/>
        </p:spPr>
        <p:txBody>
          <a:bodyPr wrap="square" rtlCol="0">
            <a:spAutoFit/>
          </a:bodyPr>
          <a:lstStyle/>
          <a:p>
            <a:pPr lvl="0">
              <a:buFont typeface="Arial" pitchFamily="34" charset="0"/>
              <a:buChar char="•"/>
            </a:pPr>
            <a:r>
              <a:rPr lang="en-US" sz="2000" dirty="0" smtClean="0">
                <a:latin typeface="Palatino Linotype" pitchFamily="18" charset="0"/>
              </a:rPr>
              <a:t>  </a:t>
            </a:r>
            <a:r>
              <a:rPr lang="en-US" sz="2000" dirty="0" smtClean="0">
                <a:latin typeface="Palatino Linotype" pitchFamily="18" charset="0"/>
                <a:cs typeface="Times New Roman" pitchFamily="18" charset="0"/>
              </a:rPr>
              <a:t>The initial sample population for this study consisted of 80 parent-child dyads who’s  parent’s BMI was ≥ 25  and ≥ 85</a:t>
            </a:r>
            <a:r>
              <a:rPr lang="en-US" sz="2000" baseline="30000" dirty="0" smtClean="0">
                <a:latin typeface="Palatino Linotype" pitchFamily="18" charset="0"/>
                <a:cs typeface="Times New Roman" pitchFamily="18" charset="0"/>
              </a:rPr>
              <a:t>th</a:t>
            </a:r>
            <a:r>
              <a:rPr lang="en-US" sz="2000" dirty="0" smtClean="0">
                <a:latin typeface="Palatino Linotype" pitchFamily="18" charset="0"/>
                <a:cs typeface="Times New Roman" pitchFamily="18" charset="0"/>
              </a:rPr>
              <a:t> percentile  for children</a:t>
            </a:r>
          </a:p>
          <a:p>
            <a:pPr lvl="0">
              <a:buFont typeface="Arial" pitchFamily="34" charset="0"/>
              <a:buChar char="•"/>
            </a:pPr>
            <a:endParaRPr lang="en-US" sz="2000" dirty="0" smtClean="0">
              <a:latin typeface="Palatino Linotype" pitchFamily="18" charset="0"/>
              <a:cs typeface="Times New Roman" pitchFamily="18" charset="0"/>
            </a:endParaRPr>
          </a:p>
          <a:p>
            <a:pPr lvl="0">
              <a:buFont typeface="Arial" pitchFamily="34" charset="0"/>
              <a:buChar char="•"/>
            </a:pPr>
            <a:r>
              <a:rPr lang="en-US" sz="2000" dirty="0" smtClean="0">
                <a:latin typeface="Palatino Linotype" pitchFamily="18" charset="0"/>
                <a:cs typeface="Times New Roman" pitchFamily="18" charset="0"/>
              </a:rPr>
              <a:t> There was a good number of participants at the beginning of the study, however many of those participants did not complete the study</a:t>
            </a:r>
            <a:endParaRPr lang="en-US" sz="2000" dirty="0">
              <a:latin typeface="Palatino Linotype"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t>
            </a:r>
            <a:endParaRPr lang="en-US" dirty="0"/>
          </a:p>
        </p:txBody>
      </p:sp>
      <p:sp>
        <p:nvSpPr>
          <p:cNvPr id="3" name="TextBox 2"/>
          <p:cNvSpPr txBox="1"/>
          <p:nvPr/>
        </p:nvSpPr>
        <p:spPr>
          <a:xfrm>
            <a:off x="304800" y="1447800"/>
            <a:ext cx="8382000" cy="1938992"/>
          </a:xfrm>
          <a:prstGeom prst="rect">
            <a:avLst/>
          </a:prstGeom>
          <a:noFill/>
        </p:spPr>
        <p:txBody>
          <a:bodyPr wrap="square" rtlCol="0">
            <a:spAutoFit/>
          </a:bodyPr>
          <a:lstStyle/>
          <a:p>
            <a:pPr>
              <a:buFont typeface="Arial" pitchFamily="34" charset="0"/>
              <a:buChar char="•"/>
            </a:pPr>
            <a:r>
              <a:rPr lang="en-US" dirty="0" smtClean="0"/>
              <a:t> </a:t>
            </a:r>
            <a:r>
              <a:rPr lang="en-US" sz="2000" dirty="0" smtClean="0"/>
              <a:t> During the study data was collected by blinded researchers.</a:t>
            </a:r>
          </a:p>
          <a:p>
            <a:pPr>
              <a:buFont typeface="Arial" pitchFamily="34" charset="0"/>
              <a:buChar char="•"/>
            </a:pPr>
            <a:endParaRPr lang="en-US" sz="2000" dirty="0" smtClean="0"/>
          </a:p>
          <a:p>
            <a:pPr>
              <a:buFont typeface="Arial" pitchFamily="34" charset="0"/>
              <a:buChar char="•"/>
            </a:pPr>
            <a:r>
              <a:rPr lang="en-US" sz="2000" dirty="0" smtClean="0"/>
              <a:t>Data was collected at baseline, 3 months, and 6 months</a:t>
            </a:r>
          </a:p>
          <a:p>
            <a:pPr>
              <a:buFont typeface="Arial" pitchFamily="34" charset="0"/>
              <a:buChar char="•"/>
            </a:pPr>
            <a:endParaRPr lang="en-US" sz="2000" dirty="0" smtClean="0"/>
          </a:p>
          <a:p>
            <a:pPr>
              <a:buFont typeface="Arial" pitchFamily="34" charset="0"/>
              <a:buChar char="•"/>
            </a:pPr>
            <a:r>
              <a:rPr lang="en-US" sz="2000" dirty="0" smtClean="0"/>
              <a:t> Data that was collected consisted of height, weight, calculated BMI, body fat percentage (BFP), and pedometer steps.</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for Children</a:t>
            </a:r>
            <a:endParaRPr lang="en-US" dirty="0"/>
          </a:p>
        </p:txBody>
      </p:sp>
      <p:sp>
        <p:nvSpPr>
          <p:cNvPr id="4" name="TextBox 3"/>
          <p:cNvSpPr txBox="1"/>
          <p:nvPr/>
        </p:nvSpPr>
        <p:spPr>
          <a:xfrm>
            <a:off x="228600" y="1371600"/>
            <a:ext cx="8610600" cy="1323439"/>
          </a:xfrm>
          <a:prstGeom prst="rect">
            <a:avLst/>
          </a:prstGeom>
          <a:noFill/>
        </p:spPr>
        <p:txBody>
          <a:bodyPr wrap="square" rtlCol="0">
            <a:spAutoFit/>
          </a:bodyPr>
          <a:lstStyle/>
          <a:p>
            <a:pPr>
              <a:buFont typeface="Arial" pitchFamily="34" charset="0"/>
              <a:buChar char="•"/>
            </a:pPr>
            <a:r>
              <a:rPr lang="en-US" sz="2000" dirty="0" smtClean="0"/>
              <a:t> Analyses of data were performed using version 13.0 of the Statistical Package for the Social Sciences  to check for accuracy.</a:t>
            </a:r>
          </a:p>
          <a:p>
            <a:endParaRPr lang="en-US" sz="2000" dirty="0" smtClean="0"/>
          </a:p>
          <a:p>
            <a:endParaRPr lang="en-US" sz="2000" dirty="0" smtClean="0"/>
          </a:p>
        </p:txBody>
      </p:sp>
      <p:graphicFrame>
        <p:nvGraphicFramePr>
          <p:cNvPr id="6" name="Table 5"/>
          <p:cNvGraphicFramePr>
            <a:graphicFrameLocks noGrp="1"/>
          </p:cNvGraphicFramePr>
          <p:nvPr/>
        </p:nvGraphicFramePr>
        <p:xfrm>
          <a:off x="609600" y="2438400"/>
          <a:ext cx="7848600" cy="3429000"/>
        </p:xfrm>
        <a:graphic>
          <a:graphicData uri="http://schemas.openxmlformats.org/drawingml/2006/table">
            <a:tbl>
              <a:tblPr firstRow="1" bandRow="1">
                <a:tableStyleId>{5C22544A-7EE6-4342-B048-85BDC9FD1C3A}</a:tableStyleId>
              </a:tblPr>
              <a:tblGrid>
                <a:gridCol w="2616200"/>
                <a:gridCol w="2616200"/>
                <a:gridCol w="2616200"/>
              </a:tblGrid>
              <a:tr h="857250">
                <a:tc>
                  <a:txBody>
                    <a:bodyPr/>
                    <a:lstStyle/>
                    <a:p>
                      <a:r>
                        <a:rPr lang="en-US" dirty="0" smtClean="0"/>
                        <a:t>**6month</a:t>
                      </a:r>
                      <a:r>
                        <a:rPr lang="en-US" baseline="0" dirty="0" smtClean="0"/>
                        <a:t> results**</a:t>
                      </a:r>
                      <a:endParaRPr lang="en-US" dirty="0"/>
                    </a:p>
                  </a:txBody>
                  <a:tcPr/>
                </a:tc>
                <a:tc>
                  <a:txBody>
                    <a:bodyPr/>
                    <a:lstStyle/>
                    <a:p>
                      <a:pPr algn="ctr"/>
                      <a:r>
                        <a:rPr lang="en-US" dirty="0" smtClean="0"/>
                        <a:t>CONTROL</a:t>
                      </a:r>
                      <a:endParaRPr lang="en-US" dirty="0"/>
                    </a:p>
                  </a:txBody>
                  <a:tcPr/>
                </a:tc>
                <a:tc>
                  <a:txBody>
                    <a:bodyPr/>
                    <a:lstStyle/>
                    <a:p>
                      <a:pPr algn="ctr"/>
                      <a:r>
                        <a:rPr lang="en-US" dirty="0" smtClean="0"/>
                        <a:t>EXPERIMENTAL</a:t>
                      </a:r>
                      <a:endParaRPr lang="en-US" dirty="0"/>
                    </a:p>
                  </a:txBody>
                  <a:tcPr/>
                </a:tc>
              </a:tr>
              <a:tr h="857250">
                <a:tc>
                  <a:txBody>
                    <a:bodyPr/>
                    <a:lstStyle/>
                    <a:p>
                      <a:r>
                        <a:rPr lang="en-US" dirty="0" smtClean="0"/>
                        <a:t>BMI</a:t>
                      </a:r>
                      <a:endParaRPr lang="en-US" dirty="0"/>
                    </a:p>
                  </a:txBody>
                  <a:tcPr/>
                </a:tc>
                <a:tc>
                  <a:txBody>
                    <a:bodyPr/>
                    <a:lstStyle/>
                    <a:p>
                      <a:pPr algn="ctr"/>
                      <a:r>
                        <a:rPr lang="en-US" dirty="0" smtClean="0"/>
                        <a:t>Decreased 0.3</a:t>
                      </a:r>
                      <a:endParaRPr lang="en-US" dirty="0"/>
                    </a:p>
                  </a:txBody>
                  <a:tcPr/>
                </a:tc>
                <a:tc>
                  <a:txBody>
                    <a:bodyPr/>
                    <a:lstStyle/>
                    <a:p>
                      <a:pPr algn="ctr"/>
                      <a:r>
                        <a:rPr lang="en-US" dirty="0" smtClean="0"/>
                        <a:t>Decreased 1.2</a:t>
                      </a:r>
                      <a:endParaRPr lang="en-US" dirty="0"/>
                    </a:p>
                  </a:txBody>
                  <a:tcPr/>
                </a:tc>
              </a:tr>
              <a:tr h="857250">
                <a:tc>
                  <a:txBody>
                    <a:bodyPr/>
                    <a:lstStyle/>
                    <a:p>
                      <a:r>
                        <a:rPr lang="en-US" dirty="0" smtClean="0"/>
                        <a:t>BFP</a:t>
                      </a:r>
                      <a:endParaRPr lang="en-US" dirty="0"/>
                    </a:p>
                  </a:txBody>
                  <a:tcPr/>
                </a:tc>
                <a:tc>
                  <a:txBody>
                    <a:bodyPr/>
                    <a:lstStyle/>
                    <a:p>
                      <a:pPr algn="ctr"/>
                      <a:r>
                        <a:rPr lang="en-US" dirty="0" smtClean="0"/>
                        <a:t>Decreased 1.3%</a:t>
                      </a:r>
                      <a:endParaRPr lang="en-US" dirty="0"/>
                    </a:p>
                  </a:txBody>
                  <a:tcPr/>
                </a:tc>
                <a:tc>
                  <a:txBody>
                    <a:bodyPr/>
                    <a:lstStyle/>
                    <a:p>
                      <a:pPr algn="ctr"/>
                      <a:r>
                        <a:rPr lang="en-US" dirty="0" smtClean="0"/>
                        <a:t>Decreased</a:t>
                      </a:r>
                      <a:r>
                        <a:rPr lang="en-US" baseline="0" dirty="0" smtClean="0"/>
                        <a:t> 2.4%</a:t>
                      </a:r>
                      <a:endParaRPr lang="en-US" dirty="0" smtClean="0"/>
                    </a:p>
                    <a:p>
                      <a:endParaRPr lang="en-US" dirty="0"/>
                    </a:p>
                  </a:txBody>
                  <a:tcPr/>
                </a:tc>
              </a:tr>
              <a:tr h="857250">
                <a:tc>
                  <a:txBody>
                    <a:bodyPr/>
                    <a:lstStyle/>
                    <a:p>
                      <a:r>
                        <a:rPr lang="en-US" dirty="0" smtClean="0"/>
                        <a:t>Pedometer Steps </a:t>
                      </a:r>
                      <a:endParaRPr lang="en-US" dirty="0"/>
                    </a:p>
                  </a:txBody>
                  <a:tcPr/>
                </a:tc>
                <a:tc>
                  <a:txBody>
                    <a:bodyPr/>
                    <a:lstStyle/>
                    <a:p>
                      <a:pPr algn="ctr"/>
                      <a:r>
                        <a:rPr lang="en-US" dirty="0" smtClean="0"/>
                        <a:t>4,724</a:t>
                      </a:r>
                      <a:endParaRPr lang="en-US" dirty="0"/>
                    </a:p>
                  </a:txBody>
                  <a:tcPr/>
                </a:tc>
                <a:tc>
                  <a:txBody>
                    <a:bodyPr/>
                    <a:lstStyle/>
                    <a:p>
                      <a:pPr algn="ctr"/>
                      <a:r>
                        <a:rPr lang="en-US" dirty="0" smtClean="0"/>
                        <a:t>5,098</a:t>
                      </a:r>
                      <a:endParaRPr lang="en-US" dirty="0"/>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for Parents </a:t>
            </a:r>
            <a:endParaRPr lang="en-US" dirty="0"/>
          </a:p>
        </p:txBody>
      </p:sp>
      <p:graphicFrame>
        <p:nvGraphicFramePr>
          <p:cNvPr id="3" name="Table 2"/>
          <p:cNvGraphicFramePr>
            <a:graphicFrameLocks noGrp="1"/>
          </p:cNvGraphicFramePr>
          <p:nvPr/>
        </p:nvGraphicFramePr>
        <p:xfrm>
          <a:off x="838200" y="1752600"/>
          <a:ext cx="7696200" cy="4114800"/>
        </p:xfrm>
        <a:graphic>
          <a:graphicData uri="http://schemas.openxmlformats.org/drawingml/2006/table">
            <a:tbl>
              <a:tblPr firstRow="1" bandRow="1">
                <a:tableStyleId>{5C22544A-7EE6-4342-B048-85BDC9FD1C3A}</a:tableStyleId>
              </a:tblPr>
              <a:tblGrid>
                <a:gridCol w="2565400"/>
                <a:gridCol w="2565400"/>
                <a:gridCol w="2565400"/>
              </a:tblGrid>
              <a:tr h="1028700">
                <a:tc>
                  <a:txBody>
                    <a:bodyPr/>
                    <a:lstStyle/>
                    <a:p>
                      <a:r>
                        <a:rPr lang="en-US" dirty="0" smtClean="0"/>
                        <a:t>**6month</a:t>
                      </a:r>
                      <a:r>
                        <a:rPr lang="en-US" baseline="0" dirty="0" smtClean="0"/>
                        <a:t> results**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CONTROL</a:t>
                      </a:r>
                    </a:p>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EXPERIMENTAL</a:t>
                      </a:r>
                    </a:p>
                    <a:p>
                      <a:endParaRPr lang="en-US" dirty="0"/>
                    </a:p>
                  </a:txBody>
                  <a:tcPr/>
                </a:tc>
              </a:tr>
              <a:tr h="1028700">
                <a:tc>
                  <a:txBody>
                    <a:bodyPr/>
                    <a:lstStyle/>
                    <a:p>
                      <a:r>
                        <a:rPr lang="en-US" dirty="0" smtClean="0"/>
                        <a:t>BMI</a:t>
                      </a:r>
                      <a:endParaRPr lang="en-US" dirty="0"/>
                    </a:p>
                  </a:txBody>
                  <a:tcPr/>
                </a:tc>
                <a:tc>
                  <a:txBody>
                    <a:bodyPr/>
                    <a:lstStyle/>
                    <a:p>
                      <a:pPr algn="ctr"/>
                      <a:r>
                        <a:rPr lang="en-US" dirty="0" smtClean="0"/>
                        <a:t>Decreased 0.8</a:t>
                      </a:r>
                      <a:endParaRPr lang="en-US" dirty="0"/>
                    </a:p>
                  </a:txBody>
                  <a:tcPr/>
                </a:tc>
                <a:tc>
                  <a:txBody>
                    <a:bodyPr/>
                    <a:lstStyle/>
                    <a:p>
                      <a:pPr algn="ctr"/>
                      <a:r>
                        <a:rPr lang="en-US" dirty="0" smtClean="0"/>
                        <a:t>Increased</a:t>
                      </a:r>
                      <a:r>
                        <a:rPr lang="en-US" baseline="0" dirty="0" smtClean="0"/>
                        <a:t> 0.3</a:t>
                      </a:r>
                      <a:endParaRPr lang="en-US" dirty="0"/>
                    </a:p>
                  </a:txBody>
                  <a:tcPr/>
                </a:tc>
              </a:tr>
              <a:tr h="1028700">
                <a:tc>
                  <a:txBody>
                    <a:bodyPr/>
                    <a:lstStyle/>
                    <a:p>
                      <a:r>
                        <a:rPr lang="en-US" dirty="0" smtClean="0"/>
                        <a:t>BFP</a:t>
                      </a:r>
                      <a:endParaRPr lang="en-US" dirty="0"/>
                    </a:p>
                  </a:txBody>
                  <a:tcPr/>
                </a:tc>
                <a:tc>
                  <a:txBody>
                    <a:bodyPr/>
                    <a:lstStyle/>
                    <a:p>
                      <a:pPr algn="ctr"/>
                      <a:r>
                        <a:rPr lang="en-US" dirty="0" smtClean="0"/>
                        <a:t>Decreased</a:t>
                      </a:r>
                      <a:r>
                        <a:rPr lang="en-US" baseline="0" dirty="0" smtClean="0"/>
                        <a:t> 1.3%</a:t>
                      </a:r>
                      <a:endParaRPr lang="en-US" dirty="0"/>
                    </a:p>
                  </a:txBody>
                  <a:tcPr/>
                </a:tc>
                <a:tc>
                  <a:txBody>
                    <a:bodyPr/>
                    <a:lstStyle/>
                    <a:p>
                      <a:pPr algn="ctr"/>
                      <a:r>
                        <a:rPr lang="en-US" dirty="0" smtClean="0"/>
                        <a:t>Increased 0.5%</a:t>
                      </a:r>
                      <a:endParaRPr lang="en-US" dirty="0"/>
                    </a:p>
                  </a:txBody>
                  <a:tcPr/>
                </a:tc>
              </a:tr>
              <a:tr h="1028700">
                <a:tc>
                  <a:txBody>
                    <a:bodyPr/>
                    <a:lstStyle/>
                    <a:p>
                      <a:r>
                        <a:rPr lang="en-US" dirty="0" smtClean="0"/>
                        <a:t>Pedometer Steps</a:t>
                      </a:r>
                      <a:endParaRPr lang="en-US" dirty="0"/>
                    </a:p>
                  </a:txBody>
                  <a:tcPr/>
                </a:tc>
                <a:tc>
                  <a:txBody>
                    <a:bodyPr/>
                    <a:lstStyle/>
                    <a:p>
                      <a:pPr algn="ctr"/>
                      <a:r>
                        <a:rPr lang="en-US" dirty="0" smtClean="0"/>
                        <a:t>5,843</a:t>
                      </a:r>
                      <a:endParaRPr lang="en-US" dirty="0"/>
                    </a:p>
                  </a:txBody>
                  <a:tcPr/>
                </a:tc>
                <a:tc>
                  <a:txBody>
                    <a:bodyPr/>
                    <a:lstStyle/>
                    <a:p>
                      <a:pPr algn="ctr"/>
                      <a:r>
                        <a:rPr lang="en-US" dirty="0" smtClean="0"/>
                        <a:t>4,803</a:t>
                      </a:r>
                      <a:endParaRPr lang="en-US" dirty="0"/>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Rectangle 2"/>
          <p:cNvSpPr/>
          <p:nvPr/>
        </p:nvSpPr>
        <p:spPr>
          <a:xfrm>
            <a:off x="685800" y="1981200"/>
            <a:ext cx="7696200" cy="2031325"/>
          </a:xfrm>
          <a:prstGeom prst="rect">
            <a:avLst/>
          </a:prstGeom>
        </p:spPr>
        <p:txBody>
          <a:bodyPr wrap="square">
            <a:spAutoFit/>
          </a:bodyPr>
          <a:lstStyle/>
          <a:p>
            <a:pPr>
              <a:buFont typeface="Arial" pitchFamily="34" charset="0"/>
              <a:buChar char="•"/>
            </a:pPr>
            <a:r>
              <a:rPr lang="en-US" dirty="0" smtClean="0"/>
              <a:t>S</a:t>
            </a:r>
            <a:r>
              <a:rPr lang="en-US" dirty="0" smtClean="0"/>
              <a:t>ignificantly </a:t>
            </a:r>
            <a:r>
              <a:rPr lang="en-US" dirty="0" smtClean="0"/>
              <a:t>lower body mass index (BMI</a:t>
            </a:r>
            <a:r>
              <a:rPr lang="en-US" dirty="0" smtClean="0"/>
              <a:t>)</a:t>
            </a:r>
          </a:p>
          <a:p>
            <a:r>
              <a:rPr lang="en-US" dirty="0" smtClean="0"/>
              <a:t> </a:t>
            </a:r>
          </a:p>
          <a:p>
            <a:pPr>
              <a:buFont typeface="Arial" pitchFamily="34" charset="0"/>
              <a:buChar char="•"/>
            </a:pPr>
            <a:r>
              <a:rPr lang="en-US" dirty="0" smtClean="0"/>
              <a:t>Lower  </a:t>
            </a:r>
            <a:r>
              <a:rPr lang="en-US" dirty="0" smtClean="0"/>
              <a:t>body fat percentage (BFP</a:t>
            </a:r>
            <a:r>
              <a:rPr lang="en-US" dirty="0" smtClean="0"/>
              <a:t>)</a:t>
            </a:r>
          </a:p>
          <a:p>
            <a:endParaRPr lang="en-US" dirty="0" smtClean="0"/>
          </a:p>
          <a:p>
            <a:pPr>
              <a:buFont typeface="Arial" pitchFamily="34" charset="0"/>
              <a:buChar char="•"/>
            </a:pPr>
            <a:r>
              <a:rPr lang="en-US" dirty="0" smtClean="0"/>
              <a:t>More </a:t>
            </a:r>
            <a:r>
              <a:rPr lang="en-US" dirty="0" smtClean="0"/>
              <a:t>pedometer </a:t>
            </a:r>
            <a:r>
              <a:rPr lang="en-US" dirty="0" smtClean="0"/>
              <a:t>steps</a:t>
            </a:r>
          </a:p>
          <a:p>
            <a:pPr>
              <a:buFont typeface="Arial" pitchFamily="34" charset="0"/>
              <a:buChar char="•"/>
            </a:pPr>
            <a:endParaRPr lang="en-US" dirty="0" smtClean="0"/>
          </a:p>
          <a:p>
            <a:pPr>
              <a:buFont typeface="Arial" pitchFamily="34" charset="0"/>
              <a:buChar char="•"/>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within the Study</a:t>
            </a:r>
            <a:endParaRPr lang="en-US" dirty="0"/>
          </a:p>
        </p:txBody>
      </p:sp>
      <p:sp>
        <p:nvSpPr>
          <p:cNvPr id="3" name="TextBox 2"/>
          <p:cNvSpPr txBox="1"/>
          <p:nvPr/>
        </p:nvSpPr>
        <p:spPr>
          <a:xfrm>
            <a:off x="533400" y="1752600"/>
            <a:ext cx="8077200" cy="3139321"/>
          </a:xfrm>
          <a:prstGeom prst="rect">
            <a:avLst/>
          </a:prstGeom>
          <a:noFill/>
        </p:spPr>
        <p:txBody>
          <a:bodyPr wrap="square" rtlCol="0">
            <a:spAutoFit/>
          </a:bodyPr>
          <a:lstStyle/>
          <a:p>
            <a:pPr>
              <a:buFont typeface="Arial"/>
              <a:buChar char="•"/>
            </a:pPr>
            <a:r>
              <a:rPr lang="en-US" dirty="0" smtClean="0"/>
              <a:t>Approval was given by the review boards at Yale School of Nursing and Yale New Haven Hospital</a:t>
            </a:r>
          </a:p>
          <a:p>
            <a:pPr>
              <a:buFont typeface="Arial"/>
              <a:buChar char="•"/>
            </a:pPr>
            <a:endParaRPr lang="en-US" dirty="0" smtClean="0"/>
          </a:p>
          <a:p>
            <a:pPr>
              <a:buFont typeface="Arial"/>
              <a:buChar char="•"/>
            </a:pPr>
            <a:r>
              <a:rPr lang="en-US" dirty="0" smtClean="0"/>
              <a:t>Subjects were volunteers</a:t>
            </a:r>
          </a:p>
          <a:p>
            <a:pPr>
              <a:buFont typeface="Arial"/>
              <a:buChar char="•"/>
            </a:pPr>
            <a:endParaRPr lang="en-US" dirty="0" smtClean="0"/>
          </a:p>
          <a:p>
            <a:pPr>
              <a:buFont typeface="Arial"/>
              <a:buChar char="•"/>
            </a:pPr>
            <a:r>
              <a:rPr lang="en-US" dirty="0" smtClean="0"/>
              <a:t>The parents signed informed consent</a:t>
            </a:r>
          </a:p>
          <a:p>
            <a:pPr>
              <a:buFont typeface="Arial"/>
              <a:buChar char="•"/>
            </a:pPr>
            <a:endParaRPr lang="en-US" dirty="0" smtClean="0"/>
          </a:p>
          <a:p>
            <a:pPr>
              <a:buFont typeface="Arial"/>
              <a:buChar char="•"/>
            </a:pPr>
            <a:r>
              <a:rPr lang="en-US" dirty="0" smtClean="0"/>
              <a:t>The children had their own assent forms</a:t>
            </a:r>
          </a:p>
          <a:p>
            <a:pPr>
              <a:buFont typeface="Arial"/>
              <a:buChar char="•"/>
            </a:pPr>
            <a:endParaRPr lang="en-US" dirty="0" smtClean="0"/>
          </a:p>
          <a:p>
            <a:pPr>
              <a:buFont typeface="Arial"/>
              <a:buChar char="•"/>
            </a:pPr>
            <a:r>
              <a:rPr lang="en-US" dirty="0" smtClean="0"/>
              <a:t>Subjects were given numerous opportunities to ask questions</a:t>
            </a:r>
          </a:p>
          <a:p>
            <a:pPr>
              <a:buFont typeface="Arial"/>
              <a:buChar cha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a:t>
            </a:r>
            <a:endParaRPr lang="en-US" dirty="0"/>
          </a:p>
        </p:txBody>
      </p:sp>
      <p:sp>
        <p:nvSpPr>
          <p:cNvPr id="3" name="TextBox 2"/>
          <p:cNvSpPr txBox="1"/>
          <p:nvPr/>
        </p:nvSpPr>
        <p:spPr>
          <a:xfrm>
            <a:off x="304800" y="1905000"/>
            <a:ext cx="6248400" cy="1754327"/>
          </a:xfrm>
          <a:prstGeom prst="rect">
            <a:avLst/>
          </a:prstGeom>
          <a:noFill/>
        </p:spPr>
        <p:txBody>
          <a:bodyPr wrap="square" rtlCol="0">
            <a:spAutoFit/>
          </a:bodyPr>
          <a:lstStyle/>
          <a:p>
            <a:pPr>
              <a:buFont typeface="Arial"/>
              <a:buChar char="•"/>
            </a:pPr>
            <a:r>
              <a:rPr lang="en-US" dirty="0" smtClean="0"/>
              <a:t> Diverse sample population</a:t>
            </a:r>
          </a:p>
          <a:p>
            <a:pPr>
              <a:buFont typeface="Arial"/>
              <a:buChar char="•"/>
            </a:pPr>
            <a:endParaRPr lang="en-US" dirty="0" smtClean="0"/>
          </a:p>
          <a:p>
            <a:pPr>
              <a:buFont typeface="Arial"/>
              <a:buChar char="•"/>
            </a:pPr>
            <a:r>
              <a:rPr lang="en-US" dirty="0" smtClean="0"/>
              <a:t>Consistent</a:t>
            </a:r>
          </a:p>
          <a:p>
            <a:endParaRPr lang="en-US" dirty="0" smtClean="0"/>
          </a:p>
          <a:p>
            <a:pPr>
              <a:buFont typeface="Arial"/>
              <a:buChar char="•"/>
            </a:pPr>
            <a:endParaRPr lang="en-US" dirty="0" smtClean="0"/>
          </a:p>
          <a:p>
            <a:pPr>
              <a:buFont typeface="Arial"/>
              <a:buChar cha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extBox 2"/>
          <p:cNvSpPr txBox="1"/>
          <p:nvPr/>
        </p:nvSpPr>
        <p:spPr>
          <a:xfrm>
            <a:off x="1428750" y="740212"/>
            <a:ext cx="6096000" cy="584775"/>
          </a:xfrm>
          <a:prstGeom prst="rect">
            <a:avLst/>
          </a:prstGeom>
          <a:noFill/>
        </p:spPr>
        <p:txBody>
          <a:bodyPr wrap="square" rtlCol="0">
            <a:spAutoFit/>
          </a:bodyPr>
          <a:lstStyle/>
          <a:p>
            <a:pPr algn="ctr"/>
            <a:r>
              <a:rPr lang="en-US" sz="3200" b="1" dirty="0" smtClean="0">
                <a:solidFill>
                  <a:schemeClr val="bg2">
                    <a:lumMod val="75000"/>
                  </a:schemeClr>
                </a:solidFill>
              </a:rPr>
              <a:t>Objectives</a:t>
            </a:r>
            <a:endParaRPr lang="en-US" sz="3200" b="1" dirty="0">
              <a:solidFill>
                <a:schemeClr val="bg2">
                  <a:lumMod val="75000"/>
                </a:schemeClr>
              </a:solidFill>
            </a:endParaRPr>
          </a:p>
        </p:txBody>
      </p:sp>
      <p:sp>
        <p:nvSpPr>
          <p:cNvPr id="4" name="TextBox 3"/>
          <p:cNvSpPr txBox="1"/>
          <p:nvPr/>
        </p:nvSpPr>
        <p:spPr>
          <a:xfrm>
            <a:off x="609600" y="1828800"/>
            <a:ext cx="7315200" cy="3785652"/>
          </a:xfrm>
          <a:prstGeom prst="rect">
            <a:avLst/>
          </a:prstGeom>
          <a:noFill/>
        </p:spPr>
        <p:txBody>
          <a:bodyPr wrap="square" rtlCol="0">
            <a:spAutoFit/>
          </a:bodyPr>
          <a:lstStyle/>
          <a:p>
            <a:pPr marL="285750" indent="-285750">
              <a:buFont typeface="Arial" pitchFamily="34" charset="0"/>
              <a:buChar char="•"/>
            </a:pPr>
            <a:r>
              <a:rPr lang="en-US" sz="2000" b="1" dirty="0" smtClean="0">
                <a:solidFill>
                  <a:schemeClr val="tx2">
                    <a:lumMod val="75000"/>
                  </a:schemeClr>
                </a:solidFill>
              </a:rPr>
              <a:t>Discuss purpose and goal of  the study on multiethnic obese parents and overweight children</a:t>
            </a:r>
          </a:p>
          <a:p>
            <a:pPr marL="285750" indent="-285750">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Identify the study design</a:t>
            </a:r>
          </a:p>
          <a:p>
            <a:pPr marL="285750" indent="-285750">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Identify the sample and data collect</a:t>
            </a:r>
          </a:p>
          <a:p>
            <a:pPr marL="285750" indent="-285750">
              <a:buFont typeface="Arial" pitchFamily="34" charset="0"/>
              <a:buChar char="•"/>
            </a:pPr>
            <a:endParaRPr lang="en-US" sz="2000" b="1" dirty="0" smtClean="0">
              <a:solidFill>
                <a:schemeClr val="tx2">
                  <a:lumMod val="75000"/>
                </a:schemeClr>
              </a:solidFill>
              <a:latin typeface="Palatino Linotype (Body)"/>
              <a:cs typeface="Palatino Linotype (Body)"/>
            </a:endParaRPr>
          </a:p>
          <a:p>
            <a:pPr marL="285750" indent="-285750">
              <a:buFont typeface="Arial" pitchFamily="34" charset="0"/>
              <a:buChar char="•"/>
            </a:pPr>
            <a:r>
              <a:rPr lang="en-US" sz="2000" b="1" dirty="0" smtClean="0">
                <a:solidFill>
                  <a:schemeClr val="tx2">
                    <a:lumMod val="75000"/>
                  </a:schemeClr>
                </a:solidFill>
              </a:rPr>
              <a:t>Discuss humans rights , present or not present in the study</a:t>
            </a:r>
          </a:p>
          <a:p>
            <a:pPr marL="285750" indent="-285750">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Identify strengths and limitations of the study</a:t>
            </a:r>
          </a:p>
          <a:p>
            <a:pPr marL="285750" indent="-285750" algn="r">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Discuss the study’s importance to nursing</a:t>
            </a:r>
            <a:endParaRPr lang="en-US" sz="2000" b="1" dirty="0">
              <a:solidFill>
                <a:schemeClr val="tx2">
                  <a:lumMod val="75000"/>
                </a:schemeClr>
              </a:solidFill>
            </a:endParaRPr>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607508953"/>
      </p:ext>
    </p:extLst>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TextBox 2"/>
          <p:cNvSpPr txBox="1"/>
          <p:nvPr/>
        </p:nvSpPr>
        <p:spPr>
          <a:xfrm>
            <a:off x="762000" y="1676400"/>
            <a:ext cx="6096000" cy="923330"/>
          </a:xfrm>
          <a:prstGeom prst="rect">
            <a:avLst/>
          </a:prstGeom>
          <a:noFill/>
        </p:spPr>
        <p:txBody>
          <a:bodyPr wrap="square" rtlCol="0">
            <a:spAutoFit/>
          </a:bodyPr>
          <a:lstStyle/>
          <a:p>
            <a:pPr>
              <a:buFont typeface="Arial"/>
              <a:buChar char="•"/>
            </a:pPr>
            <a:r>
              <a:rPr lang="en-US" dirty="0" smtClean="0"/>
              <a:t> Pilot study</a:t>
            </a:r>
          </a:p>
          <a:p>
            <a:pPr>
              <a:buFont typeface="Arial"/>
              <a:buChar char="•"/>
            </a:pPr>
            <a:endParaRPr lang="en-US" dirty="0" smtClean="0"/>
          </a:p>
          <a:p>
            <a:pPr>
              <a:buFont typeface="Arial"/>
              <a:buChar char="•"/>
            </a:pPr>
            <a:r>
              <a:rPr lang="en-US" dirty="0" smtClean="0"/>
              <a:t>Moderate drop out rates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537448" cy="1066800"/>
          </a:xfrm>
        </p:spPr>
        <p:txBody>
          <a:bodyPr>
            <a:normAutofit/>
          </a:bodyPr>
          <a:lstStyle/>
          <a:p>
            <a:r>
              <a:rPr lang="en-US" sz="2800" dirty="0" smtClean="0"/>
              <a:t>Implications for Nursing Practice and Research</a:t>
            </a:r>
            <a:endParaRPr lang="en-US" sz="2800" dirty="0"/>
          </a:p>
        </p:txBody>
      </p:sp>
      <p:sp>
        <p:nvSpPr>
          <p:cNvPr id="4" name="TextBox 3"/>
          <p:cNvSpPr txBox="1"/>
          <p:nvPr/>
        </p:nvSpPr>
        <p:spPr>
          <a:xfrm>
            <a:off x="914400" y="1828800"/>
            <a:ext cx="7239000" cy="2031325"/>
          </a:xfrm>
          <a:prstGeom prst="rect">
            <a:avLst/>
          </a:prstGeom>
          <a:noFill/>
        </p:spPr>
        <p:txBody>
          <a:bodyPr wrap="square" rtlCol="0">
            <a:spAutoFit/>
          </a:bodyPr>
          <a:lstStyle/>
          <a:p>
            <a:pPr>
              <a:buFont typeface="Arial"/>
              <a:buChar char="•"/>
            </a:pPr>
            <a:r>
              <a:rPr lang="en-US" dirty="0" smtClean="0"/>
              <a:t>R</a:t>
            </a:r>
            <a:r>
              <a:rPr lang="en-US" dirty="0" smtClean="0"/>
              <a:t>esearch based evidence</a:t>
            </a:r>
          </a:p>
          <a:p>
            <a:pPr>
              <a:buFont typeface="Arial"/>
              <a:buChar char="•"/>
            </a:pPr>
            <a:endParaRPr lang="en-US" dirty="0" smtClean="0"/>
          </a:p>
          <a:p>
            <a:pPr>
              <a:buFont typeface="Arial"/>
              <a:buChar char="•"/>
            </a:pPr>
            <a:r>
              <a:rPr lang="en-US" dirty="0" smtClean="0"/>
              <a:t>Behavioral </a:t>
            </a:r>
            <a:r>
              <a:rPr lang="en-US" dirty="0" smtClean="0"/>
              <a:t>modification </a:t>
            </a:r>
            <a:r>
              <a:rPr lang="en-US" dirty="0" smtClean="0"/>
              <a:t>programs</a:t>
            </a:r>
          </a:p>
          <a:p>
            <a:pPr>
              <a:buFont typeface="Arial"/>
              <a:buChar char="•"/>
            </a:pPr>
            <a:endParaRPr lang="en-US" dirty="0" smtClean="0"/>
          </a:p>
          <a:p>
            <a:pPr>
              <a:buFont typeface="Arial"/>
              <a:buChar char="•"/>
            </a:pPr>
            <a:r>
              <a:rPr lang="en-US" dirty="0" smtClean="0"/>
              <a:t>Clinical and Psychosocial Outcomes</a:t>
            </a:r>
          </a:p>
          <a:p>
            <a:pPr>
              <a:buFont typeface="Arial"/>
              <a:buChar char="•"/>
            </a:pPr>
            <a:endParaRPr lang="en-US" dirty="0" smtClean="0"/>
          </a:p>
          <a:p>
            <a:pPr>
              <a:buFont typeface="Arial"/>
              <a:buChar char="•"/>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6" name="TextBox 5"/>
          <p:cNvSpPr txBox="1"/>
          <p:nvPr/>
        </p:nvSpPr>
        <p:spPr>
          <a:xfrm>
            <a:off x="914400" y="2362200"/>
            <a:ext cx="6934200" cy="1200329"/>
          </a:xfrm>
          <a:prstGeom prst="rect">
            <a:avLst/>
          </a:prstGeom>
          <a:noFill/>
        </p:spPr>
        <p:txBody>
          <a:bodyPr wrap="square" rtlCol="0">
            <a:spAutoFit/>
          </a:bodyPr>
          <a:lstStyle/>
          <a:p>
            <a:pPr algn="ctr"/>
            <a:r>
              <a:rPr lang="en-US" dirty="0" smtClean="0"/>
              <a:t>This quantitative study examined the impact of coping skills training on children and their parents involved a weight management program.  After the study was completed it was concluded that CST significantly improves results in both parents and children.</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TextBox 2"/>
          <p:cNvSpPr txBox="1"/>
          <p:nvPr/>
        </p:nvSpPr>
        <p:spPr>
          <a:xfrm>
            <a:off x="533400" y="1502687"/>
            <a:ext cx="7924800" cy="4893648"/>
          </a:xfrm>
          <a:prstGeom prst="rect">
            <a:avLst/>
          </a:prstGeom>
          <a:noFill/>
        </p:spPr>
        <p:txBody>
          <a:bodyPr wrap="square" rtlCol="0">
            <a:spAutoFit/>
          </a:bodyPr>
          <a:lstStyle/>
          <a:p>
            <a:r>
              <a:rPr lang="en-US" sz="1600" dirty="0" smtClean="0"/>
              <a:t>American Psychological Association [APA]. (2010). </a:t>
            </a:r>
            <a:r>
              <a:rPr lang="en-US" sz="1600" i="1" dirty="0" smtClean="0"/>
              <a:t>Publication manual of </a:t>
            </a:r>
            <a:r>
              <a:rPr lang="en-US" sz="1600" i="1" dirty="0" smtClean="0"/>
              <a:t>the</a:t>
            </a:r>
          </a:p>
          <a:p>
            <a:endParaRPr lang="en-US" sz="1600" dirty="0" smtClean="0"/>
          </a:p>
          <a:p>
            <a:r>
              <a:rPr lang="en-US" sz="1600" i="1" dirty="0" smtClean="0"/>
              <a:t>	American </a:t>
            </a:r>
            <a:r>
              <a:rPr lang="en-US" sz="1600" i="1" dirty="0" smtClean="0"/>
              <a:t>Psychological Association</a:t>
            </a:r>
            <a:r>
              <a:rPr lang="en-US" sz="1600" dirty="0" smtClean="0"/>
              <a:t>  (6</a:t>
            </a:r>
            <a:r>
              <a:rPr lang="en-US" sz="1600" baseline="30000" dirty="0" smtClean="0"/>
              <a:t>th</a:t>
            </a:r>
            <a:r>
              <a:rPr lang="en-US" sz="1600" dirty="0" smtClean="0"/>
              <a:t> ed.). Washington, DC: APA</a:t>
            </a:r>
          </a:p>
          <a:p>
            <a:endParaRPr lang="en-US" sz="1600" dirty="0" smtClean="0"/>
          </a:p>
          <a:p>
            <a:r>
              <a:rPr lang="en-US" sz="1600" dirty="0" smtClean="0"/>
              <a:t>Berry</a:t>
            </a:r>
            <a:r>
              <a:rPr lang="en-US" sz="1600" dirty="0" smtClean="0"/>
              <a:t>, D., </a:t>
            </a:r>
            <a:r>
              <a:rPr lang="en-US" sz="1600" dirty="0" err="1" smtClean="0"/>
              <a:t>Savoye</a:t>
            </a:r>
            <a:r>
              <a:rPr lang="en-US" sz="1600" dirty="0" smtClean="0"/>
              <a:t>, M., </a:t>
            </a:r>
            <a:r>
              <a:rPr lang="en-US" sz="1600" dirty="0" err="1" smtClean="0"/>
              <a:t>Melkus</a:t>
            </a:r>
            <a:r>
              <a:rPr lang="en-US" sz="1600" dirty="0" smtClean="0"/>
              <a:t>, G., &amp; Grey, M. (2007). An intervention </a:t>
            </a:r>
            <a:r>
              <a:rPr lang="en-US" sz="1600" dirty="0" smtClean="0"/>
              <a:t>for</a:t>
            </a:r>
          </a:p>
          <a:p>
            <a:endParaRPr lang="en-US" sz="1600" dirty="0" smtClean="0"/>
          </a:p>
          <a:p>
            <a:r>
              <a:rPr lang="en-US" sz="1600" dirty="0" smtClean="0"/>
              <a:t>	 multiethnic</a:t>
            </a:r>
            <a:r>
              <a:rPr lang="en-US" sz="1600" dirty="0" smtClean="0"/>
              <a:t> </a:t>
            </a:r>
            <a:r>
              <a:rPr lang="en-US" sz="1600" dirty="0" smtClean="0"/>
              <a:t>obese </a:t>
            </a:r>
            <a:r>
              <a:rPr lang="en-US" sz="1600" dirty="0" smtClean="0"/>
              <a:t>parents and overweight children. </a:t>
            </a:r>
            <a:r>
              <a:rPr lang="en-US" sz="1600" i="1" dirty="0" smtClean="0"/>
              <a:t>Applied </a:t>
            </a:r>
            <a:r>
              <a:rPr lang="en-US" sz="1600" i="1" dirty="0" smtClean="0"/>
              <a:t>Nursing</a:t>
            </a:r>
          </a:p>
          <a:p>
            <a:endParaRPr lang="en-US" sz="1600" i="1" dirty="0" smtClean="0"/>
          </a:p>
          <a:p>
            <a:r>
              <a:rPr lang="en-US" sz="1600" i="1" dirty="0" smtClean="0"/>
              <a:t> 	Research</a:t>
            </a:r>
            <a:r>
              <a:rPr lang="en-US" sz="1600" i="1" dirty="0" smtClean="0"/>
              <a:t>, 20</a:t>
            </a:r>
            <a:r>
              <a:rPr lang="en-US" sz="1600" dirty="0" smtClean="0"/>
              <a:t>, 63-71</a:t>
            </a:r>
            <a:r>
              <a:rPr lang="en-US" sz="1600" dirty="0" smtClean="0"/>
              <a:t>.</a:t>
            </a:r>
          </a:p>
          <a:p>
            <a:endParaRPr lang="en-US" sz="1600" dirty="0" smtClean="0"/>
          </a:p>
          <a:p>
            <a:r>
              <a:rPr lang="en-US" sz="1600" dirty="0" smtClean="0"/>
              <a:t>Burns, N., &amp; Grove, S. (2010). </a:t>
            </a:r>
            <a:r>
              <a:rPr lang="en-US" sz="1600" i="1" dirty="0" smtClean="0"/>
              <a:t>The practice of nursing research: Appraisal</a:t>
            </a:r>
            <a:r>
              <a:rPr lang="en-US" sz="1600" i="1" dirty="0" smtClean="0"/>
              <a:t>,</a:t>
            </a:r>
          </a:p>
          <a:p>
            <a:endParaRPr lang="en-US" sz="1600" i="1" dirty="0" smtClean="0"/>
          </a:p>
          <a:p>
            <a:r>
              <a:rPr lang="en-US" sz="1600" i="1" dirty="0" smtClean="0"/>
              <a:t>	</a:t>
            </a:r>
            <a:r>
              <a:rPr lang="en-US" sz="1600" dirty="0" smtClean="0"/>
              <a:t> </a:t>
            </a:r>
            <a:r>
              <a:rPr lang="en-US" sz="1600" i="1" dirty="0" smtClean="0"/>
              <a:t>synthesis</a:t>
            </a:r>
            <a:r>
              <a:rPr lang="en-US" sz="1600" i="1" dirty="0" smtClean="0"/>
              <a:t>, and generation of evidence </a:t>
            </a:r>
            <a:r>
              <a:rPr lang="en-US" sz="1600" dirty="0" smtClean="0"/>
              <a:t>(6</a:t>
            </a:r>
            <a:r>
              <a:rPr lang="en-US" sz="1600" baseline="30000" dirty="0" smtClean="0"/>
              <a:t>th</a:t>
            </a:r>
            <a:r>
              <a:rPr lang="en-US" sz="1600" dirty="0" smtClean="0"/>
              <a:t> Ed.)</a:t>
            </a:r>
            <a:r>
              <a:rPr lang="en-US" sz="1600" i="1" dirty="0" smtClean="0"/>
              <a:t>. </a:t>
            </a:r>
            <a:r>
              <a:rPr lang="en-US" sz="1600" dirty="0" smtClean="0"/>
              <a:t>St. Louis, MO: </a:t>
            </a:r>
            <a:r>
              <a:rPr lang="en-US" sz="1600" dirty="0" smtClean="0"/>
              <a:t>Elsevier</a:t>
            </a:r>
          </a:p>
          <a:p>
            <a:endParaRPr lang="en-US" sz="1600" dirty="0" smtClean="0"/>
          </a:p>
          <a:p>
            <a:r>
              <a:rPr lang="en-US" sz="1600" dirty="0" smtClean="0"/>
              <a:t> 	Saunders</a:t>
            </a:r>
            <a:r>
              <a:rPr lang="en-US" sz="1600" dirty="0" smtClean="0"/>
              <a:t>.</a:t>
            </a:r>
            <a:r>
              <a:rPr lang="en-US" sz="1600" i="1" dirty="0" smtClean="0"/>
              <a:t>    </a:t>
            </a:r>
            <a:endParaRPr lang="en-US" sz="1600"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533400" y="832366"/>
            <a:ext cx="7848600" cy="584775"/>
          </a:xfrm>
          <a:prstGeom prst="rect">
            <a:avLst/>
          </a:prstGeom>
          <a:noFill/>
        </p:spPr>
        <p:txBody>
          <a:bodyPr wrap="square" rtlCol="0">
            <a:spAutoFit/>
          </a:bodyPr>
          <a:lstStyle/>
          <a:p>
            <a:pPr algn="ctr"/>
            <a:r>
              <a:rPr lang="en-US" sz="3200" b="1" dirty="0" smtClean="0">
                <a:solidFill>
                  <a:schemeClr val="bg2">
                    <a:lumMod val="50000"/>
                  </a:schemeClr>
                </a:solidFill>
              </a:rPr>
              <a:t>Purpose of study</a:t>
            </a:r>
            <a:endParaRPr lang="en-US" sz="3200" b="1" dirty="0">
              <a:solidFill>
                <a:schemeClr val="bg2">
                  <a:lumMod val="50000"/>
                </a:schemeClr>
              </a:solidFill>
            </a:endParaRPr>
          </a:p>
        </p:txBody>
      </p:sp>
      <p:sp>
        <p:nvSpPr>
          <p:cNvPr id="3" name="TextBox 2"/>
          <p:cNvSpPr txBox="1"/>
          <p:nvPr/>
        </p:nvSpPr>
        <p:spPr>
          <a:xfrm>
            <a:off x="533400" y="1543265"/>
            <a:ext cx="8077200" cy="3785652"/>
          </a:xfrm>
          <a:prstGeom prst="rect">
            <a:avLst/>
          </a:prstGeom>
          <a:noFill/>
        </p:spPr>
        <p:txBody>
          <a:bodyPr wrap="square" rtlCol="0">
            <a:spAutoFit/>
          </a:bodyPr>
          <a:lstStyle/>
          <a:p>
            <a:pPr marL="285750" indent="-285750">
              <a:buFont typeface="Arial" pitchFamily="34" charset="0"/>
              <a:buChar char="•"/>
            </a:pPr>
            <a:r>
              <a:rPr lang="en-US" sz="2000" b="1" dirty="0" smtClean="0">
                <a:solidFill>
                  <a:schemeClr val="bg2">
                    <a:lumMod val="25000"/>
                  </a:schemeClr>
                </a:solidFill>
              </a:rPr>
              <a:t>Examine BMI ( body mass index)</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BFP (body fat percentage)</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pedometer steps</a:t>
            </a:r>
          </a:p>
          <a:p>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interpersonal relationships</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behavior</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stress management</a:t>
            </a:r>
          </a:p>
          <a:p>
            <a:endParaRPr lang="en-US" sz="2000" b="1" dirty="0">
              <a:solidFill>
                <a:schemeClr val="bg2">
                  <a:lumMod val="25000"/>
                </a:schemeClr>
              </a:solidFill>
            </a:endParaRPr>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4165639498"/>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1981200" y="716511"/>
            <a:ext cx="5715000" cy="584775"/>
          </a:xfrm>
          <a:prstGeom prst="rect">
            <a:avLst/>
          </a:prstGeom>
          <a:noFill/>
        </p:spPr>
        <p:txBody>
          <a:bodyPr wrap="square" rtlCol="0">
            <a:spAutoFit/>
          </a:bodyPr>
          <a:lstStyle/>
          <a:p>
            <a:pPr algn="ctr"/>
            <a:r>
              <a:rPr lang="en-US" sz="3200" b="1" dirty="0" smtClean="0">
                <a:solidFill>
                  <a:schemeClr val="bg2">
                    <a:lumMod val="75000"/>
                  </a:schemeClr>
                </a:solidFill>
              </a:rPr>
              <a:t>The Question</a:t>
            </a:r>
            <a:endParaRPr lang="en-US" sz="3200" b="1" dirty="0">
              <a:solidFill>
                <a:schemeClr val="bg2">
                  <a:lumMod val="75000"/>
                </a:schemeClr>
              </a:solidFill>
            </a:endParaRPr>
          </a:p>
        </p:txBody>
      </p:sp>
      <p:sp>
        <p:nvSpPr>
          <p:cNvPr id="3" name="TextBox 2"/>
          <p:cNvSpPr txBox="1"/>
          <p:nvPr/>
        </p:nvSpPr>
        <p:spPr>
          <a:xfrm>
            <a:off x="762000" y="1600200"/>
            <a:ext cx="7848600" cy="369332"/>
          </a:xfrm>
          <a:prstGeom prst="rect">
            <a:avLst/>
          </a:prstGeom>
          <a:noFill/>
        </p:spPr>
        <p:txBody>
          <a:bodyPr wrap="square" rtlCol="0">
            <a:spAutoFit/>
          </a:bodyPr>
          <a:lstStyle/>
          <a:p>
            <a:endParaRPr lang="en-US" dirty="0"/>
          </a:p>
        </p:txBody>
      </p:sp>
      <p:sp>
        <p:nvSpPr>
          <p:cNvPr id="4" name="TextBox 3"/>
          <p:cNvSpPr txBox="1"/>
          <p:nvPr/>
        </p:nvSpPr>
        <p:spPr>
          <a:xfrm>
            <a:off x="762000" y="1784866"/>
            <a:ext cx="6934200" cy="1631216"/>
          </a:xfrm>
          <a:prstGeom prst="rect">
            <a:avLst/>
          </a:prstGeom>
          <a:noFill/>
        </p:spPr>
        <p:txBody>
          <a:bodyPr wrap="square" rtlCol="0">
            <a:spAutoFit/>
          </a:bodyPr>
          <a:lstStyle/>
          <a:p>
            <a:pPr marL="285750" indent="-285750">
              <a:buFont typeface="Arial" pitchFamily="34" charset="0"/>
              <a:buChar char="•"/>
            </a:pPr>
            <a:r>
              <a:rPr lang="en-US" sz="2000" dirty="0" smtClean="0">
                <a:solidFill>
                  <a:schemeClr val="tx2">
                    <a:lumMod val="75000"/>
                  </a:schemeClr>
                </a:solidFill>
              </a:rPr>
              <a:t>What are the effects of the addition of coping skills training for obese multiethnic parents whose overweight children are attending a weight management program on clinical outcomes of parents and their children and health behavior outcomes of parents?</a:t>
            </a:r>
            <a:endParaRPr lang="en-US" sz="2000" dirty="0">
              <a:solidFill>
                <a:schemeClr val="tx2">
                  <a:lumMod val="75000"/>
                </a:schemeClr>
              </a:solidFill>
            </a:endParaRPr>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7957656"/>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 of </a:t>
            </a:r>
            <a:r>
              <a:rPr lang="en-US" dirty="0" smtClean="0"/>
              <a:t>Obesity</a:t>
            </a:r>
            <a:endParaRPr lang="en-US" dirty="0"/>
          </a:p>
        </p:txBody>
      </p:sp>
      <p:sp>
        <p:nvSpPr>
          <p:cNvPr id="3" name="TextBox 2"/>
          <p:cNvSpPr txBox="1"/>
          <p:nvPr/>
        </p:nvSpPr>
        <p:spPr>
          <a:xfrm>
            <a:off x="381000" y="1447800"/>
            <a:ext cx="7010400" cy="4708981"/>
          </a:xfrm>
          <a:prstGeom prst="rect">
            <a:avLst/>
          </a:prstGeom>
          <a:noFill/>
        </p:spPr>
        <p:txBody>
          <a:bodyPr wrap="square" rtlCol="0">
            <a:spAutoFit/>
          </a:bodyPr>
          <a:lstStyle/>
          <a:p>
            <a:pPr marL="342900" indent="-342900">
              <a:buFont typeface="Arial"/>
              <a:buChar char="•"/>
            </a:pPr>
            <a:r>
              <a:rPr lang="en-US" sz="2000" dirty="0" smtClean="0">
                <a:latin typeface="Palatino Linotype (Body)"/>
                <a:cs typeface="Palatino Linotype (Body)"/>
              </a:rPr>
              <a:t>Pre-diabetes</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Impaired fasting glucose</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Type II Diabetes</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Hypertension</a:t>
            </a:r>
          </a:p>
          <a:p>
            <a:pPr marL="342900" indent="-342900"/>
            <a:endParaRPr lang="en-US" sz="2000" dirty="0" smtClean="0">
              <a:latin typeface="Palatino Linotype (Body)"/>
              <a:cs typeface="Palatino Linotype (Body)"/>
            </a:endParaRPr>
          </a:p>
          <a:p>
            <a:pPr marL="342900" indent="-342900">
              <a:buFont typeface="Arial"/>
              <a:buChar char="•"/>
            </a:pPr>
            <a:r>
              <a:rPr lang="en-US" sz="2000" dirty="0" err="1" smtClean="0">
                <a:latin typeface="Palatino Linotype (Body)"/>
                <a:cs typeface="Palatino Linotype (Body)"/>
              </a:rPr>
              <a:t>Dyslipidemia</a:t>
            </a:r>
            <a:r>
              <a:rPr lang="en-US" sz="2000" dirty="0" smtClean="0">
                <a:latin typeface="Palatino Linotype (Body)"/>
                <a:cs typeface="Palatino Linotype (Body)"/>
              </a:rPr>
              <a:t> </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Cardiovascular Disease</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Sleep Apnea</a:t>
            </a:r>
          </a:p>
          <a:p>
            <a:pPr marL="342900" indent="-342900"/>
            <a:endParaRPr lang="en-US" sz="2000" dirty="0" smtClean="0">
              <a:latin typeface="Palatino Linotype (Body)"/>
              <a:cs typeface="Palatino Linotype (Body)"/>
            </a:endParaRPr>
          </a:p>
          <a:p>
            <a:pPr marL="342900" indent="-342900">
              <a:buFont typeface="Arial"/>
              <a:buChar char="•"/>
            </a:pPr>
            <a:r>
              <a:rPr lang="en-US" sz="2000" dirty="0" smtClean="0">
                <a:latin typeface="Palatino Linotype (Body)"/>
                <a:cs typeface="Palatino Linotype (Body)"/>
              </a:rPr>
              <a:t>Depression</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Dependent Variables</a:t>
            </a:r>
          </a:p>
        </p:txBody>
      </p:sp>
      <p:sp>
        <p:nvSpPr>
          <p:cNvPr id="8195" name="Rectangle 3"/>
          <p:cNvSpPr>
            <a:spLocks noGrp="1" noChangeArrowheads="1"/>
          </p:cNvSpPr>
          <p:nvPr>
            <p:ph type="body" idx="1"/>
          </p:nvPr>
        </p:nvSpPr>
        <p:spPr/>
        <p:txBody>
          <a:bodyPr/>
          <a:lstStyle/>
          <a:p>
            <a:r>
              <a:rPr lang="en-US"/>
              <a:t>BMI</a:t>
            </a:r>
          </a:p>
          <a:p>
            <a:r>
              <a:rPr lang="en-US"/>
              <a:t>BFP</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Independent Variables</a:t>
            </a:r>
          </a:p>
        </p:txBody>
      </p:sp>
      <p:sp>
        <p:nvSpPr>
          <p:cNvPr id="9219" name="Rectangle 3"/>
          <p:cNvSpPr>
            <a:spLocks noGrp="1" noChangeArrowheads="1"/>
          </p:cNvSpPr>
          <p:nvPr>
            <p:ph type="body" idx="1"/>
          </p:nvPr>
        </p:nvSpPr>
        <p:spPr/>
        <p:txBody>
          <a:bodyPr/>
          <a:lstStyle/>
          <a:p>
            <a:r>
              <a:rPr lang="en-US"/>
              <a:t>Pedometers</a:t>
            </a:r>
          </a:p>
          <a:p>
            <a:r>
              <a:rPr lang="en-US"/>
              <a:t>Coping Skills Training (CST)</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p:txBody>
          <a:bodyPr/>
          <a:lstStyle/>
          <a:p>
            <a:r>
              <a:rPr lang="en-US"/>
              <a:t>Literature Review of Study</a:t>
            </a:r>
          </a:p>
        </p:txBody>
      </p:sp>
      <p:sp>
        <p:nvSpPr>
          <p:cNvPr id="2053" name="Rectangle 5"/>
          <p:cNvSpPr>
            <a:spLocks noGrp="1" noChangeArrowheads="1"/>
          </p:cNvSpPr>
          <p:nvPr>
            <p:ph type="body" idx="1"/>
          </p:nvPr>
        </p:nvSpPr>
        <p:spPr/>
        <p:txBody>
          <a:bodyPr/>
          <a:lstStyle/>
          <a:p>
            <a:r>
              <a:rPr lang="en-US"/>
              <a:t>Coping Skills Training (CST) </a:t>
            </a:r>
          </a:p>
          <a:p>
            <a:r>
              <a:rPr lang="en-US"/>
              <a:t>Background Literature</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Literature Review Cont.</a:t>
            </a:r>
          </a:p>
        </p:txBody>
      </p:sp>
      <p:sp>
        <p:nvSpPr>
          <p:cNvPr id="5123" name="Rectangle 3"/>
          <p:cNvSpPr>
            <a:spLocks noGrp="1" noChangeArrowheads="1"/>
          </p:cNvSpPr>
          <p:nvPr>
            <p:ph type="body" idx="1"/>
          </p:nvPr>
        </p:nvSpPr>
        <p:spPr/>
        <p:txBody>
          <a:bodyPr/>
          <a:lstStyle/>
          <a:p>
            <a:r>
              <a:rPr lang="en-US"/>
              <a:t>Study by Grey and colleagues(2000)</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432</TotalTime>
  <Words>2073</Words>
  <Application>Microsoft Macintosh PowerPoint</Application>
  <PresentationFormat>On-screen Show (4:3)</PresentationFormat>
  <Paragraphs>233</Paragraphs>
  <Slides>23</Slides>
  <Notes>22</Notes>
  <HiddenSlides>0</HiddenSlides>
  <MMClips>0</MMClips>
  <ScaleCrop>false</ScaleCrop>
  <HeadingPairs>
    <vt:vector size="4" baseType="variant">
      <vt:variant>
        <vt:lpstr>Design Template</vt:lpstr>
      </vt:variant>
      <vt:variant>
        <vt:i4>1</vt:i4>
      </vt:variant>
      <vt:variant>
        <vt:lpstr>Slide Titles</vt:lpstr>
      </vt:variant>
      <vt:variant>
        <vt:i4>23</vt:i4>
      </vt:variant>
    </vt:vector>
  </HeadingPairs>
  <TitlesOfParts>
    <vt:vector size="24" baseType="lpstr">
      <vt:lpstr>Civic</vt:lpstr>
      <vt:lpstr>Quantitative Research</vt:lpstr>
      <vt:lpstr>Slide 2</vt:lpstr>
      <vt:lpstr>Slide 3</vt:lpstr>
      <vt:lpstr>Slide 4</vt:lpstr>
      <vt:lpstr>Consequences of Obesity</vt:lpstr>
      <vt:lpstr>Dependent Variables</vt:lpstr>
      <vt:lpstr>Independent Variables</vt:lpstr>
      <vt:lpstr>Literature Review of Study</vt:lpstr>
      <vt:lpstr>Literature Review Cont.</vt:lpstr>
      <vt:lpstr>Literature Review Cont.</vt:lpstr>
      <vt:lpstr>Literature Review Cont.</vt:lpstr>
      <vt:lpstr>Study Design</vt:lpstr>
      <vt:lpstr>Sample</vt:lpstr>
      <vt:lpstr>Data </vt:lpstr>
      <vt:lpstr>Results for Children</vt:lpstr>
      <vt:lpstr>Results for Parents </vt:lpstr>
      <vt:lpstr>Conclusion </vt:lpstr>
      <vt:lpstr>Human Rights within the Study</vt:lpstr>
      <vt:lpstr>Strengths</vt:lpstr>
      <vt:lpstr>Limitations</vt:lpstr>
      <vt:lpstr>Implications for Nursing Practice and Research</vt:lpstr>
      <vt:lpstr>Summary</vt:lpstr>
      <vt:lpstr>Reference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dc:title>
  <dc:creator>Adrienne</dc:creator>
  <cp:lastModifiedBy>Nadi Akileh</cp:lastModifiedBy>
  <cp:revision>29</cp:revision>
  <dcterms:created xsi:type="dcterms:W3CDTF">2011-02-08T21:39:32Z</dcterms:created>
  <dcterms:modified xsi:type="dcterms:W3CDTF">2011-02-08T23:14:51Z</dcterms:modified>
</cp:coreProperties>
</file>