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6"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6446" autoAdjust="0"/>
  </p:normalViewPr>
  <p:slideViewPr>
    <p:cSldViewPr>
      <p:cViewPr varScale="1">
        <p:scale>
          <a:sx n="51" d="100"/>
          <a:sy n="51" d="100"/>
        </p:scale>
        <p:origin x="-1704"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7B2FFF-BEC7-4DC9-95AC-D2DC2CBDE529}" type="datetimeFigureOut">
              <a:rPr lang="en-US" smtClean="0"/>
              <a:pPr/>
              <a:t>2/7/2011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F87698-7A82-4CAF-80A5-64A24B6415E8}" type="slidenum">
              <a:rPr lang="en-US" smtClean="0"/>
              <a:pPr/>
              <a:t>‹#›</a:t>
            </a:fld>
            <a:endParaRPr lang="en-US"/>
          </a:p>
        </p:txBody>
      </p:sp>
    </p:spTree>
    <p:extLst>
      <p:ext uri="{BB962C8B-B14F-4D97-AF65-F5344CB8AC3E}">
        <p14:creationId xmlns:p14="http://schemas.microsoft.com/office/powerpoint/2010/main" xmlns="" val="4001753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1</a:t>
            </a:fld>
            <a:endParaRPr lang="en-US"/>
          </a:p>
        </p:txBody>
      </p:sp>
    </p:spTree>
    <p:extLst>
      <p:ext uri="{BB962C8B-B14F-4D97-AF65-F5344CB8AC3E}">
        <p14:creationId xmlns:p14="http://schemas.microsoft.com/office/powerpoint/2010/main" xmlns="" val="3283901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Obesity is having an alarming increase in the U.S. The risk for overweight children and adults has increased in Black, Hispanic, and Native American families in the past forty years. </a:t>
            </a:r>
            <a:endParaRPr lang="en-US" dirty="0" smtClean="0"/>
          </a:p>
          <a:p>
            <a:endParaRPr lang="en-US" dirty="0" smtClean="0"/>
          </a:p>
          <a:p>
            <a:endParaRPr lang="en-US" dirty="0" smtClean="0"/>
          </a:p>
          <a:p>
            <a:r>
              <a:rPr lang="en-US" dirty="0" smtClean="0"/>
              <a:t>The purpose of this study is to examine</a:t>
            </a:r>
            <a:r>
              <a:rPr lang="en-US" baseline="0" dirty="0" smtClean="0"/>
              <a:t> the effects caused to overweight children who are attending a weight management program by their multiethnic parents’ coping skills. </a:t>
            </a:r>
          </a:p>
          <a:p>
            <a:endParaRPr lang="en-US" baseline="0" dirty="0" smtClean="0"/>
          </a:p>
        </p:txBody>
      </p:sp>
      <p:sp>
        <p:nvSpPr>
          <p:cNvPr id="4" name="Slide Number Placeholder 3"/>
          <p:cNvSpPr>
            <a:spLocks noGrp="1"/>
          </p:cNvSpPr>
          <p:nvPr>
            <p:ph type="sldNum" sz="quarter" idx="10"/>
          </p:nvPr>
        </p:nvSpPr>
        <p:spPr/>
        <p:txBody>
          <a:bodyPr/>
          <a:lstStyle/>
          <a:p>
            <a:fld id="{3BF87698-7A82-4CAF-80A5-64A24B6415E8}" type="slidenum">
              <a:rPr lang="en-US" smtClean="0"/>
              <a:pPr/>
              <a:t>3</a:t>
            </a:fld>
            <a:endParaRPr lang="en-US"/>
          </a:p>
        </p:txBody>
      </p:sp>
    </p:spTree>
    <p:extLst>
      <p:ext uri="{BB962C8B-B14F-4D97-AF65-F5344CB8AC3E}">
        <p14:creationId xmlns:p14="http://schemas.microsoft.com/office/powerpoint/2010/main" xmlns="" val="3282971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Coping</a:t>
            </a:r>
            <a:r>
              <a:rPr lang="en-US" baseline="0" dirty="0" smtClean="0"/>
              <a:t> skills training (CST) is used to improve self efficacy outcomes that is based on a social learning theory that is a form of a cognitive behavioral intervention. According to Berry, D., </a:t>
            </a:r>
            <a:r>
              <a:rPr lang="en-US" baseline="0" dirty="0" err="1" smtClean="0"/>
              <a:t>Savoye</a:t>
            </a:r>
            <a:r>
              <a:rPr lang="en-US" baseline="0" dirty="0" smtClean="0"/>
              <a:t>, M., </a:t>
            </a:r>
            <a:r>
              <a:rPr lang="en-US" baseline="0" dirty="0" err="1" smtClean="0"/>
              <a:t>Melkus</a:t>
            </a:r>
            <a:r>
              <a:rPr lang="en-US" baseline="0" dirty="0" smtClean="0"/>
              <a:t>, G., and Grey, M, CST includes communications skills training, which includes social skills training and assertiveness training, social problem solving, conflict resolution, and cognitive behavior modification. </a:t>
            </a:r>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4</a:t>
            </a:fld>
            <a:endParaRPr lang="en-US"/>
          </a:p>
        </p:txBody>
      </p:sp>
    </p:spTree>
    <p:extLst>
      <p:ext uri="{BB962C8B-B14F-4D97-AF65-F5344CB8AC3E}">
        <p14:creationId xmlns:p14="http://schemas.microsoft.com/office/powerpoint/2010/main" xmlns="" val="15491844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By</a:t>
            </a:r>
            <a:r>
              <a:rPr lang="en-US" baseline="0" dirty="0" smtClean="0"/>
              <a:t> the 3 month mark 25% of participants had dropped out of the study. The twenty dyads who did not complete the study gave stated that they were not overweight enough , or had moved too far away to conveniently complete the study. Also, not all of the participants that completed the study attended every meeting during the study. </a:t>
            </a:r>
          </a:p>
        </p:txBody>
      </p:sp>
      <p:sp>
        <p:nvSpPr>
          <p:cNvPr id="4" name="Slide Number Placeholder 3"/>
          <p:cNvSpPr>
            <a:spLocks noGrp="1"/>
          </p:cNvSpPr>
          <p:nvPr>
            <p:ph type="sldNum" sz="quarter" idx="10"/>
          </p:nvPr>
        </p:nvSpPr>
        <p:spPr/>
        <p:txBody>
          <a:bodyPr/>
          <a:lstStyle/>
          <a:p>
            <a:fld id="{3BF87698-7A82-4CAF-80A5-64A24B6415E8}"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Data was collected using an</a:t>
            </a:r>
            <a:r>
              <a:rPr lang="en-US" baseline="0" dirty="0" smtClean="0"/>
              <a:t> </a:t>
            </a:r>
            <a:r>
              <a:rPr lang="en-US" baseline="0" dirty="0" err="1" smtClean="0"/>
              <a:t>Accusplit</a:t>
            </a:r>
            <a:r>
              <a:rPr lang="en-US" baseline="0" dirty="0" smtClean="0"/>
              <a:t> Eagle 170 Deluxe Activity Pedometer and a pedometer log, a wall mounted stadiometer for height, a </a:t>
            </a:r>
            <a:r>
              <a:rPr lang="en-US" baseline="0" dirty="0" err="1" smtClean="0"/>
              <a:t>Tanita</a:t>
            </a:r>
            <a:r>
              <a:rPr lang="en-US" baseline="0" dirty="0" smtClean="0"/>
              <a:t> body fat monitor and scale for weight, a </a:t>
            </a:r>
            <a:r>
              <a:rPr lang="en-US" baseline="0" dirty="0" err="1" smtClean="0"/>
              <a:t>Tanita</a:t>
            </a:r>
            <a:r>
              <a:rPr lang="en-US" baseline="0" dirty="0" smtClean="0"/>
              <a:t> body fat analyzer scale for BFP, and BMI was calculated using the equation BMI = kg/m².</a:t>
            </a:r>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Parents who participated in the study ranged from ages 27–77 </a:t>
            </a:r>
          </a:p>
          <a:p>
            <a:pPr>
              <a:buFont typeface="Arial" pitchFamily="34" charset="0"/>
              <a:buChar char="•"/>
            </a:pPr>
            <a:r>
              <a:rPr lang="en-US" dirty="0" smtClean="0"/>
              <a:t> 87.5% of parents were  female</a:t>
            </a:r>
          </a:p>
          <a:p>
            <a:pPr>
              <a:buFont typeface="Arial" pitchFamily="34" charset="0"/>
              <a:buChar char="•"/>
            </a:pPr>
            <a:r>
              <a:rPr lang="en-US" dirty="0" smtClean="0"/>
              <a:t>  Racial background of parents are as follows 35.0% Black, 36.2% Non-Hispanic-White, and 28.8% Hispanic.</a:t>
            </a:r>
          </a:p>
          <a:p>
            <a:pPr>
              <a:buFont typeface="Arial" pitchFamily="34" charset="0"/>
              <a:buChar char="•"/>
            </a:pPr>
            <a:r>
              <a:rPr lang="en-US" dirty="0" smtClean="0"/>
              <a:t> Children who participated in the study ranged from ages 7 – 17  </a:t>
            </a:r>
          </a:p>
          <a:p>
            <a:pPr>
              <a:buFont typeface="Arial" pitchFamily="34" charset="0"/>
              <a:buChar char="•"/>
            </a:pPr>
            <a:r>
              <a:rPr lang="en-US" dirty="0" smtClean="0"/>
              <a:t>58.8% of children were male</a:t>
            </a:r>
          </a:p>
          <a:p>
            <a:pPr>
              <a:buFont typeface="Arial" pitchFamily="34" charset="0"/>
              <a:buChar char="•"/>
            </a:pPr>
            <a:r>
              <a:rPr lang="en-US" dirty="0" smtClean="0"/>
              <a:t> Racial background of children  are as follows 33.8% Black, 36.2% White, and 30.0% Hispanic.</a:t>
            </a:r>
          </a:p>
          <a:p>
            <a:endParaRPr lang="en-US" dirty="0"/>
          </a:p>
        </p:txBody>
      </p:sp>
      <p:sp>
        <p:nvSpPr>
          <p:cNvPr id="4" name="Slide Number Placeholder 3"/>
          <p:cNvSpPr>
            <a:spLocks noGrp="1"/>
          </p:cNvSpPr>
          <p:nvPr>
            <p:ph type="sldNum" sz="quarter" idx="10"/>
          </p:nvPr>
        </p:nvSpPr>
        <p:spPr/>
        <p:txBody>
          <a:bodyPr/>
          <a:lstStyle/>
          <a:p>
            <a:fld id="{3BF87698-7A82-4CAF-80A5-64A24B6415E8}"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193B337-7296-4388-AFF0-BD2FA8F4002A}" type="datetimeFigureOut">
              <a:rPr lang="en-US" smtClean="0"/>
              <a:pPr/>
              <a:t>2/7/2011</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E1737EA-9F21-48A8-A08D-FE1C6BCE8111}"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93B337-7296-4388-AFF0-BD2FA8F4002A}" type="datetimeFigureOut">
              <a:rPr lang="en-US" smtClean="0"/>
              <a:pPr/>
              <a:t>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1737EA-9F21-48A8-A08D-FE1C6BCE811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9E1737EA-9F21-48A8-A08D-FE1C6BCE8111}"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93B337-7296-4388-AFF0-BD2FA8F4002A}" type="datetimeFigureOut">
              <a:rPr lang="en-US" smtClean="0"/>
              <a:pPr/>
              <a:t>2/7/2011</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193B337-7296-4388-AFF0-BD2FA8F4002A}" type="datetimeFigureOut">
              <a:rPr lang="en-US" smtClean="0"/>
              <a:pPr/>
              <a:t>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9E1737EA-9F21-48A8-A08D-FE1C6BCE8111}"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0193B337-7296-4388-AFF0-BD2FA8F4002A}" type="datetimeFigureOut">
              <a:rPr lang="en-US" smtClean="0"/>
              <a:pPr/>
              <a:t>2/7/2011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E1737EA-9F21-48A8-A08D-FE1C6BCE8111}"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0193B337-7296-4388-AFF0-BD2FA8F4002A}" type="datetimeFigureOut">
              <a:rPr lang="en-US" smtClean="0"/>
              <a:pPr/>
              <a:t>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1737EA-9F21-48A8-A08D-FE1C6BCE8111}"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193B337-7296-4388-AFF0-BD2FA8F4002A}" type="datetimeFigureOut">
              <a:rPr lang="en-US" smtClean="0"/>
              <a:pPr/>
              <a:t>2/7/2011</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9E1737EA-9F21-48A8-A08D-FE1C6BCE8111}"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193B337-7296-4388-AFF0-BD2FA8F4002A}" type="datetimeFigureOut">
              <a:rPr lang="en-US" smtClean="0"/>
              <a:pPr/>
              <a:t>2/7/2011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9E1737EA-9F21-48A8-A08D-FE1C6BCE811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0193B337-7296-4388-AFF0-BD2FA8F4002A}" type="datetimeFigureOut">
              <a:rPr lang="en-US" smtClean="0"/>
              <a:pPr/>
              <a:t>2/7/2011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9E1737EA-9F21-48A8-A08D-FE1C6BCE811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9E1737EA-9F21-48A8-A08D-FE1C6BCE8111}"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193B337-7296-4388-AFF0-BD2FA8F4002A}" type="datetimeFigureOut">
              <a:rPr lang="en-US" smtClean="0"/>
              <a:pPr/>
              <a:t>2/7/2011</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9E1737EA-9F21-48A8-A08D-FE1C6BCE8111}"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193B337-7296-4388-AFF0-BD2FA8F4002A}" type="datetimeFigureOut">
              <a:rPr lang="en-US" smtClean="0"/>
              <a:pPr/>
              <a:t>2/7/2011</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193B337-7296-4388-AFF0-BD2FA8F4002A}" type="datetimeFigureOut">
              <a:rPr lang="en-US" smtClean="0"/>
              <a:pPr/>
              <a:t>2/7/2011</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9E1737EA-9F21-48A8-A08D-FE1C6BCE8111}"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92500" lnSpcReduction="20000"/>
          </a:bodyPr>
          <a:lstStyle/>
          <a:p>
            <a:r>
              <a:rPr lang="en-US" sz="2000" b="0" dirty="0" smtClean="0">
                <a:latin typeface="Meiryo" pitchFamily="34" charset="-128"/>
                <a:ea typeface="Meiryo" pitchFamily="34" charset="-128"/>
                <a:cs typeface="Times New Roman" pitchFamily="18" charset="0"/>
              </a:rPr>
              <a:t>Adrienne Grove, </a:t>
            </a:r>
            <a:r>
              <a:rPr lang="en-US" sz="2000" b="0" dirty="0" err="1">
                <a:latin typeface="Meiryo" pitchFamily="34" charset="-128"/>
                <a:ea typeface="Meiryo" pitchFamily="34" charset="-128"/>
                <a:cs typeface="Times New Roman" pitchFamily="18" charset="0"/>
              </a:rPr>
              <a:t>Nadi</a:t>
            </a:r>
            <a:r>
              <a:rPr lang="en-US" sz="2000" b="0" dirty="0">
                <a:latin typeface="Meiryo" pitchFamily="34" charset="-128"/>
                <a:ea typeface="Meiryo" pitchFamily="34" charset="-128"/>
                <a:cs typeface="Times New Roman" pitchFamily="18" charset="0"/>
              </a:rPr>
              <a:t> </a:t>
            </a:r>
            <a:r>
              <a:rPr lang="en-US" sz="2000" b="0" dirty="0" err="1" smtClean="0">
                <a:latin typeface="Meiryo" pitchFamily="34" charset="-128"/>
                <a:ea typeface="Meiryo" pitchFamily="34" charset="-128"/>
                <a:cs typeface="Times New Roman" pitchFamily="18" charset="0"/>
              </a:rPr>
              <a:t>Akileh</a:t>
            </a:r>
            <a:r>
              <a:rPr lang="en-US" sz="2000" b="0" dirty="0" smtClean="0">
                <a:latin typeface="Meiryo" pitchFamily="34" charset="-128"/>
                <a:ea typeface="Meiryo" pitchFamily="34" charset="-128"/>
                <a:cs typeface="Times New Roman" pitchFamily="18" charset="0"/>
              </a:rPr>
              <a:t>, Sheila Hurley, Sara Rinehart, and </a:t>
            </a:r>
            <a:r>
              <a:rPr lang="en-US" sz="2000" b="0" dirty="0" err="1" smtClean="0">
                <a:latin typeface="Meiryo" pitchFamily="34" charset="-128"/>
                <a:ea typeface="Meiryo" pitchFamily="34" charset="-128"/>
                <a:cs typeface="Times New Roman" pitchFamily="18" charset="0"/>
              </a:rPr>
              <a:t>Kimmie</a:t>
            </a:r>
            <a:r>
              <a:rPr lang="en-US" sz="2000" b="0" dirty="0" smtClean="0">
                <a:latin typeface="Meiryo" pitchFamily="34" charset="-128"/>
                <a:ea typeface="Meiryo" pitchFamily="34" charset="-128"/>
                <a:cs typeface="Times New Roman" pitchFamily="18" charset="0"/>
              </a:rPr>
              <a:t> </a:t>
            </a:r>
            <a:r>
              <a:rPr lang="en-US" sz="2000" b="0" dirty="0" err="1" smtClean="0">
                <a:latin typeface="Meiryo" pitchFamily="34" charset="-128"/>
                <a:ea typeface="Meiryo" pitchFamily="34" charset="-128"/>
                <a:cs typeface="Times New Roman" pitchFamily="18" charset="0"/>
              </a:rPr>
              <a:t>Vavra</a:t>
            </a:r>
            <a:endParaRPr lang="en-US" sz="2000" b="0" dirty="0" smtClean="0">
              <a:latin typeface="Meiryo" pitchFamily="34" charset="-128"/>
              <a:ea typeface="Meiryo" pitchFamily="34" charset="-128"/>
              <a:cs typeface="Times New Roman" pitchFamily="18" charset="0"/>
            </a:endParaRPr>
          </a:p>
          <a:p>
            <a:r>
              <a:rPr lang="en-US" sz="2000" b="0" dirty="0" smtClean="0">
                <a:latin typeface="Meiryo" pitchFamily="34" charset="-128"/>
                <a:ea typeface="Meiryo" pitchFamily="34" charset="-128"/>
                <a:cs typeface="Times New Roman" pitchFamily="18" charset="0"/>
              </a:rPr>
              <a:t>Lakeview College of Nursing</a:t>
            </a:r>
          </a:p>
          <a:p>
            <a:r>
              <a:rPr lang="en-US" sz="2000" b="0" dirty="0" smtClean="0">
                <a:latin typeface="Meiryo" pitchFamily="34" charset="-128"/>
                <a:ea typeface="Meiryo" pitchFamily="34" charset="-128"/>
                <a:cs typeface="Times New Roman" pitchFamily="18" charset="0"/>
              </a:rPr>
              <a:t>N302-Nursing Research</a:t>
            </a:r>
          </a:p>
          <a:p>
            <a:r>
              <a:rPr lang="en-US" sz="2000" b="0" dirty="0" smtClean="0">
                <a:latin typeface="Meiryo" pitchFamily="34" charset="-128"/>
                <a:ea typeface="Meiryo" pitchFamily="34" charset="-128"/>
                <a:cs typeface="Times New Roman" pitchFamily="18" charset="0"/>
              </a:rPr>
              <a:t>Spring, 2011</a:t>
            </a:r>
            <a:endParaRPr lang="en-US" sz="2000" b="0" dirty="0">
              <a:latin typeface="Meiryo" pitchFamily="34" charset="-128"/>
              <a:ea typeface="Meiryo" pitchFamily="34" charset="-128"/>
              <a:cs typeface="Times New Roman" pitchFamily="18" charset="0"/>
            </a:endParaRPr>
          </a:p>
        </p:txBody>
      </p:sp>
      <p:sp>
        <p:nvSpPr>
          <p:cNvPr id="2" name="Title 1"/>
          <p:cNvSpPr>
            <a:spLocks noGrp="1"/>
          </p:cNvSpPr>
          <p:nvPr>
            <p:ph type="ctrTitle"/>
          </p:nvPr>
        </p:nvSpPr>
        <p:spPr/>
        <p:txBody>
          <a:bodyPr>
            <a:normAutofit/>
          </a:bodyPr>
          <a:lstStyle/>
          <a:p>
            <a:r>
              <a:rPr lang="en-US" sz="3600" dirty="0" smtClean="0">
                <a:latin typeface="Times New Roman" pitchFamily="18" charset="0"/>
                <a:cs typeface="Times New Roman" pitchFamily="18" charset="0"/>
              </a:rPr>
              <a:t>Quantitative Research</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xmlns="" val="234242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and Conclusion</a:t>
            </a:r>
            <a:endParaRPr lang="en-US" dirty="0"/>
          </a:p>
        </p:txBody>
      </p:sp>
      <p:sp>
        <p:nvSpPr>
          <p:cNvPr id="4" name="TextBox 3"/>
          <p:cNvSpPr txBox="1"/>
          <p:nvPr/>
        </p:nvSpPr>
        <p:spPr>
          <a:xfrm>
            <a:off x="228600" y="1371600"/>
            <a:ext cx="8610600" cy="3785652"/>
          </a:xfrm>
          <a:prstGeom prst="rect">
            <a:avLst/>
          </a:prstGeom>
          <a:noFill/>
        </p:spPr>
        <p:txBody>
          <a:bodyPr wrap="square" rtlCol="0">
            <a:spAutoFit/>
          </a:bodyPr>
          <a:lstStyle/>
          <a:p>
            <a:pPr>
              <a:buFont typeface="Arial" pitchFamily="34" charset="0"/>
              <a:buChar char="•"/>
            </a:pPr>
            <a:r>
              <a:rPr lang="en-US" sz="2000" dirty="0" smtClean="0"/>
              <a:t> Analyses </a:t>
            </a:r>
            <a:r>
              <a:rPr lang="en-US" sz="2000" dirty="0" smtClean="0"/>
              <a:t>of data were </a:t>
            </a:r>
            <a:r>
              <a:rPr lang="en-US" sz="2000" dirty="0" smtClean="0"/>
              <a:t>performed using version 13.0 of the Statistical Package for the Social Sciences </a:t>
            </a:r>
            <a:r>
              <a:rPr lang="en-US" sz="2000" dirty="0" smtClean="0"/>
              <a:t> to check for accuracy.</a:t>
            </a:r>
          </a:p>
          <a:p>
            <a:pPr>
              <a:buFont typeface="Arial" pitchFamily="34" charset="0"/>
              <a:buChar char="•"/>
            </a:pPr>
            <a:endParaRPr lang="en-US" sz="2000" dirty="0" smtClean="0"/>
          </a:p>
          <a:p>
            <a:pPr>
              <a:buFont typeface="Arial" pitchFamily="34" charset="0"/>
              <a:buChar char="•"/>
            </a:pPr>
            <a:r>
              <a:rPr lang="en-US" sz="2000" dirty="0" smtClean="0"/>
              <a:t>This study concluded that after </a:t>
            </a:r>
            <a:r>
              <a:rPr lang="en-US" sz="2000" dirty="0" smtClean="0"/>
              <a:t>6 months, parents in the experimental group had significantly lower body mass index (BMI) and body fat percentage (BFP), and higher numbers of pedometer steps compared to the control group. Parents also demonstrated significant improvement in interpersonal relationships, behavior control, and stress management compared to the control group. </a:t>
            </a:r>
            <a:endParaRPr lang="en-US" sz="2000" dirty="0" smtClean="0"/>
          </a:p>
          <a:p>
            <a:pPr>
              <a:buFont typeface="Arial" pitchFamily="34" charset="0"/>
              <a:buChar char="•"/>
            </a:pPr>
            <a:endParaRPr lang="en-US" sz="2000" dirty="0" smtClean="0"/>
          </a:p>
          <a:p>
            <a:pPr>
              <a:buFont typeface="Arial" pitchFamily="34" charset="0"/>
              <a:buChar char="•"/>
            </a:pPr>
            <a:r>
              <a:rPr lang="en-US" sz="2000" dirty="0" smtClean="0"/>
              <a:t>Children </a:t>
            </a:r>
            <a:r>
              <a:rPr lang="en-US" sz="2000" dirty="0" smtClean="0"/>
              <a:t>in the experimental group demonstrated trends toward decreased BMI and BFP and increased pedometer steps.</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28750" y="740212"/>
            <a:ext cx="6096000" cy="584775"/>
          </a:xfrm>
          <a:prstGeom prst="rect">
            <a:avLst/>
          </a:prstGeom>
          <a:noFill/>
        </p:spPr>
        <p:txBody>
          <a:bodyPr wrap="square" rtlCol="0">
            <a:spAutoFit/>
          </a:bodyPr>
          <a:lstStyle/>
          <a:p>
            <a:pPr algn="ctr"/>
            <a:r>
              <a:rPr lang="en-US" sz="3200" b="1" dirty="0" smtClean="0">
                <a:solidFill>
                  <a:schemeClr val="bg2">
                    <a:lumMod val="75000"/>
                  </a:schemeClr>
                </a:solidFill>
              </a:rPr>
              <a:t>Objectives</a:t>
            </a:r>
            <a:endParaRPr lang="en-US" sz="3200" b="1" dirty="0">
              <a:solidFill>
                <a:schemeClr val="bg2">
                  <a:lumMod val="75000"/>
                </a:schemeClr>
              </a:solidFill>
            </a:endParaRPr>
          </a:p>
        </p:txBody>
      </p:sp>
      <p:sp>
        <p:nvSpPr>
          <p:cNvPr id="4" name="TextBox 3"/>
          <p:cNvSpPr txBox="1"/>
          <p:nvPr/>
        </p:nvSpPr>
        <p:spPr>
          <a:xfrm>
            <a:off x="609600" y="1828800"/>
            <a:ext cx="7315200" cy="3785652"/>
          </a:xfrm>
          <a:prstGeom prst="rect">
            <a:avLst/>
          </a:prstGeom>
          <a:noFill/>
        </p:spPr>
        <p:txBody>
          <a:bodyPr wrap="square" rtlCol="0">
            <a:spAutoFit/>
          </a:bodyPr>
          <a:lstStyle/>
          <a:p>
            <a:pPr marL="285750" indent="-285750">
              <a:buFont typeface="Arial" pitchFamily="34" charset="0"/>
              <a:buChar char="•"/>
            </a:pPr>
            <a:r>
              <a:rPr lang="en-US" sz="2000" b="1" dirty="0" smtClean="0">
                <a:solidFill>
                  <a:schemeClr val="tx2">
                    <a:lumMod val="75000"/>
                  </a:schemeClr>
                </a:solidFill>
              </a:rPr>
              <a:t>Discuss purpose and goal of  the study on multiethnic obese parents and overweight children</a:t>
            </a:r>
          </a:p>
          <a:p>
            <a:pPr marL="285750" indent="-285750">
              <a:buFont typeface="Arial" pitchFamily="34" charset="0"/>
              <a:buChar char="•"/>
            </a:pPr>
            <a:endParaRPr lang="en-US" sz="2000" b="1" dirty="0" smtClean="0">
              <a:solidFill>
                <a:schemeClr val="tx2">
                  <a:lumMod val="75000"/>
                </a:schemeClr>
              </a:solidFill>
            </a:endParaRPr>
          </a:p>
          <a:p>
            <a:pPr marL="285750" indent="-285750">
              <a:buFont typeface="Arial" pitchFamily="34" charset="0"/>
              <a:buChar char="•"/>
            </a:pPr>
            <a:r>
              <a:rPr lang="en-US" sz="2000" b="1" dirty="0" smtClean="0">
                <a:solidFill>
                  <a:schemeClr val="tx2">
                    <a:lumMod val="75000"/>
                  </a:schemeClr>
                </a:solidFill>
              </a:rPr>
              <a:t>Identify the study design</a:t>
            </a:r>
          </a:p>
          <a:p>
            <a:pPr marL="285750" indent="-285750">
              <a:buFont typeface="Arial" pitchFamily="34" charset="0"/>
              <a:buChar char="•"/>
            </a:pPr>
            <a:endParaRPr lang="en-US" sz="2000" b="1" dirty="0" smtClean="0">
              <a:solidFill>
                <a:schemeClr val="tx2">
                  <a:lumMod val="75000"/>
                </a:schemeClr>
              </a:solidFill>
            </a:endParaRPr>
          </a:p>
          <a:p>
            <a:pPr marL="285750" indent="-285750">
              <a:buFont typeface="Arial" pitchFamily="34" charset="0"/>
              <a:buChar char="•"/>
            </a:pPr>
            <a:r>
              <a:rPr lang="en-US" sz="2000" b="1" dirty="0" smtClean="0">
                <a:solidFill>
                  <a:schemeClr val="tx2">
                    <a:lumMod val="75000"/>
                  </a:schemeClr>
                </a:solidFill>
              </a:rPr>
              <a:t>Identify the sample and data collect</a:t>
            </a:r>
          </a:p>
          <a:p>
            <a:pPr marL="285750" indent="-285750">
              <a:buFont typeface="Arial" pitchFamily="34" charset="0"/>
              <a:buChar char="•"/>
            </a:pPr>
            <a:endParaRPr lang="en-US" sz="2000" b="1" dirty="0" smtClean="0">
              <a:solidFill>
                <a:schemeClr val="tx2">
                  <a:lumMod val="75000"/>
                </a:schemeClr>
              </a:solidFill>
            </a:endParaRPr>
          </a:p>
          <a:p>
            <a:pPr marL="285750" indent="-285750">
              <a:buFont typeface="Arial" pitchFamily="34" charset="0"/>
              <a:buChar char="•"/>
            </a:pPr>
            <a:r>
              <a:rPr lang="en-US" sz="2000" b="1" dirty="0" smtClean="0">
                <a:solidFill>
                  <a:schemeClr val="tx2">
                    <a:lumMod val="75000"/>
                  </a:schemeClr>
                </a:solidFill>
              </a:rPr>
              <a:t>Discuss humans rights , present or not present in the study</a:t>
            </a:r>
          </a:p>
          <a:p>
            <a:pPr marL="285750" indent="-285750">
              <a:buFont typeface="Arial" pitchFamily="34" charset="0"/>
              <a:buChar char="•"/>
            </a:pPr>
            <a:endParaRPr lang="en-US" sz="2000" b="1" dirty="0" smtClean="0">
              <a:solidFill>
                <a:schemeClr val="tx2">
                  <a:lumMod val="75000"/>
                </a:schemeClr>
              </a:solidFill>
            </a:endParaRPr>
          </a:p>
          <a:p>
            <a:pPr marL="285750" indent="-285750">
              <a:buFont typeface="Arial" pitchFamily="34" charset="0"/>
              <a:buChar char="•"/>
            </a:pPr>
            <a:r>
              <a:rPr lang="en-US" sz="2000" b="1" dirty="0" smtClean="0">
                <a:solidFill>
                  <a:schemeClr val="tx2">
                    <a:lumMod val="75000"/>
                  </a:schemeClr>
                </a:solidFill>
              </a:rPr>
              <a:t>Identify strengths and limitations of the study</a:t>
            </a:r>
          </a:p>
          <a:p>
            <a:pPr marL="285750" indent="-285750" algn="r">
              <a:buFont typeface="Arial" pitchFamily="34" charset="0"/>
              <a:buChar char="•"/>
            </a:pPr>
            <a:endParaRPr lang="en-US" sz="2000" b="1" dirty="0" smtClean="0">
              <a:solidFill>
                <a:schemeClr val="tx2">
                  <a:lumMod val="75000"/>
                </a:schemeClr>
              </a:solidFill>
            </a:endParaRPr>
          </a:p>
          <a:p>
            <a:pPr marL="285750" indent="-285750">
              <a:buFont typeface="Arial" pitchFamily="34" charset="0"/>
              <a:buChar char="•"/>
            </a:pPr>
            <a:r>
              <a:rPr lang="en-US" sz="2000" b="1" dirty="0" smtClean="0">
                <a:solidFill>
                  <a:schemeClr val="tx2">
                    <a:lumMod val="75000"/>
                  </a:schemeClr>
                </a:solidFill>
              </a:rPr>
              <a:t>Discuss the study’s importance to nursing</a:t>
            </a:r>
            <a:endParaRPr lang="en-US" sz="2000" b="1" dirty="0">
              <a:solidFill>
                <a:schemeClr val="tx2">
                  <a:lumMod val="75000"/>
                </a:schemeClr>
              </a:solidFill>
            </a:endParaRPr>
          </a:p>
        </p:txBody>
      </p:sp>
    </p:spTree>
    <p:extLst>
      <p:ext uri="{BB962C8B-B14F-4D97-AF65-F5344CB8AC3E}">
        <p14:creationId xmlns:p14="http://schemas.microsoft.com/office/powerpoint/2010/main" xmlns="" val="3607508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832366"/>
            <a:ext cx="7848600" cy="584775"/>
          </a:xfrm>
          <a:prstGeom prst="rect">
            <a:avLst/>
          </a:prstGeom>
          <a:noFill/>
        </p:spPr>
        <p:txBody>
          <a:bodyPr wrap="square" rtlCol="0">
            <a:spAutoFit/>
          </a:bodyPr>
          <a:lstStyle/>
          <a:p>
            <a:pPr algn="ctr"/>
            <a:r>
              <a:rPr lang="en-US" sz="3200" b="1" dirty="0" smtClean="0">
                <a:solidFill>
                  <a:schemeClr val="bg2">
                    <a:lumMod val="50000"/>
                  </a:schemeClr>
                </a:solidFill>
              </a:rPr>
              <a:t>Purpose of study</a:t>
            </a:r>
            <a:endParaRPr lang="en-US" sz="3200" b="1" dirty="0">
              <a:solidFill>
                <a:schemeClr val="bg2">
                  <a:lumMod val="50000"/>
                </a:schemeClr>
              </a:solidFill>
            </a:endParaRPr>
          </a:p>
        </p:txBody>
      </p:sp>
      <p:sp>
        <p:nvSpPr>
          <p:cNvPr id="3" name="TextBox 2"/>
          <p:cNvSpPr txBox="1"/>
          <p:nvPr/>
        </p:nvSpPr>
        <p:spPr>
          <a:xfrm>
            <a:off x="533400" y="1543265"/>
            <a:ext cx="8077200" cy="3785652"/>
          </a:xfrm>
          <a:prstGeom prst="rect">
            <a:avLst/>
          </a:prstGeom>
          <a:noFill/>
        </p:spPr>
        <p:txBody>
          <a:bodyPr wrap="square" rtlCol="0">
            <a:spAutoFit/>
          </a:bodyPr>
          <a:lstStyle/>
          <a:p>
            <a:pPr marL="285750" indent="-285750">
              <a:buFont typeface="Arial" pitchFamily="34" charset="0"/>
              <a:buChar char="•"/>
            </a:pPr>
            <a:r>
              <a:rPr lang="en-US" sz="2000" b="1" dirty="0" smtClean="0">
                <a:solidFill>
                  <a:schemeClr val="bg2">
                    <a:lumMod val="25000"/>
                  </a:schemeClr>
                </a:solidFill>
              </a:rPr>
              <a:t>Examine BMI ( body mass index)</a:t>
            </a:r>
          </a:p>
          <a:p>
            <a:pPr marL="285750" indent="-285750">
              <a:buFont typeface="Arial" pitchFamily="34" charset="0"/>
              <a:buChar char="•"/>
            </a:pPr>
            <a:endParaRPr lang="en-US" sz="2000" b="1" dirty="0" smtClean="0">
              <a:solidFill>
                <a:schemeClr val="bg2">
                  <a:lumMod val="25000"/>
                </a:schemeClr>
              </a:solidFill>
            </a:endParaRPr>
          </a:p>
          <a:p>
            <a:pPr marL="285750" indent="-285750">
              <a:buFont typeface="Arial" pitchFamily="34" charset="0"/>
              <a:buChar char="•"/>
            </a:pPr>
            <a:r>
              <a:rPr lang="en-US" sz="2000" b="1" dirty="0" smtClean="0">
                <a:solidFill>
                  <a:schemeClr val="bg2">
                    <a:lumMod val="25000"/>
                  </a:schemeClr>
                </a:solidFill>
              </a:rPr>
              <a:t>Examine BFP (body fat percentage)</a:t>
            </a:r>
          </a:p>
          <a:p>
            <a:pPr marL="285750" indent="-285750">
              <a:buFont typeface="Arial" pitchFamily="34" charset="0"/>
              <a:buChar char="•"/>
            </a:pPr>
            <a:endParaRPr lang="en-US" sz="2000" b="1" dirty="0" smtClean="0">
              <a:solidFill>
                <a:schemeClr val="bg2">
                  <a:lumMod val="25000"/>
                </a:schemeClr>
              </a:solidFill>
            </a:endParaRPr>
          </a:p>
          <a:p>
            <a:pPr marL="285750" indent="-285750">
              <a:buFont typeface="Arial" pitchFamily="34" charset="0"/>
              <a:buChar char="•"/>
            </a:pPr>
            <a:r>
              <a:rPr lang="en-US" sz="2000" b="1" dirty="0" smtClean="0">
                <a:solidFill>
                  <a:schemeClr val="bg2">
                    <a:lumMod val="25000"/>
                  </a:schemeClr>
                </a:solidFill>
              </a:rPr>
              <a:t>Examine pedometer steps</a:t>
            </a:r>
          </a:p>
          <a:p>
            <a:endParaRPr lang="en-US" sz="2000" b="1" dirty="0" smtClean="0">
              <a:solidFill>
                <a:schemeClr val="bg2">
                  <a:lumMod val="25000"/>
                </a:schemeClr>
              </a:solidFill>
            </a:endParaRPr>
          </a:p>
          <a:p>
            <a:pPr marL="285750" indent="-285750">
              <a:buFont typeface="Arial" pitchFamily="34" charset="0"/>
              <a:buChar char="•"/>
            </a:pPr>
            <a:r>
              <a:rPr lang="en-US" sz="2000" b="1" dirty="0" smtClean="0">
                <a:solidFill>
                  <a:schemeClr val="bg2">
                    <a:lumMod val="25000"/>
                  </a:schemeClr>
                </a:solidFill>
              </a:rPr>
              <a:t>Examine interpersonal relationships</a:t>
            </a:r>
          </a:p>
          <a:p>
            <a:pPr marL="285750" indent="-285750">
              <a:buFont typeface="Arial" pitchFamily="34" charset="0"/>
              <a:buChar char="•"/>
            </a:pPr>
            <a:endParaRPr lang="en-US" sz="2000" b="1" dirty="0" smtClean="0">
              <a:solidFill>
                <a:schemeClr val="bg2">
                  <a:lumMod val="25000"/>
                </a:schemeClr>
              </a:solidFill>
            </a:endParaRPr>
          </a:p>
          <a:p>
            <a:pPr marL="285750" indent="-285750">
              <a:buFont typeface="Arial" pitchFamily="34" charset="0"/>
              <a:buChar char="•"/>
            </a:pPr>
            <a:r>
              <a:rPr lang="en-US" sz="2000" b="1" dirty="0" smtClean="0">
                <a:solidFill>
                  <a:schemeClr val="bg2">
                    <a:lumMod val="25000"/>
                  </a:schemeClr>
                </a:solidFill>
              </a:rPr>
              <a:t>Examine behavior</a:t>
            </a:r>
          </a:p>
          <a:p>
            <a:pPr marL="285750" indent="-285750">
              <a:buFont typeface="Arial" pitchFamily="34" charset="0"/>
              <a:buChar char="•"/>
            </a:pPr>
            <a:endParaRPr lang="en-US" sz="2000" b="1" dirty="0" smtClean="0">
              <a:solidFill>
                <a:schemeClr val="bg2">
                  <a:lumMod val="25000"/>
                </a:schemeClr>
              </a:solidFill>
            </a:endParaRPr>
          </a:p>
          <a:p>
            <a:pPr marL="285750" indent="-285750">
              <a:buFont typeface="Arial" pitchFamily="34" charset="0"/>
              <a:buChar char="•"/>
            </a:pPr>
            <a:r>
              <a:rPr lang="en-US" sz="2000" b="1" dirty="0" smtClean="0">
                <a:solidFill>
                  <a:schemeClr val="bg2">
                    <a:lumMod val="25000"/>
                  </a:schemeClr>
                </a:solidFill>
              </a:rPr>
              <a:t>Examine stress management</a:t>
            </a:r>
          </a:p>
          <a:p>
            <a:endParaRPr lang="en-US" sz="2000" b="1" dirty="0">
              <a:solidFill>
                <a:schemeClr val="bg2">
                  <a:lumMod val="25000"/>
                </a:schemeClr>
              </a:solidFill>
            </a:endParaRPr>
          </a:p>
        </p:txBody>
      </p:sp>
    </p:spTree>
    <p:extLst>
      <p:ext uri="{BB962C8B-B14F-4D97-AF65-F5344CB8AC3E}">
        <p14:creationId xmlns:p14="http://schemas.microsoft.com/office/powerpoint/2010/main" xmlns="" val="4165639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81200" y="716511"/>
            <a:ext cx="5715000" cy="584775"/>
          </a:xfrm>
          <a:prstGeom prst="rect">
            <a:avLst/>
          </a:prstGeom>
          <a:noFill/>
        </p:spPr>
        <p:txBody>
          <a:bodyPr wrap="square" rtlCol="0">
            <a:spAutoFit/>
          </a:bodyPr>
          <a:lstStyle/>
          <a:p>
            <a:pPr algn="ctr"/>
            <a:r>
              <a:rPr lang="en-US" sz="3200" dirty="0" smtClean="0">
                <a:solidFill>
                  <a:schemeClr val="bg2">
                    <a:lumMod val="75000"/>
                  </a:schemeClr>
                </a:solidFill>
              </a:rPr>
              <a:t>The </a:t>
            </a:r>
            <a:r>
              <a:rPr lang="en-US" sz="3200" b="1" dirty="0" smtClean="0">
                <a:solidFill>
                  <a:schemeClr val="bg2">
                    <a:lumMod val="75000"/>
                  </a:schemeClr>
                </a:solidFill>
              </a:rPr>
              <a:t>Question</a:t>
            </a:r>
            <a:endParaRPr lang="en-US" sz="3200" b="1" dirty="0">
              <a:solidFill>
                <a:schemeClr val="bg2">
                  <a:lumMod val="75000"/>
                </a:schemeClr>
              </a:solidFill>
            </a:endParaRPr>
          </a:p>
        </p:txBody>
      </p:sp>
      <p:sp>
        <p:nvSpPr>
          <p:cNvPr id="3" name="TextBox 2"/>
          <p:cNvSpPr txBox="1"/>
          <p:nvPr/>
        </p:nvSpPr>
        <p:spPr>
          <a:xfrm>
            <a:off x="762000" y="1600200"/>
            <a:ext cx="7848600" cy="369332"/>
          </a:xfrm>
          <a:prstGeom prst="rect">
            <a:avLst/>
          </a:prstGeom>
          <a:noFill/>
        </p:spPr>
        <p:txBody>
          <a:bodyPr wrap="square" rtlCol="0">
            <a:spAutoFit/>
          </a:bodyPr>
          <a:lstStyle/>
          <a:p>
            <a:endParaRPr lang="en-US" dirty="0"/>
          </a:p>
        </p:txBody>
      </p:sp>
      <p:sp>
        <p:nvSpPr>
          <p:cNvPr id="4" name="TextBox 3"/>
          <p:cNvSpPr txBox="1"/>
          <p:nvPr/>
        </p:nvSpPr>
        <p:spPr>
          <a:xfrm>
            <a:off x="762000" y="1784866"/>
            <a:ext cx="6934200" cy="1631216"/>
          </a:xfrm>
          <a:prstGeom prst="rect">
            <a:avLst/>
          </a:prstGeom>
          <a:noFill/>
        </p:spPr>
        <p:txBody>
          <a:bodyPr wrap="square" rtlCol="0">
            <a:spAutoFit/>
          </a:bodyPr>
          <a:lstStyle/>
          <a:p>
            <a:pPr marL="285750" indent="-285750">
              <a:buFont typeface="Arial" pitchFamily="34" charset="0"/>
              <a:buChar char="•"/>
            </a:pPr>
            <a:r>
              <a:rPr lang="en-US" sz="2000" dirty="0" smtClean="0">
                <a:solidFill>
                  <a:schemeClr val="tx2">
                    <a:lumMod val="75000"/>
                  </a:schemeClr>
                </a:solidFill>
              </a:rPr>
              <a:t>What are the effects of the addition of coping skills training for obese multiethnic parents whose overweight children are attending a weight management program on clinical outcomes of parents and their children and health behavior outcomes of parents?</a:t>
            </a:r>
            <a:endParaRPr lang="en-US" sz="2000" dirty="0">
              <a:solidFill>
                <a:schemeClr val="tx2">
                  <a:lumMod val="75000"/>
                </a:schemeClr>
              </a:solidFill>
            </a:endParaRPr>
          </a:p>
        </p:txBody>
      </p:sp>
    </p:spTree>
    <p:extLst>
      <p:ext uri="{BB962C8B-B14F-4D97-AF65-F5344CB8AC3E}">
        <p14:creationId xmlns:p14="http://schemas.microsoft.com/office/powerpoint/2010/main" xmlns="" val="7957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a:t>
            </a:r>
            <a:endParaRPr lang="en-US" dirty="0"/>
          </a:p>
        </p:txBody>
      </p:sp>
      <p:sp>
        <p:nvSpPr>
          <p:cNvPr id="4" name="TextBox 3"/>
          <p:cNvSpPr txBox="1"/>
          <p:nvPr/>
        </p:nvSpPr>
        <p:spPr>
          <a:xfrm>
            <a:off x="228600" y="1752600"/>
            <a:ext cx="8610600" cy="1631216"/>
          </a:xfrm>
          <a:prstGeom prst="rect">
            <a:avLst/>
          </a:prstGeom>
          <a:noFill/>
        </p:spPr>
        <p:txBody>
          <a:bodyPr wrap="square" rtlCol="0">
            <a:spAutoFit/>
          </a:bodyPr>
          <a:lstStyle/>
          <a:p>
            <a:pPr lvl="0">
              <a:buFont typeface="Arial" pitchFamily="34" charset="0"/>
              <a:buChar char="•"/>
            </a:pPr>
            <a:r>
              <a:rPr lang="en-US" sz="2000" dirty="0" smtClean="0">
                <a:latin typeface="Palatino Linotype" pitchFamily="18" charset="0"/>
              </a:rPr>
              <a:t> </a:t>
            </a:r>
            <a:r>
              <a:rPr lang="en-US" sz="2000" dirty="0" smtClean="0">
                <a:latin typeface="Palatino Linotype" pitchFamily="18" charset="0"/>
              </a:rPr>
              <a:t> </a:t>
            </a:r>
            <a:r>
              <a:rPr lang="en-US" sz="2000" dirty="0" smtClean="0">
                <a:latin typeface="Palatino Linotype" pitchFamily="18" charset="0"/>
                <a:cs typeface="Times New Roman" pitchFamily="18" charset="0"/>
              </a:rPr>
              <a:t>The </a:t>
            </a:r>
            <a:r>
              <a:rPr lang="en-US" sz="2000" dirty="0" smtClean="0">
                <a:latin typeface="Palatino Linotype" pitchFamily="18" charset="0"/>
                <a:cs typeface="Times New Roman" pitchFamily="18" charset="0"/>
              </a:rPr>
              <a:t>initial sample population for this study consisted of 80 parent-child dyads who’s </a:t>
            </a:r>
            <a:r>
              <a:rPr lang="en-US" sz="2000" dirty="0" smtClean="0">
                <a:latin typeface="Palatino Linotype" pitchFamily="18" charset="0"/>
                <a:cs typeface="Times New Roman" pitchFamily="18" charset="0"/>
              </a:rPr>
              <a:t> parent’s BMI </a:t>
            </a:r>
            <a:r>
              <a:rPr lang="en-US" sz="2000" dirty="0" smtClean="0">
                <a:latin typeface="Palatino Linotype" pitchFamily="18" charset="0"/>
                <a:cs typeface="Times New Roman" pitchFamily="18" charset="0"/>
              </a:rPr>
              <a:t>was ≥ 25 </a:t>
            </a:r>
            <a:r>
              <a:rPr lang="en-US" sz="2000" dirty="0" smtClean="0">
                <a:latin typeface="Palatino Linotype" pitchFamily="18" charset="0"/>
                <a:cs typeface="Times New Roman" pitchFamily="18" charset="0"/>
              </a:rPr>
              <a:t> and ≥ 85</a:t>
            </a:r>
            <a:r>
              <a:rPr lang="en-US" sz="2000" baseline="30000" dirty="0" smtClean="0">
                <a:latin typeface="Palatino Linotype" pitchFamily="18" charset="0"/>
                <a:cs typeface="Times New Roman" pitchFamily="18" charset="0"/>
              </a:rPr>
              <a:t>th</a:t>
            </a:r>
            <a:r>
              <a:rPr lang="en-US" sz="2000" dirty="0" smtClean="0">
                <a:latin typeface="Palatino Linotype" pitchFamily="18" charset="0"/>
                <a:cs typeface="Times New Roman" pitchFamily="18" charset="0"/>
              </a:rPr>
              <a:t> percentile  for children</a:t>
            </a:r>
          </a:p>
          <a:p>
            <a:pPr lvl="0">
              <a:buFont typeface="Arial" pitchFamily="34" charset="0"/>
              <a:buChar char="•"/>
            </a:pPr>
            <a:endParaRPr lang="en-US" sz="2000" dirty="0" smtClean="0">
              <a:latin typeface="Palatino Linotype" pitchFamily="18" charset="0"/>
              <a:cs typeface="Times New Roman" pitchFamily="18" charset="0"/>
            </a:endParaRPr>
          </a:p>
          <a:p>
            <a:pPr lvl="0">
              <a:buFont typeface="Arial" pitchFamily="34" charset="0"/>
              <a:buChar char="•"/>
            </a:pPr>
            <a:r>
              <a:rPr lang="en-US" sz="2000" dirty="0" smtClean="0">
                <a:latin typeface="Palatino Linotype" pitchFamily="18" charset="0"/>
                <a:cs typeface="Times New Roman" pitchFamily="18" charset="0"/>
              </a:rPr>
              <a:t> There was a good number of participants at the beginning of the study, however many of those participants did not complete the study</a:t>
            </a:r>
            <a:endParaRPr lang="en-US" sz="2000" dirty="0">
              <a:latin typeface="Palatino Linotype"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t>
            </a:r>
            <a:endParaRPr lang="en-US" dirty="0"/>
          </a:p>
        </p:txBody>
      </p:sp>
      <p:sp>
        <p:nvSpPr>
          <p:cNvPr id="3" name="TextBox 2"/>
          <p:cNvSpPr txBox="1"/>
          <p:nvPr/>
        </p:nvSpPr>
        <p:spPr>
          <a:xfrm>
            <a:off x="304800" y="1447800"/>
            <a:ext cx="8382000" cy="1938992"/>
          </a:xfrm>
          <a:prstGeom prst="rect">
            <a:avLst/>
          </a:prstGeom>
          <a:noFill/>
        </p:spPr>
        <p:txBody>
          <a:bodyPr wrap="square" rtlCol="0">
            <a:spAutoFit/>
          </a:bodyPr>
          <a:lstStyle/>
          <a:p>
            <a:pPr>
              <a:buFont typeface="Arial" pitchFamily="34" charset="0"/>
              <a:buChar char="•"/>
            </a:pPr>
            <a:r>
              <a:rPr lang="en-US" dirty="0" smtClean="0"/>
              <a:t> </a:t>
            </a:r>
            <a:r>
              <a:rPr lang="en-US" sz="2000" dirty="0" smtClean="0"/>
              <a:t> During the study data was collected by blinded researchers.</a:t>
            </a:r>
          </a:p>
          <a:p>
            <a:pPr>
              <a:buFont typeface="Arial" pitchFamily="34" charset="0"/>
              <a:buChar char="•"/>
            </a:pPr>
            <a:endParaRPr lang="en-US" sz="2000" dirty="0" smtClean="0"/>
          </a:p>
          <a:p>
            <a:pPr>
              <a:buFont typeface="Arial" pitchFamily="34" charset="0"/>
              <a:buChar char="•"/>
            </a:pPr>
            <a:r>
              <a:rPr lang="en-US" sz="2000" dirty="0" smtClean="0"/>
              <a:t>Data was collected at baseline, 3 months, and 6 months</a:t>
            </a:r>
          </a:p>
          <a:p>
            <a:pPr>
              <a:buFont typeface="Arial" pitchFamily="34" charset="0"/>
              <a:buChar char="•"/>
            </a:pPr>
            <a:endParaRPr lang="en-US" sz="2000" dirty="0" smtClean="0"/>
          </a:p>
          <a:p>
            <a:pPr>
              <a:buFont typeface="Arial" pitchFamily="34" charset="0"/>
              <a:buChar char="•"/>
            </a:pPr>
            <a:r>
              <a:rPr lang="en-US" sz="2000" dirty="0" smtClean="0"/>
              <a:t> </a:t>
            </a:r>
            <a:r>
              <a:rPr lang="en-US" sz="2000" dirty="0" smtClean="0"/>
              <a:t>Data that was collected consisted of height, weight, calculated BMI, body fat percentage (BFP), and pedometer steps.</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337</TotalTime>
  <Words>688</Words>
  <Application>Microsoft Office PowerPoint</Application>
  <PresentationFormat>On-screen Show (4:3)</PresentationFormat>
  <Paragraphs>66</Paragraphs>
  <Slides>10</Slides>
  <Notes>6</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Civic</vt:lpstr>
      <vt:lpstr>Quantitative Research</vt:lpstr>
      <vt:lpstr>Slide 2</vt:lpstr>
      <vt:lpstr>Slide 3</vt:lpstr>
      <vt:lpstr>Slide 4</vt:lpstr>
      <vt:lpstr>Slide 5</vt:lpstr>
      <vt:lpstr>Slide 6</vt:lpstr>
      <vt:lpstr>Slide 7</vt:lpstr>
      <vt:lpstr>Sample</vt:lpstr>
      <vt:lpstr>Data </vt:lpstr>
      <vt:lpstr>Results and 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Research</dc:title>
  <dc:creator>Adrienne</dc:creator>
  <cp:lastModifiedBy>Sara Rinehart</cp:lastModifiedBy>
  <cp:revision>25</cp:revision>
  <dcterms:created xsi:type="dcterms:W3CDTF">2011-02-04T01:27:10Z</dcterms:created>
  <dcterms:modified xsi:type="dcterms:W3CDTF">2011-02-07T20:34:34Z</dcterms:modified>
</cp:coreProperties>
</file>