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57" autoAdjust="0"/>
  </p:normalViewPr>
  <p:slideViewPr>
    <p:cSldViewPr>
      <p:cViewPr>
        <p:scale>
          <a:sx n="70" d="100"/>
          <a:sy n="70" d="100"/>
        </p:scale>
        <p:origin x="-115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899271-A9DF-4359-A04F-903C64AE62AA}" type="datetimeFigureOut">
              <a:rPr lang="en-US" smtClean="0"/>
              <a:t>7/13/2012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01619-500D-4037-AFEA-62A249F6912F}" type="slidenum">
              <a:rPr lang="en-US" smtClean="0"/>
              <a:t>‹#›</a:t>
            </a:fld>
            <a:endParaRPr lang="en-US"/>
          </a:p>
        </p:txBody>
      </p:sp>
    </p:spTree>
    <p:extLst>
      <p:ext uri="{BB962C8B-B14F-4D97-AF65-F5344CB8AC3E}">
        <p14:creationId xmlns:p14="http://schemas.microsoft.com/office/powerpoint/2010/main" val="316939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Demographic Variables</a:t>
            </a:r>
            <a:r>
              <a:rPr lang="en-US" baseline="0" dirty="0" smtClean="0"/>
              <a:t> include Canadian adults 20 years and older excluding women aged 20-54 years who were suspected to have pregnancy induced hypertension.</a:t>
            </a:r>
          </a:p>
          <a:p>
            <a:r>
              <a:rPr lang="en-US" baseline="0" dirty="0" smtClean="0"/>
              <a:t>	Prevalence and incidence of diagnosed hypertension are independent variables for this study. A diagnosis of hypertension was conceptually defined as either having two or more physician claims for hypertension within two years or one recording of hypertension in the hospital discharge abstract. Prevalence of diagnosed hypertension is operationally defined as the number of people diagnosed with hypertension divided by the insured population.  Incidence of diagnosed hypertension can also be operationally defined as the total number of people with newly diagnosed hypertension divided by the total number of people at risk for hypertension. </a:t>
            </a:r>
            <a:br>
              <a:rPr lang="en-US" baseline="0" dirty="0" smtClean="0"/>
            </a:br>
            <a:r>
              <a:rPr lang="en-US" baseline="0" dirty="0" smtClean="0"/>
              <a:t>	The mortality rate among people with and without diagnosed hypertension is the dependent variable in this study.  Conceptually defined, the mortality rate was figured by dividing all-cause mortality among people with diagnosed hypertension by the number of people without diagnosed hypertension.</a:t>
            </a:r>
          </a:p>
          <a:p>
            <a:r>
              <a:rPr lang="en-US" baseline="0" dirty="0" smtClean="0"/>
              <a:t>	Extraneous variables identified in this study include but aren’t limited to individuals who don’t report having been diagnosed with hypertension as well as those who don’t follow their prescribed medication regimen. Intervening variables in this situation were out of researchers control.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EF01619-500D-4037-AFEA-62A249F6912F}" type="slidenum">
              <a:rPr lang="en-US" smtClean="0"/>
              <a:t>1</a:t>
            </a:fld>
            <a:endParaRPr lang="en-US"/>
          </a:p>
        </p:txBody>
      </p:sp>
    </p:spTree>
    <p:extLst>
      <p:ext uri="{BB962C8B-B14F-4D97-AF65-F5344CB8AC3E}">
        <p14:creationId xmlns:p14="http://schemas.microsoft.com/office/powerpoint/2010/main" val="418894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a:t>
            </a:r>
            <a:r>
              <a:rPr lang="en-US" baseline="0" dirty="0" smtClean="0"/>
              <a:t> retrospective design collects data from past events, in this study the past events are medical diagnosis’ of hypertension from 1997 until 2008. Because the study was also a population-based cohort study the entire Canadian population, whom had health insurance, were followed over ten years. </a:t>
            </a:r>
          </a:p>
          <a:p>
            <a:r>
              <a:rPr lang="en-US" baseline="0" dirty="0" smtClean="0"/>
              <a:t>	The internal validity of this study could not be compromised. All information related to diagnosis of hypertension and mortality causes was gathered from national health records. </a:t>
            </a:r>
            <a:endParaRPr lang="en-US" dirty="0"/>
          </a:p>
        </p:txBody>
      </p:sp>
      <p:sp>
        <p:nvSpPr>
          <p:cNvPr id="4" name="Slide Number Placeholder 3"/>
          <p:cNvSpPr>
            <a:spLocks noGrp="1"/>
          </p:cNvSpPr>
          <p:nvPr>
            <p:ph type="sldNum" sz="quarter" idx="10"/>
          </p:nvPr>
        </p:nvSpPr>
        <p:spPr/>
        <p:txBody>
          <a:bodyPr/>
          <a:lstStyle/>
          <a:p>
            <a:fld id="{AEF01619-500D-4037-AFEA-62A249F6912F}" type="slidenum">
              <a:rPr lang="en-US" smtClean="0"/>
              <a:t>2</a:t>
            </a:fld>
            <a:endParaRPr lang="en-US"/>
          </a:p>
        </p:txBody>
      </p:sp>
    </p:spTree>
    <p:extLst>
      <p:ext uri="{BB962C8B-B14F-4D97-AF65-F5344CB8AC3E}">
        <p14:creationId xmlns:p14="http://schemas.microsoft.com/office/powerpoint/2010/main" val="15193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More than 26 million adults in Canada were studied</a:t>
            </a:r>
            <a:r>
              <a:rPr lang="en-US" baseline="0" dirty="0" smtClean="0"/>
              <a:t> to find the prevalence and incidence of diagnosed hypertension. The sample includes the majority of the country therefor can be described as representative of the population. The sampling method used, reviewing combined medical records from the national records, is the best fit for collecting such a vast amount of information. Protection of the subjects involved in this study was not addressed. </a:t>
            </a:r>
            <a:endParaRPr lang="en-US" dirty="0"/>
          </a:p>
        </p:txBody>
      </p:sp>
      <p:sp>
        <p:nvSpPr>
          <p:cNvPr id="4" name="Slide Number Placeholder 3"/>
          <p:cNvSpPr>
            <a:spLocks noGrp="1"/>
          </p:cNvSpPr>
          <p:nvPr>
            <p:ph type="sldNum" sz="quarter" idx="10"/>
          </p:nvPr>
        </p:nvSpPr>
        <p:spPr/>
        <p:txBody>
          <a:bodyPr/>
          <a:lstStyle/>
          <a:p>
            <a:fld id="{AEF01619-500D-4037-AFEA-62A249F6912F}" type="slidenum">
              <a:rPr lang="en-US" smtClean="0"/>
              <a:t>3</a:t>
            </a:fld>
            <a:endParaRPr lang="en-US"/>
          </a:p>
        </p:txBody>
      </p:sp>
    </p:spTree>
    <p:extLst>
      <p:ext uri="{BB962C8B-B14F-4D97-AF65-F5344CB8AC3E}">
        <p14:creationId xmlns:p14="http://schemas.microsoft.com/office/powerpoint/2010/main" val="234610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Researchers analyzed</a:t>
            </a:r>
            <a:r>
              <a:rPr lang="en-US" baseline="0" dirty="0" smtClean="0"/>
              <a:t> prevalence and incidence of diagnosed hypertension by age, location and sex. The procedure chosen to analyze the data appropriately measures all information collected while still answering the research question. Results are presented in narrative form as well as charts </a:t>
            </a:r>
            <a:r>
              <a:rPr lang="en-US" baseline="0" smtClean="0"/>
              <a:t>and tables. </a:t>
            </a:r>
            <a:endParaRPr lang="en-US" dirty="0"/>
          </a:p>
        </p:txBody>
      </p:sp>
      <p:sp>
        <p:nvSpPr>
          <p:cNvPr id="4" name="Slide Number Placeholder 3"/>
          <p:cNvSpPr>
            <a:spLocks noGrp="1"/>
          </p:cNvSpPr>
          <p:nvPr>
            <p:ph type="sldNum" sz="quarter" idx="10"/>
          </p:nvPr>
        </p:nvSpPr>
        <p:spPr/>
        <p:txBody>
          <a:bodyPr/>
          <a:lstStyle/>
          <a:p>
            <a:fld id="{AEF01619-500D-4037-AFEA-62A249F6912F}" type="slidenum">
              <a:rPr lang="en-US" smtClean="0"/>
              <a:t>4</a:t>
            </a:fld>
            <a:endParaRPr lang="en-US"/>
          </a:p>
        </p:txBody>
      </p:sp>
    </p:spTree>
    <p:extLst>
      <p:ext uri="{BB962C8B-B14F-4D97-AF65-F5344CB8AC3E}">
        <p14:creationId xmlns:p14="http://schemas.microsoft.com/office/powerpoint/2010/main" val="269386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FAD5BB-2529-4514-A9A6-696046C50267}" type="datetimeFigureOut">
              <a:rPr lang="en-US" smtClean="0"/>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1807-1B28-4C0E-BFFD-C1CF70807570}" type="slidenum">
              <a:rPr lang="en-US" smtClean="0"/>
              <a:t>‹#›</a:t>
            </a:fld>
            <a:endParaRPr lang="en-US"/>
          </a:p>
        </p:txBody>
      </p:sp>
    </p:spTree>
    <p:extLst>
      <p:ext uri="{BB962C8B-B14F-4D97-AF65-F5344CB8AC3E}">
        <p14:creationId xmlns:p14="http://schemas.microsoft.com/office/powerpoint/2010/main" val="353897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AD5BB-2529-4514-A9A6-696046C50267}" type="datetimeFigureOut">
              <a:rPr lang="en-US" smtClean="0"/>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1807-1B28-4C0E-BFFD-C1CF70807570}" type="slidenum">
              <a:rPr lang="en-US" smtClean="0"/>
              <a:t>‹#›</a:t>
            </a:fld>
            <a:endParaRPr lang="en-US"/>
          </a:p>
        </p:txBody>
      </p:sp>
    </p:spTree>
    <p:extLst>
      <p:ext uri="{BB962C8B-B14F-4D97-AF65-F5344CB8AC3E}">
        <p14:creationId xmlns:p14="http://schemas.microsoft.com/office/powerpoint/2010/main" val="310712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AD5BB-2529-4514-A9A6-696046C50267}" type="datetimeFigureOut">
              <a:rPr lang="en-US" smtClean="0"/>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1807-1B28-4C0E-BFFD-C1CF70807570}" type="slidenum">
              <a:rPr lang="en-US" smtClean="0"/>
              <a:t>‹#›</a:t>
            </a:fld>
            <a:endParaRPr lang="en-US"/>
          </a:p>
        </p:txBody>
      </p:sp>
    </p:spTree>
    <p:extLst>
      <p:ext uri="{BB962C8B-B14F-4D97-AF65-F5344CB8AC3E}">
        <p14:creationId xmlns:p14="http://schemas.microsoft.com/office/powerpoint/2010/main" val="102373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AD5BB-2529-4514-A9A6-696046C50267}" type="datetimeFigureOut">
              <a:rPr lang="en-US" smtClean="0"/>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1807-1B28-4C0E-BFFD-C1CF70807570}" type="slidenum">
              <a:rPr lang="en-US" smtClean="0"/>
              <a:t>‹#›</a:t>
            </a:fld>
            <a:endParaRPr lang="en-US"/>
          </a:p>
        </p:txBody>
      </p:sp>
    </p:spTree>
    <p:extLst>
      <p:ext uri="{BB962C8B-B14F-4D97-AF65-F5344CB8AC3E}">
        <p14:creationId xmlns:p14="http://schemas.microsoft.com/office/powerpoint/2010/main" val="332632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AD5BB-2529-4514-A9A6-696046C50267}" type="datetimeFigureOut">
              <a:rPr lang="en-US" smtClean="0"/>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E1807-1B28-4C0E-BFFD-C1CF70807570}" type="slidenum">
              <a:rPr lang="en-US" smtClean="0"/>
              <a:t>‹#›</a:t>
            </a:fld>
            <a:endParaRPr lang="en-US"/>
          </a:p>
        </p:txBody>
      </p:sp>
    </p:spTree>
    <p:extLst>
      <p:ext uri="{BB962C8B-B14F-4D97-AF65-F5344CB8AC3E}">
        <p14:creationId xmlns:p14="http://schemas.microsoft.com/office/powerpoint/2010/main" val="1440727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FAD5BB-2529-4514-A9A6-696046C50267}" type="datetimeFigureOut">
              <a:rPr lang="en-US" smtClean="0"/>
              <a:t>7/13/2012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E1807-1B28-4C0E-BFFD-C1CF70807570}" type="slidenum">
              <a:rPr lang="en-US" smtClean="0"/>
              <a:t>‹#›</a:t>
            </a:fld>
            <a:endParaRPr lang="en-US"/>
          </a:p>
        </p:txBody>
      </p:sp>
    </p:spTree>
    <p:extLst>
      <p:ext uri="{BB962C8B-B14F-4D97-AF65-F5344CB8AC3E}">
        <p14:creationId xmlns:p14="http://schemas.microsoft.com/office/powerpoint/2010/main" val="352860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AD5BB-2529-4514-A9A6-696046C50267}" type="datetimeFigureOut">
              <a:rPr lang="en-US" smtClean="0"/>
              <a:t>7/13/2012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9E1807-1B28-4C0E-BFFD-C1CF70807570}" type="slidenum">
              <a:rPr lang="en-US" smtClean="0"/>
              <a:t>‹#›</a:t>
            </a:fld>
            <a:endParaRPr lang="en-US"/>
          </a:p>
        </p:txBody>
      </p:sp>
    </p:spTree>
    <p:extLst>
      <p:ext uri="{BB962C8B-B14F-4D97-AF65-F5344CB8AC3E}">
        <p14:creationId xmlns:p14="http://schemas.microsoft.com/office/powerpoint/2010/main" val="24116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FAD5BB-2529-4514-A9A6-696046C50267}" type="datetimeFigureOut">
              <a:rPr lang="en-US" smtClean="0"/>
              <a:t>7/13/2012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9E1807-1B28-4C0E-BFFD-C1CF70807570}" type="slidenum">
              <a:rPr lang="en-US" smtClean="0"/>
              <a:t>‹#›</a:t>
            </a:fld>
            <a:endParaRPr lang="en-US"/>
          </a:p>
        </p:txBody>
      </p:sp>
    </p:spTree>
    <p:extLst>
      <p:ext uri="{BB962C8B-B14F-4D97-AF65-F5344CB8AC3E}">
        <p14:creationId xmlns:p14="http://schemas.microsoft.com/office/powerpoint/2010/main" val="4148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AD5BB-2529-4514-A9A6-696046C50267}" type="datetimeFigureOut">
              <a:rPr lang="en-US" smtClean="0"/>
              <a:t>7/13/2012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9E1807-1B28-4C0E-BFFD-C1CF70807570}" type="slidenum">
              <a:rPr lang="en-US" smtClean="0"/>
              <a:t>‹#›</a:t>
            </a:fld>
            <a:endParaRPr lang="en-US"/>
          </a:p>
        </p:txBody>
      </p:sp>
    </p:spTree>
    <p:extLst>
      <p:ext uri="{BB962C8B-B14F-4D97-AF65-F5344CB8AC3E}">
        <p14:creationId xmlns:p14="http://schemas.microsoft.com/office/powerpoint/2010/main" val="279330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AD5BB-2529-4514-A9A6-696046C50267}" type="datetimeFigureOut">
              <a:rPr lang="en-US" smtClean="0"/>
              <a:t>7/13/2012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E1807-1B28-4C0E-BFFD-C1CF70807570}" type="slidenum">
              <a:rPr lang="en-US" smtClean="0"/>
              <a:t>‹#›</a:t>
            </a:fld>
            <a:endParaRPr lang="en-US"/>
          </a:p>
        </p:txBody>
      </p:sp>
    </p:spTree>
    <p:extLst>
      <p:ext uri="{BB962C8B-B14F-4D97-AF65-F5344CB8AC3E}">
        <p14:creationId xmlns:p14="http://schemas.microsoft.com/office/powerpoint/2010/main" val="350310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AD5BB-2529-4514-A9A6-696046C50267}" type="datetimeFigureOut">
              <a:rPr lang="en-US" smtClean="0"/>
              <a:t>7/13/2012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9E1807-1B28-4C0E-BFFD-C1CF70807570}" type="slidenum">
              <a:rPr lang="en-US" smtClean="0"/>
              <a:t>‹#›</a:t>
            </a:fld>
            <a:endParaRPr lang="en-US"/>
          </a:p>
        </p:txBody>
      </p:sp>
    </p:spTree>
    <p:extLst>
      <p:ext uri="{BB962C8B-B14F-4D97-AF65-F5344CB8AC3E}">
        <p14:creationId xmlns:p14="http://schemas.microsoft.com/office/powerpoint/2010/main" val="2256753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AD5BB-2529-4514-A9A6-696046C50267}" type="datetimeFigureOut">
              <a:rPr lang="en-US" smtClean="0"/>
              <a:t>7/13/2012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E1807-1B28-4C0E-BFFD-C1CF70807570}" type="slidenum">
              <a:rPr lang="en-US" smtClean="0"/>
              <a:t>‹#›</a:t>
            </a:fld>
            <a:endParaRPr lang="en-US"/>
          </a:p>
        </p:txBody>
      </p:sp>
    </p:spTree>
    <p:extLst>
      <p:ext uri="{BB962C8B-B14F-4D97-AF65-F5344CB8AC3E}">
        <p14:creationId xmlns:p14="http://schemas.microsoft.com/office/powerpoint/2010/main" val="3973211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a:t>
            </a:r>
            <a:endParaRPr lang="en-US" dirty="0"/>
          </a:p>
        </p:txBody>
      </p:sp>
      <p:sp>
        <p:nvSpPr>
          <p:cNvPr id="3" name="Content Placeholder 2"/>
          <p:cNvSpPr>
            <a:spLocks noGrp="1"/>
          </p:cNvSpPr>
          <p:nvPr>
            <p:ph idx="1"/>
          </p:nvPr>
        </p:nvSpPr>
        <p:spPr/>
        <p:txBody>
          <a:bodyPr/>
          <a:lstStyle/>
          <a:p>
            <a:r>
              <a:rPr lang="en-US" dirty="0" smtClean="0"/>
              <a:t>Canadian Adults 20 years and older</a:t>
            </a:r>
          </a:p>
          <a:p>
            <a:r>
              <a:rPr lang="en-US" dirty="0" smtClean="0"/>
              <a:t>Independent Variables:</a:t>
            </a:r>
          </a:p>
          <a:p>
            <a:pPr lvl="1"/>
            <a:r>
              <a:rPr lang="en-US" dirty="0" smtClean="0"/>
              <a:t>Prevalence of diagnosed </a:t>
            </a:r>
            <a:r>
              <a:rPr lang="en-US" dirty="0"/>
              <a:t>h</a:t>
            </a:r>
            <a:r>
              <a:rPr lang="en-US" dirty="0" smtClean="0"/>
              <a:t>ypertension</a:t>
            </a:r>
          </a:p>
          <a:p>
            <a:pPr lvl="1"/>
            <a:r>
              <a:rPr lang="en-US" dirty="0" smtClean="0"/>
              <a:t>Incidence of diagnosed hypertension </a:t>
            </a:r>
          </a:p>
          <a:p>
            <a:r>
              <a:rPr lang="en-US" dirty="0" smtClean="0"/>
              <a:t>Dependent Variables:</a:t>
            </a:r>
          </a:p>
          <a:p>
            <a:pPr lvl="1"/>
            <a:r>
              <a:rPr lang="en-US" dirty="0" smtClean="0"/>
              <a:t>Mortality among people with and without diagnosed hypertension </a:t>
            </a:r>
            <a:endParaRPr lang="en-US" dirty="0" smtClean="0"/>
          </a:p>
          <a:p>
            <a:endParaRPr lang="en-US" dirty="0"/>
          </a:p>
        </p:txBody>
      </p:sp>
    </p:spTree>
    <p:extLst>
      <p:ext uri="{BB962C8B-B14F-4D97-AF65-F5344CB8AC3E}">
        <p14:creationId xmlns:p14="http://schemas.microsoft.com/office/powerpoint/2010/main" val="121346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lstStyle/>
          <a:p>
            <a:endParaRPr lang="en-US" dirty="0" smtClean="0"/>
          </a:p>
          <a:p>
            <a:r>
              <a:rPr lang="en-US" dirty="0" smtClean="0"/>
              <a:t>Retrospective Population-based Cohort Study</a:t>
            </a:r>
          </a:p>
          <a:p>
            <a:endParaRPr lang="en-US" dirty="0" smtClean="0"/>
          </a:p>
          <a:p>
            <a:r>
              <a:rPr lang="en-US" dirty="0" smtClean="0"/>
              <a:t>Appropriately addresses the research problem </a:t>
            </a:r>
          </a:p>
        </p:txBody>
      </p:sp>
    </p:spTree>
    <p:extLst>
      <p:ext uri="{BB962C8B-B14F-4D97-AF65-F5344CB8AC3E}">
        <p14:creationId xmlns:p14="http://schemas.microsoft.com/office/powerpoint/2010/main" val="100104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sp>
        <p:nvSpPr>
          <p:cNvPr id="3" name="Content Placeholder 2"/>
          <p:cNvSpPr>
            <a:spLocks noGrp="1"/>
          </p:cNvSpPr>
          <p:nvPr>
            <p:ph idx="1"/>
          </p:nvPr>
        </p:nvSpPr>
        <p:spPr/>
        <p:txBody>
          <a:bodyPr/>
          <a:lstStyle/>
          <a:p>
            <a:r>
              <a:rPr lang="en-US" dirty="0" smtClean="0"/>
              <a:t>Inclusion Criteria:</a:t>
            </a:r>
          </a:p>
          <a:p>
            <a:pPr lvl="1"/>
            <a:r>
              <a:rPr lang="en-US" dirty="0" smtClean="0"/>
              <a:t>Adults 20 years or older</a:t>
            </a:r>
          </a:p>
          <a:p>
            <a:pPr lvl="1"/>
            <a:r>
              <a:rPr lang="en-US" dirty="0" smtClean="0"/>
              <a:t>Health Insurance </a:t>
            </a:r>
            <a:endParaRPr lang="en-US" dirty="0"/>
          </a:p>
        </p:txBody>
      </p:sp>
    </p:spTree>
    <p:extLst>
      <p:ext uri="{BB962C8B-B14F-4D97-AF65-F5344CB8AC3E}">
        <p14:creationId xmlns:p14="http://schemas.microsoft.com/office/powerpoint/2010/main" val="3463367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77"/>
            <a:ext cx="8229600" cy="955623"/>
          </a:xfrm>
        </p:spPr>
        <p:txBody>
          <a:bodyPr/>
          <a:lstStyle/>
          <a:p>
            <a:r>
              <a:rPr lang="en-US" dirty="0" smtClean="0"/>
              <a:t>Data Analysis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815269"/>
              </p:ext>
            </p:extLst>
          </p:nvPr>
        </p:nvGraphicFramePr>
        <p:xfrm>
          <a:off x="152400" y="1007275"/>
          <a:ext cx="4038600" cy="5701378"/>
        </p:xfrm>
        <a:graphic>
          <a:graphicData uri="http://schemas.openxmlformats.org/drawingml/2006/table">
            <a:tbl>
              <a:tblPr firstRow="1" bandRow="1">
                <a:tableStyleId>{5940675A-B579-460E-94D1-54222C63F5DA}</a:tableStyleId>
              </a:tblPr>
              <a:tblGrid>
                <a:gridCol w="1009650"/>
                <a:gridCol w="1009650"/>
                <a:gridCol w="1009650"/>
                <a:gridCol w="1009650"/>
              </a:tblGrid>
              <a:tr h="550206">
                <a:tc gridSpan="4">
                  <a:txBody>
                    <a:bodyPr/>
                    <a:lstStyle/>
                    <a:p>
                      <a:pPr algn="l">
                        <a:spcBef>
                          <a:spcPts val="40"/>
                        </a:spcBef>
                        <a:spcAft>
                          <a:spcPts val="40"/>
                        </a:spcAft>
                      </a:pPr>
                      <a:r>
                        <a:rPr lang="en-US" sz="1200" b="1" i="0" u="none" strike="noStrike" kern="1200" baseline="0" dirty="0" smtClean="0">
                          <a:solidFill>
                            <a:schemeClr val="tx1"/>
                          </a:solidFill>
                          <a:latin typeface="Times New Roman" pitchFamily="18" charset="0"/>
                          <a:ea typeface="+mn-ea"/>
                          <a:cs typeface="Times New Roman" pitchFamily="18" charset="0"/>
                        </a:rPr>
                        <a:t>Table 4: </a:t>
                      </a:r>
                      <a:r>
                        <a:rPr lang="en-US" sz="1200" b="0" i="0" u="none" strike="noStrike" kern="1200" baseline="0" dirty="0" smtClean="0">
                          <a:solidFill>
                            <a:schemeClr val="tx1"/>
                          </a:solidFill>
                          <a:latin typeface="Times New Roman" pitchFamily="18" charset="0"/>
                          <a:ea typeface="+mn-ea"/>
                          <a:cs typeface="Times New Roman" pitchFamily="18" charset="0"/>
                        </a:rPr>
                        <a:t>All-cause mortality and rate ratios among adults aged 20 years and older with and without diagnosed hypertension in Canada in 2007/08</a:t>
                      </a:r>
                      <a:endParaRPr lang="en-US" sz="1200" dirty="0">
                        <a:latin typeface="Times New Roman" pitchFamily="18" charset="0"/>
                        <a:cs typeface="Times New Roman" pitchFamily="18" charset="0"/>
                      </a:endParaRPr>
                    </a:p>
                  </a:txBody>
                  <a:tcPr>
                    <a:solidFill>
                      <a:schemeClr val="bg1">
                        <a:lumMod val="9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5350">
                <a:tc gridSpan="4">
                  <a:txBody>
                    <a:bodyPr/>
                    <a:lstStyle/>
                    <a:p>
                      <a:pPr algn="ctr">
                        <a:spcBef>
                          <a:spcPts val="40"/>
                        </a:spcBef>
                        <a:spcAft>
                          <a:spcPts val="40"/>
                        </a:spcAft>
                      </a:pPr>
                      <a:r>
                        <a:rPr lang="en-US" sz="1200" b="0" i="0" u="none" strike="noStrike" kern="1200" baseline="0" dirty="0" smtClean="0">
                          <a:solidFill>
                            <a:schemeClr val="tx1"/>
                          </a:solidFill>
                          <a:latin typeface="Times New Roman" pitchFamily="18" charset="0"/>
                          <a:ea typeface="+mn-ea"/>
                          <a:cs typeface="Times New Roman" pitchFamily="18" charset="0"/>
                        </a:rPr>
                        <a:t>All-cause mortality,</a:t>
                      </a:r>
                    </a:p>
                    <a:p>
                      <a:pPr algn="ctr">
                        <a:spcBef>
                          <a:spcPts val="40"/>
                        </a:spcBef>
                        <a:spcAft>
                          <a:spcPts val="40"/>
                        </a:spcAft>
                      </a:pPr>
                      <a:r>
                        <a:rPr lang="en-US" sz="1200" b="0" i="0" u="none" strike="noStrike" kern="1200" baseline="0" dirty="0" smtClean="0">
                          <a:solidFill>
                            <a:schemeClr val="tx1"/>
                          </a:solidFill>
                          <a:latin typeface="Times New Roman" pitchFamily="18" charset="0"/>
                          <a:ea typeface="+mn-ea"/>
                          <a:cs typeface="Times New Roman" pitchFamily="18" charset="0"/>
                        </a:rPr>
                        <a:t>per 1000 people</a:t>
                      </a:r>
                      <a:endParaRPr lang="en-US" sz="12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93005">
                <a:tc>
                  <a:txBody>
                    <a:bodyPr/>
                    <a:lstStyle/>
                    <a:p>
                      <a:pPr>
                        <a:spcBef>
                          <a:spcPts val="40"/>
                        </a:spcBef>
                        <a:spcAft>
                          <a:spcPts val="40"/>
                        </a:spcAft>
                      </a:pPr>
                      <a:r>
                        <a:rPr lang="en-US" sz="1200" dirty="0" smtClean="0">
                          <a:latin typeface="Times New Roman" pitchFamily="18" charset="0"/>
                          <a:cs typeface="Times New Roman" pitchFamily="18" charset="0"/>
                        </a:rPr>
                        <a:t>Age, </a:t>
                      </a:r>
                      <a:r>
                        <a:rPr lang="en-US" sz="1200" dirty="0" err="1" smtClean="0">
                          <a:latin typeface="Times New Roman" pitchFamily="18" charset="0"/>
                          <a:cs typeface="Times New Roman" pitchFamily="18" charset="0"/>
                        </a:rPr>
                        <a:t>yr</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No hypertension</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Hypertension </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Rate ratio</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dirty="0" smtClean="0">
                          <a:latin typeface="Times New Roman" pitchFamily="18" charset="0"/>
                          <a:cs typeface="Times New Roman" pitchFamily="18" charset="0"/>
                        </a:rPr>
                        <a:t>20-24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0.5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2.2</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4.2</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dirty="0" smtClean="0">
                          <a:latin typeface="Times New Roman" pitchFamily="18" charset="0"/>
                          <a:cs typeface="Times New Roman" pitchFamily="18" charset="0"/>
                        </a:rPr>
                        <a:t>25-29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0.5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2.0</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4.0</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dirty="0" smtClean="0">
                          <a:latin typeface="Times New Roman" pitchFamily="18" charset="0"/>
                          <a:cs typeface="Times New Roman" pitchFamily="18" charset="0"/>
                        </a:rPr>
                        <a:t>30-34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0.5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2.7</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dirty="0" smtClean="0">
                          <a:latin typeface="Times New Roman" pitchFamily="18" charset="0"/>
                          <a:cs typeface="Times New Roman" pitchFamily="18" charset="0"/>
                        </a:rPr>
                        <a:t>35-39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0.7</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1.8</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2.4</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dirty="0" smtClean="0">
                          <a:latin typeface="Times New Roman" pitchFamily="18" charset="0"/>
                          <a:cs typeface="Times New Roman" pitchFamily="18" charset="0"/>
                        </a:rPr>
                        <a:t>40-44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1.1</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2.6</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2.4</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dirty="0" smtClean="0">
                          <a:latin typeface="Times New Roman" pitchFamily="18" charset="0"/>
                          <a:cs typeface="Times New Roman" pitchFamily="18" charset="0"/>
                        </a:rPr>
                        <a:t>45-49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1.8</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3.5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1.9</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dirty="0" smtClean="0">
                          <a:latin typeface="Times New Roman" pitchFamily="18" charset="0"/>
                          <a:cs typeface="Times New Roman" pitchFamily="18" charset="0"/>
                        </a:rPr>
                        <a:t>50-54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2.7</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4.9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1.8</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dirty="0" smtClean="0">
                          <a:latin typeface="Times New Roman" pitchFamily="18" charset="0"/>
                          <a:cs typeface="Times New Roman" pitchFamily="18" charset="0"/>
                        </a:rPr>
                        <a:t>55-59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4.2</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6.7</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1.6</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dirty="0" smtClean="0">
                          <a:latin typeface="Times New Roman" pitchFamily="18" charset="0"/>
                          <a:cs typeface="Times New Roman" pitchFamily="18" charset="0"/>
                        </a:rPr>
                        <a:t>60-64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6.4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9.8</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1.5</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dirty="0" smtClean="0">
                          <a:latin typeface="Times New Roman" pitchFamily="18" charset="0"/>
                          <a:cs typeface="Times New Roman" pitchFamily="18" charset="0"/>
                        </a:rPr>
                        <a:t>65-69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10.3</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14.9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1.5</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dirty="0" smtClean="0">
                          <a:latin typeface="Times New Roman" pitchFamily="18" charset="0"/>
                          <a:cs typeface="Times New Roman" pitchFamily="18" charset="0"/>
                        </a:rPr>
                        <a:t>70-74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16.5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22.7</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1.4</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dirty="0" smtClean="0">
                          <a:latin typeface="Times New Roman" pitchFamily="18" charset="0"/>
                          <a:cs typeface="Times New Roman" pitchFamily="18" charset="0"/>
                        </a:rPr>
                        <a:t>75-79</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28.5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35.5</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1.2</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dirty="0" smtClean="0">
                          <a:latin typeface="Times New Roman" pitchFamily="18" charset="0"/>
                          <a:cs typeface="Times New Roman" pitchFamily="18" charset="0"/>
                        </a:rPr>
                        <a:t>80-84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49.2</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57.4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1.2</a:t>
                      </a:r>
                      <a:endParaRPr lang="en-US" sz="1200" dirty="0">
                        <a:latin typeface="Times New Roman" pitchFamily="18" charset="0"/>
                        <a:cs typeface="Times New Roman" pitchFamily="18" charset="0"/>
                      </a:endParaRPr>
                    </a:p>
                  </a:txBody>
                  <a:tcPr/>
                </a:tc>
              </a:tr>
              <a:tr h="296207">
                <a:tc>
                  <a:txBody>
                    <a:bodyPr/>
                    <a:lstStyle/>
                    <a:p>
                      <a:pPr>
                        <a:spcBef>
                          <a:spcPts val="40"/>
                        </a:spcBef>
                        <a:spcAft>
                          <a:spcPts val="40"/>
                        </a:spcAft>
                      </a:pPr>
                      <a:r>
                        <a:rPr lang="en-US" sz="1200" u="sng" dirty="0" smtClean="0">
                          <a:latin typeface="Times New Roman" pitchFamily="18" charset="0"/>
                          <a:cs typeface="Times New Roman" pitchFamily="18" charset="0"/>
                        </a:rPr>
                        <a:t>&gt;</a:t>
                      </a:r>
                      <a:r>
                        <a:rPr lang="en-US" sz="1200" u="none" dirty="0" smtClean="0">
                          <a:latin typeface="Times New Roman" pitchFamily="18" charset="0"/>
                          <a:cs typeface="Times New Roman" pitchFamily="18" charset="0"/>
                        </a:rPr>
                        <a:t>85</a:t>
                      </a:r>
                      <a:endParaRPr lang="en-US" sz="1200" u="sng"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105.1</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120.4</a:t>
                      </a:r>
                      <a:endParaRPr lang="en-US" sz="1200" dirty="0">
                        <a:latin typeface="Times New Roman" pitchFamily="18" charset="0"/>
                        <a:cs typeface="Times New Roman" pitchFamily="18" charset="0"/>
                      </a:endParaRPr>
                    </a:p>
                  </a:txBody>
                  <a:tcPr/>
                </a:tc>
                <a:tc>
                  <a:txBody>
                    <a:bodyPr/>
                    <a:lstStyle/>
                    <a:p>
                      <a:pPr>
                        <a:spcBef>
                          <a:spcPts val="40"/>
                        </a:spcBef>
                        <a:spcAft>
                          <a:spcPts val="40"/>
                        </a:spcAft>
                      </a:pPr>
                      <a:r>
                        <a:rPr lang="en-US" sz="1200" dirty="0" smtClean="0">
                          <a:latin typeface="Times New Roman" pitchFamily="18" charset="0"/>
                          <a:cs typeface="Times New Roman" pitchFamily="18" charset="0"/>
                        </a:rPr>
                        <a:t>1.1</a:t>
                      </a:r>
                      <a:endParaRPr lang="en-US" sz="1200" dirty="0">
                        <a:latin typeface="Times New Roman" pitchFamily="18" charset="0"/>
                        <a:cs typeface="Times New Roman" pitchFamily="18" charset="0"/>
                      </a:endParaRPr>
                    </a:p>
                  </a:txBody>
                  <a:tcPr/>
                </a:tc>
              </a:tr>
            </a:tbl>
          </a:graphicData>
        </a:graphic>
      </p:graphicFrame>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335233" y="1676400"/>
            <a:ext cx="4776923" cy="40583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710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151</Words>
  <Application>Microsoft Office PowerPoint</Application>
  <PresentationFormat>On-screen Show (4:3)</PresentationFormat>
  <Paragraphs>92</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Variables </vt:lpstr>
      <vt:lpstr>Design</vt:lpstr>
      <vt:lpstr>Sample</vt:lpstr>
      <vt:lpstr>Data Analysis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Variables</dc:title>
  <dc:creator>Acer</dc:creator>
  <cp:lastModifiedBy>Acer</cp:lastModifiedBy>
  <cp:revision>10</cp:revision>
  <dcterms:created xsi:type="dcterms:W3CDTF">2012-07-13T16:57:03Z</dcterms:created>
  <dcterms:modified xsi:type="dcterms:W3CDTF">2012-07-13T19:59:30Z</dcterms:modified>
</cp:coreProperties>
</file>