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7"/>
  </p:notesMasterIdLst>
  <p:sldIdLst>
    <p:sldId id="256" r:id="rId2"/>
    <p:sldId id="257" r:id="rId3"/>
    <p:sldId id="258" r:id="rId4"/>
    <p:sldId id="265" r:id="rId5"/>
    <p:sldId id="266" r:id="rId6"/>
    <p:sldId id="267" r:id="rId7"/>
    <p:sldId id="276" r:id="rId8"/>
    <p:sldId id="264" r:id="rId9"/>
    <p:sldId id="278" r:id="rId10"/>
    <p:sldId id="271" r:id="rId11"/>
    <p:sldId id="272" r:id="rId12"/>
    <p:sldId id="277" r:id="rId13"/>
    <p:sldId id="273"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9130" autoAdjust="0"/>
  </p:normalViewPr>
  <p:slideViewPr>
    <p:cSldViewPr>
      <p:cViewPr varScale="1">
        <p:scale>
          <a:sx n="71" d="100"/>
          <a:sy n="71" d="100"/>
        </p:scale>
        <p:origin x="-19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9" d="100"/>
          <a:sy n="69" d="100"/>
        </p:scale>
        <p:origin x="-331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12AB65-7C19-4257-9966-87CF80739602}" type="datetimeFigureOut">
              <a:rPr lang="en-US" smtClean="0"/>
              <a:pPr/>
              <a:t>7/22/2012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DCDA6E-08C9-45B5-949F-AFA40D4A6C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effectLst/>
            </a:endParaRPr>
          </a:p>
        </p:txBody>
      </p:sp>
      <p:sp>
        <p:nvSpPr>
          <p:cNvPr id="4" name="Slide Number Placeholder 3"/>
          <p:cNvSpPr>
            <a:spLocks noGrp="1"/>
          </p:cNvSpPr>
          <p:nvPr>
            <p:ph type="sldNum" sz="quarter" idx="10"/>
          </p:nvPr>
        </p:nvSpPr>
        <p:spPr/>
        <p:txBody>
          <a:bodyPr/>
          <a:lstStyle/>
          <a:p>
            <a:fld id="{8FDCDA6E-08C9-45B5-949F-AFA40D4A6C7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school district used SNED to document patient’s visits and the city in which the schools reside kept information about demographics (Fleming, 2011).  The researchers collected the data from the schools and the city and put it in Access 2000.  The researchers used the free/reduced price lunch program as a benchmark for determining poor students.  </a:t>
            </a:r>
          </a:p>
          <a:p>
            <a:r>
              <a:rPr lang="en-US" sz="1200" kern="1200" dirty="0" smtClean="0">
                <a:solidFill>
                  <a:schemeClr val="tx1"/>
                </a:solidFill>
                <a:latin typeface="+mn-lt"/>
                <a:ea typeface="+mn-ea"/>
                <a:cs typeface="+mn-cs"/>
              </a:rPr>
              <a:t>	The tools used in the study; nurses’ documentation, demographics kept by the city and Access 2000, are appropriate and do not bring into doubt the reliability of the study.  Reliability or validity of the tools used is not explicitly addressed in the study (Fleming, 2011).</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data was processed in Access 2000 (Fleming, 2011).  A cross analysis of frequency and types of visits was conducted then an analysis of single aggregate ethic groups and lastly a comparative analysis of the use by group of nursing services used (Fleming, 2011).  This approach to data analysis helped answer the research questions of what populations made visits to school nurse, the frequency of these visits, usage rates patterns associated with ethnicity and poverty and how these patterns are alike or different.</a:t>
            </a:r>
          </a:p>
          <a:p>
            <a:r>
              <a:rPr lang="en-US" sz="1200" kern="1200" dirty="0" smtClean="0">
                <a:solidFill>
                  <a:schemeClr val="tx1"/>
                </a:solidFill>
                <a:latin typeface="+mn-lt"/>
                <a:ea typeface="+mn-ea"/>
                <a:cs typeface="+mn-cs"/>
              </a:rPr>
              <a:t>	The results are clearly presented in charts and tables which allow the reader to access and compare the information easily.</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	The study found that 73% of all visits to the school nurse were for physical health problems, followed by injury (9%), nursing treatments (6%) and social/emotional problems (6%) (Fleming, 2011).  Students of all racial groups saw the school nurse more often if they were poor (Fleming, 2011).  All groups visited the school nurse more often if they were poor but poor blacks accounted for the most visits (29%) out of any group (Fleming, 2011).   </a:t>
            </a:r>
          </a:p>
          <a:p>
            <a:r>
              <a:rPr lang="en-US" sz="1200" kern="1200" dirty="0" smtClean="0">
                <a:solidFill>
                  <a:schemeClr val="tx1"/>
                </a:solidFill>
                <a:latin typeface="+mn-lt"/>
                <a:ea typeface="+mn-ea"/>
                <a:cs typeface="+mn-cs"/>
              </a:rPr>
              <a:t>	Poor black kids saw the school nurse the most out of the racial groups for physical problems and injury and nursing treatments (Fleming, 2011).  Poor white and Hispanic kids saw the school nurse more for social/emotional problems (Fleming, 2011).</a:t>
            </a:r>
          </a:p>
          <a:p>
            <a:endParaRPr lang="en-US" dirty="0"/>
          </a:p>
        </p:txBody>
      </p:sp>
      <p:sp>
        <p:nvSpPr>
          <p:cNvPr id="4" name="Slide Number Placeholder 3"/>
          <p:cNvSpPr>
            <a:spLocks noGrp="1"/>
          </p:cNvSpPr>
          <p:nvPr>
            <p:ph type="sldNum" sz="quarter" idx="10"/>
          </p:nvPr>
        </p:nvSpPr>
        <p:spPr/>
        <p:txBody>
          <a:bodyPr/>
          <a:lstStyle/>
          <a:p>
            <a:fld id="{5FDDA91C-B8F5-4D7C-AE25-C40222249B7A}" type="slidenum">
              <a:rPr lang="en-US" smtClean="0"/>
              <a:pPr/>
              <a:t>12</a:t>
            </a:fld>
            <a:endParaRPr lang="en-US"/>
          </a:p>
        </p:txBody>
      </p:sp>
    </p:spTree>
    <p:extLst>
      <p:ext uri="{BB962C8B-B14F-4D97-AF65-F5344CB8AC3E}">
        <p14:creationId xmlns="" xmlns:p14="http://schemas.microsoft.com/office/powerpoint/2010/main" val="251729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Future research should focus on comparing these kids with kids who did not use the school nurse.  Future research could also include assessing the students’ use of health care resources in and out of school, which may help determine the student’s overall level of health.</a:t>
            </a:r>
          </a:p>
          <a:p>
            <a:r>
              <a:rPr lang="en-US" sz="1200" kern="1200" dirty="0" smtClean="0">
                <a:solidFill>
                  <a:schemeClr val="tx1"/>
                </a:solidFill>
                <a:latin typeface="+mn-lt"/>
                <a:ea typeface="+mn-ea"/>
                <a:cs typeface="+mn-cs"/>
              </a:rPr>
              <a:t>	The study was conducted in only one city in the Pacific Northwest and the study did not represent some sub-ethnic groups very well (Fleming, 2011).  These limitations could limit the ability of the study to be generalized to the general public.</a:t>
            </a:r>
          </a:p>
          <a:p>
            <a:r>
              <a:rPr lang="en-US" sz="1200" kern="1200" dirty="0" smtClean="0">
                <a:solidFill>
                  <a:schemeClr val="tx1"/>
                </a:solidFill>
                <a:latin typeface="+mn-lt"/>
                <a:ea typeface="+mn-ea"/>
                <a:cs typeface="+mn-cs"/>
              </a:rPr>
              <a:t>	Nurses need to be concerned and participate in the direction of the nation’s health care system.  This study provides information to help make informed decisions about what resources are needed in schools and can help identify “economically sound and effective public health nursing interventions.” (Fleming, 2011, p. 315)</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While </a:t>
            </a:r>
            <a:r>
              <a:rPr lang="en-US" baseline="0" dirty="0" smtClean="0"/>
              <a:t>some of the information is not well organized, and some considered concepts are not thoroughly explained, the study itself appears to be thorough and well thought out.  The absent literature review was noticeable, and at times lent to confusion as the author placed references of prior research throughout the currently obtained information.   The design framework and information analysis was relevant to the questions being researched. The large subject pool allows </a:t>
            </a:r>
          </a:p>
          <a:p>
            <a:r>
              <a:rPr lang="en-US" baseline="0" dirty="0" smtClean="0"/>
              <a:t>	</a:t>
            </a:r>
            <a:r>
              <a:rPr lang="en-US" dirty="0" smtClean="0"/>
              <a:t>Overall</a:t>
            </a:r>
            <a:r>
              <a:rPr lang="en-US" baseline="0" dirty="0" smtClean="0"/>
              <a:t> this study provided important information of the various factors that may influence students’ utilization of school nurse services.  The author uses appropriate and well critiqued literature throughout the study to make the case that these demographical factors affect the use of school nurse services.  The author contributed to the </a:t>
            </a:r>
            <a:r>
              <a:rPr lang="en-US" baseline="0" dirty="0" smtClean="0"/>
              <a:t>information on the matter </a:t>
            </a:r>
            <a:r>
              <a:rPr lang="en-US" baseline="0" dirty="0" smtClean="0"/>
              <a:t>by </a:t>
            </a:r>
            <a:r>
              <a:rPr lang="en-US" baseline="0" dirty="0" smtClean="0"/>
              <a:t>conducting </a:t>
            </a:r>
            <a:r>
              <a:rPr lang="en-US" baseline="0" dirty="0" smtClean="0"/>
              <a:t>a large study to test these theories.  While this study only considered the numerical data from one school district in the nation, meaning the results may not generalize completely across the nation, the size of the subject pool contained nearly 13,000 students and some generalizations can be made.  This study allowed for an nuanced look into how race, ethnicity, and poverty level can correlate with increased need for care at the hands of school nurses. In time, studies such as this may allow for an increased understanding and thus prediction of needs which would better allow community health resources to be allocated accordingly.  </a:t>
            </a:r>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School nurses in one urban Pacific Northwest</a:t>
            </a:r>
            <a:r>
              <a:rPr lang="en-US" baseline="0" dirty="0" smtClean="0"/>
              <a:t> school district </a:t>
            </a:r>
            <a:r>
              <a:rPr lang="en-US" dirty="0" smtClean="0"/>
              <a:t>were followed for an entire school year to determine which type of student population was most likely to use their services. The</a:t>
            </a:r>
            <a:r>
              <a:rPr lang="en-US" baseline="0" dirty="0" smtClean="0"/>
              <a:t> s</a:t>
            </a:r>
            <a:r>
              <a:rPr lang="en-US" dirty="0" smtClean="0"/>
              <a:t>tudy wished to determine whether race, ethnicity, or poverty level had a direct relationship on numbers of school nurse visits.  School nurses have traditionally been used to reduce the number of student absences while also advocating</a:t>
            </a:r>
            <a:r>
              <a:rPr lang="en-US" baseline="0" dirty="0" smtClean="0"/>
              <a:t> to promote the students’ readiness to learn. However, their roles are now increasing to include things such as “screening, referral, health education, case management services, and direct clinical care for chronic and acute conditions” (Fleming, 2011, p.309).  </a:t>
            </a:r>
            <a:endParaRPr lang="en-US" b="0"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problem addressed in this study is that</a:t>
            </a:r>
            <a:r>
              <a:rPr lang="en-US" baseline="0" dirty="0" smtClean="0"/>
              <a:t> populations of color traditionally experience more health problems than white students. </a:t>
            </a:r>
            <a:r>
              <a:rPr lang="en-US" dirty="0" smtClean="0"/>
              <a:t>“School nurses serve as gatekeepers who have the means to assess, treat, and refer poor and ethnic</a:t>
            </a:r>
            <a:r>
              <a:rPr lang="en-US" baseline="0" dirty="0" smtClean="0"/>
              <a:t> minority children whose numbers are growing, they are potentially important mediators for reducing health disparities between white populations and populations of color” (Fleming, 2011, p. 309). Therefore, the purpose of this study was to</a:t>
            </a:r>
          </a:p>
          <a:p>
            <a:r>
              <a:rPr lang="en-US" baseline="0" dirty="0" smtClean="0"/>
              <a:t> collect data that would reveal factors that contributed to the students’ use of the school nurse (Fleming, 2011).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researcher does</a:t>
            </a:r>
            <a:r>
              <a:rPr lang="en-US" baseline="0" dirty="0" smtClean="0"/>
              <a:t> not specify the framework used, but it can be inferred that this study is based on a theoretical framework.  A theoretical framework is used to “describe how abstract aspects of the research problem interrelate based on developed theories”</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p. 204).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framework used in this study fits the research problem as it set out to better understand the possible correlation between student’s uses of school nurse services and demographic such as poverty, race, and ethnicity. </a:t>
            </a:r>
            <a:endParaRPr lang="en-US" sz="1200" kern="1200" dirty="0" smtClean="0">
              <a:solidFill>
                <a:schemeClr val="tx1"/>
              </a:solidFill>
              <a:latin typeface="+mn-lt"/>
              <a:ea typeface="+mn-ea"/>
              <a:cs typeface="+mn-cs"/>
            </a:endParaRPr>
          </a:p>
          <a:p>
            <a:endParaRPr lang="en-US" baseline="0" dirty="0" smtClean="0"/>
          </a:p>
          <a:p>
            <a:r>
              <a:rPr lang="en-US" baseline="0" dirty="0" smtClean="0"/>
              <a:t>	The author identifies and discusses the concepts and relationships throughout the study.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The author did not include a formal literature review in this study but did discuss earlier studies and literature on the subject.</a:t>
            </a:r>
            <a:r>
              <a:rPr lang="en-US" sz="1200" baseline="0" dirty="0" smtClean="0"/>
              <a:t>  T</a:t>
            </a:r>
            <a:r>
              <a:rPr lang="en-US" sz="1200" dirty="0" smtClean="0"/>
              <a:t>his non-formal review of literature was appropriate, thorough, and organized and prior</a:t>
            </a:r>
            <a:r>
              <a:rPr lang="en-US" sz="1200" baseline="0" dirty="0" smtClean="0"/>
              <a:t> supporting works were referenced throughout</a:t>
            </a:r>
            <a:r>
              <a:rPr lang="en-US" sz="1200" dirty="0" smtClean="0"/>
              <a:t>.</a:t>
            </a:r>
            <a:r>
              <a:rPr lang="en-US" sz="1200" baseline="0" dirty="0" smtClean="0"/>
              <a:t>  Supporting literature from earlier studies and research was referenced often and cited appropriately.  T</a:t>
            </a:r>
            <a:r>
              <a:rPr lang="en-US" sz="1200" dirty="0" smtClean="0"/>
              <a:t>he</a:t>
            </a:r>
            <a:r>
              <a:rPr lang="en-US" sz="1200" baseline="0" dirty="0" smtClean="0"/>
              <a:t> author cited supporting r</a:t>
            </a:r>
            <a:r>
              <a:rPr lang="en-US" sz="1200" dirty="0" smtClean="0"/>
              <a:t>esearch as recent as 2008.  The literature seemed to be well critiqued as the researchers did not just simply use research that supported the resulting data, but also critiqued their research along with their referenced research. Some gaps in the knowledge showed up as some of the ethnic groups studied having considerably smaller sample sizes (Fleming, 2011).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The research question/hypothesis is clearly stated as determining “whether patterns in student use of school nurse services existed according to poverty, race, and ethnicity” (Fleming, 2011). This question is definitely researchable as stated, beings there are many references made to the specific topic. The question/hypothesis relate s logically to the  problem as it is directly correlated. The discussion, literature review, and framework also relate directly to the question/hypothesis. The literature referenced provides information supporting or disproving data related to the question/hypothesis.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	The variables in</a:t>
            </a:r>
            <a:r>
              <a:rPr lang="en-US" baseline="0" dirty="0" smtClean="0"/>
              <a:t> this study were clearly identified within the Measures section as race, ethnicity, poverty level, types of visits, and quantities of visits to the school nurse (Fleming, 2011, p. 310).  Operation definitions were provided to differentiate categories in order to clearly outline the author’s intended meaning of concepts such as race, ethnicity, and various reasons for students’ visits to the school nurse (Fleming, 2011).  T</a:t>
            </a:r>
            <a:r>
              <a:rPr lang="en-US" dirty="0" smtClean="0"/>
              <a:t>here were no extraneous variables identified or controlled.</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hangingPunct="1"/>
            <a:r>
              <a:rPr lang="en-US" sz="1800" dirty="0" smtClean="0"/>
              <a:t>	The article indicated that the research is part of a larger descriptive study and a cross-sectional design is being used. A cross-sectional</a:t>
            </a:r>
            <a:r>
              <a:rPr lang="en-US" sz="1800" baseline="0" dirty="0" smtClean="0"/>
              <a:t> design was used because it allowed for the data to be obtained from a previous school year.  </a:t>
            </a:r>
            <a:r>
              <a:rPr lang="en-US" sz="1800" dirty="0" smtClean="0"/>
              <a:t>The design was appropriate for the research problem because the study sought to establish the factors that contributed to the students going to visit</a:t>
            </a:r>
            <a:r>
              <a:rPr lang="en-US" sz="1800" baseline="0" dirty="0" smtClean="0"/>
              <a:t> their school nurse.  </a:t>
            </a:r>
            <a:r>
              <a:rPr lang="en-US" sz="1800" dirty="0" smtClean="0"/>
              <a:t>The internal validity was addressed,</a:t>
            </a:r>
            <a:r>
              <a:rPr lang="en-US" sz="1800" baseline="0" dirty="0" smtClean="0"/>
              <a:t> and the researcher states that the study was approved by “human subjects division of university in the state in which the school district resides” as well as following any protocols in place for the school district on which they obtained the information (Fleming, 2011, p. 310).  </a:t>
            </a:r>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800" dirty="0" smtClean="0"/>
              <a:t>	</a:t>
            </a:r>
            <a:r>
              <a:rPr lang="en-US" sz="1800" dirty="0" smtClean="0"/>
              <a:t>Those</a:t>
            </a:r>
            <a:r>
              <a:rPr lang="en-US" sz="1800" baseline="0" dirty="0" smtClean="0"/>
              <a:t> individuals included in the s</a:t>
            </a:r>
            <a:r>
              <a:rPr lang="en-US" sz="1800" dirty="0" smtClean="0"/>
              <a:t>ample </a:t>
            </a:r>
            <a:r>
              <a:rPr lang="en-US" sz="1800" dirty="0" smtClean="0"/>
              <a:t>used</a:t>
            </a:r>
            <a:r>
              <a:rPr lang="en-US" sz="1800" baseline="0" dirty="0" smtClean="0"/>
              <a:t> in this study were all students within one unidentified urban school district in Pacific Northwest that visited the school nurse at least once.  </a:t>
            </a:r>
            <a:r>
              <a:rPr lang="en-US" sz="1800" dirty="0" smtClean="0"/>
              <a:t>The instrument that was used to collect the type and the number of visits to the school nurse was the SNED (School Nurse Entry Database) (Fleming, 2011). This database consisted of</a:t>
            </a:r>
            <a:r>
              <a:rPr lang="en-US" sz="1800" baseline="0" dirty="0" smtClean="0"/>
              <a:t>: </a:t>
            </a:r>
            <a:r>
              <a:rPr lang="en-US" sz="1600" dirty="0" smtClean="0"/>
              <a:t>reason for visit,</a:t>
            </a:r>
            <a:r>
              <a:rPr lang="en-US" sz="1600" baseline="0" dirty="0" smtClean="0"/>
              <a:t> length o</a:t>
            </a:r>
            <a:r>
              <a:rPr lang="en-US" sz="1600" dirty="0" smtClean="0"/>
              <a:t>f the time of visit,</a:t>
            </a:r>
            <a:r>
              <a:rPr lang="en-US" sz="1600" baseline="0" dirty="0" smtClean="0"/>
              <a:t> </a:t>
            </a:r>
            <a:r>
              <a:rPr lang="en-US" sz="1600" dirty="0" smtClean="0"/>
              <a:t>referrals/consultations made,</a:t>
            </a:r>
            <a:r>
              <a:rPr lang="en-US" sz="1600" baseline="0" dirty="0" smtClean="0"/>
              <a:t> s</a:t>
            </a:r>
            <a:r>
              <a:rPr lang="en-US" sz="1600" dirty="0" smtClean="0"/>
              <a:t>ervices provided, student disposition, and assessments conducted.</a:t>
            </a:r>
            <a:r>
              <a:rPr lang="en-US" sz="1600" baseline="0" dirty="0" smtClean="0"/>
              <a:t>  The total number of students in the school district  was 24, 239, and of those the number of students that saw the school nurse throughout the 2005-2006 school year were 12, 979.  Student demographic information was obtained from the school district.  The identification number of those students included in this study were scrambled to maintain personal privacy (Fleming, 2011).  </a:t>
            </a:r>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489055F-C0DA-49CC-9B9F-E825B4E99582}" type="datetime1">
              <a:rPr lang="en-US" smtClean="0"/>
              <a:pPr/>
              <a:t>7/22/2012</a:t>
            </a:fld>
            <a:endParaRPr lang="en-US"/>
          </a:p>
        </p:txBody>
      </p:sp>
      <p:sp>
        <p:nvSpPr>
          <p:cNvPr id="17" name="Footer Placeholder 16"/>
          <p:cNvSpPr>
            <a:spLocks noGrp="1"/>
          </p:cNvSpPr>
          <p:nvPr>
            <p:ph type="ftr" sz="quarter" idx="11"/>
          </p:nvPr>
        </p:nvSpPr>
        <p:spPr/>
        <p:txBody>
          <a:bodyPr/>
          <a:lstStyle/>
          <a:p>
            <a:r>
              <a:rPr lang="en-US" smtClean="0"/>
              <a:t>(Fleming, 2011)</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CA4A4-EAC3-4197-AC5D-8D3333EC4CBE}"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51E0F79-8B3B-4E26-8F23-AD5736C77D4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F44AD9-6712-4DBF-BDFB-C58698DB06C9}"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8B717E9-5B07-4706-AEE3-8025F020A592}"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51E0F79-8B3B-4E26-8F23-AD5736C77D4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4" name="Date Placeholder 3"/>
          <p:cNvSpPr>
            <a:spLocks noGrp="1"/>
          </p:cNvSpPr>
          <p:nvPr>
            <p:ph type="dt" sz="half" idx="10"/>
          </p:nvPr>
        </p:nvSpPr>
        <p:spPr/>
        <p:txBody>
          <a:bodyPr/>
          <a:lstStyle/>
          <a:p>
            <a:fld id="{193A4CDC-454F-4934-ADF8-F6D2F195A952}" type="datetime1">
              <a:rPr lang="en-US" smtClean="0"/>
              <a:pPr/>
              <a:t>7/22/2012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8BDD01E-F3AB-4DA0-A4F0-50FDA7C785CA}" type="datetime1">
              <a:rPr lang="en-US" smtClean="0"/>
              <a:pPr/>
              <a:t>7/22/2012</a:t>
            </a:fld>
            <a:endParaRPr lang="en-US"/>
          </a:p>
        </p:txBody>
      </p:sp>
      <p:sp>
        <p:nvSpPr>
          <p:cNvPr id="6" name="Footer Placeholder 5"/>
          <p:cNvSpPr>
            <a:spLocks noGrp="1"/>
          </p:cNvSpPr>
          <p:nvPr>
            <p:ph type="ftr" sz="quarter" idx="11"/>
          </p:nvPr>
        </p:nvSpPr>
        <p:spPr/>
        <p:txBody>
          <a:bodyPr/>
          <a:lstStyle/>
          <a:p>
            <a:r>
              <a:rPr lang="en-US" smtClean="0"/>
              <a:t>(Fleming, 2011)</a:t>
            </a:r>
            <a:endParaRPr lang="en-US"/>
          </a:p>
        </p:txBody>
      </p:sp>
      <p:sp>
        <p:nvSpPr>
          <p:cNvPr id="7" name="Slide Number Placeholder 6"/>
          <p:cNvSpPr>
            <a:spLocks noGrp="1"/>
          </p:cNvSpPr>
          <p:nvPr>
            <p:ph type="sldNum" sz="quarter" idx="12"/>
          </p:nvPr>
        </p:nvSpPr>
        <p:spPr/>
        <p:txBody>
          <a:bodyPr/>
          <a:lstStyle/>
          <a:p>
            <a:fld id="{F51E0F79-8B3B-4E26-8F23-AD5736C77D4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C1EA434-334E-4F61-9E7F-692AAF7E2DD1}" type="datetime1">
              <a:rPr lang="en-US" smtClean="0"/>
              <a:pPr/>
              <a:t>7/22/2012</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(Fleming, 2011)</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51E0F79-8B3B-4E26-8F23-AD5736C77D4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E6136E-6805-4C95-AE2B-0F8F4025CE56}" type="datetime1">
              <a:rPr lang="en-US" smtClean="0"/>
              <a:pPr/>
              <a:t>7/22/2012</a:t>
            </a:fld>
            <a:endParaRPr lang="en-US"/>
          </a:p>
        </p:txBody>
      </p:sp>
      <p:sp>
        <p:nvSpPr>
          <p:cNvPr id="4" name="Footer Placeholder 3"/>
          <p:cNvSpPr>
            <a:spLocks noGrp="1"/>
          </p:cNvSpPr>
          <p:nvPr>
            <p:ph type="ftr" sz="quarter" idx="11"/>
          </p:nvPr>
        </p:nvSpPr>
        <p:spPr/>
        <p:txBody>
          <a:bodyPr/>
          <a:lstStyle/>
          <a:p>
            <a:r>
              <a:rPr lang="en-US" smtClean="0"/>
              <a:t>(Fleming, 2011)</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51E0F79-8B3B-4E26-8F23-AD5736C77D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28FD49B-FD3B-45A4-AD0E-4BD36BD735BB}" type="datetime1">
              <a:rPr lang="en-US" smtClean="0"/>
              <a:pPr/>
              <a:t>7/22/2012</a:t>
            </a:fld>
            <a:endParaRPr lang="en-US"/>
          </a:p>
        </p:txBody>
      </p:sp>
      <p:sp>
        <p:nvSpPr>
          <p:cNvPr id="3" name="Footer Placeholder 2"/>
          <p:cNvSpPr>
            <a:spLocks noGrp="1"/>
          </p:cNvSpPr>
          <p:nvPr>
            <p:ph type="ftr" sz="quarter" idx="11"/>
          </p:nvPr>
        </p:nvSpPr>
        <p:spPr/>
        <p:txBody>
          <a:bodyPr/>
          <a:lstStyle/>
          <a:p>
            <a:r>
              <a:rPr lang="en-US" smtClean="0"/>
              <a:t>(Fleming, 2011)</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51E0F79-8B3B-4E26-8F23-AD5736C77D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138008D-B956-4771-ABB3-1A14AD670FF9}" type="datetime1">
              <a:rPr lang="en-US" smtClean="0"/>
              <a:pPr/>
              <a:t>7/22/2012</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(Fleming, 2011)</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51E0F79-8B3B-4E26-8F23-AD5736C77D4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F54F3D7-769D-426E-9EEF-26F98E7E4FA9}" type="datetime1">
              <a:rPr lang="en-US" smtClean="0"/>
              <a:pPr/>
              <a:t>7/22/2012</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(Fleming, 2011)</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0C51C2-527D-4393-9CAD-49145514FAD3}" type="datetime1">
              <a:rPr lang="en-US" smtClean="0"/>
              <a:pPr/>
              <a:t>7/22/2012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(Fleming, 2011)</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51E0F79-8B3B-4E26-8F23-AD5736C77D4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 Id="rId9" Type="http://schemas.openxmlformats.org/officeDocument/2006/relationships/image" Target="../media/image9.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0"/>
            <a:ext cx="8839200" cy="6705600"/>
          </a:xfrm>
          <a:effectLst/>
        </p:spPr>
        <p:txBody>
          <a:bodyPr>
            <a:noAutofit/>
          </a:bodyPr>
          <a:lstStyle/>
          <a:p>
            <a:pPr algn="ctr" hangingPunct="0"/>
            <a:r>
              <a:rPr lang="en-US" sz="4400" b="1" dirty="0" smtClean="0">
                <a:solidFill>
                  <a:schemeClr val="tx1"/>
                </a:solidFill>
                <a:effectLst/>
                <a:latin typeface="Calibri" pitchFamily="34" charset="0"/>
                <a:cs typeface="Calibri" pitchFamily="34" charset="0"/>
              </a:rPr>
              <a:t>Quantitative Research Analysis</a:t>
            </a: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Haley </a:t>
            </a:r>
            <a:r>
              <a:rPr lang="en-US" sz="3200" b="1" dirty="0" err="1" smtClean="0">
                <a:solidFill>
                  <a:schemeClr val="tx1"/>
                </a:solidFill>
                <a:effectLst/>
                <a:latin typeface="Calibri" pitchFamily="34" charset="0"/>
                <a:cs typeface="Calibri" pitchFamily="34" charset="0"/>
              </a:rPr>
              <a:t>Tappendorf</a:t>
            </a:r>
            <a:r>
              <a:rPr lang="en-US" sz="3200" b="1" dirty="0" smtClean="0">
                <a:solidFill>
                  <a:schemeClr val="tx1"/>
                </a:solidFill>
                <a:effectLst/>
                <a:latin typeface="Calibri" pitchFamily="34" charset="0"/>
                <a:cs typeface="Calibri" pitchFamily="34" charset="0"/>
              </a:rPr>
              <a:t>, Joanna Kaufman, Erika Collins, Gregory Cahill, &amp; Jessica </a:t>
            </a:r>
            <a:r>
              <a:rPr lang="en-US" sz="3200" b="1" dirty="0" err="1" smtClean="0">
                <a:solidFill>
                  <a:schemeClr val="tx1"/>
                </a:solidFill>
                <a:effectLst/>
                <a:latin typeface="Calibri" pitchFamily="34" charset="0"/>
                <a:cs typeface="Calibri" pitchFamily="34" charset="0"/>
              </a:rPr>
              <a:t>Gragert</a:t>
            </a: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Lakeview College of Nursing</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N302- Nursing Research</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July 22, 2012</a:t>
            </a:r>
            <a:r>
              <a:rPr lang="en-US" sz="3200" b="1" dirty="0" smtClean="0">
                <a:solidFill>
                  <a:schemeClr val="accent1">
                    <a:lumMod val="75000"/>
                  </a:schemeClr>
                </a:solidFill>
                <a:effectLst/>
                <a:latin typeface="Calibri" pitchFamily="34" charset="0"/>
                <a:cs typeface="Calibri" pitchFamily="34" charset="0"/>
              </a:rPr>
              <a:t/>
            </a:r>
            <a:br>
              <a:rPr lang="en-US" sz="3200" b="1" dirty="0" smtClean="0">
                <a:solidFill>
                  <a:schemeClr val="accent1">
                    <a:lumMod val="75000"/>
                  </a:schemeClr>
                </a:solidFill>
                <a:effectLst/>
                <a:latin typeface="Calibri" pitchFamily="34" charset="0"/>
                <a:cs typeface="Calibri" pitchFamily="34" charset="0"/>
              </a:rPr>
            </a:br>
            <a:endParaRPr lang="en-US" sz="3200" b="1" dirty="0">
              <a:solidFill>
                <a:schemeClr val="accent1">
                  <a:lumMod val="75000"/>
                </a:schemeClr>
              </a:solidFill>
              <a:effectLst/>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sz="quarter" idx="1"/>
          </p:nvPr>
        </p:nvSpPr>
        <p:spPr/>
        <p:txBody>
          <a:bodyPr>
            <a:normAutofit fontScale="92500"/>
          </a:bodyPr>
          <a:lstStyle/>
          <a:p>
            <a:pPr>
              <a:lnSpc>
                <a:spcPct val="120000"/>
              </a:lnSpc>
            </a:pPr>
            <a:r>
              <a:rPr lang="en-US" dirty="0" smtClean="0"/>
              <a:t>SNED-used by school nurses to document patient </a:t>
            </a:r>
            <a:r>
              <a:rPr lang="en-US" dirty="0" smtClean="0"/>
              <a:t>visits</a:t>
            </a:r>
          </a:p>
          <a:p>
            <a:pPr>
              <a:lnSpc>
                <a:spcPct val="120000"/>
              </a:lnSpc>
            </a:pPr>
            <a:endParaRPr lang="en-US" dirty="0" smtClean="0"/>
          </a:p>
          <a:p>
            <a:pPr>
              <a:lnSpc>
                <a:spcPct val="120000"/>
              </a:lnSpc>
            </a:pPr>
            <a:r>
              <a:rPr lang="en-US" dirty="0" smtClean="0"/>
              <a:t>Demographics-both </a:t>
            </a:r>
            <a:r>
              <a:rPr lang="en-US" dirty="0" smtClean="0"/>
              <a:t>race and </a:t>
            </a:r>
            <a:r>
              <a:rPr lang="en-US" dirty="0" smtClean="0"/>
              <a:t>ethnicity</a:t>
            </a:r>
          </a:p>
          <a:p>
            <a:pPr>
              <a:lnSpc>
                <a:spcPct val="120000"/>
              </a:lnSpc>
            </a:pPr>
            <a:endParaRPr lang="en-US" dirty="0" smtClean="0"/>
          </a:p>
          <a:p>
            <a:pPr>
              <a:lnSpc>
                <a:spcPct val="120000"/>
              </a:lnSpc>
            </a:pPr>
            <a:r>
              <a:rPr lang="en-US" dirty="0" smtClean="0"/>
              <a:t>Poverty-free </a:t>
            </a:r>
            <a:r>
              <a:rPr lang="en-US" dirty="0" smtClean="0"/>
              <a:t>or reduced price </a:t>
            </a:r>
            <a:r>
              <a:rPr lang="en-US" dirty="0" smtClean="0"/>
              <a:t>lunches</a:t>
            </a:r>
          </a:p>
          <a:p>
            <a:pPr>
              <a:lnSpc>
                <a:spcPct val="120000"/>
              </a:lnSpc>
            </a:pPr>
            <a:endParaRPr lang="en-US" dirty="0" smtClean="0"/>
          </a:p>
          <a:p>
            <a:pPr>
              <a:lnSpc>
                <a:spcPct val="120000"/>
              </a:lnSpc>
            </a:pPr>
            <a:r>
              <a:rPr lang="en-US" dirty="0" smtClean="0"/>
              <a:t>Individual </a:t>
            </a:r>
            <a:r>
              <a:rPr lang="en-US" dirty="0" smtClean="0"/>
              <a:t>numbers were scrambled to maintain anonymity </a:t>
            </a:r>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 xmlns:p14="http://schemas.microsoft.com/office/powerpoint/2010/main" val="2233672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sz="quarter" idx="1"/>
          </p:nvPr>
        </p:nvSpPr>
        <p:spPr/>
        <p:txBody>
          <a:bodyPr>
            <a:normAutofit/>
          </a:bodyPr>
          <a:lstStyle/>
          <a:p>
            <a:r>
              <a:rPr lang="en-US" dirty="0" smtClean="0"/>
              <a:t>Data processed in Microsoft Access 2000</a:t>
            </a:r>
          </a:p>
          <a:p>
            <a:endParaRPr lang="en-US" dirty="0" smtClean="0"/>
          </a:p>
          <a:p>
            <a:r>
              <a:rPr lang="en-US" dirty="0" smtClean="0"/>
              <a:t>Cross-analysis of frequency and types of visits</a:t>
            </a:r>
          </a:p>
          <a:p>
            <a:endParaRPr lang="en-US" dirty="0" smtClean="0"/>
          </a:p>
          <a:p>
            <a:r>
              <a:rPr lang="en-US" dirty="0" smtClean="0"/>
              <a:t>Analyzed single aggregate ethnic groups</a:t>
            </a:r>
          </a:p>
          <a:p>
            <a:pPr marL="0" indent="0">
              <a:buNone/>
            </a:pPr>
            <a:endParaRPr lang="en-US" dirty="0"/>
          </a:p>
          <a:p>
            <a:r>
              <a:rPr lang="en-US" dirty="0" smtClean="0"/>
              <a:t>Comparative analysis</a:t>
            </a: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 xmlns:p14="http://schemas.microsoft.com/office/powerpoint/2010/main" val="386114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Results</a:t>
            </a:r>
            <a:endParaRPr lang="en-US" dirty="0"/>
          </a:p>
        </p:txBody>
      </p:sp>
      <p:sp>
        <p:nvSpPr>
          <p:cNvPr id="2054" name="Rectangle 2053"/>
          <p:cNvSpPr/>
          <p:nvPr/>
        </p:nvSpPr>
        <p:spPr>
          <a:xfrm>
            <a:off x="927941" y="1447800"/>
            <a:ext cx="7606459" cy="369332"/>
          </a:xfrm>
          <a:prstGeom prst="rect">
            <a:avLst/>
          </a:prstGeom>
        </p:spPr>
        <p:txBody>
          <a:bodyPr wrap="square">
            <a:spAutoFit/>
          </a:bodyPr>
          <a:lstStyle/>
          <a:p>
            <a:pPr algn="ctr"/>
            <a:r>
              <a:rPr lang="en-US" dirty="0"/>
              <a:t>Nurse Visits Per Student by Race and </a:t>
            </a:r>
            <a:r>
              <a:rPr lang="en-US" dirty="0" smtClean="0"/>
              <a:t>Poverty (Fleming, 2011, table 3)</a:t>
            </a:r>
            <a:endParaRPr lang="en-US" dirty="0"/>
          </a:p>
        </p:txBody>
      </p:sp>
      <p:sp>
        <p:nvSpPr>
          <p:cNvPr id="2056" name="Rectangle 2055"/>
          <p:cNvSpPr/>
          <p:nvPr/>
        </p:nvSpPr>
        <p:spPr>
          <a:xfrm>
            <a:off x="763140" y="3352800"/>
            <a:ext cx="3656460" cy="646331"/>
          </a:xfrm>
          <a:prstGeom prst="rect">
            <a:avLst/>
          </a:prstGeom>
        </p:spPr>
        <p:txBody>
          <a:bodyPr wrap="square">
            <a:spAutoFit/>
          </a:bodyPr>
          <a:lstStyle/>
          <a:p>
            <a:pPr algn="ctr"/>
            <a:r>
              <a:rPr lang="en-US" dirty="0"/>
              <a:t>School Nurse Visits by </a:t>
            </a:r>
            <a:r>
              <a:rPr lang="en-US" dirty="0" smtClean="0"/>
              <a:t>Reason (Fleming, 2011, table 2)</a:t>
            </a:r>
            <a:endParaRPr lang="en-US" dirty="0"/>
          </a:p>
        </p:txBody>
      </p:sp>
      <p:grpSp>
        <p:nvGrpSpPr>
          <p:cNvPr id="1028" name="Group 4"/>
          <p:cNvGrpSpPr>
            <a:grpSpLocks noChangeAspect="1"/>
          </p:cNvGrpSpPr>
          <p:nvPr/>
        </p:nvGrpSpPr>
        <p:grpSpPr bwMode="auto">
          <a:xfrm>
            <a:off x="1276350" y="1905000"/>
            <a:ext cx="6591300" cy="1828800"/>
            <a:chOff x="804" y="1200"/>
            <a:chExt cx="4152" cy="1152"/>
          </a:xfrm>
        </p:grpSpPr>
        <p:sp>
          <p:nvSpPr>
            <p:cNvPr id="1027" name="AutoShape 3"/>
            <p:cNvSpPr>
              <a:spLocks noChangeAspect="1" noChangeArrowheads="1" noTextEdit="1"/>
            </p:cNvSpPr>
            <p:nvPr/>
          </p:nvSpPr>
          <p:spPr bwMode="auto">
            <a:xfrm>
              <a:off x="804" y="1200"/>
              <a:ext cx="4152" cy="11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Line 5"/>
            <p:cNvSpPr>
              <a:spLocks noChangeShapeType="1"/>
            </p:cNvSpPr>
            <p:nvPr/>
          </p:nvSpPr>
          <p:spPr bwMode="auto">
            <a:xfrm>
              <a:off x="866" y="1200"/>
              <a:ext cx="4016" cy="1"/>
            </a:xfrm>
            <a:prstGeom prst="line">
              <a:avLst/>
            </a:prstGeom>
            <a:noFill/>
            <a:ln w="1588"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1469" y="1228"/>
              <a:ext cx="29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Number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1727" y="1228"/>
              <a:ext cx="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1746" y="1228"/>
              <a:ext cx="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1806"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1826" y="1228"/>
              <a:ext cx="1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1991" y="1214"/>
              <a:ext cx="42" cy="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Times New Roman" pitchFamily="18" charset="0"/>
                  <a:cs typeface="Arial" pitchFamily="34" charset="0"/>
                </a:rPr>
                <a:t>a</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2015" y="1214"/>
              <a:ext cx="35" cy="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2442" y="1228"/>
              <a:ext cx="28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Number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2698" y="1228"/>
              <a:ext cx="5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Rectangle 15"/>
            <p:cNvSpPr>
              <a:spLocks noChangeArrowheads="1"/>
            </p:cNvSpPr>
            <p:nvPr/>
          </p:nvSpPr>
          <p:spPr bwMode="auto">
            <a:xfrm>
              <a:off x="2718" y="1228"/>
              <a:ext cx="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2778"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2798" y="1228"/>
              <a:ext cx="2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students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18"/>
            <p:cNvSpPr>
              <a:spLocks noChangeArrowheads="1"/>
            </p:cNvSpPr>
            <p:nvPr/>
          </p:nvSpPr>
          <p:spPr bwMode="auto">
            <a:xfrm>
              <a:off x="3065"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19"/>
            <p:cNvSpPr>
              <a:spLocks noChangeArrowheads="1"/>
            </p:cNvSpPr>
            <p:nvPr/>
          </p:nvSpPr>
          <p:spPr bwMode="auto">
            <a:xfrm>
              <a:off x="3498" y="1228"/>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Nurse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3669"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3705" y="1228"/>
              <a:ext cx="18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6" name="Rectangle 22"/>
            <p:cNvSpPr>
              <a:spLocks noChangeArrowheads="1"/>
            </p:cNvSpPr>
            <p:nvPr/>
          </p:nvSpPr>
          <p:spPr bwMode="auto">
            <a:xfrm>
              <a:off x="3857"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3"/>
            <p:cNvSpPr>
              <a:spLocks noChangeArrowheads="1"/>
            </p:cNvSpPr>
            <p:nvPr/>
          </p:nvSpPr>
          <p:spPr bwMode="auto">
            <a:xfrm>
              <a:off x="3884" y="1228"/>
              <a:ext cx="12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3977"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9" name="Rectangle 25"/>
            <p:cNvSpPr>
              <a:spLocks noChangeArrowheads="1"/>
            </p:cNvSpPr>
            <p:nvPr/>
          </p:nvSpPr>
          <p:spPr bwMode="auto">
            <a:xfrm>
              <a:off x="4006" y="1228"/>
              <a:ext cx="27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student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26"/>
            <p:cNvSpPr>
              <a:spLocks noChangeArrowheads="1"/>
            </p:cNvSpPr>
            <p:nvPr/>
          </p:nvSpPr>
          <p:spPr bwMode="auto">
            <a:xfrm>
              <a:off x="4243"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810" y="1325"/>
              <a:ext cx="15" cy="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866" y="1398"/>
              <a:ext cx="17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Race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1017"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4" name="Rectangle 30"/>
            <p:cNvSpPr>
              <a:spLocks noChangeArrowheads="1"/>
            </p:cNvSpPr>
            <p:nvPr/>
          </p:nvSpPr>
          <p:spPr bwMode="auto">
            <a:xfrm>
              <a:off x="1397"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Rectangle 31"/>
            <p:cNvSpPr>
              <a:spLocks noChangeArrowheads="1"/>
            </p:cNvSpPr>
            <p:nvPr/>
          </p:nvSpPr>
          <p:spPr bwMode="auto">
            <a:xfrm>
              <a:off x="1545"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6" name="Rectangle 32"/>
            <p:cNvSpPr>
              <a:spLocks noChangeArrowheads="1"/>
            </p:cNvSpPr>
            <p:nvPr/>
          </p:nvSpPr>
          <p:spPr bwMode="auto">
            <a:xfrm>
              <a:off x="1846"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7" name="Rectangle 33"/>
            <p:cNvSpPr>
              <a:spLocks noChangeArrowheads="1"/>
            </p:cNvSpPr>
            <p:nvPr/>
          </p:nvSpPr>
          <p:spPr bwMode="auto">
            <a:xfrm>
              <a:off x="1954"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8" name="Rectangle 34"/>
            <p:cNvSpPr>
              <a:spLocks noChangeArrowheads="1"/>
            </p:cNvSpPr>
            <p:nvPr/>
          </p:nvSpPr>
          <p:spPr bwMode="auto">
            <a:xfrm>
              <a:off x="1981"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9" name="Rectangle 35"/>
            <p:cNvSpPr>
              <a:spLocks noChangeArrowheads="1"/>
            </p:cNvSpPr>
            <p:nvPr/>
          </p:nvSpPr>
          <p:spPr bwMode="auto">
            <a:xfrm>
              <a:off x="2126"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0" name="Rectangle 36"/>
            <p:cNvSpPr>
              <a:spLocks noChangeArrowheads="1"/>
            </p:cNvSpPr>
            <p:nvPr/>
          </p:nvSpPr>
          <p:spPr bwMode="auto">
            <a:xfrm>
              <a:off x="2141" y="1351"/>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1" name="Rectangle 37"/>
            <p:cNvSpPr>
              <a:spLocks noChangeArrowheads="1"/>
            </p:cNvSpPr>
            <p:nvPr/>
          </p:nvSpPr>
          <p:spPr bwMode="auto">
            <a:xfrm>
              <a:off x="2385"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2533"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2872"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2980"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3007"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6" name="Rectangle 42"/>
            <p:cNvSpPr>
              <a:spLocks noChangeArrowheads="1"/>
            </p:cNvSpPr>
            <p:nvPr/>
          </p:nvSpPr>
          <p:spPr bwMode="auto">
            <a:xfrm>
              <a:off x="3152"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Rectangle 43"/>
            <p:cNvSpPr>
              <a:spLocks noChangeArrowheads="1"/>
            </p:cNvSpPr>
            <p:nvPr/>
          </p:nvSpPr>
          <p:spPr bwMode="auto">
            <a:xfrm>
              <a:off x="3181" y="1351"/>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8" name="Rectangle 44"/>
            <p:cNvSpPr>
              <a:spLocks noChangeArrowheads="1"/>
            </p:cNvSpPr>
            <p:nvPr/>
          </p:nvSpPr>
          <p:spPr bwMode="auto">
            <a:xfrm>
              <a:off x="3462"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9" name="Rectangle 45"/>
            <p:cNvSpPr>
              <a:spLocks noChangeArrowheads="1"/>
            </p:cNvSpPr>
            <p:nvPr/>
          </p:nvSpPr>
          <p:spPr bwMode="auto">
            <a:xfrm>
              <a:off x="3610"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0" name="Rectangle 46"/>
            <p:cNvSpPr>
              <a:spLocks noChangeArrowheads="1"/>
            </p:cNvSpPr>
            <p:nvPr/>
          </p:nvSpPr>
          <p:spPr bwMode="auto">
            <a:xfrm>
              <a:off x="4008"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1" name="Rectangle 47"/>
            <p:cNvSpPr>
              <a:spLocks noChangeArrowheads="1"/>
            </p:cNvSpPr>
            <p:nvPr/>
          </p:nvSpPr>
          <p:spPr bwMode="auto">
            <a:xfrm>
              <a:off x="4117"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2" name="Rectangle 48"/>
            <p:cNvSpPr>
              <a:spLocks noChangeArrowheads="1"/>
            </p:cNvSpPr>
            <p:nvPr/>
          </p:nvSpPr>
          <p:spPr bwMode="auto">
            <a:xfrm>
              <a:off x="4144"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3" name="Rectangle 49"/>
            <p:cNvSpPr>
              <a:spLocks noChangeArrowheads="1"/>
            </p:cNvSpPr>
            <p:nvPr/>
          </p:nvSpPr>
          <p:spPr bwMode="auto">
            <a:xfrm>
              <a:off x="4289"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4" name="Rectangle 50"/>
            <p:cNvSpPr>
              <a:spLocks noChangeArrowheads="1"/>
            </p:cNvSpPr>
            <p:nvPr/>
          </p:nvSpPr>
          <p:spPr bwMode="auto">
            <a:xfrm>
              <a:off x="4572" y="1398"/>
              <a:ext cx="17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5" name="Rectangle 51"/>
            <p:cNvSpPr>
              <a:spLocks noChangeArrowheads="1"/>
            </p:cNvSpPr>
            <p:nvPr/>
          </p:nvSpPr>
          <p:spPr bwMode="auto">
            <a:xfrm>
              <a:off x="4713"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6" name="Rectangle 52"/>
            <p:cNvSpPr>
              <a:spLocks noChangeArrowheads="1"/>
            </p:cNvSpPr>
            <p:nvPr/>
          </p:nvSpPr>
          <p:spPr bwMode="auto">
            <a:xfrm>
              <a:off x="4734" y="1398"/>
              <a:ext cx="17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ratio</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7" name="Rectangle 53"/>
            <p:cNvSpPr>
              <a:spLocks noChangeArrowheads="1"/>
            </p:cNvSpPr>
            <p:nvPr/>
          </p:nvSpPr>
          <p:spPr bwMode="auto">
            <a:xfrm>
              <a:off x="4881"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8" name="Rectangle 54"/>
            <p:cNvSpPr>
              <a:spLocks noChangeArrowheads="1"/>
            </p:cNvSpPr>
            <p:nvPr/>
          </p:nvSpPr>
          <p:spPr bwMode="auto">
            <a:xfrm>
              <a:off x="1345" y="1349"/>
              <a:ext cx="369"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9" name="Rectangle 55"/>
            <p:cNvSpPr>
              <a:spLocks noChangeArrowheads="1"/>
            </p:cNvSpPr>
            <p:nvPr/>
          </p:nvSpPr>
          <p:spPr bwMode="auto">
            <a:xfrm>
              <a:off x="1714"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0" name="Rectangle 56"/>
            <p:cNvSpPr>
              <a:spLocks noChangeArrowheads="1"/>
            </p:cNvSpPr>
            <p:nvPr/>
          </p:nvSpPr>
          <p:spPr bwMode="auto">
            <a:xfrm>
              <a:off x="1716" y="1349"/>
              <a:ext cx="42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1" name="Rectangle 57"/>
            <p:cNvSpPr>
              <a:spLocks noChangeArrowheads="1"/>
            </p:cNvSpPr>
            <p:nvPr/>
          </p:nvSpPr>
          <p:spPr bwMode="auto">
            <a:xfrm>
              <a:off x="2339" y="1349"/>
              <a:ext cx="37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2" name="Rectangle 58"/>
            <p:cNvSpPr>
              <a:spLocks noChangeArrowheads="1"/>
            </p:cNvSpPr>
            <p:nvPr/>
          </p:nvSpPr>
          <p:spPr bwMode="auto">
            <a:xfrm>
              <a:off x="2711"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3" name="Rectangle 59"/>
            <p:cNvSpPr>
              <a:spLocks noChangeArrowheads="1"/>
            </p:cNvSpPr>
            <p:nvPr/>
          </p:nvSpPr>
          <p:spPr bwMode="auto">
            <a:xfrm>
              <a:off x="2713" y="1349"/>
              <a:ext cx="46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4" name="Rectangle 60"/>
            <p:cNvSpPr>
              <a:spLocks noChangeArrowheads="1"/>
            </p:cNvSpPr>
            <p:nvPr/>
          </p:nvSpPr>
          <p:spPr bwMode="auto">
            <a:xfrm>
              <a:off x="3395" y="1349"/>
              <a:ext cx="41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5" name="Rectangle 61"/>
            <p:cNvSpPr>
              <a:spLocks noChangeArrowheads="1"/>
            </p:cNvSpPr>
            <p:nvPr/>
          </p:nvSpPr>
          <p:spPr bwMode="auto">
            <a:xfrm>
              <a:off x="3810"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6" name="Rectangle 62"/>
            <p:cNvSpPr>
              <a:spLocks noChangeArrowheads="1"/>
            </p:cNvSpPr>
            <p:nvPr/>
          </p:nvSpPr>
          <p:spPr bwMode="auto">
            <a:xfrm>
              <a:off x="3812" y="1349"/>
              <a:ext cx="54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7" name="Rectangle 63"/>
            <p:cNvSpPr>
              <a:spLocks noChangeArrowheads="1"/>
            </p:cNvSpPr>
            <p:nvPr/>
          </p:nvSpPr>
          <p:spPr bwMode="auto">
            <a:xfrm>
              <a:off x="866" y="1537"/>
              <a:ext cx="21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White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8" name="Rectangle 64"/>
            <p:cNvSpPr>
              <a:spLocks noChangeArrowheads="1"/>
            </p:cNvSpPr>
            <p:nvPr/>
          </p:nvSpPr>
          <p:spPr bwMode="auto">
            <a:xfrm>
              <a:off x="1056"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9" name="Rectangle 65"/>
            <p:cNvSpPr>
              <a:spLocks noChangeArrowheads="1"/>
            </p:cNvSpPr>
            <p:nvPr/>
          </p:nvSpPr>
          <p:spPr bwMode="auto">
            <a:xfrm>
              <a:off x="1407" y="1537"/>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4,018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0" name="Rectangle 66"/>
            <p:cNvSpPr>
              <a:spLocks noChangeArrowheads="1"/>
            </p:cNvSpPr>
            <p:nvPr/>
          </p:nvSpPr>
          <p:spPr bwMode="auto">
            <a:xfrm>
              <a:off x="1582"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1" name="Rectangle 67"/>
            <p:cNvSpPr>
              <a:spLocks noChangeArrowheads="1"/>
            </p:cNvSpPr>
            <p:nvPr/>
          </p:nvSpPr>
          <p:spPr bwMode="auto">
            <a:xfrm>
              <a:off x="1879" y="1537"/>
              <a:ext cx="24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10,620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2" name="Rectangle 68"/>
            <p:cNvSpPr>
              <a:spLocks noChangeArrowheads="1"/>
            </p:cNvSpPr>
            <p:nvPr/>
          </p:nvSpPr>
          <p:spPr bwMode="auto">
            <a:xfrm>
              <a:off x="2095"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3" name="Rectangle 69"/>
            <p:cNvSpPr>
              <a:spLocks noChangeArrowheads="1"/>
            </p:cNvSpPr>
            <p:nvPr/>
          </p:nvSpPr>
          <p:spPr bwMode="auto">
            <a:xfrm>
              <a:off x="2141" y="151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4" name="Rectangle 70"/>
            <p:cNvSpPr>
              <a:spLocks noChangeArrowheads="1"/>
            </p:cNvSpPr>
            <p:nvPr/>
          </p:nvSpPr>
          <p:spPr bwMode="auto">
            <a:xfrm>
              <a:off x="2400" y="1537"/>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5" name="Rectangle 71"/>
            <p:cNvSpPr>
              <a:spLocks noChangeArrowheads="1"/>
            </p:cNvSpPr>
            <p:nvPr/>
          </p:nvSpPr>
          <p:spPr bwMode="auto">
            <a:xfrm>
              <a:off x="256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6" name="Rectangle 72"/>
            <p:cNvSpPr>
              <a:spLocks noChangeArrowheads="1"/>
            </p:cNvSpPr>
            <p:nvPr/>
          </p:nvSpPr>
          <p:spPr bwMode="auto">
            <a:xfrm>
              <a:off x="2933" y="1537"/>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8,426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7" name="Rectangle 73"/>
            <p:cNvSpPr>
              <a:spLocks noChangeArrowheads="1"/>
            </p:cNvSpPr>
            <p:nvPr/>
          </p:nvSpPr>
          <p:spPr bwMode="auto">
            <a:xfrm>
              <a:off x="311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8" name="Rectangle 74"/>
            <p:cNvSpPr>
              <a:spLocks noChangeArrowheads="1"/>
            </p:cNvSpPr>
            <p:nvPr/>
          </p:nvSpPr>
          <p:spPr bwMode="auto">
            <a:xfrm>
              <a:off x="3181" y="151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9" name="Rectangle 75"/>
            <p:cNvSpPr>
              <a:spLocks noChangeArrowheads="1"/>
            </p:cNvSpPr>
            <p:nvPr/>
          </p:nvSpPr>
          <p:spPr bwMode="auto">
            <a:xfrm>
              <a:off x="3469" y="1537"/>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3.32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0" name="Rectangle 76"/>
            <p:cNvSpPr>
              <a:spLocks noChangeArrowheads="1"/>
            </p:cNvSpPr>
            <p:nvPr/>
          </p:nvSpPr>
          <p:spPr bwMode="auto">
            <a:xfrm>
              <a:off x="360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1" name="Rectangle 77"/>
            <p:cNvSpPr>
              <a:spLocks noChangeArrowheads="1"/>
            </p:cNvSpPr>
            <p:nvPr/>
          </p:nvSpPr>
          <p:spPr bwMode="auto">
            <a:xfrm>
              <a:off x="4088" y="1537"/>
              <a:ext cx="15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2" name="Rectangle 78"/>
            <p:cNvSpPr>
              <a:spLocks noChangeArrowheads="1"/>
            </p:cNvSpPr>
            <p:nvPr/>
          </p:nvSpPr>
          <p:spPr bwMode="auto">
            <a:xfrm>
              <a:off x="4217"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3" name="Rectangle 79"/>
            <p:cNvSpPr>
              <a:spLocks noChangeArrowheads="1"/>
            </p:cNvSpPr>
            <p:nvPr/>
          </p:nvSpPr>
          <p:spPr bwMode="auto">
            <a:xfrm>
              <a:off x="4572" y="1537"/>
              <a:ext cx="21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1:2.63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4" name="Rectangle 80"/>
            <p:cNvSpPr>
              <a:spLocks noChangeArrowheads="1"/>
            </p:cNvSpPr>
            <p:nvPr/>
          </p:nvSpPr>
          <p:spPr bwMode="auto">
            <a:xfrm>
              <a:off x="4761"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5" name="Rectangle 81"/>
            <p:cNvSpPr>
              <a:spLocks noChangeArrowheads="1"/>
            </p:cNvSpPr>
            <p:nvPr/>
          </p:nvSpPr>
          <p:spPr bwMode="auto">
            <a:xfrm>
              <a:off x="850" y="1517"/>
              <a:ext cx="49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6" name="Rectangle 82"/>
            <p:cNvSpPr>
              <a:spLocks noChangeArrowheads="1"/>
            </p:cNvSpPr>
            <p:nvPr/>
          </p:nvSpPr>
          <p:spPr bwMode="auto">
            <a:xfrm>
              <a:off x="1345"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7" name="Rectangle 83"/>
            <p:cNvSpPr>
              <a:spLocks noChangeArrowheads="1"/>
            </p:cNvSpPr>
            <p:nvPr/>
          </p:nvSpPr>
          <p:spPr bwMode="auto">
            <a:xfrm>
              <a:off x="1347" y="1517"/>
              <a:ext cx="367"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8" name="Rectangle 84"/>
            <p:cNvSpPr>
              <a:spLocks noChangeArrowheads="1"/>
            </p:cNvSpPr>
            <p:nvPr/>
          </p:nvSpPr>
          <p:spPr bwMode="auto">
            <a:xfrm>
              <a:off x="1714"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9" name="Rectangle 85"/>
            <p:cNvSpPr>
              <a:spLocks noChangeArrowheads="1"/>
            </p:cNvSpPr>
            <p:nvPr/>
          </p:nvSpPr>
          <p:spPr bwMode="auto">
            <a:xfrm>
              <a:off x="1716" y="1517"/>
              <a:ext cx="42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0" name="Rectangle 86"/>
            <p:cNvSpPr>
              <a:spLocks noChangeArrowheads="1"/>
            </p:cNvSpPr>
            <p:nvPr/>
          </p:nvSpPr>
          <p:spPr bwMode="auto">
            <a:xfrm>
              <a:off x="214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1" name="Rectangle 87"/>
            <p:cNvSpPr>
              <a:spLocks noChangeArrowheads="1"/>
            </p:cNvSpPr>
            <p:nvPr/>
          </p:nvSpPr>
          <p:spPr bwMode="auto">
            <a:xfrm>
              <a:off x="2143" y="1517"/>
              <a:ext cx="19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2" name="Rectangle 88"/>
            <p:cNvSpPr>
              <a:spLocks noChangeArrowheads="1"/>
            </p:cNvSpPr>
            <p:nvPr/>
          </p:nvSpPr>
          <p:spPr bwMode="auto">
            <a:xfrm>
              <a:off x="2339"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3" name="Rectangle 89"/>
            <p:cNvSpPr>
              <a:spLocks noChangeArrowheads="1"/>
            </p:cNvSpPr>
            <p:nvPr/>
          </p:nvSpPr>
          <p:spPr bwMode="auto">
            <a:xfrm>
              <a:off x="2341" y="1517"/>
              <a:ext cx="370"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4" name="Rectangle 90"/>
            <p:cNvSpPr>
              <a:spLocks noChangeArrowheads="1"/>
            </p:cNvSpPr>
            <p:nvPr/>
          </p:nvSpPr>
          <p:spPr bwMode="auto">
            <a:xfrm>
              <a:off x="271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5" name="Rectangle 91"/>
            <p:cNvSpPr>
              <a:spLocks noChangeArrowheads="1"/>
            </p:cNvSpPr>
            <p:nvPr/>
          </p:nvSpPr>
          <p:spPr bwMode="auto">
            <a:xfrm>
              <a:off x="2713" y="1517"/>
              <a:ext cx="46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6" name="Rectangle 92"/>
            <p:cNvSpPr>
              <a:spLocks noChangeArrowheads="1"/>
            </p:cNvSpPr>
            <p:nvPr/>
          </p:nvSpPr>
          <p:spPr bwMode="auto">
            <a:xfrm>
              <a:off x="318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7" name="Rectangle 93"/>
            <p:cNvSpPr>
              <a:spLocks noChangeArrowheads="1"/>
            </p:cNvSpPr>
            <p:nvPr/>
          </p:nvSpPr>
          <p:spPr bwMode="auto">
            <a:xfrm>
              <a:off x="3183" y="1517"/>
              <a:ext cx="21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8" name="Rectangle 94"/>
            <p:cNvSpPr>
              <a:spLocks noChangeArrowheads="1"/>
            </p:cNvSpPr>
            <p:nvPr/>
          </p:nvSpPr>
          <p:spPr bwMode="auto">
            <a:xfrm>
              <a:off x="3395"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9" name="Rectangle 95"/>
            <p:cNvSpPr>
              <a:spLocks noChangeArrowheads="1"/>
            </p:cNvSpPr>
            <p:nvPr/>
          </p:nvSpPr>
          <p:spPr bwMode="auto">
            <a:xfrm>
              <a:off x="3397" y="1517"/>
              <a:ext cx="413"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0" name="Rectangle 96"/>
            <p:cNvSpPr>
              <a:spLocks noChangeArrowheads="1"/>
            </p:cNvSpPr>
            <p:nvPr/>
          </p:nvSpPr>
          <p:spPr bwMode="auto">
            <a:xfrm>
              <a:off x="3810"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1" name="Rectangle 97"/>
            <p:cNvSpPr>
              <a:spLocks noChangeArrowheads="1"/>
            </p:cNvSpPr>
            <p:nvPr/>
          </p:nvSpPr>
          <p:spPr bwMode="auto">
            <a:xfrm>
              <a:off x="3812" y="1517"/>
              <a:ext cx="54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2" name="Rectangle 98"/>
            <p:cNvSpPr>
              <a:spLocks noChangeArrowheads="1"/>
            </p:cNvSpPr>
            <p:nvPr/>
          </p:nvSpPr>
          <p:spPr bwMode="auto">
            <a:xfrm>
              <a:off x="4358"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3" name="Rectangle 99"/>
            <p:cNvSpPr>
              <a:spLocks noChangeArrowheads="1"/>
            </p:cNvSpPr>
            <p:nvPr/>
          </p:nvSpPr>
          <p:spPr bwMode="auto">
            <a:xfrm>
              <a:off x="4360" y="1517"/>
              <a:ext cx="53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4" name="Rectangle 100"/>
            <p:cNvSpPr>
              <a:spLocks noChangeArrowheads="1"/>
            </p:cNvSpPr>
            <p:nvPr/>
          </p:nvSpPr>
          <p:spPr bwMode="auto">
            <a:xfrm>
              <a:off x="866" y="1644"/>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Black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5" name="Rectangle 101"/>
            <p:cNvSpPr>
              <a:spLocks noChangeArrowheads="1"/>
            </p:cNvSpPr>
            <p:nvPr/>
          </p:nvSpPr>
          <p:spPr bwMode="auto">
            <a:xfrm>
              <a:off x="1037"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6" name="Rectangle 102"/>
            <p:cNvSpPr>
              <a:spLocks noChangeArrowheads="1"/>
            </p:cNvSpPr>
            <p:nvPr/>
          </p:nvSpPr>
          <p:spPr bwMode="auto">
            <a:xfrm>
              <a:off x="1395" y="1644"/>
              <a:ext cx="23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15,112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 name="Rectangle 103"/>
            <p:cNvSpPr>
              <a:spLocks noChangeArrowheads="1"/>
            </p:cNvSpPr>
            <p:nvPr/>
          </p:nvSpPr>
          <p:spPr bwMode="auto">
            <a:xfrm>
              <a:off x="1593"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8" name="Rectangle 104"/>
            <p:cNvSpPr>
              <a:spLocks noChangeArrowheads="1"/>
            </p:cNvSpPr>
            <p:nvPr/>
          </p:nvSpPr>
          <p:spPr bwMode="auto">
            <a:xfrm>
              <a:off x="1907" y="1644"/>
              <a:ext cx="21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4,800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9" name="Rectangle 105"/>
            <p:cNvSpPr>
              <a:spLocks noChangeArrowheads="1"/>
            </p:cNvSpPr>
            <p:nvPr/>
          </p:nvSpPr>
          <p:spPr bwMode="auto">
            <a:xfrm>
              <a:off x="2095"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0" name="Rectangle 106"/>
            <p:cNvSpPr>
              <a:spLocks noChangeArrowheads="1"/>
            </p:cNvSpPr>
            <p:nvPr/>
          </p:nvSpPr>
          <p:spPr bwMode="auto">
            <a:xfrm>
              <a:off x="2141" y="1640"/>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1" name="Rectangle 107"/>
            <p:cNvSpPr>
              <a:spLocks noChangeArrowheads="1"/>
            </p:cNvSpPr>
            <p:nvPr/>
          </p:nvSpPr>
          <p:spPr bwMode="auto">
            <a:xfrm>
              <a:off x="2368" y="1644"/>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3,488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2" name="Rectangle 108"/>
            <p:cNvSpPr>
              <a:spLocks noChangeArrowheads="1"/>
            </p:cNvSpPr>
            <p:nvPr/>
          </p:nvSpPr>
          <p:spPr bwMode="auto">
            <a:xfrm>
              <a:off x="2549"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3" name="Rectangle 109"/>
            <p:cNvSpPr>
              <a:spLocks noChangeArrowheads="1"/>
            </p:cNvSpPr>
            <p:nvPr/>
          </p:nvSpPr>
          <p:spPr bwMode="auto">
            <a:xfrm>
              <a:off x="2955" y="1644"/>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2,119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4" name="Rectangle 110"/>
            <p:cNvSpPr>
              <a:spLocks noChangeArrowheads="1"/>
            </p:cNvSpPr>
            <p:nvPr/>
          </p:nvSpPr>
          <p:spPr bwMode="auto">
            <a:xfrm>
              <a:off x="3117"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5" name="Rectangle 111"/>
            <p:cNvSpPr>
              <a:spLocks noChangeArrowheads="1"/>
            </p:cNvSpPr>
            <p:nvPr/>
          </p:nvSpPr>
          <p:spPr bwMode="auto">
            <a:xfrm>
              <a:off x="3181" y="1640"/>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6" name="Rectangle 112"/>
            <p:cNvSpPr>
              <a:spLocks noChangeArrowheads="1"/>
            </p:cNvSpPr>
            <p:nvPr/>
          </p:nvSpPr>
          <p:spPr bwMode="auto">
            <a:xfrm>
              <a:off x="3467" y="1644"/>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7" name="Rectangle 113"/>
            <p:cNvSpPr>
              <a:spLocks noChangeArrowheads="1"/>
            </p:cNvSpPr>
            <p:nvPr/>
          </p:nvSpPr>
          <p:spPr bwMode="auto">
            <a:xfrm>
              <a:off x="3603"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8" name="Rectangle 114"/>
            <p:cNvSpPr>
              <a:spLocks noChangeArrowheads="1"/>
            </p:cNvSpPr>
            <p:nvPr/>
          </p:nvSpPr>
          <p:spPr bwMode="auto">
            <a:xfrm>
              <a:off x="4080" y="1644"/>
              <a:ext cx="15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2.27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9" name="Rectangle 115"/>
            <p:cNvSpPr>
              <a:spLocks noChangeArrowheads="1"/>
            </p:cNvSpPr>
            <p:nvPr/>
          </p:nvSpPr>
          <p:spPr bwMode="auto">
            <a:xfrm>
              <a:off x="4214"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0" name="Rectangle 116"/>
            <p:cNvSpPr>
              <a:spLocks noChangeArrowheads="1"/>
            </p:cNvSpPr>
            <p:nvPr/>
          </p:nvSpPr>
          <p:spPr bwMode="auto">
            <a:xfrm>
              <a:off x="4572" y="1644"/>
              <a:ext cx="21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1:1.91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1" name="Rectangle 117"/>
            <p:cNvSpPr>
              <a:spLocks noChangeArrowheads="1"/>
            </p:cNvSpPr>
            <p:nvPr/>
          </p:nvSpPr>
          <p:spPr bwMode="auto">
            <a:xfrm>
              <a:off x="4754"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2" name="Rectangle 118"/>
            <p:cNvSpPr>
              <a:spLocks noChangeArrowheads="1"/>
            </p:cNvSpPr>
            <p:nvPr/>
          </p:nvSpPr>
          <p:spPr bwMode="auto">
            <a:xfrm>
              <a:off x="866" y="1750"/>
              <a:ext cx="20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Asian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3" name="Rectangle 119"/>
            <p:cNvSpPr>
              <a:spLocks noChangeArrowheads="1"/>
            </p:cNvSpPr>
            <p:nvPr/>
          </p:nvSpPr>
          <p:spPr bwMode="auto">
            <a:xfrm>
              <a:off x="1043"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4" name="Rectangle 120"/>
            <p:cNvSpPr>
              <a:spLocks noChangeArrowheads="1"/>
            </p:cNvSpPr>
            <p:nvPr/>
          </p:nvSpPr>
          <p:spPr bwMode="auto">
            <a:xfrm>
              <a:off x="1421" y="1750"/>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5,317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5" name="Rectangle 121"/>
            <p:cNvSpPr>
              <a:spLocks noChangeArrowheads="1"/>
            </p:cNvSpPr>
            <p:nvPr/>
          </p:nvSpPr>
          <p:spPr bwMode="auto">
            <a:xfrm>
              <a:off x="1583"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6" name="Rectangle 122"/>
            <p:cNvSpPr>
              <a:spLocks noChangeArrowheads="1"/>
            </p:cNvSpPr>
            <p:nvPr/>
          </p:nvSpPr>
          <p:spPr bwMode="auto">
            <a:xfrm>
              <a:off x="1936" y="1750"/>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3,211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7" name="Rectangle 123"/>
            <p:cNvSpPr>
              <a:spLocks noChangeArrowheads="1"/>
            </p:cNvSpPr>
            <p:nvPr/>
          </p:nvSpPr>
          <p:spPr bwMode="auto">
            <a:xfrm>
              <a:off x="2098"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8" name="Rectangle 124"/>
            <p:cNvSpPr>
              <a:spLocks noChangeArrowheads="1"/>
            </p:cNvSpPr>
            <p:nvPr/>
          </p:nvSpPr>
          <p:spPr bwMode="auto">
            <a:xfrm>
              <a:off x="2141" y="1746"/>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9" name="Rectangle 125"/>
            <p:cNvSpPr>
              <a:spLocks noChangeArrowheads="1"/>
            </p:cNvSpPr>
            <p:nvPr/>
          </p:nvSpPr>
          <p:spPr bwMode="auto">
            <a:xfrm>
              <a:off x="2370" y="1750"/>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2,698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0" name="Rectangle 126"/>
            <p:cNvSpPr>
              <a:spLocks noChangeArrowheads="1"/>
            </p:cNvSpPr>
            <p:nvPr/>
          </p:nvSpPr>
          <p:spPr bwMode="auto">
            <a:xfrm>
              <a:off x="2549"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1" name="Rectangle 127"/>
            <p:cNvSpPr>
              <a:spLocks noChangeArrowheads="1"/>
            </p:cNvSpPr>
            <p:nvPr/>
          </p:nvSpPr>
          <p:spPr bwMode="auto">
            <a:xfrm>
              <a:off x="2941" y="1750"/>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2,881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2" name="Rectangle 128"/>
            <p:cNvSpPr>
              <a:spLocks noChangeArrowheads="1"/>
            </p:cNvSpPr>
            <p:nvPr/>
          </p:nvSpPr>
          <p:spPr bwMode="auto">
            <a:xfrm>
              <a:off x="311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3" name="Rectangle 129"/>
            <p:cNvSpPr>
              <a:spLocks noChangeArrowheads="1"/>
            </p:cNvSpPr>
            <p:nvPr/>
          </p:nvSpPr>
          <p:spPr bwMode="auto">
            <a:xfrm>
              <a:off x="3181" y="1746"/>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4" name="Rectangle 130"/>
            <p:cNvSpPr>
              <a:spLocks noChangeArrowheads="1"/>
            </p:cNvSpPr>
            <p:nvPr/>
          </p:nvSpPr>
          <p:spPr bwMode="auto">
            <a:xfrm>
              <a:off x="3477" y="1750"/>
              <a:ext cx="15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1.97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5" name="Rectangle 131"/>
            <p:cNvSpPr>
              <a:spLocks noChangeArrowheads="1"/>
            </p:cNvSpPr>
            <p:nvPr/>
          </p:nvSpPr>
          <p:spPr bwMode="auto">
            <a:xfrm>
              <a:off x="3602"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6" name="Rectangle 132"/>
            <p:cNvSpPr>
              <a:spLocks noChangeArrowheads="1"/>
            </p:cNvSpPr>
            <p:nvPr/>
          </p:nvSpPr>
          <p:spPr bwMode="auto">
            <a:xfrm>
              <a:off x="4088" y="1750"/>
              <a:ext cx="15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7" name="Rectangle 133"/>
            <p:cNvSpPr>
              <a:spLocks noChangeArrowheads="1"/>
            </p:cNvSpPr>
            <p:nvPr/>
          </p:nvSpPr>
          <p:spPr bwMode="auto">
            <a:xfrm>
              <a:off x="421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8" name="Rectangle 134"/>
            <p:cNvSpPr>
              <a:spLocks noChangeArrowheads="1"/>
            </p:cNvSpPr>
            <p:nvPr/>
          </p:nvSpPr>
          <p:spPr bwMode="auto">
            <a:xfrm>
              <a:off x="4572" y="1750"/>
              <a:ext cx="21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1:1.77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9" name="Rectangle 135"/>
            <p:cNvSpPr>
              <a:spLocks noChangeArrowheads="1"/>
            </p:cNvSpPr>
            <p:nvPr/>
          </p:nvSpPr>
          <p:spPr bwMode="auto">
            <a:xfrm>
              <a:off x="475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0" name="Rectangle 136"/>
            <p:cNvSpPr>
              <a:spLocks noChangeArrowheads="1"/>
            </p:cNvSpPr>
            <p:nvPr/>
          </p:nvSpPr>
          <p:spPr bwMode="auto">
            <a:xfrm>
              <a:off x="866" y="1856"/>
              <a:ext cx="30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Hispanic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1" name="Rectangle 137"/>
            <p:cNvSpPr>
              <a:spLocks noChangeArrowheads="1"/>
            </p:cNvSpPr>
            <p:nvPr/>
          </p:nvSpPr>
          <p:spPr bwMode="auto">
            <a:xfrm>
              <a:off x="1145"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2" name="Rectangle 138"/>
            <p:cNvSpPr>
              <a:spLocks noChangeArrowheads="1"/>
            </p:cNvSpPr>
            <p:nvPr/>
          </p:nvSpPr>
          <p:spPr bwMode="auto">
            <a:xfrm>
              <a:off x="1412"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4,813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3" name="Rectangle 139"/>
            <p:cNvSpPr>
              <a:spLocks noChangeArrowheads="1"/>
            </p:cNvSpPr>
            <p:nvPr/>
          </p:nvSpPr>
          <p:spPr bwMode="auto">
            <a:xfrm>
              <a:off x="1582"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4" name="Rectangle 140"/>
            <p:cNvSpPr>
              <a:spLocks noChangeArrowheads="1"/>
            </p:cNvSpPr>
            <p:nvPr/>
          </p:nvSpPr>
          <p:spPr bwMode="auto">
            <a:xfrm>
              <a:off x="1924"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1,994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5" name="Rectangle 141"/>
            <p:cNvSpPr>
              <a:spLocks noChangeArrowheads="1"/>
            </p:cNvSpPr>
            <p:nvPr/>
          </p:nvSpPr>
          <p:spPr bwMode="auto">
            <a:xfrm>
              <a:off x="2094"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6" name="Rectangle 142"/>
            <p:cNvSpPr>
              <a:spLocks noChangeArrowheads="1"/>
            </p:cNvSpPr>
            <p:nvPr/>
          </p:nvSpPr>
          <p:spPr bwMode="auto">
            <a:xfrm>
              <a:off x="2141" y="1852"/>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7" name="Rectangle 143"/>
            <p:cNvSpPr>
              <a:spLocks noChangeArrowheads="1"/>
            </p:cNvSpPr>
            <p:nvPr/>
          </p:nvSpPr>
          <p:spPr bwMode="auto">
            <a:xfrm>
              <a:off x="2381"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1,462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8" name="Rectangle 144"/>
            <p:cNvSpPr>
              <a:spLocks noChangeArrowheads="1"/>
            </p:cNvSpPr>
            <p:nvPr/>
          </p:nvSpPr>
          <p:spPr bwMode="auto">
            <a:xfrm>
              <a:off x="2549"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9" name="Rectangle 145"/>
            <p:cNvSpPr>
              <a:spLocks noChangeArrowheads="1"/>
            </p:cNvSpPr>
            <p:nvPr/>
          </p:nvSpPr>
          <p:spPr bwMode="auto">
            <a:xfrm>
              <a:off x="2950" y="1856"/>
              <a:ext cx="1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1,227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0" name="Rectangle 146"/>
            <p:cNvSpPr>
              <a:spLocks noChangeArrowheads="1"/>
            </p:cNvSpPr>
            <p:nvPr/>
          </p:nvSpPr>
          <p:spPr bwMode="auto">
            <a:xfrm>
              <a:off x="3114"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1" name="Rectangle 147"/>
            <p:cNvSpPr>
              <a:spLocks noChangeArrowheads="1"/>
            </p:cNvSpPr>
            <p:nvPr/>
          </p:nvSpPr>
          <p:spPr bwMode="auto">
            <a:xfrm>
              <a:off x="3181" y="1852"/>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2" name="Rectangle 148"/>
            <p:cNvSpPr>
              <a:spLocks noChangeArrowheads="1"/>
            </p:cNvSpPr>
            <p:nvPr/>
          </p:nvSpPr>
          <p:spPr bwMode="auto">
            <a:xfrm>
              <a:off x="3469" y="1856"/>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3.29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3" name="Rectangle 149"/>
            <p:cNvSpPr>
              <a:spLocks noChangeArrowheads="1"/>
            </p:cNvSpPr>
            <p:nvPr/>
          </p:nvSpPr>
          <p:spPr bwMode="auto">
            <a:xfrm>
              <a:off x="3606"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4" name="Rectangle 150"/>
            <p:cNvSpPr>
              <a:spLocks noChangeArrowheads="1"/>
            </p:cNvSpPr>
            <p:nvPr/>
          </p:nvSpPr>
          <p:spPr bwMode="auto">
            <a:xfrm>
              <a:off x="4088" y="1856"/>
              <a:ext cx="15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1.63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5" name="Rectangle 151"/>
            <p:cNvSpPr>
              <a:spLocks noChangeArrowheads="1"/>
            </p:cNvSpPr>
            <p:nvPr/>
          </p:nvSpPr>
          <p:spPr bwMode="auto">
            <a:xfrm>
              <a:off x="4216"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6" name="Rectangle 152"/>
            <p:cNvSpPr>
              <a:spLocks noChangeArrowheads="1"/>
            </p:cNvSpPr>
            <p:nvPr/>
          </p:nvSpPr>
          <p:spPr bwMode="auto">
            <a:xfrm>
              <a:off x="4572" y="1856"/>
              <a:ext cx="21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1:2.02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7" name="Rectangle 153"/>
            <p:cNvSpPr>
              <a:spLocks noChangeArrowheads="1"/>
            </p:cNvSpPr>
            <p:nvPr/>
          </p:nvSpPr>
          <p:spPr bwMode="auto">
            <a:xfrm>
              <a:off x="4765"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8" name="Rectangle 154"/>
            <p:cNvSpPr>
              <a:spLocks noChangeArrowheads="1"/>
            </p:cNvSpPr>
            <p:nvPr/>
          </p:nvSpPr>
          <p:spPr bwMode="auto">
            <a:xfrm>
              <a:off x="866" y="1962"/>
              <a:ext cx="1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9" name="Rectangle 155"/>
            <p:cNvSpPr>
              <a:spLocks noChangeArrowheads="1"/>
            </p:cNvSpPr>
            <p:nvPr/>
          </p:nvSpPr>
          <p:spPr bwMode="auto">
            <a:xfrm>
              <a:off x="1029"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0" name="Rectangle 156"/>
            <p:cNvSpPr>
              <a:spLocks noChangeArrowheads="1"/>
            </p:cNvSpPr>
            <p:nvPr/>
          </p:nvSpPr>
          <p:spPr bwMode="auto">
            <a:xfrm>
              <a:off x="1361" y="1962"/>
              <a:ext cx="2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29,260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1" name="Rectangle 157"/>
            <p:cNvSpPr>
              <a:spLocks noChangeArrowheads="1"/>
            </p:cNvSpPr>
            <p:nvPr/>
          </p:nvSpPr>
          <p:spPr bwMode="auto">
            <a:xfrm>
              <a:off x="1583"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2" name="Rectangle 158"/>
            <p:cNvSpPr>
              <a:spLocks noChangeArrowheads="1"/>
            </p:cNvSpPr>
            <p:nvPr/>
          </p:nvSpPr>
          <p:spPr bwMode="auto">
            <a:xfrm>
              <a:off x="1876" y="1962"/>
              <a:ext cx="2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20,625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3" name="Rectangle 159"/>
            <p:cNvSpPr>
              <a:spLocks noChangeArrowheads="1"/>
            </p:cNvSpPr>
            <p:nvPr/>
          </p:nvSpPr>
          <p:spPr bwMode="auto">
            <a:xfrm>
              <a:off x="2094"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4" name="Rectangle 160"/>
            <p:cNvSpPr>
              <a:spLocks noChangeArrowheads="1"/>
            </p:cNvSpPr>
            <p:nvPr/>
          </p:nvSpPr>
          <p:spPr bwMode="auto">
            <a:xfrm>
              <a:off x="2141"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5" name="Rectangle 161"/>
            <p:cNvSpPr>
              <a:spLocks noChangeArrowheads="1"/>
            </p:cNvSpPr>
            <p:nvPr/>
          </p:nvSpPr>
          <p:spPr bwMode="auto">
            <a:xfrm>
              <a:off x="2370" y="1962"/>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8,859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6" name="Rectangle 162"/>
            <p:cNvSpPr>
              <a:spLocks noChangeArrowheads="1"/>
            </p:cNvSpPr>
            <p:nvPr/>
          </p:nvSpPr>
          <p:spPr bwMode="auto">
            <a:xfrm>
              <a:off x="2549"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7" name="Rectangle 163"/>
            <p:cNvSpPr>
              <a:spLocks noChangeArrowheads="1"/>
            </p:cNvSpPr>
            <p:nvPr/>
          </p:nvSpPr>
          <p:spPr bwMode="auto">
            <a:xfrm>
              <a:off x="2908" y="1962"/>
              <a:ext cx="23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14,653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8" name="Rectangle 164"/>
            <p:cNvSpPr>
              <a:spLocks noChangeArrowheads="1"/>
            </p:cNvSpPr>
            <p:nvPr/>
          </p:nvSpPr>
          <p:spPr bwMode="auto">
            <a:xfrm>
              <a:off x="3114"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9" name="Rectangle 165"/>
            <p:cNvSpPr>
              <a:spLocks noChangeArrowheads="1"/>
            </p:cNvSpPr>
            <p:nvPr/>
          </p:nvSpPr>
          <p:spPr bwMode="auto">
            <a:xfrm>
              <a:off x="3181"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0" name="Rectangle 166"/>
            <p:cNvSpPr>
              <a:spLocks noChangeArrowheads="1"/>
            </p:cNvSpPr>
            <p:nvPr/>
          </p:nvSpPr>
          <p:spPr bwMode="auto">
            <a:xfrm>
              <a:off x="3395"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1" name="Rectangle 167"/>
            <p:cNvSpPr>
              <a:spLocks noChangeArrowheads="1"/>
            </p:cNvSpPr>
            <p:nvPr/>
          </p:nvSpPr>
          <p:spPr bwMode="auto">
            <a:xfrm>
              <a:off x="3810"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2" name="Rectangle 168"/>
            <p:cNvSpPr>
              <a:spLocks noChangeArrowheads="1"/>
            </p:cNvSpPr>
            <p:nvPr/>
          </p:nvSpPr>
          <p:spPr bwMode="auto">
            <a:xfrm>
              <a:off x="4358"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3" name="Rectangle 169"/>
            <p:cNvSpPr>
              <a:spLocks noChangeArrowheads="1"/>
            </p:cNvSpPr>
            <p:nvPr/>
          </p:nvSpPr>
          <p:spPr bwMode="auto">
            <a:xfrm>
              <a:off x="810" y="2104"/>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196" name="Group 172"/>
          <p:cNvGrpSpPr>
            <a:grpSpLocks noChangeAspect="1"/>
          </p:cNvGrpSpPr>
          <p:nvPr/>
        </p:nvGrpSpPr>
        <p:grpSpPr bwMode="auto">
          <a:xfrm>
            <a:off x="228600" y="3325813"/>
            <a:ext cx="8713788" cy="3478213"/>
            <a:chOff x="144" y="2095"/>
            <a:chExt cx="5489" cy="2191"/>
          </a:xfrm>
        </p:grpSpPr>
        <p:sp>
          <p:nvSpPr>
            <p:cNvPr id="1195" name="AutoShape 171"/>
            <p:cNvSpPr>
              <a:spLocks noChangeAspect="1" noChangeArrowheads="1" noTextEdit="1"/>
            </p:cNvSpPr>
            <p:nvPr/>
          </p:nvSpPr>
          <p:spPr bwMode="auto">
            <a:xfrm>
              <a:off x="144" y="2112"/>
              <a:ext cx="5472" cy="20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7" name="Rectangle 173"/>
            <p:cNvSpPr>
              <a:spLocks noChangeArrowheads="1"/>
            </p:cNvSpPr>
            <p:nvPr/>
          </p:nvSpPr>
          <p:spPr bwMode="auto">
            <a:xfrm>
              <a:off x="4657" y="2797"/>
              <a:ext cx="56" cy="60"/>
            </a:xfrm>
            <a:prstGeom prst="rect">
              <a:avLst/>
            </a:prstGeom>
            <a:solidFill>
              <a:srgbClr val="7C7E8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8" name="Freeform 174"/>
            <p:cNvSpPr>
              <a:spLocks/>
            </p:cNvSpPr>
            <p:nvPr/>
          </p:nvSpPr>
          <p:spPr bwMode="auto">
            <a:xfrm>
              <a:off x="4953" y="2813"/>
              <a:ext cx="38" cy="50"/>
            </a:xfrm>
            <a:custGeom>
              <a:avLst/>
              <a:gdLst/>
              <a:ahLst/>
              <a:cxnLst>
                <a:cxn ang="0">
                  <a:pos x="23" y="0"/>
                </a:cxn>
                <a:cxn ang="0">
                  <a:pos x="17" y="0"/>
                </a:cxn>
                <a:cxn ang="0">
                  <a:pos x="14" y="1"/>
                </a:cxn>
                <a:cxn ang="0">
                  <a:pos x="0" y="22"/>
                </a:cxn>
                <a:cxn ang="0">
                  <a:pos x="0" y="30"/>
                </a:cxn>
                <a:cxn ang="0">
                  <a:pos x="5" y="44"/>
                </a:cxn>
                <a:cxn ang="0">
                  <a:pos x="7" y="46"/>
                </a:cxn>
                <a:cxn ang="0">
                  <a:pos x="9" y="48"/>
                </a:cxn>
                <a:cxn ang="0">
                  <a:pos x="11" y="49"/>
                </a:cxn>
                <a:cxn ang="0">
                  <a:pos x="14" y="50"/>
                </a:cxn>
                <a:cxn ang="0">
                  <a:pos x="17" y="50"/>
                </a:cxn>
                <a:cxn ang="0">
                  <a:pos x="23" y="50"/>
                </a:cxn>
                <a:cxn ang="0">
                  <a:pos x="25" y="50"/>
                </a:cxn>
                <a:cxn ang="0">
                  <a:pos x="30" y="49"/>
                </a:cxn>
                <a:cxn ang="0">
                  <a:pos x="31" y="49"/>
                </a:cxn>
                <a:cxn ang="0">
                  <a:pos x="33" y="49"/>
                </a:cxn>
                <a:cxn ang="0">
                  <a:pos x="34" y="48"/>
                </a:cxn>
                <a:cxn ang="0">
                  <a:pos x="34" y="48"/>
                </a:cxn>
                <a:cxn ang="0">
                  <a:pos x="36" y="47"/>
                </a:cxn>
                <a:cxn ang="0">
                  <a:pos x="36" y="46"/>
                </a:cxn>
                <a:cxn ang="0">
                  <a:pos x="36" y="46"/>
                </a:cxn>
                <a:cxn ang="0">
                  <a:pos x="36" y="46"/>
                </a:cxn>
                <a:cxn ang="0">
                  <a:pos x="36" y="45"/>
                </a:cxn>
                <a:cxn ang="0">
                  <a:pos x="37" y="44"/>
                </a:cxn>
                <a:cxn ang="0">
                  <a:pos x="19" y="44"/>
                </a:cxn>
                <a:cxn ang="0">
                  <a:pos x="17" y="44"/>
                </a:cxn>
                <a:cxn ang="0">
                  <a:pos x="13" y="42"/>
                </a:cxn>
                <a:cxn ang="0">
                  <a:pos x="12" y="41"/>
                </a:cxn>
                <a:cxn ang="0">
                  <a:pos x="10" y="39"/>
                </a:cxn>
                <a:cxn ang="0">
                  <a:pos x="9" y="38"/>
                </a:cxn>
                <a:cxn ang="0">
                  <a:pos x="9" y="36"/>
                </a:cxn>
                <a:cxn ang="0">
                  <a:pos x="8" y="32"/>
                </a:cxn>
                <a:cxn ang="0">
                  <a:pos x="8" y="30"/>
                </a:cxn>
                <a:cxn ang="0">
                  <a:pos x="8" y="27"/>
                </a:cxn>
                <a:cxn ang="0">
                  <a:pos x="36" y="27"/>
                </a:cxn>
                <a:cxn ang="0">
                  <a:pos x="37" y="27"/>
                </a:cxn>
                <a:cxn ang="0">
                  <a:pos x="38" y="26"/>
                </a:cxn>
                <a:cxn ang="0">
                  <a:pos x="38" y="24"/>
                </a:cxn>
                <a:cxn ang="0">
                  <a:pos x="38" y="20"/>
                </a:cxn>
                <a:cxn ang="0">
                  <a:pos x="8" y="20"/>
                </a:cxn>
                <a:cxn ang="0">
                  <a:pos x="8" y="19"/>
                </a:cxn>
                <a:cxn ang="0">
                  <a:pos x="18" y="7"/>
                </a:cxn>
                <a:cxn ang="0">
                  <a:pos x="34" y="7"/>
                </a:cxn>
                <a:cxn ang="0">
                  <a:pos x="33" y="4"/>
                </a:cxn>
                <a:cxn ang="0">
                  <a:pos x="31" y="3"/>
                </a:cxn>
                <a:cxn ang="0">
                  <a:pos x="28" y="2"/>
                </a:cxn>
                <a:cxn ang="0">
                  <a:pos x="26" y="1"/>
                </a:cxn>
                <a:cxn ang="0">
                  <a:pos x="23" y="0"/>
                </a:cxn>
              </a:cxnLst>
              <a:rect l="0" t="0" r="r" b="b"/>
              <a:pathLst>
                <a:path w="38" h="50">
                  <a:moveTo>
                    <a:pt x="23" y="0"/>
                  </a:moveTo>
                  <a:lnTo>
                    <a:pt x="17" y="0"/>
                  </a:lnTo>
                  <a:lnTo>
                    <a:pt x="14" y="1"/>
                  </a:lnTo>
                  <a:lnTo>
                    <a:pt x="0" y="22"/>
                  </a:lnTo>
                  <a:lnTo>
                    <a:pt x="0" y="30"/>
                  </a:lnTo>
                  <a:lnTo>
                    <a:pt x="5" y="44"/>
                  </a:lnTo>
                  <a:lnTo>
                    <a:pt x="7" y="46"/>
                  </a:lnTo>
                  <a:lnTo>
                    <a:pt x="9" y="48"/>
                  </a:lnTo>
                  <a:lnTo>
                    <a:pt x="11" y="49"/>
                  </a:lnTo>
                  <a:lnTo>
                    <a:pt x="14" y="50"/>
                  </a:lnTo>
                  <a:lnTo>
                    <a:pt x="17" y="50"/>
                  </a:lnTo>
                  <a:lnTo>
                    <a:pt x="23" y="50"/>
                  </a:lnTo>
                  <a:lnTo>
                    <a:pt x="25" y="50"/>
                  </a:lnTo>
                  <a:lnTo>
                    <a:pt x="30" y="49"/>
                  </a:lnTo>
                  <a:lnTo>
                    <a:pt x="31" y="49"/>
                  </a:lnTo>
                  <a:lnTo>
                    <a:pt x="33" y="49"/>
                  </a:lnTo>
                  <a:lnTo>
                    <a:pt x="34" y="48"/>
                  </a:lnTo>
                  <a:lnTo>
                    <a:pt x="34" y="48"/>
                  </a:lnTo>
                  <a:lnTo>
                    <a:pt x="36" y="47"/>
                  </a:lnTo>
                  <a:lnTo>
                    <a:pt x="36" y="46"/>
                  </a:lnTo>
                  <a:lnTo>
                    <a:pt x="36" y="46"/>
                  </a:lnTo>
                  <a:lnTo>
                    <a:pt x="36" y="46"/>
                  </a:lnTo>
                  <a:lnTo>
                    <a:pt x="36" y="45"/>
                  </a:lnTo>
                  <a:lnTo>
                    <a:pt x="37" y="44"/>
                  </a:lnTo>
                  <a:lnTo>
                    <a:pt x="19" y="44"/>
                  </a:lnTo>
                  <a:lnTo>
                    <a:pt x="17" y="44"/>
                  </a:lnTo>
                  <a:lnTo>
                    <a:pt x="13" y="42"/>
                  </a:lnTo>
                  <a:lnTo>
                    <a:pt x="12" y="41"/>
                  </a:lnTo>
                  <a:lnTo>
                    <a:pt x="10" y="39"/>
                  </a:lnTo>
                  <a:lnTo>
                    <a:pt x="9" y="38"/>
                  </a:lnTo>
                  <a:lnTo>
                    <a:pt x="9" y="36"/>
                  </a:lnTo>
                  <a:lnTo>
                    <a:pt x="8" y="32"/>
                  </a:lnTo>
                  <a:lnTo>
                    <a:pt x="8" y="30"/>
                  </a:lnTo>
                  <a:lnTo>
                    <a:pt x="8" y="27"/>
                  </a:lnTo>
                  <a:lnTo>
                    <a:pt x="36" y="27"/>
                  </a:lnTo>
                  <a:lnTo>
                    <a:pt x="37" y="27"/>
                  </a:lnTo>
                  <a:lnTo>
                    <a:pt x="38" y="26"/>
                  </a:lnTo>
                  <a:lnTo>
                    <a:pt x="38" y="24"/>
                  </a:lnTo>
                  <a:lnTo>
                    <a:pt x="38" y="20"/>
                  </a:lnTo>
                  <a:lnTo>
                    <a:pt x="8" y="20"/>
                  </a:lnTo>
                  <a:lnTo>
                    <a:pt x="8" y="19"/>
                  </a:lnTo>
                  <a:lnTo>
                    <a:pt x="18" y="7"/>
                  </a:lnTo>
                  <a:lnTo>
                    <a:pt x="34" y="7"/>
                  </a:lnTo>
                  <a:lnTo>
                    <a:pt x="33" y="4"/>
                  </a:lnTo>
                  <a:lnTo>
                    <a:pt x="31" y="3"/>
                  </a:lnTo>
                  <a:lnTo>
                    <a:pt x="28" y="2"/>
                  </a:lnTo>
                  <a:lnTo>
                    <a:pt x="26" y="1"/>
                  </a:lnTo>
                  <a:lnTo>
                    <a:pt x="2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9" name="Freeform 175"/>
            <p:cNvSpPr>
              <a:spLocks/>
            </p:cNvSpPr>
            <p:nvPr/>
          </p:nvSpPr>
          <p:spPr bwMode="auto">
            <a:xfrm>
              <a:off x="4977" y="2853"/>
              <a:ext cx="13" cy="4"/>
            </a:xfrm>
            <a:custGeom>
              <a:avLst/>
              <a:gdLst/>
              <a:ahLst/>
              <a:cxnLst>
                <a:cxn ang="0">
                  <a:pos x="11" y="0"/>
                </a:cxn>
                <a:cxn ang="0">
                  <a:pos x="10" y="1"/>
                </a:cxn>
                <a:cxn ang="0">
                  <a:pos x="10" y="1"/>
                </a:cxn>
                <a:cxn ang="0">
                  <a:pos x="9" y="1"/>
                </a:cxn>
                <a:cxn ang="0">
                  <a:pos x="8" y="2"/>
                </a:cxn>
                <a:cxn ang="0">
                  <a:pos x="7" y="2"/>
                </a:cxn>
                <a:cxn ang="0">
                  <a:pos x="6" y="2"/>
                </a:cxn>
                <a:cxn ang="0">
                  <a:pos x="4" y="3"/>
                </a:cxn>
                <a:cxn ang="0">
                  <a:pos x="1" y="4"/>
                </a:cxn>
                <a:cxn ang="0">
                  <a:pos x="0" y="4"/>
                </a:cxn>
                <a:cxn ang="0">
                  <a:pos x="13" y="4"/>
                </a:cxn>
                <a:cxn ang="0">
                  <a:pos x="12" y="0"/>
                </a:cxn>
                <a:cxn ang="0">
                  <a:pos x="11" y="0"/>
                </a:cxn>
              </a:cxnLst>
              <a:rect l="0" t="0" r="r" b="b"/>
              <a:pathLst>
                <a:path w="13" h="4">
                  <a:moveTo>
                    <a:pt x="11" y="0"/>
                  </a:moveTo>
                  <a:lnTo>
                    <a:pt x="10" y="1"/>
                  </a:lnTo>
                  <a:lnTo>
                    <a:pt x="10" y="1"/>
                  </a:lnTo>
                  <a:lnTo>
                    <a:pt x="9" y="1"/>
                  </a:lnTo>
                  <a:lnTo>
                    <a:pt x="8" y="2"/>
                  </a:lnTo>
                  <a:lnTo>
                    <a:pt x="7" y="2"/>
                  </a:lnTo>
                  <a:lnTo>
                    <a:pt x="6" y="2"/>
                  </a:lnTo>
                  <a:lnTo>
                    <a:pt x="4" y="3"/>
                  </a:lnTo>
                  <a:lnTo>
                    <a:pt x="1" y="4"/>
                  </a:lnTo>
                  <a:lnTo>
                    <a:pt x="0" y="4"/>
                  </a:lnTo>
                  <a:lnTo>
                    <a:pt x="13" y="4"/>
                  </a:lnTo>
                  <a:lnTo>
                    <a:pt x="12" y="0"/>
                  </a:lnTo>
                  <a:lnTo>
                    <a:pt x="1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0" name="Freeform 176"/>
            <p:cNvSpPr>
              <a:spLocks/>
            </p:cNvSpPr>
            <p:nvPr/>
          </p:nvSpPr>
          <p:spPr bwMode="auto">
            <a:xfrm>
              <a:off x="4977" y="2820"/>
              <a:ext cx="14" cy="13"/>
            </a:xfrm>
            <a:custGeom>
              <a:avLst/>
              <a:gdLst/>
              <a:ahLst/>
              <a:cxnLst>
                <a:cxn ang="0">
                  <a:pos x="10" y="0"/>
                </a:cxn>
                <a:cxn ang="0">
                  <a:pos x="0" y="0"/>
                </a:cxn>
                <a:cxn ang="0">
                  <a:pos x="2" y="1"/>
                </a:cxn>
                <a:cxn ang="0">
                  <a:pos x="6" y="6"/>
                </a:cxn>
                <a:cxn ang="0">
                  <a:pos x="7" y="9"/>
                </a:cxn>
                <a:cxn ang="0">
                  <a:pos x="7" y="13"/>
                </a:cxn>
                <a:cxn ang="0">
                  <a:pos x="14" y="13"/>
                </a:cxn>
                <a:cxn ang="0">
                  <a:pos x="12" y="1"/>
                </a:cxn>
                <a:cxn ang="0">
                  <a:pos x="10" y="0"/>
                </a:cxn>
              </a:cxnLst>
              <a:rect l="0" t="0" r="r" b="b"/>
              <a:pathLst>
                <a:path w="14" h="13">
                  <a:moveTo>
                    <a:pt x="10" y="0"/>
                  </a:moveTo>
                  <a:lnTo>
                    <a:pt x="0" y="0"/>
                  </a:lnTo>
                  <a:lnTo>
                    <a:pt x="2" y="1"/>
                  </a:lnTo>
                  <a:lnTo>
                    <a:pt x="6" y="6"/>
                  </a:lnTo>
                  <a:lnTo>
                    <a:pt x="7" y="9"/>
                  </a:lnTo>
                  <a:lnTo>
                    <a:pt x="7" y="13"/>
                  </a:lnTo>
                  <a:lnTo>
                    <a:pt x="14" y="13"/>
                  </a:lnTo>
                  <a:lnTo>
                    <a:pt x="12" y="1"/>
                  </a:lnTo>
                  <a:lnTo>
                    <a:pt x="10"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1" name="Freeform 177"/>
            <p:cNvSpPr>
              <a:spLocks/>
            </p:cNvSpPr>
            <p:nvPr/>
          </p:nvSpPr>
          <p:spPr bwMode="auto">
            <a:xfrm>
              <a:off x="4923" y="2821"/>
              <a:ext cx="20" cy="42"/>
            </a:xfrm>
            <a:custGeom>
              <a:avLst/>
              <a:gdLst/>
              <a:ahLst/>
              <a:cxnLst>
                <a:cxn ang="0">
                  <a:pos x="8" y="0"/>
                </a:cxn>
                <a:cxn ang="0">
                  <a:pos x="0" y="0"/>
                </a:cxn>
                <a:cxn ang="0">
                  <a:pos x="0" y="30"/>
                </a:cxn>
                <a:cxn ang="0">
                  <a:pos x="0" y="32"/>
                </a:cxn>
                <a:cxn ang="0">
                  <a:pos x="1" y="36"/>
                </a:cxn>
                <a:cxn ang="0">
                  <a:pos x="1" y="37"/>
                </a:cxn>
                <a:cxn ang="0">
                  <a:pos x="3" y="39"/>
                </a:cxn>
                <a:cxn ang="0">
                  <a:pos x="3" y="40"/>
                </a:cxn>
                <a:cxn ang="0">
                  <a:pos x="5" y="41"/>
                </a:cxn>
                <a:cxn ang="0">
                  <a:pos x="6" y="42"/>
                </a:cxn>
                <a:cxn ang="0">
                  <a:pos x="8" y="42"/>
                </a:cxn>
                <a:cxn ang="0">
                  <a:pos x="10" y="42"/>
                </a:cxn>
                <a:cxn ang="0">
                  <a:pos x="13" y="42"/>
                </a:cxn>
                <a:cxn ang="0">
                  <a:pos x="15" y="42"/>
                </a:cxn>
                <a:cxn ang="0">
                  <a:pos x="15" y="42"/>
                </a:cxn>
                <a:cxn ang="0">
                  <a:pos x="17" y="42"/>
                </a:cxn>
                <a:cxn ang="0">
                  <a:pos x="18" y="41"/>
                </a:cxn>
                <a:cxn ang="0">
                  <a:pos x="18" y="41"/>
                </a:cxn>
                <a:cxn ang="0">
                  <a:pos x="19" y="41"/>
                </a:cxn>
                <a:cxn ang="0">
                  <a:pos x="19" y="41"/>
                </a:cxn>
                <a:cxn ang="0">
                  <a:pos x="19" y="41"/>
                </a:cxn>
                <a:cxn ang="0">
                  <a:pos x="19" y="40"/>
                </a:cxn>
                <a:cxn ang="0">
                  <a:pos x="20" y="39"/>
                </a:cxn>
                <a:cxn ang="0">
                  <a:pos x="20" y="36"/>
                </a:cxn>
                <a:cxn ang="0">
                  <a:pos x="11" y="36"/>
                </a:cxn>
                <a:cxn ang="0">
                  <a:pos x="10" y="35"/>
                </a:cxn>
                <a:cxn ang="0">
                  <a:pos x="8" y="32"/>
                </a:cxn>
                <a:cxn ang="0">
                  <a:pos x="8" y="29"/>
                </a:cxn>
                <a:cxn ang="0">
                  <a:pos x="8" y="0"/>
                </a:cxn>
              </a:cxnLst>
              <a:rect l="0" t="0" r="r" b="b"/>
              <a:pathLst>
                <a:path w="20" h="42">
                  <a:moveTo>
                    <a:pt x="8" y="0"/>
                  </a:moveTo>
                  <a:lnTo>
                    <a:pt x="0" y="0"/>
                  </a:lnTo>
                  <a:lnTo>
                    <a:pt x="0" y="30"/>
                  </a:lnTo>
                  <a:lnTo>
                    <a:pt x="0" y="32"/>
                  </a:lnTo>
                  <a:lnTo>
                    <a:pt x="1" y="36"/>
                  </a:lnTo>
                  <a:lnTo>
                    <a:pt x="1" y="37"/>
                  </a:lnTo>
                  <a:lnTo>
                    <a:pt x="3" y="39"/>
                  </a:lnTo>
                  <a:lnTo>
                    <a:pt x="3" y="40"/>
                  </a:lnTo>
                  <a:lnTo>
                    <a:pt x="5" y="41"/>
                  </a:lnTo>
                  <a:lnTo>
                    <a:pt x="6" y="42"/>
                  </a:lnTo>
                  <a:lnTo>
                    <a:pt x="8" y="42"/>
                  </a:lnTo>
                  <a:lnTo>
                    <a:pt x="10" y="42"/>
                  </a:lnTo>
                  <a:lnTo>
                    <a:pt x="13" y="42"/>
                  </a:lnTo>
                  <a:lnTo>
                    <a:pt x="15" y="42"/>
                  </a:lnTo>
                  <a:lnTo>
                    <a:pt x="15" y="42"/>
                  </a:lnTo>
                  <a:lnTo>
                    <a:pt x="17" y="42"/>
                  </a:lnTo>
                  <a:lnTo>
                    <a:pt x="18" y="41"/>
                  </a:lnTo>
                  <a:lnTo>
                    <a:pt x="18" y="41"/>
                  </a:lnTo>
                  <a:lnTo>
                    <a:pt x="19" y="41"/>
                  </a:lnTo>
                  <a:lnTo>
                    <a:pt x="19" y="41"/>
                  </a:lnTo>
                  <a:lnTo>
                    <a:pt x="19" y="41"/>
                  </a:lnTo>
                  <a:lnTo>
                    <a:pt x="19" y="40"/>
                  </a:lnTo>
                  <a:lnTo>
                    <a:pt x="20" y="39"/>
                  </a:lnTo>
                  <a:lnTo>
                    <a:pt x="20" y="36"/>
                  </a:lnTo>
                  <a:lnTo>
                    <a:pt x="11" y="36"/>
                  </a:lnTo>
                  <a:lnTo>
                    <a:pt x="10" y="35"/>
                  </a:lnTo>
                  <a:lnTo>
                    <a:pt x="8" y="32"/>
                  </a:lnTo>
                  <a:lnTo>
                    <a:pt x="8" y="29"/>
                  </a:lnTo>
                  <a:lnTo>
                    <a:pt x="8"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2" name="Freeform 178"/>
            <p:cNvSpPr>
              <a:spLocks/>
            </p:cNvSpPr>
            <p:nvPr/>
          </p:nvSpPr>
          <p:spPr bwMode="auto">
            <a:xfrm>
              <a:off x="4934" y="2855"/>
              <a:ext cx="9" cy="2"/>
            </a:xfrm>
            <a:custGeom>
              <a:avLst/>
              <a:gdLst/>
              <a:ahLst/>
              <a:cxnLst>
                <a:cxn ang="0">
                  <a:pos x="7" y="0"/>
                </a:cxn>
                <a:cxn ang="0">
                  <a:pos x="0" y="2"/>
                </a:cxn>
                <a:cxn ang="0">
                  <a:pos x="9" y="2"/>
                </a:cxn>
                <a:cxn ang="0">
                  <a:pos x="8" y="1"/>
                </a:cxn>
                <a:cxn ang="0">
                  <a:pos x="8" y="0"/>
                </a:cxn>
                <a:cxn ang="0">
                  <a:pos x="7" y="0"/>
                </a:cxn>
              </a:cxnLst>
              <a:rect l="0" t="0" r="r" b="b"/>
              <a:pathLst>
                <a:path w="9" h="2">
                  <a:moveTo>
                    <a:pt x="7" y="0"/>
                  </a:moveTo>
                  <a:lnTo>
                    <a:pt x="0" y="2"/>
                  </a:lnTo>
                  <a:lnTo>
                    <a:pt x="9" y="2"/>
                  </a:lnTo>
                  <a:lnTo>
                    <a:pt x="8" y="1"/>
                  </a:lnTo>
                  <a:lnTo>
                    <a:pt x="8" y="0"/>
                  </a:lnTo>
                  <a:lnTo>
                    <a:pt x="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3" name="Freeform 179"/>
            <p:cNvSpPr>
              <a:spLocks/>
            </p:cNvSpPr>
            <p:nvPr/>
          </p:nvSpPr>
          <p:spPr bwMode="auto">
            <a:xfrm>
              <a:off x="4915" y="2801"/>
              <a:ext cx="28" cy="20"/>
            </a:xfrm>
            <a:custGeom>
              <a:avLst/>
              <a:gdLst/>
              <a:ahLst/>
              <a:cxnLst>
                <a:cxn ang="0">
                  <a:pos x="11" y="0"/>
                </a:cxn>
                <a:cxn ang="0">
                  <a:pos x="8" y="1"/>
                </a:cxn>
                <a:cxn ang="0">
                  <a:pos x="8" y="13"/>
                </a:cxn>
                <a:cxn ang="0">
                  <a:pos x="1" y="13"/>
                </a:cxn>
                <a:cxn ang="0">
                  <a:pos x="1" y="13"/>
                </a:cxn>
                <a:cxn ang="0">
                  <a:pos x="1" y="14"/>
                </a:cxn>
                <a:cxn ang="0">
                  <a:pos x="0" y="15"/>
                </a:cxn>
                <a:cxn ang="0">
                  <a:pos x="0" y="17"/>
                </a:cxn>
                <a:cxn ang="0">
                  <a:pos x="0" y="19"/>
                </a:cxn>
                <a:cxn ang="0">
                  <a:pos x="1" y="20"/>
                </a:cxn>
                <a:cxn ang="0">
                  <a:pos x="1" y="20"/>
                </a:cxn>
                <a:cxn ang="0">
                  <a:pos x="27" y="20"/>
                </a:cxn>
                <a:cxn ang="0">
                  <a:pos x="27" y="20"/>
                </a:cxn>
                <a:cxn ang="0">
                  <a:pos x="27" y="19"/>
                </a:cxn>
                <a:cxn ang="0">
                  <a:pos x="28" y="19"/>
                </a:cxn>
                <a:cxn ang="0">
                  <a:pos x="27" y="13"/>
                </a:cxn>
                <a:cxn ang="0">
                  <a:pos x="27" y="13"/>
                </a:cxn>
                <a:cxn ang="0">
                  <a:pos x="16" y="13"/>
                </a:cxn>
                <a:cxn ang="0">
                  <a:pos x="15" y="1"/>
                </a:cxn>
                <a:cxn ang="0">
                  <a:pos x="14" y="1"/>
                </a:cxn>
                <a:cxn ang="0">
                  <a:pos x="13" y="1"/>
                </a:cxn>
                <a:cxn ang="0">
                  <a:pos x="11" y="0"/>
                </a:cxn>
              </a:cxnLst>
              <a:rect l="0" t="0" r="r" b="b"/>
              <a:pathLst>
                <a:path w="28" h="20">
                  <a:moveTo>
                    <a:pt x="11" y="0"/>
                  </a:moveTo>
                  <a:lnTo>
                    <a:pt x="8" y="1"/>
                  </a:lnTo>
                  <a:lnTo>
                    <a:pt x="8" y="13"/>
                  </a:lnTo>
                  <a:lnTo>
                    <a:pt x="1" y="13"/>
                  </a:lnTo>
                  <a:lnTo>
                    <a:pt x="1" y="13"/>
                  </a:lnTo>
                  <a:lnTo>
                    <a:pt x="1" y="14"/>
                  </a:lnTo>
                  <a:lnTo>
                    <a:pt x="0" y="15"/>
                  </a:lnTo>
                  <a:lnTo>
                    <a:pt x="0" y="17"/>
                  </a:lnTo>
                  <a:lnTo>
                    <a:pt x="0" y="19"/>
                  </a:lnTo>
                  <a:lnTo>
                    <a:pt x="1" y="20"/>
                  </a:lnTo>
                  <a:lnTo>
                    <a:pt x="1" y="20"/>
                  </a:lnTo>
                  <a:lnTo>
                    <a:pt x="27" y="20"/>
                  </a:lnTo>
                  <a:lnTo>
                    <a:pt x="27" y="20"/>
                  </a:lnTo>
                  <a:lnTo>
                    <a:pt x="27" y="19"/>
                  </a:lnTo>
                  <a:lnTo>
                    <a:pt x="28" y="19"/>
                  </a:lnTo>
                  <a:lnTo>
                    <a:pt x="27" y="13"/>
                  </a:lnTo>
                  <a:lnTo>
                    <a:pt x="27" y="13"/>
                  </a:lnTo>
                  <a:lnTo>
                    <a:pt x="16" y="13"/>
                  </a:lnTo>
                  <a:lnTo>
                    <a:pt x="15" y="1"/>
                  </a:lnTo>
                  <a:lnTo>
                    <a:pt x="14" y="1"/>
                  </a:lnTo>
                  <a:lnTo>
                    <a:pt x="13" y="1"/>
                  </a:lnTo>
                  <a:lnTo>
                    <a:pt x="1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4" name="Freeform 180"/>
            <p:cNvSpPr>
              <a:spLocks/>
            </p:cNvSpPr>
            <p:nvPr/>
          </p:nvSpPr>
          <p:spPr bwMode="auto">
            <a:xfrm>
              <a:off x="4893" y="2814"/>
              <a:ext cx="8" cy="49"/>
            </a:xfrm>
            <a:custGeom>
              <a:avLst/>
              <a:gdLst/>
              <a:ahLst/>
              <a:cxnLst>
                <a:cxn ang="0">
                  <a:pos x="3" y="0"/>
                </a:cxn>
                <a:cxn ang="0">
                  <a:pos x="0" y="48"/>
                </a:cxn>
                <a:cxn ang="0">
                  <a:pos x="0" y="48"/>
                </a:cxn>
                <a:cxn ang="0">
                  <a:pos x="1" y="49"/>
                </a:cxn>
                <a:cxn ang="0">
                  <a:pos x="6" y="49"/>
                </a:cxn>
                <a:cxn ang="0">
                  <a:pos x="7" y="49"/>
                </a:cxn>
                <a:cxn ang="0">
                  <a:pos x="7" y="48"/>
                </a:cxn>
                <a:cxn ang="0">
                  <a:pos x="8" y="48"/>
                </a:cxn>
                <a:cxn ang="0">
                  <a:pos x="8" y="1"/>
                </a:cxn>
                <a:cxn ang="0">
                  <a:pos x="7" y="0"/>
                </a:cxn>
                <a:cxn ang="0">
                  <a:pos x="7" y="0"/>
                </a:cxn>
                <a:cxn ang="0">
                  <a:pos x="6" y="0"/>
                </a:cxn>
                <a:cxn ang="0">
                  <a:pos x="3" y="0"/>
                </a:cxn>
              </a:cxnLst>
              <a:rect l="0" t="0" r="r" b="b"/>
              <a:pathLst>
                <a:path w="8" h="49">
                  <a:moveTo>
                    <a:pt x="3" y="0"/>
                  </a:moveTo>
                  <a:lnTo>
                    <a:pt x="0" y="48"/>
                  </a:lnTo>
                  <a:lnTo>
                    <a:pt x="0" y="48"/>
                  </a:lnTo>
                  <a:lnTo>
                    <a:pt x="1" y="49"/>
                  </a:lnTo>
                  <a:lnTo>
                    <a:pt x="6" y="49"/>
                  </a:lnTo>
                  <a:lnTo>
                    <a:pt x="7" y="49"/>
                  </a:lnTo>
                  <a:lnTo>
                    <a:pt x="7" y="48"/>
                  </a:lnTo>
                  <a:lnTo>
                    <a:pt x="8" y="48"/>
                  </a:lnTo>
                  <a:lnTo>
                    <a:pt x="8" y="1"/>
                  </a:lnTo>
                  <a:lnTo>
                    <a:pt x="7" y="0"/>
                  </a:lnTo>
                  <a:lnTo>
                    <a:pt x="7" y="0"/>
                  </a:lnTo>
                  <a:lnTo>
                    <a:pt x="6" y="0"/>
                  </a:lnTo>
                  <a:lnTo>
                    <a:pt x="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5" name="Freeform 181"/>
            <p:cNvSpPr>
              <a:spLocks/>
            </p:cNvSpPr>
            <p:nvPr/>
          </p:nvSpPr>
          <p:spPr bwMode="auto">
            <a:xfrm>
              <a:off x="4892" y="2795"/>
              <a:ext cx="10" cy="10"/>
            </a:xfrm>
            <a:custGeom>
              <a:avLst/>
              <a:gdLst/>
              <a:ahLst/>
              <a:cxnLst>
                <a:cxn ang="0">
                  <a:pos x="7" y="0"/>
                </a:cxn>
                <a:cxn ang="0">
                  <a:pos x="3" y="0"/>
                </a:cxn>
                <a:cxn ang="0">
                  <a:pos x="2" y="0"/>
                </a:cxn>
                <a:cxn ang="0">
                  <a:pos x="1" y="1"/>
                </a:cxn>
                <a:cxn ang="0">
                  <a:pos x="0" y="2"/>
                </a:cxn>
                <a:cxn ang="0">
                  <a:pos x="0" y="3"/>
                </a:cxn>
                <a:cxn ang="0">
                  <a:pos x="0" y="7"/>
                </a:cxn>
                <a:cxn ang="0">
                  <a:pos x="0" y="9"/>
                </a:cxn>
                <a:cxn ang="0">
                  <a:pos x="1" y="9"/>
                </a:cxn>
                <a:cxn ang="0">
                  <a:pos x="2" y="10"/>
                </a:cxn>
                <a:cxn ang="0">
                  <a:pos x="3" y="10"/>
                </a:cxn>
                <a:cxn ang="0">
                  <a:pos x="7" y="10"/>
                </a:cxn>
                <a:cxn ang="0">
                  <a:pos x="8" y="10"/>
                </a:cxn>
                <a:cxn ang="0">
                  <a:pos x="9" y="9"/>
                </a:cxn>
                <a:cxn ang="0">
                  <a:pos x="9" y="9"/>
                </a:cxn>
                <a:cxn ang="0">
                  <a:pos x="10" y="7"/>
                </a:cxn>
                <a:cxn ang="0">
                  <a:pos x="10" y="3"/>
                </a:cxn>
                <a:cxn ang="0">
                  <a:pos x="9" y="2"/>
                </a:cxn>
                <a:cxn ang="0">
                  <a:pos x="9" y="1"/>
                </a:cxn>
                <a:cxn ang="0">
                  <a:pos x="8" y="0"/>
                </a:cxn>
                <a:cxn ang="0">
                  <a:pos x="7" y="0"/>
                </a:cxn>
              </a:cxnLst>
              <a:rect l="0" t="0" r="r" b="b"/>
              <a:pathLst>
                <a:path w="10" h="10">
                  <a:moveTo>
                    <a:pt x="7" y="0"/>
                  </a:moveTo>
                  <a:lnTo>
                    <a:pt x="3" y="0"/>
                  </a:lnTo>
                  <a:lnTo>
                    <a:pt x="2" y="0"/>
                  </a:lnTo>
                  <a:lnTo>
                    <a:pt x="1" y="1"/>
                  </a:lnTo>
                  <a:lnTo>
                    <a:pt x="0" y="2"/>
                  </a:lnTo>
                  <a:lnTo>
                    <a:pt x="0" y="3"/>
                  </a:lnTo>
                  <a:lnTo>
                    <a:pt x="0" y="7"/>
                  </a:lnTo>
                  <a:lnTo>
                    <a:pt x="0" y="9"/>
                  </a:lnTo>
                  <a:lnTo>
                    <a:pt x="1" y="9"/>
                  </a:lnTo>
                  <a:lnTo>
                    <a:pt x="2" y="10"/>
                  </a:lnTo>
                  <a:lnTo>
                    <a:pt x="3" y="10"/>
                  </a:lnTo>
                  <a:lnTo>
                    <a:pt x="7" y="10"/>
                  </a:lnTo>
                  <a:lnTo>
                    <a:pt x="8" y="10"/>
                  </a:lnTo>
                  <a:lnTo>
                    <a:pt x="9" y="9"/>
                  </a:lnTo>
                  <a:lnTo>
                    <a:pt x="9" y="9"/>
                  </a:lnTo>
                  <a:lnTo>
                    <a:pt x="10" y="7"/>
                  </a:lnTo>
                  <a:lnTo>
                    <a:pt x="10" y="3"/>
                  </a:lnTo>
                  <a:lnTo>
                    <a:pt x="9" y="2"/>
                  </a:lnTo>
                  <a:lnTo>
                    <a:pt x="9" y="1"/>
                  </a:lnTo>
                  <a:lnTo>
                    <a:pt x="8" y="0"/>
                  </a:lnTo>
                  <a:lnTo>
                    <a:pt x="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6" name="Freeform 182"/>
            <p:cNvSpPr>
              <a:spLocks/>
            </p:cNvSpPr>
            <p:nvPr/>
          </p:nvSpPr>
          <p:spPr bwMode="auto">
            <a:xfrm>
              <a:off x="4845" y="2791"/>
              <a:ext cx="16" cy="72"/>
            </a:xfrm>
            <a:custGeom>
              <a:avLst/>
              <a:gdLst/>
              <a:ahLst/>
              <a:cxnLst>
                <a:cxn ang="0">
                  <a:pos x="1" y="0"/>
                </a:cxn>
                <a:cxn ang="0">
                  <a:pos x="1" y="1"/>
                </a:cxn>
                <a:cxn ang="0">
                  <a:pos x="0" y="1"/>
                </a:cxn>
                <a:cxn ang="0">
                  <a:pos x="0" y="1"/>
                </a:cxn>
                <a:cxn ang="0">
                  <a:pos x="0" y="71"/>
                </a:cxn>
                <a:cxn ang="0">
                  <a:pos x="0" y="72"/>
                </a:cxn>
                <a:cxn ang="0">
                  <a:pos x="1" y="72"/>
                </a:cxn>
                <a:cxn ang="0">
                  <a:pos x="5" y="72"/>
                </a:cxn>
                <a:cxn ang="0">
                  <a:pos x="6" y="72"/>
                </a:cxn>
                <a:cxn ang="0">
                  <a:pos x="7" y="72"/>
                </a:cxn>
                <a:cxn ang="0">
                  <a:pos x="7" y="71"/>
                </a:cxn>
                <a:cxn ang="0">
                  <a:pos x="7" y="71"/>
                </a:cxn>
                <a:cxn ang="0">
                  <a:pos x="7" y="71"/>
                </a:cxn>
                <a:cxn ang="0">
                  <a:pos x="7" y="38"/>
                </a:cxn>
                <a:cxn ang="0">
                  <a:pos x="9" y="35"/>
                </a:cxn>
                <a:cxn ang="0">
                  <a:pos x="11" y="33"/>
                </a:cxn>
                <a:cxn ang="0">
                  <a:pos x="13" y="32"/>
                </a:cxn>
                <a:cxn ang="0">
                  <a:pos x="15" y="30"/>
                </a:cxn>
                <a:cxn ang="0">
                  <a:pos x="16" y="30"/>
                </a:cxn>
                <a:cxn ang="0">
                  <a:pos x="7" y="30"/>
                </a:cxn>
                <a:cxn ang="0">
                  <a:pos x="7" y="1"/>
                </a:cxn>
                <a:cxn ang="0">
                  <a:pos x="7" y="1"/>
                </a:cxn>
                <a:cxn ang="0">
                  <a:pos x="6" y="1"/>
                </a:cxn>
                <a:cxn ang="0">
                  <a:pos x="1" y="0"/>
                </a:cxn>
              </a:cxnLst>
              <a:rect l="0" t="0" r="r" b="b"/>
              <a:pathLst>
                <a:path w="16" h="72">
                  <a:moveTo>
                    <a:pt x="1" y="0"/>
                  </a:moveTo>
                  <a:lnTo>
                    <a:pt x="1" y="1"/>
                  </a:lnTo>
                  <a:lnTo>
                    <a:pt x="0" y="1"/>
                  </a:lnTo>
                  <a:lnTo>
                    <a:pt x="0" y="1"/>
                  </a:lnTo>
                  <a:lnTo>
                    <a:pt x="0" y="71"/>
                  </a:lnTo>
                  <a:lnTo>
                    <a:pt x="0" y="72"/>
                  </a:lnTo>
                  <a:lnTo>
                    <a:pt x="1" y="72"/>
                  </a:lnTo>
                  <a:lnTo>
                    <a:pt x="5" y="72"/>
                  </a:lnTo>
                  <a:lnTo>
                    <a:pt x="6" y="72"/>
                  </a:lnTo>
                  <a:lnTo>
                    <a:pt x="7" y="72"/>
                  </a:lnTo>
                  <a:lnTo>
                    <a:pt x="7" y="71"/>
                  </a:lnTo>
                  <a:lnTo>
                    <a:pt x="7" y="71"/>
                  </a:lnTo>
                  <a:lnTo>
                    <a:pt x="7" y="71"/>
                  </a:lnTo>
                  <a:lnTo>
                    <a:pt x="7" y="38"/>
                  </a:lnTo>
                  <a:lnTo>
                    <a:pt x="9" y="35"/>
                  </a:lnTo>
                  <a:lnTo>
                    <a:pt x="11" y="33"/>
                  </a:lnTo>
                  <a:lnTo>
                    <a:pt x="13" y="32"/>
                  </a:lnTo>
                  <a:lnTo>
                    <a:pt x="15" y="30"/>
                  </a:lnTo>
                  <a:lnTo>
                    <a:pt x="16" y="30"/>
                  </a:lnTo>
                  <a:lnTo>
                    <a:pt x="7" y="30"/>
                  </a:lnTo>
                  <a:lnTo>
                    <a:pt x="7" y="1"/>
                  </a:lnTo>
                  <a:lnTo>
                    <a:pt x="7" y="1"/>
                  </a:lnTo>
                  <a:lnTo>
                    <a:pt x="6" y="1"/>
                  </a:lnTo>
                  <a:lnTo>
                    <a:pt x="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7" name="Freeform 183"/>
            <p:cNvSpPr>
              <a:spLocks/>
            </p:cNvSpPr>
            <p:nvPr/>
          </p:nvSpPr>
          <p:spPr bwMode="auto">
            <a:xfrm>
              <a:off x="4866" y="2820"/>
              <a:ext cx="15" cy="43"/>
            </a:xfrm>
            <a:custGeom>
              <a:avLst/>
              <a:gdLst/>
              <a:ahLst/>
              <a:cxnLst>
                <a:cxn ang="0">
                  <a:pos x="13" y="0"/>
                </a:cxn>
                <a:cxn ang="0">
                  <a:pos x="0" y="0"/>
                </a:cxn>
                <a:cxn ang="0">
                  <a:pos x="1" y="1"/>
                </a:cxn>
                <a:cxn ang="0">
                  <a:pos x="4" y="2"/>
                </a:cxn>
                <a:cxn ang="0">
                  <a:pos x="7" y="42"/>
                </a:cxn>
                <a:cxn ang="0">
                  <a:pos x="7" y="42"/>
                </a:cxn>
                <a:cxn ang="0">
                  <a:pos x="8" y="42"/>
                </a:cxn>
                <a:cxn ang="0">
                  <a:pos x="8" y="43"/>
                </a:cxn>
                <a:cxn ang="0">
                  <a:pos x="13" y="43"/>
                </a:cxn>
                <a:cxn ang="0">
                  <a:pos x="14" y="43"/>
                </a:cxn>
                <a:cxn ang="0">
                  <a:pos x="15" y="42"/>
                </a:cxn>
                <a:cxn ang="0">
                  <a:pos x="15" y="42"/>
                </a:cxn>
                <a:cxn ang="0">
                  <a:pos x="15" y="9"/>
                </a:cxn>
                <a:cxn ang="0">
                  <a:pos x="15" y="7"/>
                </a:cxn>
                <a:cxn ang="0">
                  <a:pos x="14" y="3"/>
                </a:cxn>
                <a:cxn ang="0">
                  <a:pos x="13" y="1"/>
                </a:cxn>
                <a:cxn ang="0">
                  <a:pos x="13" y="0"/>
                </a:cxn>
              </a:cxnLst>
              <a:rect l="0" t="0" r="r" b="b"/>
              <a:pathLst>
                <a:path w="15" h="43">
                  <a:moveTo>
                    <a:pt x="13" y="0"/>
                  </a:moveTo>
                  <a:lnTo>
                    <a:pt x="0" y="0"/>
                  </a:lnTo>
                  <a:lnTo>
                    <a:pt x="1" y="1"/>
                  </a:lnTo>
                  <a:lnTo>
                    <a:pt x="4" y="2"/>
                  </a:lnTo>
                  <a:lnTo>
                    <a:pt x="7" y="42"/>
                  </a:lnTo>
                  <a:lnTo>
                    <a:pt x="7" y="42"/>
                  </a:lnTo>
                  <a:lnTo>
                    <a:pt x="8" y="42"/>
                  </a:lnTo>
                  <a:lnTo>
                    <a:pt x="8" y="43"/>
                  </a:lnTo>
                  <a:lnTo>
                    <a:pt x="13" y="43"/>
                  </a:lnTo>
                  <a:lnTo>
                    <a:pt x="14" y="43"/>
                  </a:lnTo>
                  <a:lnTo>
                    <a:pt x="15" y="42"/>
                  </a:lnTo>
                  <a:lnTo>
                    <a:pt x="15" y="42"/>
                  </a:lnTo>
                  <a:lnTo>
                    <a:pt x="15" y="9"/>
                  </a:lnTo>
                  <a:lnTo>
                    <a:pt x="15" y="7"/>
                  </a:lnTo>
                  <a:lnTo>
                    <a:pt x="14" y="3"/>
                  </a:lnTo>
                  <a:lnTo>
                    <a:pt x="13" y="1"/>
                  </a:lnTo>
                  <a:lnTo>
                    <a:pt x="1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 name="Freeform 184"/>
            <p:cNvSpPr>
              <a:spLocks/>
            </p:cNvSpPr>
            <p:nvPr/>
          </p:nvSpPr>
          <p:spPr bwMode="auto">
            <a:xfrm>
              <a:off x="4852" y="2813"/>
              <a:ext cx="27" cy="8"/>
            </a:xfrm>
            <a:custGeom>
              <a:avLst/>
              <a:gdLst/>
              <a:ahLst/>
              <a:cxnLst>
                <a:cxn ang="0">
                  <a:pos x="17" y="0"/>
                </a:cxn>
                <a:cxn ang="0">
                  <a:pos x="12" y="0"/>
                </a:cxn>
                <a:cxn ang="0">
                  <a:pos x="9" y="1"/>
                </a:cxn>
                <a:cxn ang="0">
                  <a:pos x="7" y="2"/>
                </a:cxn>
                <a:cxn ang="0">
                  <a:pos x="5" y="3"/>
                </a:cxn>
                <a:cxn ang="0">
                  <a:pos x="2" y="5"/>
                </a:cxn>
                <a:cxn ang="0">
                  <a:pos x="0" y="8"/>
                </a:cxn>
                <a:cxn ang="0">
                  <a:pos x="9" y="8"/>
                </a:cxn>
                <a:cxn ang="0">
                  <a:pos x="10" y="7"/>
                </a:cxn>
                <a:cxn ang="0">
                  <a:pos x="27" y="7"/>
                </a:cxn>
                <a:cxn ang="0">
                  <a:pos x="25" y="4"/>
                </a:cxn>
                <a:cxn ang="0">
                  <a:pos x="23" y="3"/>
                </a:cxn>
                <a:cxn ang="0">
                  <a:pos x="21" y="1"/>
                </a:cxn>
                <a:cxn ang="0">
                  <a:pos x="19" y="1"/>
                </a:cxn>
                <a:cxn ang="0">
                  <a:pos x="17" y="0"/>
                </a:cxn>
              </a:cxnLst>
              <a:rect l="0" t="0" r="r" b="b"/>
              <a:pathLst>
                <a:path w="27" h="8">
                  <a:moveTo>
                    <a:pt x="17" y="0"/>
                  </a:moveTo>
                  <a:lnTo>
                    <a:pt x="12" y="0"/>
                  </a:lnTo>
                  <a:lnTo>
                    <a:pt x="9" y="1"/>
                  </a:lnTo>
                  <a:lnTo>
                    <a:pt x="7" y="2"/>
                  </a:lnTo>
                  <a:lnTo>
                    <a:pt x="5" y="3"/>
                  </a:lnTo>
                  <a:lnTo>
                    <a:pt x="2" y="5"/>
                  </a:lnTo>
                  <a:lnTo>
                    <a:pt x="0" y="8"/>
                  </a:lnTo>
                  <a:lnTo>
                    <a:pt x="9" y="8"/>
                  </a:lnTo>
                  <a:lnTo>
                    <a:pt x="10" y="7"/>
                  </a:lnTo>
                  <a:lnTo>
                    <a:pt x="27" y="7"/>
                  </a:lnTo>
                  <a:lnTo>
                    <a:pt x="25" y="4"/>
                  </a:lnTo>
                  <a:lnTo>
                    <a:pt x="23" y="3"/>
                  </a:lnTo>
                  <a:lnTo>
                    <a:pt x="21" y="1"/>
                  </a:lnTo>
                  <a:lnTo>
                    <a:pt x="19" y="1"/>
                  </a:lnTo>
                  <a:lnTo>
                    <a:pt x="1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9" name="Freeform 185"/>
            <p:cNvSpPr>
              <a:spLocks/>
            </p:cNvSpPr>
            <p:nvPr/>
          </p:nvSpPr>
          <p:spPr bwMode="auto">
            <a:xfrm>
              <a:off x="4750" y="2797"/>
              <a:ext cx="30" cy="66"/>
            </a:xfrm>
            <a:custGeom>
              <a:avLst/>
              <a:gdLst/>
              <a:ahLst/>
              <a:cxnLst>
                <a:cxn ang="0">
                  <a:pos x="3" y="0"/>
                </a:cxn>
                <a:cxn ang="0">
                  <a:pos x="0" y="1"/>
                </a:cxn>
                <a:cxn ang="0">
                  <a:pos x="0" y="2"/>
                </a:cxn>
                <a:cxn ang="0">
                  <a:pos x="0" y="3"/>
                </a:cxn>
                <a:cxn ang="0">
                  <a:pos x="17" y="64"/>
                </a:cxn>
                <a:cxn ang="0">
                  <a:pos x="17" y="64"/>
                </a:cxn>
                <a:cxn ang="0">
                  <a:pos x="25" y="66"/>
                </a:cxn>
                <a:cxn ang="0">
                  <a:pos x="26" y="66"/>
                </a:cxn>
                <a:cxn ang="0">
                  <a:pos x="27" y="65"/>
                </a:cxn>
                <a:cxn ang="0">
                  <a:pos x="27" y="65"/>
                </a:cxn>
                <a:cxn ang="0">
                  <a:pos x="27" y="65"/>
                </a:cxn>
                <a:cxn ang="0">
                  <a:pos x="28" y="64"/>
                </a:cxn>
                <a:cxn ang="0">
                  <a:pos x="28" y="64"/>
                </a:cxn>
                <a:cxn ang="0">
                  <a:pos x="30" y="57"/>
                </a:cxn>
                <a:cxn ang="0">
                  <a:pos x="23" y="57"/>
                </a:cxn>
                <a:cxn ang="0">
                  <a:pos x="9" y="1"/>
                </a:cxn>
                <a:cxn ang="0">
                  <a:pos x="8" y="0"/>
                </a:cxn>
                <a:cxn ang="0">
                  <a:pos x="8" y="0"/>
                </a:cxn>
                <a:cxn ang="0">
                  <a:pos x="8" y="0"/>
                </a:cxn>
                <a:cxn ang="0">
                  <a:pos x="3" y="0"/>
                </a:cxn>
              </a:cxnLst>
              <a:rect l="0" t="0" r="r" b="b"/>
              <a:pathLst>
                <a:path w="30" h="66">
                  <a:moveTo>
                    <a:pt x="3" y="0"/>
                  </a:moveTo>
                  <a:lnTo>
                    <a:pt x="0" y="1"/>
                  </a:lnTo>
                  <a:lnTo>
                    <a:pt x="0" y="2"/>
                  </a:lnTo>
                  <a:lnTo>
                    <a:pt x="0" y="3"/>
                  </a:lnTo>
                  <a:lnTo>
                    <a:pt x="17" y="64"/>
                  </a:lnTo>
                  <a:lnTo>
                    <a:pt x="17" y="64"/>
                  </a:lnTo>
                  <a:lnTo>
                    <a:pt x="25" y="66"/>
                  </a:lnTo>
                  <a:lnTo>
                    <a:pt x="26" y="66"/>
                  </a:lnTo>
                  <a:lnTo>
                    <a:pt x="27" y="65"/>
                  </a:lnTo>
                  <a:lnTo>
                    <a:pt x="27" y="65"/>
                  </a:lnTo>
                  <a:lnTo>
                    <a:pt x="27" y="65"/>
                  </a:lnTo>
                  <a:lnTo>
                    <a:pt x="28" y="64"/>
                  </a:lnTo>
                  <a:lnTo>
                    <a:pt x="28" y="64"/>
                  </a:lnTo>
                  <a:lnTo>
                    <a:pt x="30" y="57"/>
                  </a:lnTo>
                  <a:lnTo>
                    <a:pt x="23" y="57"/>
                  </a:lnTo>
                  <a:lnTo>
                    <a:pt x="9" y="1"/>
                  </a:lnTo>
                  <a:lnTo>
                    <a:pt x="8" y="0"/>
                  </a:lnTo>
                  <a:lnTo>
                    <a:pt x="8" y="0"/>
                  </a:lnTo>
                  <a:lnTo>
                    <a:pt x="8" y="0"/>
                  </a:lnTo>
                  <a:lnTo>
                    <a:pt x="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0" name="Freeform 186"/>
            <p:cNvSpPr>
              <a:spLocks/>
            </p:cNvSpPr>
            <p:nvPr/>
          </p:nvSpPr>
          <p:spPr bwMode="auto">
            <a:xfrm>
              <a:off x="4790" y="2811"/>
              <a:ext cx="25" cy="52"/>
            </a:xfrm>
            <a:custGeom>
              <a:avLst/>
              <a:gdLst/>
              <a:ahLst/>
              <a:cxnLst>
                <a:cxn ang="0">
                  <a:pos x="8" y="0"/>
                </a:cxn>
                <a:cxn ang="0">
                  <a:pos x="0" y="0"/>
                </a:cxn>
                <a:cxn ang="0">
                  <a:pos x="13" y="50"/>
                </a:cxn>
                <a:cxn ang="0">
                  <a:pos x="20" y="52"/>
                </a:cxn>
                <a:cxn ang="0">
                  <a:pos x="22" y="52"/>
                </a:cxn>
                <a:cxn ang="0">
                  <a:pos x="23" y="50"/>
                </a:cxn>
                <a:cxn ang="0">
                  <a:pos x="25" y="43"/>
                </a:cxn>
                <a:cxn ang="0">
                  <a:pos x="19" y="43"/>
                </a:cxn>
                <a:cxn ang="0">
                  <a:pos x="8" y="0"/>
                </a:cxn>
              </a:cxnLst>
              <a:rect l="0" t="0" r="r" b="b"/>
              <a:pathLst>
                <a:path w="25" h="52">
                  <a:moveTo>
                    <a:pt x="8" y="0"/>
                  </a:moveTo>
                  <a:lnTo>
                    <a:pt x="0" y="0"/>
                  </a:lnTo>
                  <a:lnTo>
                    <a:pt x="13" y="50"/>
                  </a:lnTo>
                  <a:lnTo>
                    <a:pt x="20" y="52"/>
                  </a:lnTo>
                  <a:lnTo>
                    <a:pt x="22" y="52"/>
                  </a:lnTo>
                  <a:lnTo>
                    <a:pt x="23" y="50"/>
                  </a:lnTo>
                  <a:lnTo>
                    <a:pt x="25" y="43"/>
                  </a:lnTo>
                  <a:lnTo>
                    <a:pt x="19" y="43"/>
                  </a:lnTo>
                  <a:lnTo>
                    <a:pt x="8"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1" name="Freeform 187"/>
            <p:cNvSpPr>
              <a:spLocks/>
            </p:cNvSpPr>
            <p:nvPr/>
          </p:nvSpPr>
          <p:spPr bwMode="auto">
            <a:xfrm>
              <a:off x="4773" y="2797"/>
              <a:ext cx="25" cy="57"/>
            </a:xfrm>
            <a:custGeom>
              <a:avLst/>
              <a:gdLst/>
              <a:ahLst/>
              <a:cxnLst>
                <a:cxn ang="0">
                  <a:pos x="15" y="0"/>
                </a:cxn>
                <a:cxn ang="0">
                  <a:pos x="0" y="57"/>
                </a:cxn>
                <a:cxn ang="0">
                  <a:pos x="7" y="57"/>
                </a:cxn>
                <a:cxn ang="0">
                  <a:pos x="17" y="14"/>
                </a:cxn>
                <a:cxn ang="0">
                  <a:pos x="25" y="14"/>
                </a:cxn>
                <a:cxn ang="0">
                  <a:pos x="20" y="0"/>
                </a:cxn>
                <a:cxn ang="0">
                  <a:pos x="15" y="0"/>
                </a:cxn>
              </a:cxnLst>
              <a:rect l="0" t="0" r="r" b="b"/>
              <a:pathLst>
                <a:path w="25" h="57">
                  <a:moveTo>
                    <a:pt x="15" y="0"/>
                  </a:moveTo>
                  <a:lnTo>
                    <a:pt x="0" y="57"/>
                  </a:lnTo>
                  <a:lnTo>
                    <a:pt x="7" y="57"/>
                  </a:lnTo>
                  <a:lnTo>
                    <a:pt x="17" y="14"/>
                  </a:lnTo>
                  <a:lnTo>
                    <a:pt x="25" y="14"/>
                  </a:lnTo>
                  <a:lnTo>
                    <a:pt x="20" y="0"/>
                  </a:lnTo>
                  <a:lnTo>
                    <a:pt x="15"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2" name="Freeform 188"/>
            <p:cNvSpPr>
              <a:spLocks/>
            </p:cNvSpPr>
            <p:nvPr/>
          </p:nvSpPr>
          <p:spPr bwMode="auto">
            <a:xfrm>
              <a:off x="4809" y="2797"/>
              <a:ext cx="21" cy="57"/>
            </a:xfrm>
            <a:custGeom>
              <a:avLst/>
              <a:gdLst/>
              <a:ahLst/>
              <a:cxnLst>
                <a:cxn ang="0">
                  <a:pos x="16" y="0"/>
                </a:cxn>
                <a:cxn ang="0">
                  <a:pos x="0" y="57"/>
                </a:cxn>
                <a:cxn ang="0">
                  <a:pos x="6" y="57"/>
                </a:cxn>
                <a:cxn ang="0">
                  <a:pos x="21" y="3"/>
                </a:cxn>
                <a:cxn ang="0">
                  <a:pos x="21" y="2"/>
                </a:cxn>
                <a:cxn ang="0">
                  <a:pos x="21" y="0"/>
                </a:cxn>
                <a:cxn ang="0">
                  <a:pos x="20" y="0"/>
                </a:cxn>
                <a:cxn ang="0">
                  <a:pos x="16" y="0"/>
                </a:cxn>
              </a:cxnLst>
              <a:rect l="0" t="0" r="r" b="b"/>
              <a:pathLst>
                <a:path w="21" h="57">
                  <a:moveTo>
                    <a:pt x="16" y="0"/>
                  </a:moveTo>
                  <a:lnTo>
                    <a:pt x="0" y="57"/>
                  </a:lnTo>
                  <a:lnTo>
                    <a:pt x="6" y="57"/>
                  </a:lnTo>
                  <a:lnTo>
                    <a:pt x="21" y="3"/>
                  </a:lnTo>
                  <a:lnTo>
                    <a:pt x="21" y="2"/>
                  </a:lnTo>
                  <a:lnTo>
                    <a:pt x="21" y="0"/>
                  </a:lnTo>
                  <a:lnTo>
                    <a:pt x="20" y="0"/>
                  </a:lnTo>
                  <a:lnTo>
                    <a:pt x="16"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215" name="Group 191"/>
            <p:cNvGrpSpPr>
              <a:grpSpLocks/>
            </p:cNvGrpSpPr>
            <p:nvPr/>
          </p:nvGrpSpPr>
          <p:grpSpPr bwMode="auto">
            <a:xfrm>
              <a:off x="4652" y="3012"/>
              <a:ext cx="307" cy="83"/>
              <a:chOff x="4652" y="3012"/>
              <a:chExt cx="307" cy="83"/>
            </a:xfrm>
          </p:grpSpPr>
          <p:pic>
            <p:nvPicPr>
              <p:cNvPr id="1213" name="Picture 189"/>
              <p:cNvPicPr>
                <a:picLocks noChangeAspect="1" noChangeArrowheads="1"/>
              </p:cNvPicPr>
              <p:nvPr/>
            </p:nvPicPr>
            <p:blipFill>
              <a:blip r:embed="rId3" cstate="print"/>
              <a:srcRect/>
              <a:stretch>
                <a:fillRect/>
              </a:stretch>
            </p:blipFill>
            <p:spPr bwMode="auto">
              <a:xfrm>
                <a:off x="4652" y="3012"/>
                <a:ext cx="307" cy="83"/>
              </a:xfrm>
              <a:prstGeom prst="rect">
                <a:avLst/>
              </a:prstGeom>
              <a:noFill/>
              <a:ln w="9525">
                <a:noFill/>
                <a:miter lim="800000"/>
                <a:headEnd/>
                <a:tailEnd/>
              </a:ln>
            </p:spPr>
          </p:pic>
          <p:pic>
            <p:nvPicPr>
              <p:cNvPr id="1214" name="Picture 190"/>
              <p:cNvPicPr>
                <a:picLocks noChangeAspect="1" noChangeArrowheads="1"/>
              </p:cNvPicPr>
              <p:nvPr/>
            </p:nvPicPr>
            <p:blipFill>
              <a:blip r:embed="rId4" cstate="print"/>
              <a:srcRect/>
              <a:stretch>
                <a:fillRect/>
              </a:stretch>
            </p:blipFill>
            <p:spPr bwMode="auto">
              <a:xfrm>
                <a:off x="4652" y="3012"/>
                <a:ext cx="307" cy="83"/>
              </a:xfrm>
              <a:prstGeom prst="rect">
                <a:avLst/>
              </a:prstGeom>
              <a:noFill/>
              <a:ln w="9525">
                <a:noFill/>
                <a:miter lim="800000"/>
                <a:headEnd/>
                <a:tailEnd/>
              </a:ln>
            </p:spPr>
          </p:pic>
        </p:grpSp>
        <p:grpSp>
          <p:nvGrpSpPr>
            <p:cNvPr id="1218" name="Group 194"/>
            <p:cNvGrpSpPr>
              <a:grpSpLocks/>
            </p:cNvGrpSpPr>
            <p:nvPr/>
          </p:nvGrpSpPr>
          <p:grpSpPr bwMode="auto">
            <a:xfrm>
              <a:off x="4652" y="3248"/>
              <a:ext cx="309" cy="80"/>
              <a:chOff x="4652" y="3248"/>
              <a:chExt cx="309" cy="80"/>
            </a:xfrm>
          </p:grpSpPr>
          <p:pic>
            <p:nvPicPr>
              <p:cNvPr id="1216" name="Picture 192"/>
              <p:cNvPicPr>
                <a:picLocks noChangeAspect="1" noChangeArrowheads="1"/>
              </p:cNvPicPr>
              <p:nvPr/>
            </p:nvPicPr>
            <p:blipFill>
              <a:blip r:embed="rId5" cstate="print"/>
              <a:srcRect/>
              <a:stretch>
                <a:fillRect/>
              </a:stretch>
            </p:blipFill>
            <p:spPr bwMode="auto">
              <a:xfrm>
                <a:off x="4652" y="3248"/>
                <a:ext cx="309" cy="80"/>
              </a:xfrm>
              <a:prstGeom prst="rect">
                <a:avLst/>
              </a:prstGeom>
              <a:noFill/>
              <a:ln w="9525">
                <a:noFill/>
                <a:miter lim="800000"/>
                <a:headEnd/>
                <a:tailEnd/>
              </a:ln>
            </p:spPr>
          </p:pic>
          <p:pic>
            <p:nvPicPr>
              <p:cNvPr id="1217" name="Picture 193"/>
              <p:cNvPicPr>
                <a:picLocks noChangeAspect="1" noChangeArrowheads="1"/>
              </p:cNvPicPr>
              <p:nvPr/>
            </p:nvPicPr>
            <p:blipFill>
              <a:blip r:embed="rId6" cstate="print"/>
              <a:srcRect/>
              <a:stretch>
                <a:fillRect/>
              </a:stretch>
            </p:blipFill>
            <p:spPr bwMode="auto">
              <a:xfrm>
                <a:off x="4652" y="3248"/>
                <a:ext cx="309" cy="80"/>
              </a:xfrm>
              <a:prstGeom prst="rect">
                <a:avLst/>
              </a:prstGeom>
              <a:noFill/>
              <a:ln w="9525">
                <a:noFill/>
                <a:miter lim="800000"/>
                <a:headEnd/>
                <a:tailEnd/>
              </a:ln>
            </p:spPr>
          </p:pic>
        </p:grpSp>
        <p:pic>
          <p:nvPicPr>
            <p:cNvPr id="1220" name="Picture 196"/>
            <p:cNvPicPr>
              <a:picLocks noChangeAspect="1" noChangeArrowheads="1"/>
            </p:cNvPicPr>
            <p:nvPr/>
          </p:nvPicPr>
          <p:blipFill>
            <a:blip r:embed="rId7" cstate="print"/>
            <a:srcRect/>
            <a:stretch>
              <a:fillRect/>
            </a:stretch>
          </p:blipFill>
          <p:spPr bwMode="auto">
            <a:xfrm>
              <a:off x="4652" y="3408"/>
              <a:ext cx="365" cy="96"/>
            </a:xfrm>
            <a:prstGeom prst="rect">
              <a:avLst/>
            </a:prstGeom>
            <a:noFill/>
            <a:ln w="9525">
              <a:noFill/>
              <a:miter lim="800000"/>
              <a:headEnd/>
              <a:tailEnd/>
            </a:ln>
          </p:spPr>
        </p:pic>
        <p:sp>
          <p:nvSpPr>
            <p:cNvPr id="1222" name="Rectangle 198"/>
            <p:cNvSpPr>
              <a:spLocks noChangeArrowheads="1"/>
            </p:cNvSpPr>
            <p:nvPr/>
          </p:nvSpPr>
          <p:spPr bwMode="auto">
            <a:xfrm>
              <a:off x="208" y="2429"/>
              <a:ext cx="116" cy="25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3" name="Rectangle 199"/>
            <p:cNvSpPr>
              <a:spLocks noChangeArrowheads="1"/>
            </p:cNvSpPr>
            <p:nvPr/>
          </p:nvSpPr>
          <p:spPr bwMode="auto">
            <a:xfrm>
              <a:off x="229" y="2618"/>
              <a:ext cx="319"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Reason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4" name="Rectangle 200"/>
            <p:cNvSpPr>
              <a:spLocks noChangeArrowheads="1"/>
            </p:cNvSpPr>
            <p:nvPr/>
          </p:nvSpPr>
          <p:spPr bwMode="auto">
            <a:xfrm>
              <a:off x="510" y="261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5" name="Rectangle 201"/>
            <p:cNvSpPr>
              <a:spLocks noChangeArrowheads="1"/>
            </p:cNvSpPr>
            <p:nvPr/>
          </p:nvSpPr>
          <p:spPr bwMode="auto">
            <a:xfrm>
              <a:off x="556" y="2618"/>
              <a:ext cx="50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description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6" name="Rectangle 202"/>
            <p:cNvSpPr>
              <a:spLocks noChangeArrowheads="1"/>
            </p:cNvSpPr>
            <p:nvPr/>
          </p:nvSpPr>
          <p:spPr bwMode="auto">
            <a:xfrm>
              <a:off x="1021" y="261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7" name="Rectangle 203"/>
            <p:cNvSpPr>
              <a:spLocks noChangeArrowheads="1"/>
            </p:cNvSpPr>
            <p:nvPr/>
          </p:nvSpPr>
          <p:spPr bwMode="auto">
            <a:xfrm>
              <a:off x="1895" y="2489"/>
              <a:ext cx="40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Number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8" name="Rectangle 204"/>
            <p:cNvSpPr>
              <a:spLocks noChangeArrowheads="1"/>
            </p:cNvSpPr>
            <p:nvPr/>
          </p:nvSpPr>
          <p:spPr bwMode="auto">
            <a:xfrm>
              <a:off x="1907" y="2615"/>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9" name="Rectangle 205"/>
            <p:cNvSpPr>
              <a:spLocks noChangeArrowheads="1"/>
            </p:cNvSpPr>
            <p:nvPr/>
          </p:nvSpPr>
          <p:spPr bwMode="auto">
            <a:xfrm>
              <a:off x="1986"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0" name="Rectangle 206"/>
            <p:cNvSpPr>
              <a:spLocks noChangeArrowheads="1"/>
            </p:cNvSpPr>
            <p:nvPr/>
          </p:nvSpPr>
          <p:spPr bwMode="auto">
            <a:xfrm>
              <a:off x="2012" y="2615"/>
              <a:ext cx="2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1" name="Rectangle 207"/>
            <p:cNvSpPr>
              <a:spLocks noChangeArrowheads="1"/>
            </p:cNvSpPr>
            <p:nvPr/>
          </p:nvSpPr>
          <p:spPr bwMode="auto">
            <a:xfrm>
              <a:off x="2225"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2" name="Rectangle 208"/>
            <p:cNvSpPr>
              <a:spLocks noChangeArrowheads="1"/>
            </p:cNvSpPr>
            <p:nvPr/>
          </p:nvSpPr>
          <p:spPr bwMode="auto">
            <a:xfrm>
              <a:off x="2506" y="2489"/>
              <a:ext cx="38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Percent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3" name="Rectangle 209"/>
            <p:cNvSpPr>
              <a:spLocks noChangeArrowheads="1"/>
            </p:cNvSpPr>
            <p:nvPr/>
          </p:nvSpPr>
          <p:spPr bwMode="auto">
            <a:xfrm>
              <a:off x="2505" y="2615"/>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4" name="Rectangle 210"/>
            <p:cNvSpPr>
              <a:spLocks noChangeArrowheads="1"/>
            </p:cNvSpPr>
            <p:nvPr/>
          </p:nvSpPr>
          <p:spPr bwMode="auto">
            <a:xfrm>
              <a:off x="2584"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5" name="Rectangle 211"/>
            <p:cNvSpPr>
              <a:spLocks noChangeArrowheads="1"/>
            </p:cNvSpPr>
            <p:nvPr/>
          </p:nvSpPr>
          <p:spPr bwMode="auto">
            <a:xfrm>
              <a:off x="2609" y="2615"/>
              <a:ext cx="2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6" name="Rectangle 212"/>
            <p:cNvSpPr>
              <a:spLocks noChangeArrowheads="1"/>
            </p:cNvSpPr>
            <p:nvPr/>
          </p:nvSpPr>
          <p:spPr bwMode="auto">
            <a:xfrm>
              <a:off x="2823"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7" name="Rectangle 213"/>
            <p:cNvSpPr>
              <a:spLocks noChangeArrowheads="1"/>
            </p:cNvSpPr>
            <p:nvPr/>
          </p:nvSpPr>
          <p:spPr bwMode="auto">
            <a:xfrm>
              <a:off x="229" y="2788"/>
              <a:ext cx="36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Physical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8" name="Rectangle 214"/>
            <p:cNvSpPr>
              <a:spLocks noChangeArrowheads="1"/>
            </p:cNvSpPr>
            <p:nvPr/>
          </p:nvSpPr>
          <p:spPr bwMode="auto">
            <a:xfrm>
              <a:off x="551"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9" name="Rectangle 215"/>
            <p:cNvSpPr>
              <a:spLocks noChangeArrowheads="1"/>
            </p:cNvSpPr>
            <p:nvPr/>
          </p:nvSpPr>
          <p:spPr bwMode="auto">
            <a:xfrm>
              <a:off x="594" y="2788"/>
              <a:ext cx="29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health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0" name="Rectangle 216"/>
            <p:cNvSpPr>
              <a:spLocks noChangeArrowheads="1"/>
            </p:cNvSpPr>
            <p:nvPr/>
          </p:nvSpPr>
          <p:spPr bwMode="auto">
            <a:xfrm>
              <a:off x="852"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1" name="Rectangle 217"/>
            <p:cNvSpPr>
              <a:spLocks noChangeArrowheads="1"/>
            </p:cNvSpPr>
            <p:nvPr/>
          </p:nvSpPr>
          <p:spPr bwMode="auto">
            <a:xfrm>
              <a:off x="878" y="2788"/>
              <a:ext cx="83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problem/complaint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2" name="Rectangle 218"/>
            <p:cNvSpPr>
              <a:spLocks noChangeArrowheads="1"/>
            </p:cNvSpPr>
            <p:nvPr/>
          </p:nvSpPr>
          <p:spPr bwMode="auto">
            <a:xfrm>
              <a:off x="1690"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3" name="Rectangle 219"/>
            <p:cNvSpPr>
              <a:spLocks noChangeArrowheads="1"/>
            </p:cNvSpPr>
            <p:nvPr/>
          </p:nvSpPr>
          <p:spPr bwMode="auto">
            <a:xfrm>
              <a:off x="1928" y="2788"/>
              <a:ext cx="32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37,987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4" name="Rectangle 220"/>
            <p:cNvSpPr>
              <a:spLocks noChangeArrowheads="1"/>
            </p:cNvSpPr>
            <p:nvPr/>
          </p:nvSpPr>
          <p:spPr bwMode="auto">
            <a:xfrm>
              <a:off x="2209"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5" name="Rectangle 221"/>
            <p:cNvSpPr>
              <a:spLocks noChangeArrowheads="1"/>
            </p:cNvSpPr>
            <p:nvPr/>
          </p:nvSpPr>
          <p:spPr bwMode="auto">
            <a:xfrm>
              <a:off x="2521" y="2788"/>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73.40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6" name="Rectangle 222"/>
            <p:cNvSpPr>
              <a:spLocks noChangeArrowheads="1"/>
            </p:cNvSpPr>
            <p:nvPr/>
          </p:nvSpPr>
          <p:spPr bwMode="auto">
            <a:xfrm>
              <a:off x="2755"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7" name="Rectangle 223"/>
            <p:cNvSpPr>
              <a:spLocks noChangeArrowheads="1"/>
            </p:cNvSpPr>
            <p:nvPr/>
          </p:nvSpPr>
          <p:spPr bwMode="auto">
            <a:xfrm>
              <a:off x="208" y="2764"/>
              <a:ext cx="158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48" name="Rectangle 224"/>
            <p:cNvSpPr>
              <a:spLocks noChangeArrowheads="1"/>
            </p:cNvSpPr>
            <p:nvPr/>
          </p:nvSpPr>
          <p:spPr bwMode="auto">
            <a:xfrm>
              <a:off x="1794" y="2764"/>
              <a:ext cx="3"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49" name="Rectangle 225"/>
            <p:cNvSpPr>
              <a:spLocks noChangeArrowheads="1"/>
            </p:cNvSpPr>
            <p:nvPr/>
          </p:nvSpPr>
          <p:spPr bwMode="auto">
            <a:xfrm>
              <a:off x="1797" y="2764"/>
              <a:ext cx="57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0" name="Rectangle 226"/>
            <p:cNvSpPr>
              <a:spLocks noChangeArrowheads="1"/>
            </p:cNvSpPr>
            <p:nvPr/>
          </p:nvSpPr>
          <p:spPr bwMode="auto">
            <a:xfrm>
              <a:off x="2373" y="2764"/>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1" name="Rectangle 227"/>
            <p:cNvSpPr>
              <a:spLocks noChangeArrowheads="1"/>
            </p:cNvSpPr>
            <p:nvPr/>
          </p:nvSpPr>
          <p:spPr bwMode="auto">
            <a:xfrm>
              <a:off x="2375" y="2764"/>
              <a:ext cx="47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2" name="Rectangle 228"/>
            <p:cNvSpPr>
              <a:spLocks noChangeArrowheads="1"/>
            </p:cNvSpPr>
            <p:nvPr/>
          </p:nvSpPr>
          <p:spPr bwMode="auto">
            <a:xfrm>
              <a:off x="229" y="2913"/>
              <a:ext cx="29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Injury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3" name="Rectangle 229"/>
            <p:cNvSpPr>
              <a:spLocks noChangeArrowheads="1"/>
            </p:cNvSpPr>
            <p:nvPr/>
          </p:nvSpPr>
          <p:spPr bwMode="auto">
            <a:xfrm>
              <a:off x="487"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4" name="Rectangle 230"/>
            <p:cNvSpPr>
              <a:spLocks noChangeArrowheads="1"/>
            </p:cNvSpPr>
            <p:nvPr/>
          </p:nvSpPr>
          <p:spPr bwMode="auto">
            <a:xfrm>
              <a:off x="1972" y="2913"/>
              <a:ext cx="27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4,530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5" name="Rectangle 231"/>
            <p:cNvSpPr>
              <a:spLocks noChangeArrowheads="1"/>
            </p:cNvSpPr>
            <p:nvPr/>
          </p:nvSpPr>
          <p:spPr bwMode="auto">
            <a:xfrm>
              <a:off x="2209"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6" name="Rectangle 232"/>
            <p:cNvSpPr>
              <a:spLocks noChangeArrowheads="1"/>
            </p:cNvSpPr>
            <p:nvPr/>
          </p:nvSpPr>
          <p:spPr bwMode="auto">
            <a:xfrm>
              <a:off x="2563" y="2913"/>
              <a:ext cx="21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8.75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7" name="Rectangle 233"/>
            <p:cNvSpPr>
              <a:spLocks noChangeArrowheads="1"/>
            </p:cNvSpPr>
            <p:nvPr/>
          </p:nvSpPr>
          <p:spPr bwMode="auto">
            <a:xfrm>
              <a:off x="2740"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8" name="Rectangle 234"/>
            <p:cNvSpPr>
              <a:spLocks noChangeArrowheads="1"/>
            </p:cNvSpPr>
            <p:nvPr/>
          </p:nvSpPr>
          <p:spPr bwMode="auto">
            <a:xfrm>
              <a:off x="229" y="3039"/>
              <a:ext cx="3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Nursing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9" name="Rectangle 235"/>
            <p:cNvSpPr>
              <a:spLocks noChangeArrowheads="1"/>
            </p:cNvSpPr>
            <p:nvPr/>
          </p:nvSpPr>
          <p:spPr bwMode="auto">
            <a:xfrm>
              <a:off x="561"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0" name="Rectangle 236"/>
            <p:cNvSpPr>
              <a:spLocks noChangeArrowheads="1"/>
            </p:cNvSpPr>
            <p:nvPr/>
          </p:nvSpPr>
          <p:spPr bwMode="auto">
            <a:xfrm>
              <a:off x="589" y="3039"/>
              <a:ext cx="45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treatment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1" name="Rectangle 237"/>
            <p:cNvSpPr>
              <a:spLocks noChangeArrowheads="1"/>
            </p:cNvSpPr>
            <p:nvPr/>
          </p:nvSpPr>
          <p:spPr bwMode="auto">
            <a:xfrm>
              <a:off x="998"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2" name="Rectangle 238"/>
            <p:cNvSpPr>
              <a:spLocks noChangeArrowheads="1"/>
            </p:cNvSpPr>
            <p:nvPr/>
          </p:nvSpPr>
          <p:spPr bwMode="auto">
            <a:xfrm>
              <a:off x="1972" y="3039"/>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2,922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3" name="Rectangle 239"/>
            <p:cNvSpPr>
              <a:spLocks noChangeArrowheads="1"/>
            </p:cNvSpPr>
            <p:nvPr/>
          </p:nvSpPr>
          <p:spPr bwMode="auto">
            <a:xfrm>
              <a:off x="2206"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4" name="Rectangle 240"/>
            <p:cNvSpPr>
              <a:spLocks noChangeArrowheads="1"/>
            </p:cNvSpPr>
            <p:nvPr/>
          </p:nvSpPr>
          <p:spPr bwMode="auto">
            <a:xfrm>
              <a:off x="2571" y="3039"/>
              <a:ext cx="219"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5.64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5" name="Rectangle 241"/>
            <p:cNvSpPr>
              <a:spLocks noChangeArrowheads="1"/>
            </p:cNvSpPr>
            <p:nvPr/>
          </p:nvSpPr>
          <p:spPr bwMode="auto">
            <a:xfrm>
              <a:off x="2751"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6" name="Rectangle 242"/>
            <p:cNvSpPr>
              <a:spLocks noChangeArrowheads="1"/>
            </p:cNvSpPr>
            <p:nvPr/>
          </p:nvSpPr>
          <p:spPr bwMode="auto">
            <a:xfrm>
              <a:off x="229" y="3167"/>
              <a:ext cx="74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Social/emotional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7" name="Rectangle 243"/>
            <p:cNvSpPr>
              <a:spLocks noChangeArrowheads="1"/>
            </p:cNvSpPr>
            <p:nvPr/>
          </p:nvSpPr>
          <p:spPr bwMode="auto">
            <a:xfrm>
              <a:off x="940"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8" name="Rectangle 244"/>
            <p:cNvSpPr>
              <a:spLocks noChangeArrowheads="1"/>
            </p:cNvSpPr>
            <p:nvPr/>
          </p:nvSpPr>
          <p:spPr bwMode="auto">
            <a:xfrm>
              <a:off x="1973" y="3167"/>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2,853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9" name="Rectangle 245"/>
            <p:cNvSpPr>
              <a:spLocks noChangeArrowheads="1"/>
            </p:cNvSpPr>
            <p:nvPr/>
          </p:nvSpPr>
          <p:spPr bwMode="auto">
            <a:xfrm>
              <a:off x="2207"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0" name="Rectangle 246"/>
            <p:cNvSpPr>
              <a:spLocks noChangeArrowheads="1"/>
            </p:cNvSpPr>
            <p:nvPr/>
          </p:nvSpPr>
          <p:spPr bwMode="auto">
            <a:xfrm>
              <a:off x="2571" y="3167"/>
              <a:ext cx="2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5.51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1" name="Rectangle 247"/>
            <p:cNvSpPr>
              <a:spLocks noChangeArrowheads="1"/>
            </p:cNvSpPr>
            <p:nvPr/>
          </p:nvSpPr>
          <p:spPr bwMode="auto">
            <a:xfrm>
              <a:off x="2738"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2" name="Rectangle 248"/>
            <p:cNvSpPr>
              <a:spLocks noChangeArrowheads="1"/>
            </p:cNvSpPr>
            <p:nvPr/>
          </p:nvSpPr>
          <p:spPr bwMode="auto">
            <a:xfrm>
              <a:off x="229" y="3293"/>
              <a:ext cx="31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Health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3" name="Rectangle 249"/>
            <p:cNvSpPr>
              <a:spLocks noChangeArrowheads="1"/>
            </p:cNvSpPr>
            <p:nvPr/>
          </p:nvSpPr>
          <p:spPr bwMode="auto">
            <a:xfrm>
              <a:off x="508"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4" name="Rectangle 250"/>
            <p:cNvSpPr>
              <a:spLocks noChangeArrowheads="1"/>
            </p:cNvSpPr>
            <p:nvPr/>
          </p:nvSpPr>
          <p:spPr bwMode="auto">
            <a:xfrm>
              <a:off x="536" y="3293"/>
              <a:ext cx="68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screen/rescreen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5" name="Rectangle 251"/>
            <p:cNvSpPr>
              <a:spLocks noChangeArrowheads="1"/>
            </p:cNvSpPr>
            <p:nvPr/>
          </p:nvSpPr>
          <p:spPr bwMode="auto">
            <a:xfrm>
              <a:off x="1199"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6" name="Rectangle 252"/>
            <p:cNvSpPr>
              <a:spLocks noChangeArrowheads="1"/>
            </p:cNvSpPr>
            <p:nvPr/>
          </p:nvSpPr>
          <p:spPr bwMode="auto">
            <a:xfrm>
              <a:off x="1980" y="3293"/>
              <a:ext cx="26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1,602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7" name="Rectangle 253"/>
            <p:cNvSpPr>
              <a:spLocks noChangeArrowheads="1"/>
            </p:cNvSpPr>
            <p:nvPr/>
          </p:nvSpPr>
          <p:spPr bwMode="auto">
            <a:xfrm>
              <a:off x="2207"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8" name="Rectangle 254"/>
            <p:cNvSpPr>
              <a:spLocks noChangeArrowheads="1"/>
            </p:cNvSpPr>
            <p:nvPr/>
          </p:nvSpPr>
          <p:spPr bwMode="auto">
            <a:xfrm>
              <a:off x="2568" y="3293"/>
              <a:ext cx="22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3.09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9" name="Rectangle 255"/>
            <p:cNvSpPr>
              <a:spLocks noChangeArrowheads="1"/>
            </p:cNvSpPr>
            <p:nvPr/>
          </p:nvSpPr>
          <p:spPr bwMode="auto">
            <a:xfrm>
              <a:off x="2754"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0" name="Rectangle 256"/>
            <p:cNvSpPr>
              <a:spLocks noChangeArrowheads="1"/>
            </p:cNvSpPr>
            <p:nvPr/>
          </p:nvSpPr>
          <p:spPr bwMode="auto">
            <a:xfrm>
              <a:off x="229" y="3419"/>
              <a:ext cx="62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Immunization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1" name="Rectangle 257"/>
            <p:cNvSpPr>
              <a:spLocks noChangeArrowheads="1"/>
            </p:cNvSpPr>
            <p:nvPr/>
          </p:nvSpPr>
          <p:spPr bwMode="auto">
            <a:xfrm>
              <a:off x="823"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2" name="Rectangle 258"/>
            <p:cNvSpPr>
              <a:spLocks noChangeArrowheads="1"/>
            </p:cNvSpPr>
            <p:nvPr/>
          </p:nvSpPr>
          <p:spPr bwMode="auto">
            <a:xfrm>
              <a:off x="1982" y="3419"/>
              <a:ext cx="26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1,033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3" name="Rectangle 259"/>
            <p:cNvSpPr>
              <a:spLocks noChangeArrowheads="1"/>
            </p:cNvSpPr>
            <p:nvPr/>
          </p:nvSpPr>
          <p:spPr bwMode="auto">
            <a:xfrm>
              <a:off x="2207"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4" name="Rectangle 260"/>
            <p:cNvSpPr>
              <a:spLocks noChangeArrowheads="1"/>
            </p:cNvSpPr>
            <p:nvPr/>
          </p:nvSpPr>
          <p:spPr bwMode="auto">
            <a:xfrm>
              <a:off x="2568" y="3419"/>
              <a:ext cx="23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5" name="Rectangle 261"/>
            <p:cNvSpPr>
              <a:spLocks noChangeArrowheads="1"/>
            </p:cNvSpPr>
            <p:nvPr/>
          </p:nvSpPr>
          <p:spPr bwMode="auto">
            <a:xfrm>
              <a:off x="2758"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6" name="Rectangle 262"/>
            <p:cNvSpPr>
              <a:spLocks noChangeArrowheads="1"/>
            </p:cNvSpPr>
            <p:nvPr/>
          </p:nvSpPr>
          <p:spPr bwMode="auto">
            <a:xfrm>
              <a:off x="229" y="3546"/>
              <a:ext cx="37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Referral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7" name="Rectangle 263"/>
            <p:cNvSpPr>
              <a:spLocks noChangeArrowheads="1"/>
            </p:cNvSpPr>
            <p:nvPr/>
          </p:nvSpPr>
          <p:spPr bwMode="auto">
            <a:xfrm>
              <a:off x="565"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8" name="Rectangle 264"/>
            <p:cNvSpPr>
              <a:spLocks noChangeArrowheads="1"/>
            </p:cNvSpPr>
            <p:nvPr/>
          </p:nvSpPr>
          <p:spPr bwMode="auto">
            <a:xfrm>
              <a:off x="590" y="3546"/>
              <a:ext cx="37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process: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9" name="Rectangle 265"/>
            <p:cNvSpPr>
              <a:spLocks noChangeArrowheads="1"/>
            </p:cNvSpPr>
            <p:nvPr/>
          </p:nvSpPr>
          <p:spPr bwMode="auto">
            <a:xfrm>
              <a:off x="927"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0" name="Rectangle 266"/>
            <p:cNvSpPr>
              <a:spLocks noChangeArrowheads="1"/>
            </p:cNvSpPr>
            <p:nvPr/>
          </p:nvSpPr>
          <p:spPr bwMode="auto">
            <a:xfrm>
              <a:off x="955" y="3546"/>
              <a:ext cx="65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assess/reassess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1" name="Rectangle 267"/>
            <p:cNvSpPr>
              <a:spLocks noChangeArrowheads="1"/>
            </p:cNvSpPr>
            <p:nvPr/>
          </p:nvSpPr>
          <p:spPr bwMode="auto">
            <a:xfrm>
              <a:off x="1588"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2" name="Rectangle 268"/>
            <p:cNvSpPr>
              <a:spLocks noChangeArrowheads="1"/>
            </p:cNvSpPr>
            <p:nvPr/>
          </p:nvSpPr>
          <p:spPr bwMode="auto">
            <a:xfrm>
              <a:off x="2060" y="3546"/>
              <a:ext cx="18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747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3" name="Rectangle 269"/>
            <p:cNvSpPr>
              <a:spLocks noChangeArrowheads="1"/>
            </p:cNvSpPr>
            <p:nvPr/>
          </p:nvSpPr>
          <p:spPr bwMode="auto">
            <a:xfrm>
              <a:off x="2207"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4" name="Rectangle 270"/>
            <p:cNvSpPr>
              <a:spLocks noChangeArrowheads="1"/>
            </p:cNvSpPr>
            <p:nvPr/>
          </p:nvSpPr>
          <p:spPr bwMode="auto">
            <a:xfrm>
              <a:off x="2580" y="3546"/>
              <a:ext cx="2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1.44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5" name="Rectangle 271"/>
            <p:cNvSpPr>
              <a:spLocks noChangeArrowheads="1"/>
            </p:cNvSpPr>
            <p:nvPr/>
          </p:nvSpPr>
          <p:spPr bwMode="auto">
            <a:xfrm>
              <a:off x="2751"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6" name="Rectangle 272"/>
            <p:cNvSpPr>
              <a:spLocks noChangeArrowheads="1"/>
            </p:cNvSpPr>
            <p:nvPr/>
          </p:nvSpPr>
          <p:spPr bwMode="auto">
            <a:xfrm>
              <a:off x="229" y="3673"/>
              <a:ext cx="35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Possible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7" name="Rectangle 273"/>
            <p:cNvSpPr>
              <a:spLocks noChangeArrowheads="1"/>
            </p:cNvSpPr>
            <p:nvPr/>
          </p:nvSpPr>
          <p:spPr bwMode="auto">
            <a:xfrm>
              <a:off x="547"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8" name="Rectangle 274"/>
            <p:cNvSpPr>
              <a:spLocks noChangeArrowheads="1"/>
            </p:cNvSpPr>
            <p:nvPr/>
          </p:nvSpPr>
          <p:spPr bwMode="auto">
            <a:xfrm>
              <a:off x="594" y="3673"/>
              <a:ext cx="6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abuse/neglect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9" name="Rectangle 275"/>
            <p:cNvSpPr>
              <a:spLocks noChangeArrowheads="1"/>
            </p:cNvSpPr>
            <p:nvPr/>
          </p:nvSpPr>
          <p:spPr bwMode="auto">
            <a:xfrm>
              <a:off x="1169"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0" name="Rectangle 276"/>
            <p:cNvSpPr>
              <a:spLocks noChangeArrowheads="1"/>
            </p:cNvSpPr>
            <p:nvPr/>
          </p:nvSpPr>
          <p:spPr bwMode="auto">
            <a:xfrm>
              <a:off x="2101" y="3673"/>
              <a:ext cx="14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1" name="Rectangle 277"/>
            <p:cNvSpPr>
              <a:spLocks noChangeArrowheads="1"/>
            </p:cNvSpPr>
            <p:nvPr/>
          </p:nvSpPr>
          <p:spPr bwMode="auto">
            <a:xfrm>
              <a:off x="2206"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2" name="Rectangle 278"/>
            <p:cNvSpPr>
              <a:spLocks noChangeArrowheads="1"/>
            </p:cNvSpPr>
            <p:nvPr/>
          </p:nvSpPr>
          <p:spPr bwMode="auto">
            <a:xfrm>
              <a:off x="2563" y="3673"/>
              <a:ext cx="28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0.009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3" name="Rectangle 279"/>
            <p:cNvSpPr>
              <a:spLocks noChangeArrowheads="1"/>
            </p:cNvSpPr>
            <p:nvPr/>
          </p:nvSpPr>
          <p:spPr bwMode="auto">
            <a:xfrm>
              <a:off x="2813"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4" name="Rectangle 280"/>
            <p:cNvSpPr>
              <a:spLocks noChangeArrowheads="1"/>
            </p:cNvSpPr>
            <p:nvPr/>
          </p:nvSpPr>
          <p:spPr bwMode="auto">
            <a:xfrm>
              <a:off x="229" y="3799"/>
              <a:ext cx="3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Alcohol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5" name="Rectangle 281"/>
            <p:cNvSpPr>
              <a:spLocks noChangeArrowheads="1"/>
            </p:cNvSpPr>
            <p:nvPr/>
          </p:nvSpPr>
          <p:spPr bwMode="auto">
            <a:xfrm>
              <a:off x="537"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6" name="Rectangle 282"/>
            <p:cNvSpPr>
              <a:spLocks noChangeArrowheads="1"/>
            </p:cNvSpPr>
            <p:nvPr/>
          </p:nvSpPr>
          <p:spPr bwMode="auto">
            <a:xfrm>
              <a:off x="567" y="3799"/>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7" name="Rectangle 283"/>
            <p:cNvSpPr>
              <a:spLocks noChangeArrowheads="1"/>
            </p:cNvSpPr>
            <p:nvPr/>
          </p:nvSpPr>
          <p:spPr bwMode="auto">
            <a:xfrm>
              <a:off x="646"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8" name="Rectangle 284"/>
            <p:cNvSpPr>
              <a:spLocks noChangeArrowheads="1"/>
            </p:cNvSpPr>
            <p:nvPr/>
          </p:nvSpPr>
          <p:spPr bwMode="auto">
            <a:xfrm>
              <a:off x="681" y="3799"/>
              <a:ext cx="23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drug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9" name="Rectangle 285"/>
            <p:cNvSpPr>
              <a:spLocks noChangeArrowheads="1"/>
            </p:cNvSpPr>
            <p:nvPr/>
          </p:nvSpPr>
          <p:spPr bwMode="auto">
            <a:xfrm>
              <a:off x="874"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0" name="Rectangle 286"/>
            <p:cNvSpPr>
              <a:spLocks noChangeArrowheads="1"/>
            </p:cNvSpPr>
            <p:nvPr/>
          </p:nvSpPr>
          <p:spPr bwMode="auto">
            <a:xfrm>
              <a:off x="2103" y="3799"/>
              <a:ext cx="14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43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1" name="Rectangle 287"/>
            <p:cNvSpPr>
              <a:spLocks noChangeArrowheads="1"/>
            </p:cNvSpPr>
            <p:nvPr/>
          </p:nvSpPr>
          <p:spPr bwMode="auto">
            <a:xfrm>
              <a:off x="2207"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2" name="Rectangle 288"/>
            <p:cNvSpPr>
              <a:spLocks noChangeArrowheads="1"/>
            </p:cNvSpPr>
            <p:nvPr/>
          </p:nvSpPr>
          <p:spPr bwMode="auto">
            <a:xfrm>
              <a:off x="2563" y="3799"/>
              <a:ext cx="29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0.008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3" name="Rectangle 289"/>
            <p:cNvSpPr>
              <a:spLocks noChangeArrowheads="1"/>
            </p:cNvSpPr>
            <p:nvPr/>
          </p:nvSpPr>
          <p:spPr bwMode="auto">
            <a:xfrm>
              <a:off x="2816"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4" name="Rectangle 290"/>
            <p:cNvSpPr>
              <a:spLocks noChangeArrowheads="1"/>
            </p:cNvSpPr>
            <p:nvPr/>
          </p:nvSpPr>
          <p:spPr bwMode="auto">
            <a:xfrm>
              <a:off x="229" y="3925"/>
              <a:ext cx="25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5" name="Rectangle 291"/>
            <p:cNvSpPr>
              <a:spLocks noChangeArrowheads="1"/>
            </p:cNvSpPr>
            <p:nvPr/>
          </p:nvSpPr>
          <p:spPr bwMode="auto">
            <a:xfrm>
              <a:off x="444"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6" name="Rectangle 292"/>
            <p:cNvSpPr>
              <a:spLocks noChangeArrowheads="1"/>
            </p:cNvSpPr>
            <p:nvPr/>
          </p:nvSpPr>
          <p:spPr bwMode="auto">
            <a:xfrm>
              <a:off x="1945" y="3925"/>
              <a:ext cx="30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51,767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7" name="Rectangle 293"/>
            <p:cNvSpPr>
              <a:spLocks noChangeArrowheads="1"/>
            </p:cNvSpPr>
            <p:nvPr/>
          </p:nvSpPr>
          <p:spPr bwMode="auto">
            <a:xfrm>
              <a:off x="2207"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8" name="Rectangle 294"/>
            <p:cNvSpPr>
              <a:spLocks noChangeArrowheads="1"/>
            </p:cNvSpPr>
            <p:nvPr/>
          </p:nvSpPr>
          <p:spPr bwMode="auto">
            <a:xfrm>
              <a:off x="2514" y="3925"/>
              <a:ext cx="27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99.85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9" name="Rectangle 295"/>
            <p:cNvSpPr>
              <a:spLocks noChangeArrowheads="1"/>
            </p:cNvSpPr>
            <p:nvPr/>
          </p:nvSpPr>
          <p:spPr bwMode="auto">
            <a:xfrm>
              <a:off x="2750"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0" name="Rectangle 296"/>
            <p:cNvSpPr>
              <a:spLocks noChangeArrowheads="1"/>
            </p:cNvSpPr>
            <p:nvPr/>
          </p:nvSpPr>
          <p:spPr bwMode="auto">
            <a:xfrm>
              <a:off x="208" y="4096"/>
              <a:ext cx="86" cy="19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1" name="Rectangle 297"/>
            <p:cNvSpPr>
              <a:spLocks noChangeArrowheads="1"/>
            </p:cNvSpPr>
            <p:nvPr/>
          </p:nvSpPr>
          <p:spPr bwMode="auto">
            <a:xfrm>
              <a:off x="144" y="2095"/>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2" name="Rectangle 298"/>
            <p:cNvSpPr>
              <a:spLocks noChangeArrowheads="1"/>
            </p:cNvSpPr>
            <p:nvPr/>
          </p:nvSpPr>
          <p:spPr bwMode="auto">
            <a:xfrm>
              <a:off x="144" y="2210"/>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3" name="Rectangle 299"/>
            <p:cNvSpPr>
              <a:spLocks noChangeArrowheads="1"/>
            </p:cNvSpPr>
            <p:nvPr/>
          </p:nvSpPr>
          <p:spPr bwMode="auto">
            <a:xfrm>
              <a:off x="144" y="2326"/>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4" name="Rectangle 300"/>
            <p:cNvSpPr>
              <a:spLocks noChangeArrowheads="1"/>
            </p:cNvSpPr>
            <p:nvPr/>
          </p:nvSpPr>
          <p:spPr bwMode="auto">
            <a:xfrm>
              <a:off x="144" y="2443"/>
              <a:ext cx="99" cy="2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327" name="Group 303"/>
            <p:cNvGrpSpPr>
              <a:grpSpLocks/>
            </p:cNvGrpSpPr>
            <p:nvPr/>
          </p:nvGrpSpPr>
          <p:grpSpPr bwMode="auto">
            <a:xfrm>
              <a:off x="3504" y="2160"/>
              <a:ext cx="1075" cy="1172"/>
              <a:chOff x="3504" y="2160"/>
              <a:chExt cx="1075" cy="1172"/>
            </a:xfrm>
          </p:grpSpPr>
          <p:pic>
            <p:nvPicPr>
              <p:cNvPr id="1325" name="Picture 301"/>
              <p:cNvPicPr>
                <a:picLocks noChangeAspect="1" noChangeArrowheads="1"/>
              </p:cNvPicPr>
              <p:nvPr/>
            </p:nvPicPr>
            <p:blipFill>
              <a:blip r:embed="rId8" cstate="print"/>
              <a:srcRect/>
              <a:stretch>
                <a:fillRect/>
              </a:stretch>
            </p:blipFill>
            <p:spPr bwMode="auto">
              <a:xfrm>
                <a:off x="3504" y="2160"/>
                <a:ext cx="1075" cy="1172"/>
              </a:xfrm>
              <a:prstGeom prst="rect">
                <a:avLst/>
              </a:prstGeom>
              <a:noFill/>
              <a:ln w="9525">
                <a:noFill/>
                <a:miter lim="800000"/>
                <a:headEnd/>
                <a:tailEnd/>
              </a:ln>
            </p:spPr>
          </p:pic>
          <p:pic>
            <p:nvPicPr>
              <p:cNvPr id="1326" name="Picture 302"/>
              <p:cNvPicPr>
                <a:picLocks noChangeAspect="1" noChangeArrowheads="1"/>
              </p:cNvPicPr>
              <p:nvPr/>
            </p:nvPicPr>
            <p:blipFill>
              <a:blip r:embed="rId9" cstate="print"/>
              <a:srcRect/>
              <a:stretch>
                <a:fillRect/>
              </a:stretch>
            </p:blipFill>
            <p:spPr bwMode="auto">
              <a:xfrm>
                <a:off x="3504" y="2160"/>
                <a:ext cx="1075" cy="1172"/>
              </a:xfrm>
              <a:prstGeom prst="rect">
                <a:avLst/>
              </a:prstGeom>
              <a:noFill/>
              <a:ln w="9525">
                <a:noFill/>
                <a:miter lim="800000"/>
                <a:headEnd/>
                <a:tailEnd/>
              </a:ln>
            </p:spPr>
          </p:pic>
        </p:grpSp>
        <p:sp>
          <p:nvSpPr>
            <p:cNvPr id="1328" name="Rectangle 304"/>
            <p:cNvSpPr>
              <a:spLocks noChangeArrowheads="1"/>
            </p:cNvSpPr>
            <p:nvPr/>
          </p:nvSpPr>
          <p:spPr bwMode="auto">
            <a:xfrm>
              <a:off x="4556" y="3673"/>
              <a:ext cx="72"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9" name="Rectangle 305"/>
            <p:cNvSpPr>
              <a:spLocks noChangeArrowheads="1"/>
            </p:cNvSpPr>
            <p:nvPr/>
          </p:nvSpPr>
          <p:spPr bwMode="auto">
            <a:xfrm>
              <a:off x="144" y="3771"/>
              <a:ext cx="43" cy="9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0" name="Rectangle 306"/>
            <p:cNvSpPr>
              <a:spLocks noChangeArrowheads="1"/>
            </p:cNvSpPr>
            <p:nvPr/>
          </p:nvSpPr>
          <p:spPr bwMode="auto">
            <a:xfrm>
              <a:off x="2951" y="3853"/>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 name="Rectangle 307"/>
            <p:cNvSpPr>
              <a:spLocks noChangeArrowheads="1"/>
            </p:cNvSpPr>
            <p:nvPr/>
          </p:nvSpPr>
          <p:spPr bwMode="auto">
            <a:xfrm>
              <a:off x="3268"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2" name="Rectangle 308"/>
            <p:cNvSpPr>
              <a:spLocks noChangeArrowheads="1"/>
            </p:cNvSpPr>
            <p:nvPr/>
          </p:nvSpPr>
          <p:spPr bwMode="auto">
            <a:xfrm>
              <a:off x="3308" y="3853"/>
              <a:ext cx="33"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3" name="Rectangle 309"/>
            <p:cNvSpPr>
              <a:spLocks noChangeArrowheads="1"/>
            </p:cNvSpPr>
            <p:nvPr/>
          </p:nvSpPr>
          <p:spPr bwMode="auto">
            <a:xfrm>
              <a:off x="3401"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4" name="Rectangle 310"/>
            <p:cNvSpPr>
              <a:spLocks noChangeArrowheads="1"/>
            </p:cNvSpPr>
            <p:nvPr/>
          </p:nvSpPr>
          <p:spPr bwMode="auto">
            <a:xfrm>
              <a:off x="3024" y="3552"/>
              <a:ext cx="480" cy="1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Percent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5" name="Rectangle 311"/>
            <p:cNvSpPr>
              <a:spLocks noChangeArrowheads="1"/>
            </p:cNvSpPr>
            <p:nvPr/>
          </p:nvSpPr>
          <p:spPr bwMode="auto">
            <a:xfrm>
              <a:off x="3903"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6" name="Rectangle 312"/>
            <p:cNvSpPr>
              <a:spLocks noChangeArrowheads="1"/>
            </p:cNvSpPr>
            <p:nvPr/>
          </p:nvSpPr>
          <p:spPr bwMode="auto">
            <a:xfrm>
              <a:off x="3456" y="3552"/>
              <a:ext cx="216"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of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7" name="Rectangle 313"/>
            <p:cNvSpPr>
              <a:spLocks noChangeArrowheads="1"/>
            </p:cNvSpPr>
            <p:nvPr/>
          </p:nvSpPr>
          <p:spPr bwMode="auto">
            <a:xfrm>
              <a:off x="4104"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8" name="Rectangle 314"/>
            <p:cNvSpPr>
              <a:spLocks noChangeArrowheads="1"/>
            </p:cNvSpPr>
            <p:nvPr/>
          </p:nvSpPr>
          <p:spPr bwMode="auto">
            <a:xfrm>
              <a:off x="3600" y="3552"/>
              <a:ext cx="581"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Students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9" name="Rectangle 315"/>
            <p:cNvSpPr>
              <a:spLocks noChangeArrowheads="1"/>
            </p:cNvSpPr>
            <p:nvPr/>
          </p:nvSpPr>
          <p:spPr bwMode="auto">
            <a:xfrm>
              <a:off x="4646"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0" name="Rectangle 316"/>
            <p:cNvSpPr>
              <a:spLocks noChangeArrowheads="1"/>
            </p:cNvSpPr>
            <p:nvPr/>
          </p:nvSpPr>
          <p:spPr bwMode="auto">
            <a:xfrm>
              <a:off x="4080" y="3552"/>
              <a:ext cx="922"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Visiting   School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1" name="Rectangle 317"/>
            <p:cNvSpPr>
              <a:spLocks noChangeArrowheads="1"/>
            </p:cNvSpPr>
            <p:nvPr/>
          </p:nvSpPr>
          <p:spPr bwMode="auto">
            <a:xfrm>
              <a:off x="5548"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2" name="Rectangle 318"/>
            <p:cNvSpPr>
              <a:spLocks noChangeArrowheads="1"/>
            </p:cNvSpPr>
            <p:nvPr/>
          </p:nvSpPr>
          <p:spPr bwMode="auto">
            <a:xfrm>
              <a:off x="2976" y="3696"/>
              <a:ext cx="42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Nurses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3" name="Rectangle 319"/>
            <p:cNvSpPr>
              <a:spLocks noChangeArrowheads="1"/>
            </p:cNvSpPr>
            <p:nvPr/>
          </p:nvSpPr>
          <p:spPr bwMode="auto">
            <a:xfrm>
              <a:off x="3305"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4" name="Rectangle 320"/>
            <p:cNvSpPr>
              <a:spLocks noChangeArrowheads="1"/>
            </p:cNvSpPr>
            <p:nvPr/>
          </p:nvSpPr>
          <p:spPr bwMode="auto">
            <a:xfrm>
              <a:off x="3408" y="3696"/>
              <a:ext cx="177"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by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5" name="Rectangle 321"/>
            <p:cNvSpPr>
              <a:spLocks noChangeArrowheads="1"/>
            </p:cNvSpPr>
            <p:nvPr/>
          </p:nvSpPr>
          <p:spPr bwMode="auto">
            <a:xfrm>
              <a:off x="3456"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6" name="Rectangle 322"/>
            <p:cNvSpPr>
              <a:spLocks noChangeArrowheads="1"/>
            </p:cNvSpPr>
            <p:nvPr/>
          </p:nvSpPr>
          <p:spPr bwMode="auto">
            <a:xfrm>
              <a:off x="3552" y="3696"/>
              <a:ext cx="29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Race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7" name="Rectangle 323"/>
            <p:cNvSpPr>
              <a:spLocks noChangeArrowheads="1"/>
            </p:cNvSpPr>
            <p:nvPr/>
          </p:nvSpPr>
          <p:spPr bwMode="auto">
            <a:xfrm>
              <a:off x="3739" y="3990"/>
              <a:ext cx="78"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8" name="Rectangle 324"/>
            <p:cNvSpPr>
              <a:spLocks noChangeArrowheads="1"/>
            </p:cNvSpPr>
            <p:nvPr/>
          </p:nvSpPr>
          <p:spPr bwMode="auto">
            <a:xfrm>
              <a:off x="3840" y="3696"/>
              <a:ext cx="313"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9" name="Rectangle 325"/>
            <p:cNvSpPr>
              <a:spLocks noChangeArrowheads="1"/>
            </p:cNvSpPr>
            <p:nvPr/>
          </p:nvSpPr>
          <p:spPr bwMode="auto">
            <a:xfrm>
              <a:off x="4128" y="3696"/>
              <a:ext cx="117"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0" name="Rectangle 326"/>
            <p:cNvSpPr>
              <a:spLocks noChangeArrowheads="1"/>
            </p:cNvSpPr>
            <p:nvPr/>
          </p:nvSpPr>
          <p:spPr bwMode="auto">
            <a:xfrm>
              <a:off x="4224" y="3696"/>
              <a:ext cx="313"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2006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1" name="Rectangle 327"/>
            <p:cNvSpPr>
              <a:spLocks noChangeArrowheads="1"/>
            </p:cNvSpPr>
            <p:nvPr/>
          </p:nvSpPr>
          <p:spPr bwMode="auto">
            <a:xfrm>
              <a:off x="4324"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2" name="Rectangle 328"/>
            <p:cNvSpPr>
              <a:spLocks noChangeArrowheads="1"/>
            </p:cNvSpPr>
            <p:nvPr/>
          </p:nvSpPr>
          <p:spPr bwMode="auto">
            <a:xfrm>
              <a:off x="4512" y="3696"/>
              <a:ext cx="411"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School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3" name="Rectangle 329"/>
            <p:cNvSpPr>
              <a:spLocks noChangeArrowheads="1"/>
            </p:cNvSpPr>
            <p:nvPr/>
          </p:nvSpPr>
          <p:spPr bwMode="auto">
            <a:xfrm>
              <a:off x="4703"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4" name="Rectangle 330"/>
            <p:cNvSpPr>
              <a:spLocks noChangeArrowheads="1"/>
            </p:cNvSpPr>
            <p:nvPr/>
          </p:nvSpPr>
          <p:spPr bwMode="auto">
            <a:xfrm>
              <a:off x="4896" y="3696"/>
              <a:ext cx="299"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Year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5" name="Rectangle 331"/>
            <p:cNvSpPr>
              <a:spLocks noChangeArrowheads="1"/>
            </p:cNvSpPr>
            <p:nvPr/>
          </p:nvSpPr>
          <p:spPr bwMode="auto">
            <a:xfrm>
              <a:off x="4981"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36" name="TextBox 335"/>
          <p:cNvSpPr txBox="1"/>
          <p:nvPr/>
        </p:nvSpPr>
        <p:spPr>
          <a:xfrm>
            <a:off x="5181600" y="6096000"/>
            <a:ext cx="2971800" cy="369332"/>
          </a:xfrm>
          <a:prstGeom prst="rect">
            <a:avLst/>
          </a:prstGeom>
          <a:noFill/>
        </p:spPr>
        <p:txBody>
          <a:bodyPr wrap="square" rtlCol="0">
            <a:spAutoFit/>
          </a:bodyPr>
          <a:lstStyle/>
          <a:p>
            <a:pPr algn="ctr"/>
            <a:r>
              <a:rPr lang="en-US" dirty="0" smtClean="0"/>
              <a:t>(Fleming, 2011, figure 2)</a:t>
            </a:r>
            <a:endParaRPr lang="en-US" dirty="0"/>
          </a:p>
        </p:txBody>
      </p:sp>
      <p:sp>
        <p:nvSpPr>
          <p:cNvPr id="337" name="Footer Placeholder 336"/>
          <p:cNvSpPr>
            <a:spLocks noGrp="1"/>
          </p:cNvSpPr>
          <p:nvPr>
            <p:ph type="ftr" sz="quarter" idx="11"/>
          </p:nvPr>
        </p:nvSpPr>
        <p:spPr/>
        <p:txBody>
          <a:bodyPr/>
          <a:lstStyle/>
          <a:p>
            <a:r>
              <a:rPr lang="en-US" smtClean="0"/>
              <a:t>(Fleming, 2011)</a:t>
            </a:r>
            <a:endParaRPr lang="en-US"/>
          </a:p>
        </p:txBody>
      </p:sp>
    </p:spTree>
    <p:extLst>
      <p:ext uri="{BB962C8B-B14F-4D97-AF65-F5344CB8AC3E}">
        <p14:creationId xmlns="" xmlns:p14="http://schemas.microsoft.com/office/powerpoint/2010/main" val="211112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Future Research, Limitations and Implications</a:t>
            </a:r>
            <a:endParaRPr lang="en-US" dirty="0"/>
          </a:p>
        </p:txBody>
      </p:sp>
      <p:sp>
        <p:nvSpPr>
          <p:cNvPr id="3" name="Content Placeholder 2"/>
          <p:cNvSpPr>
            <a:spLocks noGrp="1"/>
          </p:cNvSpPr>
          <p:nvPr>
            <p:ph sz="quarter" idx="1"/>
          </p:nvPr>
        </p:nvSpPr>
        <p:spPr/>
        <p:txBody>
          <a:bodyPr>
            <a:normAutofit/>
          </a:bodyPr>
          <a:lstStyle/>
          <a:p>
            <a:r>
              <a:rPr lang="en-US" dirty="0" smtClean="0"/>
              <a:t>Future research should focus on comparing these kids with kids who did not use the school </a:t>
            </a:r>
            <a:r>
              <a:rPr lang="en-US" dirty="0" smtClean="0"/>
              <a:t>nurse</a:t>
            </a:r>
          </a:p>
          <a:p>
            <a:pPr>
              <a:buNone/>
            </a:pPr>
            <a:endParaRPr lang="en-US" dirty="0" smtClean="0"/>
          </a:p>
          <a:p>
            <a:r>
              <a:rPr lang="en-US" dirty="0" smtClean="0"/>
              <a:t>Implication-Determining </a:t>
            </a:r>
            <a:r>
              <a:rPr lang="en-US" dirty="0" smtClean="0"/>
              <a:t>who uses school nurses and why is important in making sound economical public health decisions </a:t>
            </a:r>
            <a:endParaRPr lang="en-US" dirty="0" smtClean="0"/>
          </a:p>
          <a:p>
            <a:pPr>
              <a:buNone/>
            </a:pPr>
            <a:endParaRPr lang="en-US" dirty="0" smtClean="0"/>
          </a:p>
          <a:p>
            <a:r>
              <a:rPr lang="en-US" dirty="0" smtClean="0"/>
              <a:t>Limitations-Some </a:t>
            </a:r>
            <a:r>
              <a:rPr lang="en-US" dirty="0" smtClean="0"/>
              <a:t>sub-ethnic groups were not well represented which may limit generalization to general public</a:t>
            </a:r>
          </a:p>
          <a:p>
            <a:pPr marL="457200" lvl="1" indent="0">
              <a:buNone/>
            </a:pPr>
            <a:endParaRPr lang="en-US" dirty="0" smtClean="0"/>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 xmlns:p14="http://schemas.microsoft.com/office/powerpoint/2010/main" val="910560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Evaluation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information not well organized</a:t>
            </a:r>
          </a:p>
          <a:p>
            <a:r>
              <a:rPr lang="en-US" dirty="0" smtClean="0"/>
              <a:t>Study thorough and well thought out</a:t>
            </a:r>
          </a:p>
          <a:p>
            <a:r>
              <a:rPr lang="en-US" dirty="0" smtClean="0"/>
              <a:t>No formal literature review</a:t>
            </a:r>
          </a:p>
          <a:p>
            <a:r>
              <a:rPr lang="en-US" dirty="0" smtClean="0"/>
              <a:t>Correct framework </a:t>
            </a:r>
            <a:r>
              <a:rPr lang="en-US" dirty="0" smtClean="0"/>
              <a:t>used</a:t>
            </a:r>
          </a:p>
          <a:p>
            <a:r>
              <a:rPr lang="en-US" dirty="0" smtClean="0"/>
              <a:t>Sample obtained from one area</a:t>
            </a:r>
            <a:endParaRPr lang="en-US" dirty="0" smtClean="0"/>
          </a:p>
          <a:p>
            <a:r>
              <a:rPr lang="en-US" dirty="0" smtClean="0"/>
              <a:t>Overall</a:t>
            </a:r>
            <a:r>
              <a:rPr lang="en-US" dirty="0" smtClean="0"/>
              <a:t>: provides good look into how race, ethnicity, and poverty may affect the use and need of school nurse services.  Better understanding of these needs may allow for prediction of needs and better community resource allocation.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pPr marL="457200" indent="-457200" hangingPunct="0">
              <a:lnSpc>
                <a:spcPct val="200000"/>
              </a:lnSpc>
              <a:spcBef>
                <a:spcPts val="0"/>
              </a:spcBef>
              <a:buNone/>
            </a:pPr>
            <a:r>
              <a:rPr lang="en-US" sz="2000" dirty="0" smtClean="0">
                <a:latin typeface="+mj-lt"/>
                <a:ea typeface="Times New Roman"/>
                <a:cs typeface="Calibri" pitchFamily="34" charset="0"/>
              </a:rPr>
              <a:t>Fleming, R. (2011). Use of school nurse services among poor ethnic minority students in the urban Pacific Northwest. </a:t>
            </a:r>
            <a:r>
              <a:rPr lang="en-US" sz="2000" i="1" dirty="0" smtClean="0">
                <a:latin typeface="+mj-lt"/>
                <a:ea typeface="Times New Roman"/>
                <a:cs typeface="Calibri" pitchFamily="34" charset="0"/>
              </a:rPr>
              <a:t>Public Health Nursing</a:t>
            </a:r>
            <a:r>
              <a:rPr lang="en-US" sz="2000" dirty="0" smtClean="0">
                <a:latin typeface="+mj-lt"/>
                <a:ea typeface="Times New Roman"/>
                <a:cs typeface="Calibri" pitchFamily="34" charset="0"/>
              </a:rPr>
              <a:t>, </a:t>
            </a:r>
            <a:r>
              <a:rPr lang="en-US" sz="2000" i="1" dirty="0" smtClean="0">
                <a:latin typeface="+mj-lt"/>
                <a:ea typeface="Times New Roman"/>
                <a:cs typeface="Calibri" pitchFamily="34" charset="0"/>
              </a:rPr>
              <a:t>28</a:t>
            </a:r>
            <a:r>
              <a:rPr lang="en-US" sz="2000" dirty="0" smtClean="0">
                <a:latin typeface="+mj-lt"/>
                <a:ea typeface="Times New Roman"/>
                <a:cs typeface="Calibri" pitchFamily="34" charset="0"/>
              </a:rPr>
              <a:t>, 308-316. doi:10.1111/j.1525-1446.2010.00929.x</a:t>
            </a:r>
            <a:endParaRPr lang="en-US" sz="2000" dirty="0" smtClean="0">
              <a:latin typeface="+mj-lt"/>
              <a:cs typeface="Calibri" pitchFamily="34" charset="0"/>
            </a:endParaRPr>
          </a:p>
          <a:p>
            <a:pPr marL="457200" indent="-457200" hangingPunct="0">
              <a:lnSpc>
                <a:spcPct val="200000"/>
              </a:lnSpc>
              <a:spcBef>
                <a:spcPts val="0"/>
              </a:spcBef>
              <a:buNone/>
            </a:pPr>
            <a:r>
              <a:rPr lang="en-US" sz="2000" dirty="0" smtClean="0">
                <a:latin typeface="+mj-lt"/>
                <a:cs typeface="Calibri" pitchFamily="34" charset="0"/>
              </a:rPr>
              <a:t>Rebar, C.R., </a:t>
            </a:r>
            <a:r>
              <a:rPr lang="en-US" sz="2000" dirty="0" err="1" smtClean="0">
                <a:latin typeface="+mj-lt"/>
                <a:cs typeface="Calibri" pitchFamily="34" charset="0"/>
              </a:rPr>
              <a:t>Gersch</a:t>
            </a:r>
            <a:r>
              <a:rPr lang="en-US" sz="2000" dirty="0" smtClean="0">
                <a:latin typeface="+mj-lt"/>
                <a:cs typeface="Calibri" pitchFamily="34" charset="0"/>
              </a:rPr>
              <a:t>, C.J., </a:t>
            </a:r>
            <a:r>
              <a:rPr lang="en-US" sz="2000" dirty="0" err="1" smtClean="0">
                <a:latin typeface="+mj-lt"/>
                <a:cs typeface="Calibri" pitchFamily="34" charset="0"/>
              </a:rPr>
              <a:t>MacNee</a:t>
            </a:r>
            <a:r>
              <a:rPr lang="en-US" sz="2000" dirty="0" smtClean="0">
                <a:latin typeface="+mj-lt"/>
                <a:cs typeface="Calibri" pitchFamily="34" charset="0"/>
              </a:rPr>
              <a:t>, C.L., McCabe, S. (2011). </a:t>
            </a:r>
            <a:r>
              <a:rPr lang="en-US" sz="2000" i="1" dirty="0" smtClean="0">
                <a:latin typeface="+mj-lt"/>
                <a:cs typeface="Calibri" pitchFamily="34" charset="0"/>
              </a:rPr>
              <a:t>Understanding nursing  research: Using research in evidence-based practice </a:t>
            </a:r>
            <a:r>
              <a:rPr lang="en-US" sz="2000" dirty="0" smtClean="0">
                <a:latin typeface="+mj-lt"/>
                <a:cs typeface="Calibri" pitchFamily="34" charset="0"/>
              </a:rPr>
              <a:t>(3</a:t>
            </a:r>
            <a:r>
              <a:rPr lang="en-US" sz="2000" baseline="30000" dirty="0" smtClean="0">
                <a:latin typeface="+mj-lt"/>
                <a:cs typeface="Calibri" pitchFamily="34" charset="0"/>
              </a:rPr>
              <a:t>rd</a:t>
            </a:r>
            <a:r>
              <a:rPr lang="en-US" sz="2000" dirty="0" smtClean="0">
                <a:latin typeface="+mj-lt"/>
                <a:cs typeface="Calibri" pitchFamily="34" charset="0"/>
              </a:rPr>
              <a:t> ed.). Philadelphia: Lippincott, Williams &amp; Wilkins.</a:t>
            </a:r>
          </a:p>
          <a:p>
            <a:pPr marL="457200" indent="-457200" hangingPunct="0">
              <a:lnSpc>
                <a:spcPct val="200000"/>
              </a:lnSpc>
              <a:spcBef>
                <a:spcPts val="0"/>
              </a:spcBef>
              <a:buNone/>
            </a:pPr>
            <a:endParaRPr lang="en-US" sz="2000" dirty="0" smtClean="0">
              <a:latin typeface="Times New Roman"/>
              <a:ea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p:txBody>
          <a:bodyPr>
            <a:normAutofit/>
          </a:bodyPr>
          <a:lstStyle/>
          <a:p>
            <a:r>
              <a:rPr lang="en-US" dirty="0" smtClean="0"/>
              <a:t>Data for one school year from the School Nurse Entry Database from one school district was analyzed.</a:t>
            </a:r>
          </a:p>
          <a:p>
            <a:r>
              <a:rPr lang="en-US" dirty="0" smtClean="0"/>
              <a:t>Study of 51,767 school nurse visits made by 12,797 students of varying race and ethnicity (Fleming, 2011). </a:t>
            </a:r>
          </a:p>
          <a:p>
            <a:r>
              <a:rPr lang="en-US" dirty="0" smtClean="0"/>
              <a:t>“Specialty of school nurse practice has evolved to reflect and respond to sweeping demographic and social changes” (Fleming, 2011, p.308).</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sz="quarter" idx="1"/>
          </p:nvPr>
        </p:nvSpPr>
        <p:spPr/>
        <p:txBody>
          <a:bodyPr>
            <a:normAutofit/>
          </a:bodyPr>
          <a:lstStyle/>
          <a:p>
            <a:r>
              <a:rPr lang="en-US" dirty="0" smtClean="0"/>
              <a:t>Students living in poverty and non-white students experience a greater number of health problems. (Fleming, 2011).</a:t>
            </a:r>
          </a:p>
          <a:p>
            <a:r>
              <a:rPr lang="en-US" dirty="0" smtClean="0"/>
              <a:t>Many students living in poverty have no access to healthcare outside of the free services provided by school nurses.</a:t>
            </a:r>
          </a:p>
          <a:p>
            <a:r>
              <a:rPr lang="en-US" dirty="0" smtClean="0"/>
              <a:t>Study wished to determine whether school nurses are helping to bridge that gap based upon data related to populations that used their services. </a:t>
            </a: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This study was based on a theoretical framework.  </a:t>
            </a:r>
            <a:endParaRPr lang="en-US" dirty="0" smtClean="0"/>
          </a:p>
          <a:p>
            <a:endParaRPr lang="en-US" dirty="0" smtClean="0"/>
          </a:p>
          <a:p>
            <a:r>
              <a:rPr lang="en-US" dirty="0" smtClean="0"/>
              <a:t>A theoretical framework was used to “describe how abstract aspects of the research problem interrelate based on developed theories”(Rebar, </a:t>
            </a:r>
            <a:r>
              <a:rPr lang="en-US" dirty="0" err="1" smtClean="0"/>
              <a:t>Gersch</a:t>
            </a:r>
            <a:r>
              <a:rPr lang="en-US" dirty="0" smtClean="0"/>
              <a:t>, </a:t>
            </a:r>
            <a:r>
              <a:rPr lang="en-US" dirty="0" err="1" smtClean="0"/>
              <a:t>Macnee</a:t>
            </a:r>
            <a:r>
              <a:rPr lang="en-US" dirty="0" smtClean="0"/>
              <a:t>, &amp; McCabe, 2011, p. 204).</a:t>
            </a:r>
          </a:p>
          <a:p>
            <a:endParaRPr lang="en-US" dirty="0" smtClean="0"/>
          </a:p>
          <a:p>
            <a:r>
              <a:rPr lang="en-US" dirty="0" smtClean="0"/>
              <a:t>The framework fit the research problem because it attempted  to describe the link between students’ use of school nurse services and poverty, race, and ethnicity (Fleming, 2011). </a:t>
            </a:r>
          </a:p>
          <a:p>
            <a:endParaRPr lang="en-US" dirty="0" smtClean="0"/>
          </a:p>
          <a:p>
            <a:r>
              <a:rPr lang="en-US" dirty="0" smtClean="0"/>
              <a:t>The concepts and relationships were identified throughout the study (Fleming , 2011).</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sz="quarter" idx="1"/>
          </p:nvPr>
        </p:nvSpPr>
        <p:spPr/>
        <p:txBody>
          <a:bodyPr>
            <a:normAutofit fontScale="92500"/>
          </a:bodyPr>
          <a:lstStyle/>
          <a:p>
            <a:r>
              <a:rPr lang="en-US" sz="2900" dirty="0" smtClean="0"/>
              <a:t>No formal literature review in study but earlier studies and literature are cited and discussed throughout.  </a:t>
            </a:r>
          </a:p>
          <a:p>
            <a:r>
              <a:rPr lang="en-US" sz="2900" dirty="0" smtClean="0"/>
              <a:t>Informal review of literature was appropriate, thorough, and organized and prior related works were cited often and appropriately.  </a:t>
            </a:r>
          </a:p>
          <a:p>
            <a:r>
              <a:rPr lang="en-US" sz="2900" dirty="0" smtClean="0"/>
              <a:t>Author cited research as recent as 2008. </a:t>
            </a:r>
          </a:p>
          <a:p>
            <a:r>
              <a:rPr lang="en-US" sz="2900" dirty="0" smtClean="0"/>
              <a:t>Literature was well critiqued. </a:t>
            </a:r>
          </a:p>
          <a:p>
            <a:r>
              <a:rPr lang="en-US" sz="2900" dirty="0" smtClean="0"/>
              <a:t>Author acknowledged some gaps in knowledge due to some ethnic groups having smaller sample sizes. </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sz="quarter" idx="1"/>
          </p:nvPr>
        </p:nvSpPr>
        <p:spPr/>
        <p:txBody>
          <a:bodyPr>
            <a:normAutofit fontScale="85000" lnSpcReduction="20000"/>
          </a:bodyPr>
          <a:lstStyle/>
          <a:p>
            <a:r>
              <a:rPr lang="en-US" sz="3200" dirty="0" smtClean="0"/>
              <a:t>Research question was clearly stated and researchable as stated  </a:t>
            </a:r>
          </a:p>
          <a:p>
            <a:endParaRPr lang="en-US" sz="3200" dirty="0" smtClean="0"/>
          </a:p>
          <a:p>
            <a:r>
              <a:rPr lang="en-US" sz="3200" dirty="0" smtClean="0"/>
              <a:t>Research question related logically to the problem as it is directly correlated </a:t>
            </a:r>
          </a:p>
          <a:p>
            <a:endParaRPr lang="en-US" sz="3200" dirty="0" smtClean="0"/>
          </a:p>
          <a:p>
            <a:r>
              <a:rPr lang="en-US" sz="3200" dirty="0" smtClean="0"/>
              <a:t>Research question related directly to discussion, reviewed literature, and framework  </a:t>
            </a:r>
          </a:p>
          <a:p>
            <a:endParaRPr lang="en-US" sz="3200" dirty="0" smtClean="0"/>
          </a:p>
          <a:p>
            <a:r>
              <a:rPr lang="en-US" sz="3200" dirty="0" smtClean="0"/>
              <a:t>The literature referenced provided supporting information</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sz="quarter" idx="1"/>
          </p:nvPr>
        </p:nvSpPr>
        <p:spPr/>
        <p:txBody>
          <a:bodyPr>
            <a:normAutofit fontScale="92500" lnSpcReduction="20000"/>
          </a:bodyPr>
          <a:lstStyle/>
          <a:p>
            <a:pPr>
              <a:buFontTx/>
              <a:buChar char="•"/>
            </a:pPr>
            <a:r>
              <a:rPr lang="en-US" sz="2800" dirty="0" smtClean="0"/>
              <a:t>Variables were clearly identified.</a:t>
            </a:r>
          </a:p>
          <a:p>
            <a:pPr>
              <a:buFontTx/>
              <a:buChar char="•"/>
            </a:pPr>
            <a:endParaRPr lang="en-US" sz="2800" dirty="0" smtClean="0"/>
          </a:p>
          <a:p>
            <a:pPr>
              <a:buFontTx/>
              <a:buChar char="•"/>
            </a:pPr>
            <a:r>
              <a:rPr lang="en-US" sz="2800" dirty="0" smtClean="0"/>
              <a:t>Independent variables were used to categorize students by:</a:t>
            </a:r>
          </a:p>
          <a:p>
            <a:pPr lvl="1">
              <a:buFontTx/>
              <a:buChar char="•"/>
            </a:pPr>
            <a:r>
              <a:rPr lang="en-US" sz="2300" dirty="0" smtClean="0">
                <a:solidFill>
                  <a:schemeClr val="tx1"/>
                </a:solidFill>
              </a:rPr>
              <a:t>Race</a:t>
            </a:r>
          </a:p>
          <a:p>
            <a:pPr lvl="1">
              <a:buFontTx/>
              <a:buChar char="•"/>
            </a:pPr>
            <a:r>
              <a:rPr lang="en-US" sz="2300" dirty="0" smtClean="0">
                <a:solidFill>
                  <a:schemeClr val="tx1"/>
                </a:solidFill>
              </a:rPr>
              <a:t>Ethnicity</a:t>
            </a:r>
          </a:p>
          <a:p>
            <a:pPr lvl="1">
              <a:buFontTx/>
              <a:buChar char="•"/>
            </a:pPr>
            <a:r>
              <a:rPr lang="en-US" sz="2300" dirty="0" smtClean="0">
                <a:solidFill>
                  <a:schemeClr val="tx1"/>
                </a:solidFill>
              </a:rPr>
              <a:t>Poverty level</a:t>
            </a:r>
          </a:p>
          <a:p>
            <a:pPr lvl="1">
              <a:buFontTx/>
              <a:buChar char="•"/>
            </a:pPr>
            <a:r>
              <a:rPr lang="en-US" sz="2300" dirty="0" smtClean="0">
                <a:solidFill>
                  <a:schemeClr val="tx1"/>
                </a:solidFill>
              </a:rPr>
              <a:t>Types of visits to school nurse</a:t>
            </a:r>
          </a:p>
          <a:p>
            <a:pPr lvl="1">
              <a:buFontTx/>
              <a:buChar char="•"/>
            </a:pPr>
            <a:r>
              <a:rPr lang="en-US" sz="2300" dirty="0" smtClean="0">
                <a:solidFill>
                  <a:schemeClr val="tx1"/>
                </a:solidFill>
              </a:rPr>
              <a:t>Quantities of visits to school nurse  </a:t>
            </a:r>
          </a:p>
          <a:p>
            <a:pPr lvl="1">
              <a:buNone/>
            </a:pPr>
            <a:endParaRPr lang="en-US" sz="2300" dirty="0" smtClean="0"/>
          </a:p>
          <a:p>
            <a:pPr lvl="1">
              <a:buNone/>
            </a:pPr>
            <a:endParaRPr lang="en-US" sz="2300" dirty="0" smtClean="0"/>
          </a:p>
          <a:p>
            <a:r>
              <a:rPr lang="en-US" sz="2800" dirty="0" smtClean="0"/>
              <a:t>No extraneous variables identified or controlled.</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dirty="0" smtClean="0"/>
              <a:t>Design</a:t>
            </a:r>
          </a:p>
        </p:txBody>
      </p:sp>
      <p:sp>
        <p:nvSpPr>
          <p:cNvPr id="3075" name="Rectangle 3"/>
          <p:cNvSpPr>
            <a:spLocks noGrp="1" noChangeArrowheads="1"/>
          </p:cNvSpPr>
          <p:nvPr>
            <p:ph sz="quarter" idx="1"/>
          </p:nvPr>
        </p:nvSpPr>
        <p:spPr/>
        <p:txBody>
          <a:bodyPr>
            <a:normAutofit/>
          </a:bodyPr>
          <a:lstStyle/>
          <a:p>
            <a:pPr lvl="1" eaLnBrk="1" hangingPunct="1"/>
            <a:endParaRPr lang="en-US" sz="1600" dirty="0" smtClean="0"/>
          </a:p>
          <a:p>
            <a:pPr eaLnBrk="1" hangingPunct="1"/>
            <a:r>
              <a:rPr lang="en-US" sz="3200" dirty="0" smtClean="0"/>
              <a:t>Cross-sectional design</a:t>
            </a:r>
            <a:endParaRPr lang="en-US" sz="3200" dirty="0" smtClean="0"/>
          </a:p>
          <a:p>
            <a:pPr eaLnBrk="1" hangingPunct="1">
              <a:buNone/>
            </a:pPr>
            <a:endParaRPr lang="en-US" sz="3200" dirty="0" smtClean="0"/>
          </a:p>
          <a:p>
            <a:pPr eaLnBrk="1" hangingPunct="1"/>
            <a:r>
              <a:rPr lang="en-US" sz="3200" dirty="0" smtClean="0"/>
              <a:t>Design appropriate to determine contributing factors for student/nurse visits</a:t>
            </a:r>
          </a:p>
          <a:p>
            <a:pPr eaLnBrk="1" hangingPunct="1"/>
            <a:endParaRPr lang="en-US" sz="3200" dirty="0" smtClean="0"/>
          </a:p>
          <a:p>
            <a:pPr eaLnBrk="1" hangingPunct="1"/>
            <a:r>
              <a:rPr lang="en-US" sz="3200" dirty="0" smtClean="0"/>
              <a:t>Internal validity was addressed</a:t>
            </a:r>
          </a:p>
          <a:p>
            <a:pPr eaLnBrk="1" hangingPunct="1"/>
            <a:endParaRPr lang="en-US" sz="2800" dirty="0" smtClean="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sz="quarter" idx="1"/>
          </p:nvPr>
        </p:nvSpPr>
        <p:spPr/>
        <p:txBody>
          <a:bodyPr/>
          <a:lstStyle/>
          <a:p>
            <a:pPr>
              <a:lnSpc>
                <a:spcPct val="200000"/>
              </a:lnSpc>
              <a:buFont typeface="Arial" pitchFamily="34" charset="0"/>
              <a:buChar char="•"/>
            </a:pPr>
            <a:r>
              <a:rPr lang="en-US" dirty="0" smtClean="0"/>
              <a:t>Only students </a:t>
            </a:r>
            <a:r>
              <a:rPr lang="en-US" dirty="0" smtClean="0"/>
              <a:t>in district that visited nurse</a:t>
            </a:r>
          </a:p>
          <a:p>
            <a:pPr>
              <a:lnSpc>
                <a:spcPct val="200000"/>
              </a:lnSpc>
              <a:buFont typeface="Arial" pitchFamily="34" charset="0"/>
              <a:buChar char="•"/>
            </a:pPr>
            <a:r>
              <a:rPr lang="en-US" dirty="0" smtClean="0"/>
              <a:t>12, 979 students </a:t>
            </a:r>
            <a:r>
              <a:rPr lang="en-US" dirty="0" smtClean="0"/>
              <a:t>in sample</a:t>
            </a:r>
            <a:endParaRPr lang="en-US" dirty="0" smtClean="0"/>
          </a:p>
          <a:p>
            <a:pPr>
              <a:lnSpc>
                <a:spcPct val="200000"/>
              </a:lnSpc>
              <a:buFont typeface="Arial" pitchFamily="34" charset="0"/>
              <a:buChar char="•"/>
            </a:pPr>
            <a:r>
              <a:rPr lang="en-US" dirty="0" smtClean="0"/>
              <a:t>Includes more than half of all students in the district</a:t>
            </a:r>
          </a:p>
          <a:p>
            <a:pPr>
              <a:lnSpc>
                <a:spcPct val="200000"/>
              </a:lnSpc>
              <a:buFont typeface="Arial" pitchFamily="34" charset="0"/>
              <a:buChar char="•"/>
            </a:pPr>
            <a:r>
              <a:rPr lang="en-US" dirty="0" smtClean="0"/>
              <a:t>Sampling method appropriate</a:t>
            </a:r>
          </a:p>
          <a:p>
            <a:pPr>
              <a:lnSpc>
                <a:spcPct val="200000"/>
              </a:lnSpc>
              <a:buFont typeface="Arial" pitchFamily="34" charset="0"/>
              <a:buChar char="•"/>
            </a:pPr>
            <a:r>
              <a:rPr lang="en-US" dirty="0" smtClean="0"/>
              <a:t>Privacy of subjects studied was protected</a:t>
            </a:r>
          </a:p>
          <a:p>
            <a:pPr>
              <a:buNone/>
            </a:pP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446</TotalTime>
  <Words>1039</Words>
  <Application>Microsoft Office PowerPoint</Application>
  <PresentationFormat>On-screen Show (4:3)</PresentationFormat>
  <Paragraphs>410</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Quantitative Research Analysis  Haley Tappendorf, Joanna Kaufman, Erika Collins, Gregory Cahill, &amp; Jessica Gragert  Lakeview College of Nursing N302- Nursing Research  July 22, 2012 </vt:lpstr>
      <vt:lpstr>Summary</vt:lpstr>
      <vt:lpstr>Problem/Purpose</vt:lpstr>
      <vt:lpstr>Framework</vt:lpstr>
      <vt:lpstr>Literature Review</vt:lpstr>
      <vt:lpstr>Research Question</vt:lpstr>
      <vt:lpstr>Variables</vt:lpstr>
      <vt:lpstr>Design</vt:lpstr>
      <vt:lpstr>Sample</vt:lpstr>
      <vt:lpstr>Data Collection</vt:lpstr>
      <vt:lpstr>Data Analysis</vt:lpstr>
      <vt:lpstr>Results</vt:lpstr>
      <vt:lpstr>Future Research, Limitations and Implications</vt:lpstr>
      <vt:lpstr>Overall Evaluation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Jess</cp:lastModifiedBy>
  <cp:revision>49</cp:revision>
  <dcterms:created xsi:type="dcterms:W3CDTF">2012-07-18T23:53:09Z</dcterms:created>
  <dcterms:modified xsi:type="dcterms:W3CDTF">2012-07-23T04:07:44Z</dcterms:modified>
</cp:coreProperties>
</file>