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1" r:id="rId5"/>
    <p:sldId id="259" r:id="rId6"/>
    <p:sldId id="260" r:id="rId7"/>
    <p:sldId id="262" r:id="rId8"/>
    <p:sldId id="264" r:id="rId9"/>
    <p:sldId id="265" r:id="rId10"/>
    <p:sldId id="263"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333" autoAdjust="0"/>
  </p:normalViewPr>
  <p:slideViewPr>
    <p:cSldViewPr>
      <p:cViewPr varScale="1">
        <p:scale>
          <a:sx n="56" d="100"/>
          <a:sy n="56" d="100"/>
        </p:scale>
        <p:origin x="-154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A4E18B-1F6E-4E8E-AA5B-0ADC0FB18B17}" type="datetimeFigureOut">
              <a:rPr lang="en-US" smtClean="0"/>
              <a:pPr/>
              <a:t>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8CE62F-27D6-4CE0-BB2A-A1D1E4C75573}" type="slidenum">
              <a:rPr lang="en-US" smtClean="0"/>
              <a:pPr/>
              <a:t>‹#›</a:t>
            </a:fld>
            <a:endParaRPr lang="en-US"/>
          </a:p>
        </p:txBody>
      </p:sp>
    </p:spTree>
    <p:extLst>
      <p:ext uri="{BB962C8B-B14F-4D97-AF65-F5344CB8AC3E}">
        <p14:creationId xmlns:p14="http://schemas.microsoft.com/office/powerpoint/2010/main" val="16672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2003 and 2004 it was estimated that over 17.1% of children and adolescents were overweight, and those rates were increasing steadily with time. This article stated that “the epidemic of </a:t>
            </a:r>
            <a:r>
              <a:rPr lang="en-US" baseline="0" dirty="0" err="1" smtClean="0"/>
              <a:t>obesityin</a:t>
            </a:r>
            <a:r>
              <a:rPr lang="en-US" baseline="0" dirty="0" smtClean="0"/>
              <a:t> the United States is </a:t>
            </a:r>
            <a:r>
              <a:rPr lang="en-US" baseline="0" dirty="0" err="1" smtClean="0"/>
              <a:t>disabling,deadly</a:t>
            </a:r>
            <a:r>
              <a:rPr lang="en-US" baseline="0" dirty="0" smtClean="0"/>
              <a:t>, and costly” (</a:t>
            </a:r>
            <a:r>
              <a:rPr lang="en-US" baseline="0" dirty="0" err="1" smtClean="0"/>
              <a:t>Meininger</a:t>
            </a:r>
            <a:r>
              <a:rPr lang="en-US" baseline="0" dirty="0" smtClean="0"/>
              <a:t>, J., Reyes, L., Selwyn, B., Upchurch, S., </a:t>
            </a:r>
            <a:r>
              <a:rPr lang="en-US" baseline="0" dirty="0" err="1" smtClean="0"/>
              <a:t>Brosnan</a:t>
            </a:r>
            <a:r>
              <a:rPr lang="en-US" baseline="0" dirty="0" smtClean="0"/>
              <a:t>, C., Taylor, W., </a:t>
            </a:r>
            <a:r>
              <a:rPr lang="en-US" baseline="0" dirty="0" err="1" smtClean="0"/>
              <a:t>Villagomez</a:t>
            </a:r>
            <a:r>
              <a:rPr lang="en-US" baseline="0" dirty="0" smtClean="0"/>
              <a:t>, E., Quintana, V. </a:t>
            </a:r>
            <a:r>
              <a:rPr lang="en-US" baseline="0" dirty="0" err="1" smtClean="0"/>
              <a:t>Pullis</a:t>
            </a:r>
            <a:r>
              <a:rPr lang="en-US" baseline="0" dirty="0" smtClean="0"/>
              <a:t>, B., Caudill, D., </a:t>
            </a:r>
            <a:r>
              <a:rPr lang="en-US" baseline="0" dirty="0" err="1" smtClean="0"/>
              <a:t>Sterchy</a:t>
            </a:r>
            <a:r>
              <a:rPr lang="en-US" baseline="0" dirty="0" smtClean="0"/>
              <a:t>, S., Phillips, M., p. 494, 2010) </a:t>
            </a:r>
            <a:r>
              <a:rPr lang="en-US" dirty="0" smtClean="0"/>
              <a:t>Complications</a:t>
            </a:r>
            <a:r>
              <a:rPr lang="en-US" baseline="0" dirty="0" smtClean="0"/>
              <a:t> of obesity are listed in the next slide. </a:t>
            </a:r>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Fun activities/make you move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activity, </a:t>
            </a:r>
            <a:r>
              <a:rPr lang="en-US" dirty="0" smtClean="0"/>
              <a:t>grades K-4 the predominant theme was “playing” with others</a:t>
            </a:r>
            <a:r>
              <a:rPr lang="en-US" baseline="0" dirty="0" smtClean="0"/>
              <a:t> such as running, jumping, and swimming. </a:t>
            </a:r>
            <a:r>
              <a:rPr lang="en-US" dirty="0" smtClean="0"/>
              <a:t>Also, K-4 listed basketball, football, soccer, and baseball as organized sports. For fifth and sixth graders, the most frequently mentioned fun activities that make you move were swimming, volleyball, and soccer. In grades 3–6, gender-specific preferences were cited: for girls, dancing, cheerleading, shopping, and going places; for boys, wrestling, football, and dodge ball.</a:t>
            </a:r>
            <a:r>
              <a:rPr lang="en-US" baseline="0" dirty="0" smtClean="0"/>
              <a:t> ( </a:t>
            </a:r>
            <a:r>
              <a:rPr lang="en-US" baseline="0" dirty="0" err="1" smtClean="0"/>
              <a:t>Meininger</a:t>
            </a:r>
            <a:r>
              <a:rPr lang="en-US" baseline="0" dirty="0" smtClean="0"/>
              <a:t>, J. et al., 2010)</a:t>
            </a:r>
            <a:endParaRPr lang="en-US" dirty="0" smtClean="0"/>
          </a:p>
          <a:p>
            <a:endParaRPr lang="en-US" dirty="0" smtClean="0"/>
          </a:p>
          <a:p>
            <a:endParaRPr lang="en-US" baseline="0" dirty="0" smtClean="0"/>
          </a:p>
          <a:p>
            <a:r>
              <a:rPr lang="en-US" dirty="0" smtClean="0"/>
              <a:t>For fun activities/not move much</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preferences for grades K-6 were similar including “video games” and “playing” with cards, toys and action figures. In addition, girls in grades 3–6 specifically mentioned listening to music and singing.</a:t>
            </a:r>
            <a:r>
              <a:rPr lang="en-US" baseline="0" dirty="0" smtClean="0"/>
              <a:t> ( </a:t>
            </a:r>
            <a:r>
              <a:rPr lang="en-US" baseline="0" dirty="0" err="1" smtClean="0"/>
              <a:t>Meininger</a:t>
            </a:r>
            <a:r>
              <a:rPr lang="en-US" baseline="0" dirty="0" smtClean="0"/>
              <a:t>, J. et al., 2010)</a:t>
            </a:r>
            <a:endParaRPr lang="en-US" dirty="0" smtClean="0"/>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Across all grade levels, children reported they were more likely to move a lot while outdoors, and level of “fun” was positively related to the amount of movement and the number of people involved. Some “not moving much” activities were considered boring by most children and for this reason they did not like to spend much time performing these (</a:t>
            </a:r>
            <a:r>
              <a:rPr lang="en-US" dirty="0" err="1" smtClean="0"/>
              <a:t>ie</a:t>
            </a:r>
            <a:r>
              <a:rPr lang="en-US" dirty="0" smtClean="0"/>
              <a:t>, reading, doing chores, and watching younger siblings).</a:t>
            </a:r>
            <a:r>
              <a:rPr lang="en-US" baseline="0" dirty="0" smtClean="0"/>
              <a:t> ( </a:t>
            </a:r>
            <a:r>
              <a:rPr lang="en-US" baseline="0" dirty="0" err="1" smtClean="0"/>
              <a:t>Meininger</a:t>
            </a:r>
            <a:r>
              <a:rPr lang="en-US" baseline="0" dirty="0" smtClean="0"/>
              <a:t>, J. </a:t>
            </a:r>
            <a:r>
              <a:rPr lang="en-US" baseline="0" smtClean="0"/>
              <a:t>et al., 2010)</a:t>
            </a:r>
            <a:endParaRPr lang="en-US" smtClean="0"/>
          </a:p>
          <a:p>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C68CE62F-27D6-4CE0-BB2A-A1D1E4C75573}" type="slidenum">
              <a:rPr lang="en-US" smtClean="0"/>
              <a:pPr/>
              <a:t>12</a:t>
            </a:fld>
            <a:endParaRPr lang="en-US"/>
          </a:p>
        </p:txBody>
      </p:sp>
    </p:spTree>
    <p:extLst>
      <p:ext uri="{BB962C8B-B14F-4D97-AF65-F5344CB8AC3E}">
        <p14:creationId xmlns:p14="http://schemas.microsoft.com/office/powerpoint/2010/main" val="108402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Obesity</a:t>
            </a:r>
            <a:r>
              <a:rPr lang="en-US" baseline="0" dirty="0" smtClean="0"/>
              <a:t> increases the risk of all of the above health problems, which can each cause significant health problems on their own. Within the last decade comorbidity with one of these diseases and obesity has increased at an alarming rate. As stated by </a:t>
            </a:r>
            <a:r>
              <a:rPr lang="en-US" baseline="0" dirty="0" err="1" smtClean="0"/>
              <a:t>Olshansky</a:t>
            </a:r>
            <a:r>
              <a:rPr lang="en-US" baseline="0" dirty="0" smtClean="0"/>
              <a:t> in 2005 “For the first time in two centuries there is a potential decline in life expectancy in the United States secondary to the effect of obesity on longevity” (</a:t>
            </a:r>
            <a:r>
              <a:rPr lang="en-US" sz="1200" kern="1200" dirty="0" smtClean="0">
                <a:solidFill>
                  <a:schemeClr val="tx1"/>
                </a:solidFill>
                <a:latin typeface="+mn-lt"/>
                <a:ea typeface="+mn-ea"/>
                <a:cs typeface="+mn-cs"/>
              </a:rPr>
              <a:t>Berry, D., </a:t>
            </a:r>
            <a:r>
              <a:rPr lang="en-US" sz="1200" kern="1200" dirty="0" err="1" smtClean="0">
                <a:solidFill>
                  <a:schemeClr val="tx1"/>
                </a:solidFill>
                <a:latin typeface="+mn-lt"/>
                <a:ea typeface="+mn-ea"/>
                <a:cs typeface="+mn-cs"/>
              </a:rPr>
              <a:t>Savoye</a:t>
            </a:r>
            <a:r>
              <a:rPr lang="en-US" sz="1200" kern="1200" dirty="0" smtClean="0">
                <a:solidFill>
                  <a:schemeClr val="tx1"/>
                </a:solidFill>
                <a:latin typeface="+mn-lt"/>
                <a:ea typeface="+mn-ea"/>
                <a:cs typeface="+mn-cs"/>
              </a:rPr>
              <a:t>, M., </a:t>
            </a:r>
            <a:r>
              <a:rPr lang="en-US" sz="1200" kern="1200" dirty="0" err="1" smtClean="0">
                <a:solidFill>
                  <a:schemeClr val="tx1"/>
                </a:solidFill>
                <a:latin typeface="+mn-lt"/>
                <a:ea typeface="+mn-ea"/>
                <a:cs typeface="+mn-cs"/>
              </a:rPr>
              <a:t>Melkus</a:t>
            </a:r>
            <a:r>
              <a:rPr lang="en-US" sz="1200" kern="1200" dirty="0" smtClean="0">
                <a:solidFill>
                  <a:schemeClr val="tx1"/>
                </a:solidFill>
                <a:latin typeface="+mn-lt"/>
                <a:ea typeface="+mn-ea"/>
                <a:cs typeface="+mn-cs"/>
              </a:rPr>
              <a:t>, G., &amp; Grey, M.,2007</a:t>
            </a:r>
            <a:r>
              <a:rPr lang="en-US" sz="1200" kern="1200" baseline="0" dirty="0" smtClean="0">
                <a:solidFill>
                  <a:schemeClr val="tx1"/>
                </a:solidFill>
                <a:latin typeface="+mn-lt"/>
                <a:ea typeface="+mn-ea"/>
                <a:cs typeface="+mn-cs"/>
              </a:rPr>
              <a: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Children</a:t>
            </a:r>
            <a:r>
              <a:rPr lang="en-US" baseline="0" dirty="0" smtClean="0"/>
              <a:t> are considered experts in their own likes and dislikes. Information gathered during this study about their perceived likes and dislikes could then be put to use creating more effective interventions to help decrease and prevent childhood obesity. ( </a:t>
            </a:r>
            <a:r>
              <a:rPr lang="en-US" baseline="0" dirty="0" err="1" smtClean="0"/>
              <a:t>Meininger</a:t>
            </a:r>
            <a:r>
              <a:rPr lang="en-US" baseline="0" dirty="0" smtClean="0"/>
              <a:t>, J. et al., 2010)</a:t>
            </a:r>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this study AISD chose 3 schools that were geographically accessible to the university and demographically similar to the district as a whole. AISD, one of the largest school districts in Texas, has over 62,000 students enrolled in 72 schools. The student population is 67% Hispanic and 28% African American, with 72% economically disadvantaged.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There were 218 children, with approximately equal numbers of male (n = 108) and female (n = 110) participants.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2 elementary schools (K-4) and 1 intermediate school (5–6). The schools' multiethnic population was 62% Hispanic and 31% African American, with 83% economically disadvantaged. In the 3 schools, 28.7% of the children had a body mass index at or above the 95th percentile, with an additional 17.9% between the 85th and 95th percentile of US norms. </a:t>
            </a:r>
            <a:r>
              <a:rPr lang="en-US" baseline="0" dirty="0" smtClean="0"/>
              <a:t>( </a:t>
            </a:r>
            <a:r>
              <a:rPr lang="en-US" baseline="0" dirty="0" err="1" smtClean="0"/>
              <a:t>Meininger</a:t>
            </a:r>
            <a:r>
              <a:rPr lang="en-US" baseline="0" dirty="0" smtClean="0"/>
              <a:t>, J. et al., 2010)</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68CE62F-27D6-4CE0-BB2A-A1D1E4C75573}" type="slidenum">
              <a:rPr lang="en-US" smtClean="0"/>
              <a:pPr/>
              <a:t>7</a:t>
            </a:fld>
            <a:endParaRPr lang="en-US"/>
          </a:p>
        </p:txBody>
      </p:sp>
    </p:spTree>
    <p:extLst>
      <p:ext uri="{BB962C8B-B14F-4D97-AF65-F5344CB8AC3E}">
        <p14:creationId xmlns:p14="http://schemas.microsoft.com/office/powerpoint/2010/main" val="4190196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Collaborators in the partnership included UTHSC-H faculty and students (medicine, nursing, and public health) and AISD administrators, faculty, school nurses, physical education teachers, and students. A consultant in participatory action research (D.C.) worked with the partnership in clarifying aims, designing data collection methods, training and supervising facilitators and recorders, and analyzing data</a:t>
            </a:r>
          </a:p>
          <a:p>
            <a:r>
              <a:rPr lang="en-US" dirty="0" smtClean="0"/>
              <a:t>The K-sixth grade participatory groups, called Group Information Gathering Sessions (GIGS), were grounded in participatory research methods, specifically those developed by Chambers. One high school in the district was also a partner in the research.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Each GIG included 2 topics: (1) foods the children liked/disliked (words used were “yummy” and “yucky”), why they liked/disliked them, and if the foods were good/not good for them.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Each GIG session was designed to take a 40-minute class period. The children would sit</a:t>
            </a:r>
            <a:r>
              <a:rPr lang="en-US" baseline="0" dirty="0" smtClean="0"/>
              <a:t> in a circle and would call out if a food was yummy or icky, which then would be written down and placed under notecards headed yucky or yummy. Then they were prompted to categorize the foods as good for you or not good for you. </a:t>
            </a:r>
            <a:r>
              <a:rPr lang="en-US" baseline="0" dirty="0" smtClean="0"/>
              <a:t>( </a:t>
            </a:r>
            <a:r>
              <a:rPr lang="en-US" baseline="0" dirty="0" err="1" smtClean="0"/>
              <a:t>Meininger</a:t>
            </a:r>
            <a:r>
              <a:rPr lang="en-US" baseline="0" dirty="0" smtClean="0"/>
              <a:t>, J. et al., 2010)</a:t>
            </a:r>
            <a:endParaRPr lang="en-US" baseline="0" dirty="0" smtClean="0"/>
          </a:p>
          <a:p>
            <a:endParaRPr lang="en-US" baseline="0" dirty="0" smtClean="0"/>
          </a:p>
          <a:p>
            <a:r>
              <a:rPr lang="en-US" dirty="0" smtClean="0"/>
              <a:t>Younger age groups easily categorized foods into good/not good, while the older age groups debated such concerns as whether fried chicken was good for you or not. </a:t>
            </a:r>
            <a:r>
              <a:rPr lang="en-US" baseline="0" dirty="0" smtClean="0"/>
              <a:t>( </a:t>
            </a:r>
            <a:r>
              <a:rPr lang="en-US" baseline="0" dirty="0" err="1" smtClean="0"/>
              <a:t>Meininger</a:t>
            </a:r>
            <a:r>
              <a:rPr lang="en-US" baseline="0" dirty="0" smtClean="0"/>
              <a:t>, J. et al., 2010)</a:t>
            </a:r>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8</a:t>
            </a:fld>
            <a:endParaRPr lang="en-US"/>
          </a:p>
        </p:txBody>
      </p:sp>
    </p:spTree>
    <p:extLst>
      <p:ext uri="{BB962C8B-B14F-4D97-AF65-F5344CB8AC3E}">
        <p14:creationId xmlns:p14="http://schemas.microsoft.com/office/powerpoint/2010/main" val="2052181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activities the children thought were fun/not fun, why they thought that, and if they moved a little/a lot when performing them.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Once the activity matrix was created, children were asked to observe the parts of the matrix that had the most/least cards and to comment on characteristics of activities in the 4 quadrants. Note takers recorded all comments. </a:t>
            </a:r>
            <a:r>
              <a:rPr lang="en-US" baseline="0" dirty="0" smtClean="0"/>
              <a:t>( </a:t>
            </a:r>
            <a:r>
              <a:rPr lang="en-US" baseline="0" dirty="0" err="1" smtClean="0"/>
              <a:t>Meininger</a:t>
            </a:r>
            <a:r>
              <a:rPr lang="en-US" baseline="0" dirty="0" smtClean="0"/>
              <a:t>, J.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9</a:t>
            </a:fld>
            <a:endParaRPr lang="en-US"/>
          </a:p>
        </p:txBody>
      </p:sp>
    </p:spTree>
    <p:extLst>
      <p:ext uri="{BB962C8B-B14F-4D97-AF65-F5344CB8AC3E}">
        <p14:creationId xmlns:p14="http://schemas.microsoft.com/office/powerpoint/2010/main" val="123096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All facilitators were educated and certified in the protection of human research participants. A manual was developed with the step-by-step protocols, responsibilities, and instructions for the GIGs and for data processing. Training sessions included didactic material as well as role playing and practice sessions. Before data collection began, a pilot test was conducted with 96 children in 16 groups.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endParaRPr lang="en-US" dirty="0" smtClean="0"/>
          </a:p>
          <a:p>
            <a:r>
              <a:rPr lang="en-US" dirty="0" smtClean="0"/>
              <a:t>Different sets of research team members analyzed food data and activity data using a process of cutting and sorting. First, lists of cards and statements of opinions and comparisons from the data file of each GIG were printed on color-coded paper. Data segments were manually cut into individual words, sentences, or paragraphs.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Data across all groups at each grade level were compiled on a poster board. Color coding of data at each grade level allowed analysts to recognize the source of data (by school or gender), while looking for common themes across all groups at that grade level. Comparisons across posters were made to analyze similarities and differences across grade levels.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r>
              <a:rPr lang="en-US" dirty="0" smtClean="0"/>
              <a:t>Finally, findings were synthesized into tables. A specific food or activity was included in the final synthesis table only if it had been identified by a majority of groups at a given grade level. These final tables were compiled by one team member and then independently validated by a second team member. Discrepancies were identified and discussed, returning to earlier stages of the analysis as necessary to resolve any differences. </a:t>
            </a:r>
            <a:r>
              <a:rPr lang="en-US" baseline="0" dirty="0" smtClean="0"/>
              <a:t>( </a:t>
            </a:r>
            <a:r>
              <a:rPr lang="en-US" baseline="0" dirty="0" err="1" smtClean="0"/>
              <a:t>Meininger</a:t>
            </a:r>
            <a:r>
              <a:rPr lang="en-US" baseline="0" dirty="0" smtClean="0"/>
              <a:t>, J. et al., 2010)</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68CE62F-27D6-4CE0-BB2A-A1D1E4C75573}" type="slidenum">
              <a:rPr lang="en-US" smtClean="0"/>
              <a:pPr/>
              <a:t>10</a:t>
            </a:fld>
            <a:endParaRPr lang="en-US"/>
          </a:p>
        </p:txBody>
      </p:sp>
    </p:spTree>
    <p:extLst>
      <p:ext uri="{BB962C8B-B14F-4D97-AF65-F5344CB8AC3E}">
        <p14:creationId xmlns:p14="http://schemas.microsoft.com/office/powerpoint/2010/main" val="441238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Younger children equated foods that tasted good with foods that were “good for you,” but beginning with second grade, children expressed the belief that foods that were “yummy” were “not good for you,” and those that were “yucky” were “good for you.” Older children produced longer lists of foods that were “not good for you,” compared with younger children.</a:t>
            </a:r>
            <a:r>
              <a:rPr lang="en-US" baseline="0" dirty="0" smtClean="0"/>
              <a:t> ( </a:t>
            </a:r>
            <a:r>
              <a:rPr lang="en-US" baseline="0" dirty="0" err="1" smtClean="0"/>
              <a:t>Meininger</a:t>
            </a:r>
            <a:r>
              <a:rPr lang="en-US" baseline="0" dirty="0" smtClean="0"/>
              <a:t>, J. et al., 2010)</a:t>
            </a:r>
            <a:endParaRPr lang="en-US" dirty="0" smtClean="0"/>
          </a:p>
          <a:p>
            <a:endParaRPr lang="en-US" dirty="0" smtClean="0"/>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Across increasing grade levels, children began mentioning food components such as proteins, carbohydrates, fats, and vitamins that contribute to healthfulness of foods. Beginning with third grade, children were more discriminating in their knowledge of foods perceived as being either good or not good for them. Children in fourth grade were aware that sugar added to a healthy food such as cereal can make it unhealthy. Children in higher grades had more “mixed” decisions about whether foods were healthy or unhealthy and gave reasons for their perceptions. All</a:t>
            </a:r>
            <a:r>
              <a:rPr lang="en-US" baseline="0" dirty="0" smtClean="0"/>
              <a:t> children knew sweets made them feel good while green and things from the sea were good for them. F</a:t>
            </a:r>
            <a:r>
              <a:rPr lang="en-US" dirty="0" smtClean="0"/>
              <a:t>oods with a bad appearance (gooey, slimy), bad smell (onions), or bad taste (broccoli) were disliked. They</a:t>
            </a:r>
            <a:r>
              <a:rPr lang="en-US" baseline="0" dirty="0" smtClean="0"/>
              <a:t> also were consistent with </a:t>
            </a:r>
            <a:r>
              <a:rPr lang="en-US" dirty="0" smtClean="0"/>
              <a:t>excess amounts of bones, sugar, cheese, grease, fat, and salt were not good for them.</a:t>
            </a:r>
            <a:r>
              <a:rPr lang="en-US" baseline="0" dirty="0" smtClean="0"/>
              <a:t> ( </a:t>
            </a:r>
            <a:r>
              <a:rPr lang="en-US" baseline="0" dirty="0" err="1" smtClean="0"/>
              <a:t>Meininger</a:t>
            </a:r>
            <a:r>
              <a:rPr lang="en-US" baseline="0" dirty="0" smtClean="0"/>
              <a:t>, J. et al., 2010)</a:t>
            </a:r>
            <a:endParaRPr lang="en-US"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C68CE62F-27D6-4CE0-BB2A-A1D1E4C75573}" type="slidenum">
              <a:rPr lang="en-US" smtClean="0"/>
              <a:pPr/>
              <a:t>11</a:t>
            </a:fld>
            <a:endParaRPr lang="en-US"/>
          </a:p>
        </p:txBody>
      </p:sp>
    </p:spTree>
    <p:extLst>
      <p:ext uri="{BB962C8B-B14F-4D97-AF65-F5344CB8AC3E}">
        <p14:creationId xmlns:p14="http://schemas.microsoft.com/office/powerpoint/2010/main" val="1084023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092510-D46F-4A52-BA86-169D2B987B0E}"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092510-D46F-4A52-BA86-169D2B987B0E}" type="datetimeFigureOut">
              <a:rPr lang="en-US" smtClean="0"/>
              <a:pPr/>
              <a:t>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092510-D46F-4A52-BA86-169D2B987B0E}" type="datetimeFigureOut">
              <a:rPr lang="en-US" smtClean="0"/>
              <a:pPr/>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092510-D46F-4A52-BA86-169D2B987B0E}" type="datetimeFigureOut">
              <a:rPr lang="en-US" smtClean="0"/>
              <a:pPr/>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092510-D46F-4A52-BA86-169D2B987B0E}"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063FA0-31C0-4A7A-9144-051D94A085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092510-D46F-4A52-BA86-169D2B987B0E}" type="datetimeFigureOut">
              <a:rPr lang="en-US" smtClean="0"/>
              <a:pPr/>
              <a:t>2/20/2011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63FA0-31C0-4A7A-9144-051D94A085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Qualititative</a:t>
            </a:r>
            <a:r>
              <a:rPr lang="en-US" dirty="0" smtClean="0"/>
              <a:t> Research</a:t>
            </a:r>
            <a:endParaRPr lang="en-US" dirty="0"/>
          </a:p>
        </p:txBody>
      </p:sp>
      <p:sp>
        <p:nvSpPr>
          <p:cNvPr id="3" name="Subtitle 2"/>
          <p:cNvSpPr>
            <a:spLocks noGrp="1"/>
          </p:cNvSpPr>
          <p:nvPr>
            <p:ph type="subTitle" idx="1"/>
          </p:nvPr>
        </p:nvSpPr>
        <p:spPr/>
        <p:txBody>
          <a:bodyPr/>
          <a:lstStyle/>
          <a:p>
            <a:r>
              <a:rPr lang="en-US" dirty="0" smtClean="0"/>
              <a:t>By: Adrienne Grove, Kimberly </a:t>
            </a:r>
            <a:r>
              <a:rPr lang="en-US" dirty="0" err="1" smtClean="0"/>
              <a:t>Vavra</a:t>
            </a:r>
            <a:r>
              <a:rPr lang="en-US" dirty="0" smtClean="0"/>
              <a:t>, </a:t>
            </a:r>
            <a:r>
              <a:rPr lang="en-US" dirty="0" err="1" smtClean="0"/>
              <a:t>Nadi</a:t>
            </a:r>
            <a:r>
              <a:rPr lang="en-US" dirty="0" smtClean="0"/>
              <a:t> </a:t>
            </a:r>
            <a:r>
              <a:rPr lang="en-US" dirty="0" err="1" smtClean="0"/>
              <a:t>Akileh</a:t>
            </a:r>
            <a:r>
              <a:rPr lang="en-US" dirty="0" smtClean="0"/>
              <a:t>, &amp; Sara Rinehart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r>
              <a:rPr lang="en-US" dirty="0" smtClean="0"/>
              <a:t>All facilitators were educated and certified in the protection of human research participants</a:t>
            </a:r>
          </a:p>
          <a:p>
            <a:r>
              <a:rPr lang="en-US" dirty="0" smtClean="0"/>
              <a:t>Manuals were developed</a:t>
            </a:r>
          </a:p>
          <a:p>
            <a:r>
              <a:rPr lang="en-US" dirty="0" smtClean="0"/>
              <a:t>Analyzed data by using cutting and sorting</a:t>
            </a:r>
          </a:p>
          <a:p>
            <a:r>
              <a:rPr lang="en-US" dirty="0" smtClean="0"/>
              <a:t>Data was compiled on a poster board</a:t>
            </a:r>
          </a:p>
          <a:p>
            <a:r>
              <a:rPr lang="en-US" dirty="0" smtClean="0"/>
              <a:t>Data was synthesized into tables</a:t>
            </a:r>
            <a:endParaRPr lang="en-US" dirty="0"/>
          </a:p>
        </p:txBody>
      </p:sp>
    </p:spTree>
    <p:extLst>
      <p:ext uri="{BB962C8B-B14F-4D97-AF65-F5344CB8AC3E}">
        <p14:creationId xmlns:p14="http://schemas.microsoft.com/office/powerpoint/2010/main" val="2216144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on food</a:t>
            </a:r>
            <a:endParaRPr lang="en-US" dirty="0"/>
          </a:p>
        </p:txBody>
      </p:sp>
      <p:sp>
        <p:nvSpPr>
          <p:cNvPr id="3" name="Content Placeholder 2"/>
          <p:cNvSpPr>
            <a:spLocks noGrp="1"/>
          </p:cNvSpPr>
          <p:nvPr>
            <p:ph idx="1"/>
          </p:nvPr>
        </p:nvSpPr>
        <p:spPr/>
        <p:txBody>
          <a:bodyPr/>
          <a:lstStyle/>
          <a:p>
            <a:r>
              <a:rPr lang="en-US" dirty="0" smtClean="0"/>
              <a:t>Green and food from the sea is good for you</a:t>
            </a:r>
          </a:p>
          <a:p>
            <a:r>
              <a:rPr lang="en-US" dirty="0" smtClean="0"/>
              <a:t>Sweets make you feel good</a:t>
            </a:r>
          </a:p>
          <a:p>
            <a:r>
              <a:rPr lang="en-US" dirty="0" smtClean="0"/>
              <a:t>Bad appearance, bad smells, or bad tasting food was disliked</a:t>
            </a:r>
          </a:p>
          <a:p>
            <a:r>
              <a:rPr lang="en-US" dirty="0" smtClean="0"/>
              <a:t>Excess bones, sugar, cheese, grease, fat and salt are not good for you</a:t>
            </a:r>
            <a:endParaRPr lang="en-US" dirty="0"/>
          </a:p>
        </p:txBody>
      </p:sp>
    </p:spTree>
    <p:extLst>
      <p:ext uri="{BB962C8B-B14F-4D97-AF65-F5344CB8AC3E}">
        <p14:creationId xmlns:p14="http://schemas.microsoft.com/office/powerpoint/2010/main" val="1671415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t>
            </a:r>
            <a:r>
              <a:rPr lang="en-US" smtClean="0"/>
              <a:t>for activity</a:t>
            </a:r>
            <a:endParaRPr lang="en-US" dirty="0"/>
          </a:p>
        </p:txBody>
      </p:sp>
      <p:sp>
        <p:nvSpPr>
          <p:cNvPr id="3" name="Content Placeholder 2"/>
          <p:cNvSpPr>
            <a:spLocks noGrp="1"/>
          </p:cNvSpPr>
          <p:nvPr>
            <p:ph idx="1"/>
          </p:nvPr>
        </p:nvSpPr>
        <p:spPr/>
        <p:txBody>
          <a:bodyPr/>
          <a:lstStyle/>
          <a:p>
            <a:r>
              <a:rPr lang="en-US" dirty="0" smtClean="0"/>
              <a:t>K-4 liked playing for fun activities that make you move</a:t>
            </a:r>
          </a:p>
          <a:p>
            <a:r>
              <a:rPr lang="en-US" dirty="0" smtClean="0"/>
              <a:t>3-6 for girls: dancing, cheerleading, shopping, and going places</a:t>
            </a:r>
          </a:p>
          <a:p>
            <a:r>
              <a:rPr lang="en-US" dirty="0" smtClean="0"/>
              <a:t>3-6 for boys: wrestling, football, and dodge ball</a:t>
            </a:r>
          </a:p>
          <a:p>
            <a:r>
              <a:rPr lang="en-US" dirty="0" smtClean="0"/>
              <a:t>K-6 liked video games and cards for fun activities that don’t make you move much</a:t>
            </a:r>
            <a:endParaRPr lang="en-US" dirty="0"/>
          </a:p>
        </p:txBody>
      </p:sp>
    </p:spTree>
    <p:extLst>
      <p:ext uri="{BB962C8B-B14F-4D97-AF65-F5344CB8AC3E}">
        <p14:creationId xmlns:p14="http://schemas.microsoft.com/office/powerpoint/2010/main" val="1875120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Discuss purpose and goals of a qualitative study</a:t>
            </a:r>
          </a:p>
          <a:p>
            <a:r>
              <a:rPr lang="en-US" dirty="0" smtClean="0"/>
              <a:t>Identify the study design</a:t>
            </a:r>
          </a:p>
          <a:p>
            <a:r>
              <a:rPr lang="en-US" dirty="0" smtClean="0"/>
              <a:t>Identify the sample and data collected</a:t>
            </a:r>
          </a:p>
          <a:p>
            <a:r>
              <a:rPr lang="en-US" dirty="0" smtClean="0"/>
              <a:t>Discuss human rights present ,or not present within the study</a:t>
            </a:r>
          </a:p>
          <a:p>
            <a:r>
              <a:rPr lang="en-US" dirty="0" smtClean="0"/>
              <a:t>Identify the strengths and limitations of study</a:t>
            </a:r>
          </a:p>
          <a:p>
            <a:r>
              <a:rPr lang="en-US" dirty="0" smtClean="0"/>
              <a:t>Discuss this studies importance to nursing </a:t>
            </a:r>
          </a:p>
          <a:p>
            <a:r>
              <a:rPr lang="en-US" dirty="0" smtClean="0"/>
              <a:t>Compare and contrast quantitative and qualitative research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Childhood obesity rates within the United States are increasing at an alarming rate. </a:t>
            </a:r>
          </a:p>
          <a:p>
            <a:r>
              <a:rPr lang="en-US" dirty="0" smtClean="0"/>
              <a:t>Childhood obesity can cause major health problems during later childhood and into adulthood.</a:t>
            </a:r>
          </a:p>
          <a:p>
            <a:r>
              <a:rPr lang="en-US" dirty="0" smtClean="0"/>
              <a:t>This study is used to create school based interventions, which have already been shown to have significant positive effects on children’s health. </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Obesity</a:t>
            </a:r>
            <a:endParaRPr lang="en-US" dirty="0"/>
          </a:p>
        </p:txBody>
      </p:sp>
      <p:sp>
        <p:nvSpPr>
          <p:cNvPr id="3" name="Content Placeholder 2"/>
          <p:cNvSpPr>
            <a:spLocks noGrp="1"/>
          </p:cNvSpPr>
          <p:nvPr>
            <p:ph idx="1"/>
          </p:nvPr>
        </p:nvSpPr>
        <p:spPr/>
        <p:txBody>
          <a:bodyPr>
            <a:normAutofit fontScale="55000" lnSpcReduction="20000"/>
          </a:bodyPr>
          <a:lstStyle/>
          <a:p>
            <a:pPr>
              <a:buFont typeface="Arial"/>
              <a:buChar char="•"/>
            </a:pPr>
            <a:r>
              <a:rPr lang="en-US" dirty="0" smtClean="0">
                <a:latin typeface="Palatino Linotype (Body)"/>
                <a:cs typeface="Palatino Linotype (Body)"/>
              </a:rPr>
              <a:t>Pre-Diabetes</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Impaired Fasting Glucose</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Type II Diabetes</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Hypertension</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Dyslipidemia </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Cardiovascular Disease</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Sleep Apnea</a:t>
            </a:r>
          </a:p>
          <a:p>
            <a:endParaRPr lang="en-US" dirty="0" smtClean="0">
              <a:latin typeface="Palatino Linotype (Body)"/>
              <a:cs typeface="Palatino Linotype (Body)"/>
            </a:endParaRPr>
          </a:p>
          <a:p>
            <a:pPr>
              <a:buFont typeface="Arial"/>
              <a:buChar char="•"/>
            </a:pPr>
            <a:r>
              <a:rPr lang="en-US" dirty="0" smtClean="0">
                <a:latin typeface="Palatino Linotype (Body)"/>
                <a:cs typeface="Palatino Linotype (Body)"/>
              </a:rPr>
              <a:t>Depression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The purpose of this study was to interact with children in grades kindergarten through sixth to gather their opinions about what foods and activities are “good for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Which foods do K-sixth grade children like/dislike and how are their likes/dislikes related to their perceptions of foods as healthy or unhealthy?</a:t>
            </a:r>
          </a:p>
          <a:p>
            <a:r>
              <a:rPr lang="en-US" dirty="0" smtClean="0"/>
              <a:t>Which activities do K-sixth grade children like/ dislike and how are their likes/dislikes related to their perceptions of activities as physical or sedentary?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normAutofit fontScale="92500"/>
          </a:bodyPr>
          <a:lstStyle/>
          <a:p>
            <a:r>
              <a:rPr lang="en-US" dirty="0" smtClean="0"/>
              <a:t>108 males and </a:t>
            </a:r>
            <a:r>
              <a:rPr lang="en-US" dirty="0"/>
              <a:t>110 females</a:t>
            </a:r>
          </a:p>
          <a:p>
            <a:r>
              <a:rPr lang="en-US" dirty="0" smtClean="0"/>
              <a:t>2 elementary schools (K-4)</a:t>
            </a:r>
          </a:p>
          <a:p>
            <a:r>
              <a:rPr lang="en-US" dirty="0" smtClean="0"/>
              <a:t>1 intermediate school (5-6) </a:t>
            </a:r>
          </a:p>
          <a:p>
            <a:r>
              <a:rPr lang="en-US" dirty="0" smtClean="0"/>
              <a:t>62% Hispanic, 31% African American, and 83% economically disadvantage</a:t>
            </a:r>
          </a:p>
          <a:p>
            <a:r>
              <a:rPr lang="en-US" dirty="0" smtClean="0"/>
              <a:t>28.7% had BMI above 95</a:t>
            </a:r>
            <a:r>
              <a:rPr lang="en-US" baseline="30000" dirty="0" smtClean="0"/>
              <a:t>th</a:t>
            </a:r>
            <a:r>
              <a:rPr lang="en-US" dirty="0"/>
              <a:t> </a:t>
            </a:r>
            <a:r>
              <a:rPr lang="en-US" dirty="0" smtClean="0"/>
              <a:t>percentile of US norms</a:t>
            </a:r>
          </a:p>
          <a:p>
            <a:r>
              <a:rPr lang="en-US" dirty="0" smtClean="0"/>
              <a:t>17.9% had BMI between 85</a:t>
            </a:r>
            <a:r>
              <a:rPr lang="en-US" baseline="30000" dirty="0" smtClean="0"/>
              <a:t>th</a:t>
            </a:r>
            <a:r>
              <a:rPr lang="en-US" dirty="0" smtClean="0"/>
              <a:t> and 95</a:t>
            </a:r>
            <a:r>
              <a:rPr lang="en-US" baseline="30000" dirty="0" smtClean="0"/>
              <a:t>th</a:t>
            </a:r>
            <a:r>
              <a:rPr lang="en-US" dirty="0" smtClean="0"/>
              <a:t> percentile or US norms </a:t>
            </a:r>
          </a:p>
          <a:p>
            <a:pPr marL="0" indent="0">
              <a:buNone/>
            </a:pPr>
            <a:endParaRPr lang="en-US" dirty="0"/>
          </a:p>
        </p:txBody>
      </p:sp>
    </p:spTree>
    <p:extLst>
      <p:ext uri="{BB962C8B-B14F-4D97-AF65-F5344CB8AC3E}">
        <p14:creationId xmlns:p14="http://schemas.microsoft.com/office/powerpoint/2010/main" val="362536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on food</a:t>
            </a:r>
            <a:endParaRPr lang="en-US" dirty="0"/>
          </a:p>
        </p:txBody>
      </p:sp>
      <p:sp>
        <p:nvSpPr>
          <p:cNvPr id="3" name="Content Placeholder 2"/>
          <p:cNvSpPr>
            <a:spLocks noGrp="1"/>
          </p:cNvSpPr>
          <p:nvPr>
            <p:ph idx="1"/>
          </p:nvPr>
        </p:nvSpPr>
        <p:spPr/>
        <p:txBody>
          <a:bodyPr/>
          <a:lstStyle/>
          <a:p>
            <a:r>
              <a:rPr lang="en-US" dirty="0" smtClean="0"/>
              <a:t>Sorted yucky and yummy food</a:t>
            </a:r>
          </a:p>
          <a:p>
            <a:endParaRPr lang="en-US" dirty="0" smtClean="0"/>
          </a:p>
          <a:p>
            <a:r>
              <a:rPr lang="en-US" dirty="0" smtClean="0"/>
              <a:t>Sorted good and not good for you foods</a:t>
            </a:r>
          </a:p>
          <a:p>
            <a:endParaRPr lang="en-US" dirty="0" smtClean="0"/>
          </a:p>
          <a:p>
            <a:r>
              <a:rPr lang="en-US" dirty="0" smtClean="0"/>
              <a:t>Raised discussions on foods in older groups</a:t>
            </a:r>
            <a:endParaRPr lang="en-US" dirty="0"/>
          </a:p>
        </p:txBody>
      </p:sp>
    </p:spTree>
    <p:extLst>
      <p:ext uri="{BB962C8B-B14F-4D97-AF65-F5344CB8AC3E}">
        <p14:creationId xmlns:p14="http://schemas.microsoft.com/office/powerpoint/2010/main" val="1156608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on activity</a:t>
            </a:r>
            <a:endParaRPr lang="en-US" dirty="0"/>
          </a:p>
        </p:txBody>
      </p:sp>
      <p:sp>
        <p:nvSpPr>
          <p:cNvPr id="3" name="Content Placeholder 2"/>
          <p:cNvSpPr>
            <a:spLocks noGrp="1"/>
          </p:cNvSpPr>
          <p:nvPr>
            <p:ph idx="1"/>
          </p:nvPr>
        </p:nvSpPr>
        <p:spPr/>
        <p:txBody>
          <a:bodyPr/>
          <a:lstStyle/>
          <a:p>
            <a:r>
              <a:rPr lang="en-US" dirty="0" smtClean="0"/>
              <a:t>Sorted activities from fun and not fun</a:t>
            </a:r>
          </a:p>
          <a:p>
            <a:r>
              <a:rPr lang="en-US" dirty="0" smtClean="0"/>
              <a:t>Sorted activities by moving a little or a lot</a:t>
            </a:r>
            <a:endParaRPr lang="en-US" dirty="0"/>
          </a:p>
        </p:txBody>
      </p:sp>
    </p:spTree>
    <p:extLst>
      <p:ext uri="{BB962C8B-B14F-4D97-AF65-F5344CB8AC3E}">
        <p14:creationId xmlns:p14="http://schemas.microsoft.com/office/powerpoint/2010/main" val="3579018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2086</Words>
  <Application>Microsoft Office PowerPoint</Application>
  <PresentationFormat>On-screen Show (4:3)</PresentationFormat>
  <Paragraphs>118</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Qualititative Research</vt:lpstr>
      <vt:lpstr>Objectives</vt:lpstr>
      <vt:lpstr>Introduction</vt:lpstr>
      <vt:lpstr>Complications of Obesity</vt:lpstr>
      <vt:lpstr>Purpose</vt:lpstr>
      <vt:lpstr>Research Questions</vt:lpstr>
      <vt:lpstr>Sample</vt:lpstr>
      <vt:lpstr>Data on food</vt:lpstr>
      <vt:lpstr>Data on activity</vt:lpstr>
      <vt:lpstr>Data</vt:lpstr>
      <vt:lpstr>Results on food</vt:lpstr>
      <vt:lpstr>Results for activity</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Qualititative Research</dc:title>
  <dc:creator>Sara Rinehart</dc:creator>
  <cp:lastModifiedBy>Adrienne</cp:lastModifiedBy>
  <cp:revision>17</cp:revision>
  <dcterms:created xsi:type="dcterms:W3CDTF">2011-02-20T11:04:24Z</dcterms:created>
  <dcterms:modified xsi:type="dcterms:W3CDTF">2011-02-20T22:08:48Z</dcterms:modified>
</cp:coreProperties>
</file>