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62" r:id="rId4"/>
    <p:sldId id="263" r:id="rId5"/>
    <p:sldId id="266" r:id="rId6"/>
    <p:sldId id="267" r:id="rId7"/>
    <p:sldId id="268" r:id="rId8"/>
    <p:sldId id="269" r:id="rId9"/>
    <p:sldId id="270" r:id="rId10"/>
    <p:sldId id="272" r:id="rId11"/>
    <p:sldId id="271" r:id="rId12"/>
    <p:sldId id="265" r:id="rId13"/>
    <p:sldId id="264" r:id="rId14"/>
    <p:sldId id="258" r:id="rId15"/>
    <p:sldId id="259" r:id="rId16"/>
    <p:sldId id="261" r:id="rId17"/>
    <p:sldId id="273" r:id="rId18"/>
    <p:sldId id="26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7391" autoAdjust="0"/>
  </p:normalViewPr>
  <p:slideViewPr>
    <p:cSldViewPr>
      <p:cViewPr varScale="1">
        <p:scale>
          <a:sx n="79" d="100"/>
          <a:sy n="79" d="100"/>
        </p:scale>
        <p:origin x="-894" y="-96"/>
      </p:cViewPr>
      <p:guideLst>
        <p:guide orient="horz" pos="2160"/>
        <p:guide pos="2880"/>
      </p:guideLst>
    </p:cSldViewPr>
  </p:slideViewPr>
  <p:outlineViewPr>
    <p:cViewPr>
      <p:scale>
        <a:sx n="33" d="100"/>
        <a:sy n="33" d="100"/>
      </p:scale>
      <p:origin x="0" y="154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F58EA0-3906-46D0-B1CE-5494E329694E}" type="datetimeFigureOut">
              <a:rPr lang="en-US" smtClean="0"/>
              <a:pPr/>
              <a:t>9/19/2010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E81A93-F6BA-433F-A4ED-701861FDC0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Qualitative</a:t>
            </a:r>
            <a:r>
              <a:rPr lang="en-US" baseline="0" dirty="0" smtClean="0"/>
              <a:t> research can be described as an attempt to build a complete picture of a phenomenon or interest (</a:t>
            </a:r>
            <a:r>
              <a:rPr lang="en-US" baseline="0" dirty="0" err="1" smtClean="0"/>
              <a:t>Macnee</a:t>
            </a:r>
            <a:r>
              <a:rPr lang="en-US" baseline="0" dirty="0" smtClean="0"/>
              <a:t> &amp; McCabe, 2008, p. 28).  We will discuss the purpose and function of qualitative research, compare qualitative research to quantitative research, describe the steps of the qualitative research process, and explain the types of qualitative research designs.  </a:t>
            </a:r>
            <a:endParaRPr lang="en-US" dirty="0"/>
          </a:p>
        </p:txBody>
      </p:sp>
      <p:sp>
        <p:nvSpPr>
          <p:cNvPr id="4" name="Slide Number Placeholder 3"/>
          <p:cNvSpPr>
            <a:spLocks noGrp="1"/>
          </p:cNvSpPr>
          <p:nvPr>
            <p:ph type="sldNum" sz="quarter" idx="10"/>
          </p:nvPr>
        </p:nvSpPr>
        <p:spPr/>
        <p:txBody>
          <a:bodyPr/>
          <a:lstStyle/>
          <a:p>
            <a:fld id="{87E81A93-F6BA-433F-A4ED-701861FDC058}"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second step</a:t>
            </a:r>
            <a:r>
              <a:rPr lang="en-US" sz="1200" kern="1200" baseline="0" dirty="0" smtClean="0">
                <a:solidFill>
                  <a:schemeClr val="tx1"/>
                </a:solidFill>
                <a:latin typeface="+mn-lt"/>
                <a:ea typeface="+mn-ea"/>
                <a:cs typeface="+mn-cs"/>
              </a:rPr>
              <a:t> of the qualitative research is managing and analyzing data.  </a:t>
            </a:r>
            <a:r>
              <a:rPr lang="en-US" sz="1200" kern="1200" dirty="0" smtClean="0">
                <a:solidFill>
                  <a:schemeClr val="tx1"/>
                </a:solidFill>
                <a:latin typeface="+mn-lt"/>
                <a:ea typeface="+mn-ea"/>
                <a:cs typeface="+mn-cs"/>
              </a:rPr>
              <a:t>In qualitative research, an audit trail gives a detailed description of how the data from the study was managed</a:t>
            </a:r>
            <a:r>
              <a:rPr lang="en-US" sz="1200" kern="1200" baseline="0" dirty="0" smtClean="0">
                <a:solidFill>
                  <a:schemeClr val="tx1"/>
                </a:solidFill>
                <a:latin typeface="+mn-lt"/>
                <a:ea typeface="+mn-ea"/>
                <a:cs typeface="+mn-cs"/>
              </a:rPr>
              <a:t> and assists the researcher in being consistent.  </a:t>
            </a:r>
            <a:r>
              <a:rPr lang="en-US" sz="1200" kern="1200" dirty="0" smtClean="0">
                <a:solidFill>
                  <a:schemeClr val="tx1"/>
                </a:solidFill>
                <a:latin typeface="+mn-lt"/>
                <a:ea typeface="+mn-ea"/>
                <a:cs typeface="+mn-cs"/>
              </a:rPr>
              <a:t>The data collected during interviews is transcribed into a word-processing program where it can be reviewed for accuracy and completeness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C.L., &amp; McCabe, S., 2008, p. 260).  The analysis begins by searching for patterns or themes in the data then uncovering commonalities as well as natural variations in the data (Polit, D.F., &amp; Beck, C., 2006, p. 404).</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Interpretation involves tying all of the results together and compiling them as a whole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C.L., &amp; McCabe, S., 2008, p. 261). </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last step of the qualitative research</a:t>
            </a:r>
            <a:r>
              <a:rPr lang="en-US" baseline="0" dirty="0" smtClean="0"/>
              <a:t> process is interpreting the results.  The goal of this step is to organize the data and create some kind of an order so that meaning can be found.  T</a:t>
            </a:r>
            <a:r>
              <a:rPr lang="en-US" dirty="0" smtClean="0"/>
              <a:t>hese main ideas below each take a role in the interpretation of the results of a qualitative study. The process is described as being one that evolves to eventually identify key themes or concepts that reflect the meaning of the data.  In most qualitative studies, data are analyzed throughout the process of implementing the study, and the results of the analysis are then used to guide additional data collection (p. 70).  This differs from a quantitative study where analyzing would not take place until all the data is collected. Overall, interpreting the results requires understanding, digesting, synthesizing, conceptualizing and </a:t>
            </a:r>
            <a:r>
              <a:rPr lang="en-US" dirty="0" err="1" smtClean="0"/>
              <a:t>reconceptualizing</a:t>
            </a:r>
            <a:r>
              <a:rPr lang="en-US" dirty="0" smtClean="0"/>
              <a:t> descriptions of feeling, behaviors, experiences and ideas (p. 73). </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Phenomenological research has a lot of different variations, but it generally uses the method of identifying the people that are living or have lived the experience of interest and looking for their perception through interviews.  The interviews must be highly skilled to obtain the most rich and open sharing of the experience as the participants lived or are living it.  The researcher usually must start by indentifying their own perception or expectations about the phenomenon that is being studied, to not have it interfere with the collection of data and participants most genuine view of it (</a:t>
            </a:r>
            <a:r>
              <a:rPr lang="en-US" dirty="0" err="1" smtClean="0"/>
              <a:t>Macnee</a:t>
            </a:r>
            <a:r>
              <a:rPr lang="en-US" dirty="0" smtClean="0"/>
              <a:t> &amp; McCabe, 2008, p.206). </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When applying the grounded theory specifically to nursing research, </a:t>
            </a:r>
            <a:r>
              <a:rPr lang="en-US" dirty="0" err="1" smtClean="0"/>
              <a:t>Artinian</a:t>
            </a:r>
            <a:r>
              <a:rPr lang="en-US" dirty="0" smtClean="0"/>
              <a:t> (1988) defines four modes, each one used for different purposes.  The descriptive mode answers introductory questions.  The discovery mode helps identify &amp; relate patterns to each other.  Using the discovery mode, a social process or substantive theory can be developed.  The emergent fit mode can aid in redefining the theory.  However, the theory still has to be tested and the intervention mode allows this by requiring the researcher’s involvement. (Burns &amp; Grove, 2010, p.56)</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past, ethnographic studies allowed us a view into more remote cultures.  Now we realize that understanding cultures within our current society is key.  This helps nurses deliver the different modalities of care based upon the patient’s individual understanding and practice of their own culture.  A sub-culture does not necessarily indicate the people being studied reside in another country.  An example of a unique subculture could be drug-addicted nuns, or people who are homeless but refuse to live in shelters.</a:t>
            </a:r>
            <a:endParaRPr lang="en-US" dirty="0"/>
          </a:p>
        </p:txBody>
      </p:sp>
      <p:sp>
        <p:nvSpPr>
          <p:cNvPr id="4" name="Slide Number Placeholder 3"/>
          <p:cNvSpPr>
            <a:spLocks noGrp="1"/>
          </p:cNvSpPr>
          <p:nvPr>
            <p:ph type="sldNum" sz="quarter" idx="10"/>
          </p:nvPr>
        </p:nvSpPr>
        <p:spPr/>
        <p:txBody>
          <a:bodyPr/>
          <a:lstStyle/>
          <a:p>
            <a:fld id="{87E81A93-F6BA-433F-A4ED-701861FDC058}"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last type of qualitative nursing research that we will discuss is historical.  Like the other qualitative methods, it involves looking at subjective data and building a picture of a phenomenon based on that data.  Historical research looks at links in the past and uses those to help us understand a current phenomenon or to plan for the future. In order to determine proper data sources, make sense of the research, and use it to draw conclusions, the phenomenon must be clearly delineated. (</a:t>
            </a:r>
            <a:r>
              <a:rPr lang="en-US" dirty="0" err="1" smtClean="0"/>
              <a:t>Macnee</a:t>
            </a:r>
            <a:r>
              <a:rPr lang="en-US" dirty="0" smtClean="0"/>
              <a:t> &amp; McCabe, 2008, p. 208)</a:t>
            </a:r>
          </a:p>
          <a:p>
            <a:endParaRPr lang="en-US" dirty="0" smtClean="0"/>
          </a:p>
          <a:p>
            <a:r>
              <a:rPr lang="en-US" dirty="0" smtClean="0"/>
              <a:t>According to </a:t>
            </a:r>
            <a:r>
              <a:rPr lang="en-US" dirty="0" err="1" smtClean="0"/>
              <a:t>Macnee</a:t>
            </a:r>
            <a:r>
              <a:rPr lang="en-US" dirty="0" smtClean="0"/>
              <a:t> &amp; McCabe (2001), because historical research explores phenomena from the past, records, videotapes, photographs, interviews, and published reports are commonly used as data sources (p. 208). In general, researchers want to use as broad of sources as possible to gather the most information and leave little room for bias and error. Historical research methods, in contrast to the other types of qualitative research methods, involve the evaluation of the credibility of sources which also helps alleviate bias in the research (</a:t>
            </a:r>
            <a:r>
              <a:rPr lang="en-US" dirty="0" err="1" smtClean="0"/>
              <a:t>Macnee</a:t>
            </a:r>
            <a:r>
              <a:rPr lang="en-US" dirty="0" smtClean="0"/>
              <a:t> &amp; McCabe, 2008, p. 208).</a:t>
            </a:r>
          </a:p>
          <a:p>
            <a:endParaRPr lang="en-US" dirty="0" smtClean="0"/>
          </a:p>
          <a:p>
            <a:r>
              <a:rPr lang="en-US" dirty="0" smtClean="0"/>
              <a:t>A study by Brush and </a:t>
            </a:r>
            <a:r>
              <a:rPr lang="en-US" dirty="0" err="1" smtClean="0"/>
              <a:t>Capezuti</a:t>
            </a:r>
            <a:r>
              <a:rPr lang="en-US" dirty="0" smtClean="0"/>
              <a:t> (2001) titled “Historical Analysis of </a:t>
            </a:r>
            <a:r>
              <a:rPr lang="en-US" dirty="0" err="1" smtClean="0"/>
              <a:t>Siderail</a:t>
            </a:r>
            <a:r>
              <a:rPr lang="en-US" dirty="0" smtClean="0"/>
              <a:t> use in American Hospitals” is an example of historical research. This study examined the use of </a:t>
            </a:r>
            <a:r>
              <a:rPr lang="en-US" dirty="0" err="1" smtClean="0"/>
              <a:t>siderails</a:t>
            </a:r>
            <a:r>
              <a:rPr lang="en-US" dirty="0" smtClean="0"/>
              <a:t> in hospitals in the 20</a:t>
            </a:r>
            <a:r>
              <a:rPr lang="en-US" baseline="30000" dirty="0" smtClean="0"/>
              <a:t>th</a:t>
            </a:r>
            <a:r>
              <a:rPr lang="en-US" dirty="0" smtClean="0"/>
              <a:t> century to explore how their use became so widespread and determine what impact that may have on the use of </a:t>
            </a:r>
            <a:r>
              <a:rPr lang="en-US" dirty="0" err="1" smtClean="0"/>
              <a:t>siderails</a:t>
            </a:r>
            <a:r>
              <a:rPr lang="en-US" dirty="0" smtClean="0"/>
              <a:t> in the future. The researchers used historical information to make connections to present day and to the future which is the core idea behind the use of historical research.</a:t>
            </a:r>
          </a:p>
          <a:p>
            <a:endParaRPr lang="en-US" dirty="0"/>
          </a:p>
        </p:txBody>
      </p:sp>
      <p:sp>
        <p:nvSpPr>
          <p:cNvPr id="4" name="Slide Number Placeholder 3"/>
          <p:cNvSpPr>
            <a:spLocks noGrp="1"/>
          </p:cNvSpPr>
          <p:nvPr>
            <p:ph type="sldNum" sz="quarter" idx="10"/>
          </p:nvPr>
        </p:nvSpPr>
        <p:spPr/>
        <p:txBody>
          <a:bodyPr/>
          <a:lstStyle/>
          <a:p>
            <a:fld id="{87E81A93-F6BA-433F-A4ED-701861FDC058}"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conclusion, we have discussed</a:t>
            </a:r>
            <a:r>
              <a:rPr lang="en-US" baseline="0" dirty="0" smtClean="0"/>
              <a:t> the purpose and function of qualitative research, compared qualitative research to quantitative research, described the steps of the qualitative research process, and explained the types of qualitative research designs.  We hope that you now have a better understanding of qualitative research.    </a:t>
            </a:r>
            <a:endParaRPr lang="en-US" dirty="0" smtClean="0"/>
          </a:p>
          <a:p>
            <a:endParaRPr lang="en-US" dirty="0"/>
          </a:p>
        </p:txBody>
      </p:sp>
      <p:sp>
        <p:nvSpPr>
          <p:cNvPr id="4" name="Slide Number Placeholder 3"/>
          <p:cNvSpPr>
            <a:spLocks noGrp="1"/>
          </p:cNvSpPr>
          <p:nvPr>
            <p:ph type="sldNum" sz="quarter" idx="10"/>
          </p:nvPr>
        </p:nvSpPr>
        <p:spPr/>
        <p:txBody>
          <a:bodyPr/>
          <a:lstStyle/>
          <a:p>
            <a:fld id="{87E81A93-F6BA-433F-A4ED-701861FDC058}"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pPr>
            <a:r>
              <a:rPr lang="en-US" sz="1200" dirty="0" smtClean="0"/>
              <a:t>Rigor is a term that is often used to describe important aspects of a qualitative study.  In order for a study to be taken seriously, be</a:t>
            </a:r>
            <a:r>
              <a:rPr lang="en-US" sz="1200" baseline="0" dirty="0" smtClean="0"/>
              <a:t> </a:t>
            </a:r>
            <a:r>
              <a:rPr lang="en-US" sz="1200" dirty="0" smtClean="0"/>
              <a:t>believable, and be accurate, certain measures must be taken by the researchers to eliminate as much error as possible.  These strict measures are known as the rigor of the study which applies to both data collection and data analysis where errors can be introduced (</a:t>
            </a:r>
            <a:r>
              <a:rPr lang="en-US" sz="1200" dirty="0" err="1" smtClean="0"/>
              <a:t>Macnee</a:t>
            </a:r>
            <a:r>
              <a:rPr lang="en-US" sz="1200" dirty="0" smtClean="0"/>
              <a:t> &amp; McCabe, 2008, p. 170). Because rigor deals with a strict process of data collection and analysis, it also reflects the overall quality of the study (</a:t>
            </a:r>
            <a:r>
              <a:rPr lang="en-US" sz="1200" dirty="0" err="1" smtClean="0"/>
              <a:t>Macnee</a:t>
            </a:r>
            <a:r>
              <a:rPr lang="en-US" sz="1200" dirty="0" smtClean="0"/>
              <a:t> &amp; McCabe, 2008, p. 170) .</a:t>
            </a:r>
          </a:p>
          <a:p>
            <a:pPr>
              <a:lnSpc>
                <a:spcPct val="90000"/>
              </a:lnSpc>
            </a:pPr>
            <a:endParaRPr lang="en-US" sz="1200" dirty="0" smtClean="0"/>
          </a:p>
          <a:p>
            <a:pPr>
              <a:lnSpc>
                <a:spcPct val="90000"/>
              </a:lnSpc>
            </a:pPr>
            <a:r>
              <a:rPr lang="en-US" sz="1200" dirty="0" smtClean="0"/>
              <a:t>According to </a:t>
            </a:r>
            <a:r>
              <a:rPr lang="en-US" sz="1200" dirty="0" err="1" smtClean="0"/>
              <a:t>Macnee</a:t>
            </a:r>
            <a:r>
              <a:rPr lang="en-US" sz="1200" dirty="0" smtClean="0"/>
              <a:t> and McCabe (2008), there are four important aspects of a study which must be met to ensure rigor.  These are trustworthiness, </a:t>
            </a:r>
            <a:r>
              <a:rPr lang="en-US" sz="1200" dirty="0" err="1" smtClean="0"/>
              <a:t>confirmability</a:t>
            </a:r>
            <a:r>
              <a:rPr lang="en-US" sz="1200" dirty="0" smtClean="0"/>
              <a:t>, transferability, and credibility.  Trustworthiness of the data is related to how honest the participants were with their answers.  It directly depends on the relationships that the researcher had with the participants.  </a:t>
            </a:r>
            <a:r>
              <a:rPr lang="en-US" sz="1200" dirty="0" err="1" smtClean="0"/>
              <a:t>Confirmability</a:t>
            </a:r>
            <a:r>
              <a:rPr lang="en-US" sz="1200" dirty="0" smtClean="0"/>
              <a:t> refers to the decisions made about the processes of data collection and analysis and how readily and consistently those decisions would be made again.  Transferability corresponds to how easily the findings of a study could be applied to a different group from who the data was collected from.  Credibility is the fourth aspect of rigor,</a:t>
            </a:r>
            <a:r>
              <a:rPr lang="en-US" sz="1200" baseline="0" dirty="0" smtClean="0"/>
              <a:t> which is</a:t>
            </a:r>
            <a:r>
              <a:rPr lang="en-US" sz="1200" dirty="0" smtClean="0"/>
              <a:t> the confidence that the researcher and others have in the reliability of the research findings.  All of these aspects must be met in a study in order to ensure its rigor</a:t>
            </a:r>
            <a:r>
              <a:rPr lang="en-US" sz="1200" baseline="0" dirty="0" smtClean="0"/>
              <a:t> </a:t>
            </a:r>
            <a:r>
              <a:rPr lang="en-US" sz="1200" dirty="0" smtClean="0"/>
              <a:t>(</a:t>
            </a:r>
            <a:r>
              <a:rPr lang="en-US" sz="1200" dirty="0" err="1" smtClean="0"/>
              <a:t>Macnee</a:t>
            </a:r>
            <a:r>
              <a:rPr lang="en-US" sz="1200" dirty="0" smtClean="0"/>
              <a:t> &amp; McCabe, 2008, p. 170-173).</a:t>
            </a:r>
          </a:p>
        </p:txBody>
      </p:sp>
      <p:sp>
        <p:nvSpPr>
          <p:cNvPr id="4" name="Slide Number Placeholder 3"/>
          <p:cNvSpPr>
            <a:spLocks noGrp="1"/>
          </p:cNvSpPr>
          <p:nvPr>
            <p:ph type="sldNum" sz="quarter" idx="10"/>
          </p:nvPr>
        </p:nvSpPr>
        <p:spPr/>
        <p:txBody>
          <a:bodyPr/>
          <a:lstStyle/>
          <a:p>
            <a:fld id="{87E81A93-F6BA-433F-A4ED-701861FDC05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concept of validity in qualitative research is important when deciding if the research can be used in clinical practice.  It reflects how accurate the information that was gathered is to the true variable of interest.  According to </a:t>
            </a:r>
            <a:r>
              <a:rPr lang="en-US" dirty="0" err="1" smtClean="0"/>
              <a:t>Macnee</a:t>
            </a:r>
            <a:r>
              <a:rPr lang="en-US" dirty="0" smtClean="0"/>
              <a:t> and McCabe (2008), “A measure is valid if it measures correctly and accurately what it is intended to measure” (p. 182).  Therefore, if information gathered does not accurately measure the variable of interest, the information is not valid and it can not be use in clinical practice.  Gender is a variable that would likely have high validity because</a:t>
            </a:r>
            <a:r>
              <a:rPr lang="en-US" baseline="0" dirty="0" smtClean="0"/>
              <a:t> </a:t>
            </a:r>
            <a:r>
              <a:rPr lang="en-US" dirty="0" smtClean="0"/>
              <a:t>it is generally a straight-forward question and answer.  In contrast, data measured in regards to the variable of race would not be as valid because there are different interpretations of the question and the possible answers (</a:t>
            </a:r>
            <a:r>
              <a:rPr lang="en-US" dirty="0" err="1" smtClean="0"/>
              <a:t>Macnee</a:t>
            </a:r>
            <a:r>
              <a:rPr lang="en-US" dirty="0" smtClean="0"/>
              <a:t> &amp; McCabe, 2008, p. 182-183).</a:t>
            </a:r>
          </a:p>
          <a:p>
            <a:endParaRPr lang="en-US" dirty="0" smtClean="0"/>
          </a:p>
          <a:p>
            <a:r>
              <a:rPr lang="en-US" dirty="0" smtClean="0"/>
              <a:t>As stated in </a:t>
            </a:r>
            <a:r>
              <a:rPr lang="en-US" dirty="0" err="1" smtClean="0"/>
              <a:t>Macnee</a:t>
            </a:r>
            <a:r>
              <a:rPr lang="en-US" dirty="0" smtClean="0"/>
              <a:t> and McCabe (2008), there are three types of validity that may be examined within a study (p. 183).  These are content validity, criterion-related validity, and construct validity.  Content validity refers to the items on a scale and measures whether they are accurate and comprehensive.  Criterion-related validity measures how well one set of data matches another set of data that was gathered in a different way but supposed to measure the same variable.  “The construct validity is the extent to which a scale or instrument measures what it was supposed to measure” (</a:t>
            </a:r>
            <a:r>
              <a:rPr lang="en-US" dirty="0" err="1" smtClean="0"/>
              <a:t>Macnee</a:t>
            </a:r>
            <a:r>
              <a:rPr lang="en-US" dirty="0" smtClean="0"/>
              <a:t> &amp; McCabe, 2008, p. 184).  Because of this, construct validity is the broadest type of validity and can include both content validity and criterion-related validity (</a:t>
            </a:r>
            <a:r>
              <a:rPr lang="en-US" dirty="0" err="1" smtClean="0"/>
              <a:t>Macnee</a:t>
            </a:r>
            <a:r>
              <a:rPr lang="en-US" dirty="0" smtClean="0"/>
              <a:t> &amp; McCabe, 2008, p. 183-184).</a:t>
            </a:r>
          </a:p>
        </p:txBody>
      </p:sp>
      <p:sp>
        <p:nvSpPr>
          <p:cNvPr id="4" name="Slide Number Placeholder 3"/>
          <p:cNvSpPr>
            <a:spLocks noGrp="1"/>
          </p:cNvSpPr>
          <p:nvPr>
            <p:ph type="sldNum" sz="quarter" idx="10"/>
          </p:nvPr>
        </p:nvSpPr>
        <p:spPr/>
        <p:txBody>
          <a:bodyPr/>
          <a:lstStyle/>
          <a:p>
            <a:fld id="{87E81A93-F6BA-433F-A4ED-701861FDC05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Qualitative and Quantitative research</a:t>
            </a:r>
            <a:r>
              <a:rPr lang="en-US" baseline="0" dirty="0" smtClean="0"/>
              <a:t> differ in three ways: the process of their research, the tools they use, and the outcomes of their research.</a:t>
            </a: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quantitative</a:t>
            </a:r>
            <a:r>
              <a:rPr lang="en-US" baseline="0" dirty="0" smtClean="0"/>
              <a:t> research process begins with the researcher defining the studies’ parameters.  Once the parameters are defined, the researcher can select the variables and measure them with precision and accuracy.  Once a quantitative research process begins, the hypotheses is not formulated until all variables have been measured.  A qualitative research process is not able to define variables with precision and accuracy so the researcher first creates an initial theory.  Once the theory is created the researcher organizes the study, applies the tools needed, and begins to organize the data.  J. </a:t>
            </a:r>
            <a:r>
              <a:rPr lang="en-US" baseline="0" dirty="0" err="1" smtClean="0"/>
              <a:t>Reswick</a:t>
            </a:r>
            <a:r>
              <a:rPr lang="en-US" baseline="0" dirty="0" smtClean="0"/>
              <a:t> (1994) defines comparative analysis as the continual use of comparing assumptions, structure, data, and outcomes with all of the available information including </a:t>
            </a:r>
            <a:r>
              <a:rPr lang="en-US" dirty="0" smtClean="0"/>
              <a:t>reports in the literature and to continually test data for reliability and validity.  Once the theory starts</a:t>
            </a:r>
            <a:r>
              <a:rPr lang="en-US" baseline="0" dirty="0" smtClean="0"/>
              <a:t> to take hold, the researcher can alter and refine the study to produce new data to support the theory or to go in another direction.  This process continues until the theory has been formed.  As you can tell, the process of the two research studies are entirely different.</a:t>
            </a: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two research styles</a:t>
            </a:r>
            <a:r>
              <a:rPr lang="en-US" baseline="0" dirty="0" smtClean="0"/>
              <a:t> use different tools when analyzing their information.  In a quantitative study, instruments are useful for the precision and accuracy of their measurements.  Some of quantitative studies will involve animals or humans to be studied.  The statistical methods are used to provide tools for measuring the reliability and validity of the results.  A qualitative study uses different tools to find their results of the theory they are studying.  They can use questionnaires, focus groups, interviews, personal participation, or observation.</a:t>
            </a: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outcome</a:t>
            </a:r>
            <a:r>
              <a:rPr lang="en-US" baseline="0" dirty="0" smtClean="0"/>
              <a:t> of a quantitative study is usually a truth tests of a prior stated hypotheses.  A qualitative studies outcome is a grounded theory where the process starts with a theory that is based on experience and intuition.  The theory will end with a theory that is grounded on data.</a:t>
            </a: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Here is a diagram that</a:t>
            </a:r>
            <a:r>
              <a:rPr lang="en-US" baseline="0" dirty="0" smtClean="0"/>
              <a:t> J.  </a:t>
            </a:r>
            <a:r>
              <a:rPr lang="en-US" baseline="0" dirty="0" err="1" smtClean="0"/>
              <a:t>Reswick</a:t>
            </a:r>
            <a:r>
              <a:rPr lang="en-US" baseline="0" dirty="0" smtClean="0"/>
              <a:t> (1994) put together to show the steps taken in a Quantitative and Qualitative research study.  </a:t>
            </a: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sz="1200" baseline="0" dirty="0" smtClean="0">
                <a:latin typeface="+mn-lt"/>
              </a:rPr>
              <a:t>Next, we will discuss the steps of the qualitative research process.  The first step involves collecting data, which can be done through the use of interviews, journaling, participant observation, and art analysis.  Interviews are the most frequently used strategy for collecting data in qualitative research methods.  The researcher is a participant in the study when using participant observation as a method of data collection.   Art analysis includes music, poetry, photography, documents, and records (</a:t>
            </a:r>
            <a:r>
              <a:rPr lang="en-US" sz="1200" baseline="0" dirty="0" err="1" smtClean="0">
                <a:latin typeface="+mn-lt"/>
              </a:rPr>
              <a:t>Macnee</a:t>
            </a:r>
            <a:r>
              <a:rPr lang="en-US" sz="1200" baseline="0" dirty="0" smtClean="0">
                <a:latin typeface="+mn-lt"/>
              </a:rPr>
              <a:t> &amp; McCabe, 2008, p. 167-169).</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7C19D5F-3EBC-4AA3-810F-F2A65DB71F20}" type="datetimeFigureOut">
              <a:rPr lang="en-US" smtClean="0"/>
              <a:pPr/>
              <a:t>9/19/2010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D6FE601-66D8-4AAA-9DDC-4A7878C2B27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C19D5F-3EBC-4AA3-810F-F2A65DB71F20}" type="datetimeFigureOut">
              <a:rPr lang="en-US" smtClean="0"/>
              <a:pPr/>
              <a:t>9/19/2010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C19D5F-3EBC-4AA3-810F-F2A65DB71F20}" type="datetimeFigureOut">
              <a:rPr lang="en-US" smtClean="0"/>
              <a:pPr/>
              <a:t>9/19/2010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7C19D5F-3EBC-4AA3-810F-F2A65DB71F20}" type="datetimeFigureOut">
              <a:rPr lang="en-US" smtClean="0"/>
              <a:pPr/>
              <a:t>9/19/2010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FE601-66D8-4AAA-9DDC-4A7878C2B27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7C19D5F-3EBC-4AA3-810F-F2A65DB71F20}" type="datetimeFigureOut">
              <a:rPr lang="en-US" smtClean="0"/>
              <a:pPr/>
              <a:t>9/19/2010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D6FE601-66D8-4AAA-9DDC-4A7878C2B2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7C19D5F-3EBC-4AA3-810F-F2A65DB71F20}" type="datetimeFigureOut">
              <a:rPr lang="en-US" smtClean="0"/>
              <a:pPr/>
              <a:t>9/19/2010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FE601-66D8-4AAA-9DDC-4A7878C2B27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7C19D5F-3EBC-4AA3-810F-F2A65DB71F20}" type="datetimeFigureOut">
              <a:rPr lang="en-US" smtClean="0"/>
              <a:pPr/>
              <a:t>9/19/2010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6FE601-66D8-4AAA-9DDC-4A7878C2B27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7C19D5F-3EBC-4AA3-810F-F2A65DB71F20}" type="datetimeFigureOut">
              <a:rPr lang="en-US" smtClean="0"/>
              <a:pPr/>
              <a:t>9/19/2010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C19D5F-3EBC-4AA3-810F-F2A65DB71F20}" type="datetimeFigureOut">
              <a:rPr lang="en-US" smtClean="0"/>
              <a:pPr/>
              <a:t>9/19/2010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7C19D5F-3EBC-4AA3-810F-F2A65DB71F20}" type="datetimeFigureOut">
              <a:rPr lang="en-US" smtClean="0"/>
              <a:pPr/>
              <a:t>9/19/2010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FE601-66D8-4AAA-9DDC-4A7878C2B27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7C19D5F-3EBC-4AA3-810F-F2A65DB71F20}" type="datetimeFigureOut">
              <a:rPr lang="en-US" smtClean="0"/>
              <a:pPr/>
              <a:t>9/19/2010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D6FE601-66D8-4AAA-9DDC-4A7878C2B27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7C19D5F-3EBC-4AA3-810F-F2A65DB71F20}" type="datetimeFigureOut">
              <a:rPr lang="en-US" smtClean="0"/>
              <a:pPr/>
              <a:t>9/19/2010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D6FE601-66D8-4AAA-9DDC-4A7878C2B2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dirty="0" smtClean="0">
                <a:latin typeface="Times New Roman" pitchFamily="18" charset="0"/>
                <a:cs typeface="Times New Roman" pitchFamily="18" charset="0"/>
              </a:rPr>
              <a:t>Amanda Fricke</a:t>
            </a:r>
          </a:p>
          <a:p>
            <a:r>
              <a:rPr lang="en-US" dirty="0" smtClean="0">
                <a:latin typeface="Times New Roman" pitchFamily="18" charset="0"/>
                <a:cs typeface="Times New Roman" pitchFamily="18" charset="0"/>
              </a:rPr>
              <a:t>Kelly </a:t>
            </a:r>
            <a:r>
              <a:rPr lang="en-US" dirty="0" err="1" smtClean="0">
                <a:latin typeface="Times New Roman" pitchFamily="18" charset="0"/>
                <a:cs typeface="Times New Roman" pitchFamily="18" charset="0"/>
              </a:rPr>
              <a:t>Strader</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Lindsey Foley</a:t>
            </a:r>
          </a:p>
          <a:p>
            <a:r>
              <a:rPr lang="en-US" dirty="0" smtClean="0">
                <a:latin typeface="Times New Roman" pitchFamily="18" charset="0"/>
                <a:cs typeface="Times New Roman" pitchFamily="18" charset="0"/>
              </a:rPr>
              <a:t>Gloria Davis</a:t>
            </a:r>
          </a:p>
          <a:p>
            <a:r>
              <a:rPr lang="en-US" dirty="0" smtClean="0">
                <a:latin typeface="Times New Roman" pitchFamily="18" charset="0"/>
                <a:cs typeface="Times New Roman" pitchFamily="18" charset="0"/>
              </a:rPr>
              <a:t>Katie </a:t>
            </a:r>
            <a:r>
              <a:rPr lang="en-US" dirty="0" err="1" smtClean="0">
                <a:latin typeface="Times New Roman" pitchFamily="18" charset="0"/>
                <a:cs typeface="Times New Roman" pitchFamily="18" charset="0"/>
              </a:rPr>
              <a:t>Fochtmann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Emily </a:t>
            </a:r>
            <a:r>
              <a:rPr lang="en-US" smtClean="0">
                <a:latin typeface="Times New Roman" pitchFamily="18" charset="0"/>
                <a:cs typeface="Times New Roman" pitchFamily="18" charset="0"/>
              </a:rPr>
              <a:t>Cler</a:t>
            </a:r>
            <a:endParaRPr lang="en-US" dirty="0">
              <a:latin typeface="Times New Roman" pitchFamily="18" charset="0"/>
              <a:cs typeface="Times New Roman" pitchFamily="18" charset="0"/>
            </a:endParaRPr>
          </a:p>
        </p:txBody>
      </p:sp>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Qualitative Research</a:t>
            </a:r>
            <a:br>
              <a:rPr lang="en-US"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N302:  Nursing Research</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09/17/2010</a:t>
            </a:r>
            <a:endParaRPr lang="en-US" sz="18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858962"/>
          </a:xfrm>
        </p:spPr>
        <p:txBody>
          <a:bodyPr>
            <a:noAutofit/>
          </a:bodyPr>
          <a:lstStyle/>
          <a:p>
            <a:r>
              <a:rPr lang="en-US" dirty="0" smtClean="0">
                <a:latin typeface="Times New Roman" pitchFamily="18" charset="0"/>
                <a:cs typeface="Times New Roman" pitchFamily="18" charset="0"/>
              </a:rPr>
              <a:t>Steps of the Qualitative Research Process: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Data Collection Strategies</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2514600"/>
            <a:ext cx="7772400" cy="3505200"/>
          </a:xfrm>
        </p:spPr>
        <p:txBody>
          <a:bodyPr/>
          <a:lstStyle/>
          <a:p>
            <a:r>
              <a:rPr lang="en-US" sz="2000" dirty="0" smtClean="0">
                <a:latin typeface="Times New Roman" pitchFamily="18" charset="0"/>
                <a:cs typeface="Times New Roman" pitchFamily="18" charset="0"/>
              </a:rPr>
              <a:t>Interviews</a:t>
            </a:r>
          </a:p>
          <a:p>
            <a:r>
              <a:rPr lang="en-US" sz="2000" dirty="0" smtClean="0">
                <a:latin typeface="Times New Roman" pitchFamily="18" charset="0"/>
                <a:cs typeface="Times New Roman" pitchFamily="18" charset="0"/>
              </a:rPr>
              <a:t>Journaling</a:t>
            </a:r>
          </a:p>
          <a:p>
            <a:r>
              <a:rPr lang="en-US" sz="2000" dirty="0" smtClean="0">
                <a:latin typeface="Times New Roman" pitchFamily="18" charset="0"/>
                <a:cs typeface="Times New Roman" pitchFamily="18" charset="0"/>
              </a:rPr>
              <a:t>Participant observation</a:t>
            </a:r>
          </a:p>
          <a:p>
            <a:r>
              <a:rPr lang="en-US" sz="2000" dirty="0" smtClean="0">
                <a:latin typeface="Times New Roman" pitchFamily="18" charset="0"/>
                <a:cs typeface="Times New Roman" pitchFamily="18" charset="0"/>
              </a:rPr>
              <a:t>Art analysis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858962"/>
          </a:xfrm>
        </p:spPr>
        <p:txBody>
          <a:bodyPr>
            <a:noAutofit/>
          </a:bodyPr>
          <a:lstStyle/>
          <a:p>
            <a:r>
              <a:rPr lang="en-US" dirty="0" smtClean="0">
                <a:latin typeface="Times New Roman" pitchFamily="18" charset="0"/>
                <a:cs typeface="Times New Roman" pitchFamily="18" charset="0"/>
              </a:rPr>
              <a:t>Steps of the Qualitative Research Process: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Managing &amp; Analyzing Data</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2286000"/>
            <a:ext cx="7772400" cy="3733800"/>
          </a:xfrm>
        </p:spPr>
        <p:txBody>
          <a:bodyPr/>
          <a:lstStyle/>
          <a:p>
            <a:r>
              <a:rPr lang="en-US" sz="2000" dirty="0" smtClean="0">
                <a:latin typeface="Times New Roman" pitchFamily="18" charset="0"/>
                <a:cs typeface="Times New Roman" pitchFamily="18" charset="0"/>
              </a:rPr>
              <a:t>Audit trail</a:t>
            </a:r>
          </a:p>
          <a:p>
            <a:r>
              <a:rPr lang="en-US" sz="2000" dirty="0" smtClean="0">
                <a:latin typeface="Times New Roman" pitchFamily="18" charset="0"/>
                <a:cs typeface="Times New Roman" pitchFamily="18" charset="0"/>
              </a:rPr>
              <a:t>Data transcription</a:t>
            </a:r>
          </a:p>
          <a:p>
            <a:r>
              <a:rPr lang="en-US" sz="2000" dirty="0" smtClean="0">
                <a:latin typeface="Times New Roman" pitchFamily="18" charset="0"/>
                <a:cs typeface="Times New Roman" pitchFamily="18" charset="0"/>
              </a:rPr>
              <a:t>Interpretation of results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782762"/>
          </a:xfrm>
        </p:spPr>
        <p:txBody>
          <a:bodyPr>
            <a:noAutofit/>
          </a:bodyPr>
          <a:lstStyle/>
          <a:p>
            <a:r>
              <a:rPr lang="en-US" dirty="0" smtClean="0">
                <a:latin typeface="Times New Roman" pitchFamily="18" charset="0"/>
                <a:cs typeface="Times New Roman" pitchFamily="18" charset="0"/>
              </a:rPr>
              <a:t>Steps of the Qualitative Research Process: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Interpreting the Results</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762000" y="2057400"/>
            <a:ext cx="7772400" cy="4495800"/>
          </a:xfrm>
        </p:spPr>
        <p:txBody>
          <a:bodyPr>
            <a:normAutofit fontScale="55000" lnSpcReduction="20000"/>
          </a:bodyPr>
          <a:lstStyle/>
          <a:p>
            <a:pPr fontAlgn="auto">
              <a:spcAft>
                <a:spcPts val="0"/>
              </a:spcAft>
              <a:buFont typeface="Arial" pitchFamily="34" charset="0"/>
              <a:buNone/>
              <a:defRPr/>
            </a:pPr>
            <a:r>
              <a:rPr lang="en-US" sz="3400" i="1" u="sng" dirty="0" smtClean="0">
                <a:latin typeface="Times New Roman" pitchFamily="18" charset="0"/>
                <a:cs typeface="Times New Roman" pitchFamily="18" charset="0"/>
              </a:rPr>
              <a:t>Goal</a:t>
            </a:r>
          </a:p>
          <a:p>
            <a:pPr fontAlgn="auto">
              <a:spcAft>
                <a:spcPts val="0"/>
              </a:spcAft>
              <a:buFont typeface="Arial" pitchFamily="34" charset="0"/>
              <a:buNone/>
              <a:defRPr/>
            </a:pPr>
            <a:r>
              <a:rPr lang="en-US" sz="3400" dirty="0" smtClean="0">
                <a:latin typeface="Times New Roman" pitchFamily="18" charset="0"/>
                <a:cs typeface="Times New Roman" pitchFamily="18" charset="0"/>
              </a:rPr>
              <a:t> To organize the data and create some kind of an order so that meaning can be found</a:t>
            </a:r>
          </a:p>
          <a:p>
            <a:pPr fontAlgn="auto">
              <a:spcAft>
                <a:spcPts val="0"/>
              </a:spcAft>
              <a:buFont typeface="Arial" pitchFamily="34" charset="0"/>
              <a:buNone/>
              <a:defRPr/>
            </a:pPr>
            <a:endParaRPr lang="en-US" sz="3400" dirty="0" smtClean="0">
              <a:latin typeface="Times New Roman" pitchFamily="18" charset="0"/>
              <a:cs typeface="Times New Roman" pitchFamily="18" charset="0"/>
            </a:endParaRPr>
          </a:p>
          <a:p>
            <a:pPr>
              <a:buNone/>
              <a:defRPr/>
            </a:pPr>
            <a:r>
              <a:rPr lang="en-US" sz="3400" b="1" dirty="0" smtClean="0">
                <a:latin typeface="Times New Roman" pitchFamily="18" charset="0"/>
                <a:cs typeface="Times New Roman" pitchFamily="18" charset="0"/>
              </a:rPr>
              <a:t>Content Analysis: </a:t>
            </a:r>
            <a:r>
              <a:rPr lang="en-US" sz="3400" dirty="0" smtClean="0">
                <a:latin typeface="Times New Roman" pitchFamily="18" charset="0"/>
                <a:cs typeface="Times New Roman" pitchFamily="18" charset="0"/>
              </a:rPr>
              <a:t>the process of understanding, interpreting, and conceptualizing the meanings in qualitative data.</a:t>
            </a:r>
          </a:p>
          <a:p>
            <a:pPr>
              <a:buNone/>
              <a:defRPr/>
            </a:pPr>
            <a:r>
              <a:rPr lang="en-US" sz="3400" b="1" dirty="0" smtClean="0">
                <a:latin typeface="Times New Roman" pitchFamily="18" charset="0"/>
                <a:cs typeface="Times New Roman" pitchFamily="18" charset="0"/>
              </a:rPr>
              <a:t>Categorization</a:t>
            </a:r>
            <a:r>
              <a:rPr lang="en-US" sz="3400" dirty="0" smtClean="0">
                <a:latin typeface="Times New Roman" pitchFamily="18" charset="0"/>
                <a:cs typeface="Times New Roman" pitchFamily="18" charset="0"/>
              </a:rPr>
              <a:t>: an orderly combination of categories carefully defined so that no overlap occurs.</a:t>
            </a:r>
          </a:p>
          <a:p>
            <a:pPr>
              <a:buNone/>
              <a:defRPr/>
            </a:pPr>
            <a:r>
              <a:rPr lang="en-US" sz="3400" b="1" dirty="0" smtClean="0">
                <a:latin typeface="Times New Roman" pitchFamily="18" charset="0"/>
                <a:cs typeface="Times New Roman" pitchFamily="18" charset="0"/>
              </a:rPr>
              <a:t>Coding/Data Reduction</a:t>
            </a:r>
            <a:r>
              <a:rPr lang="en-US" sz="3400" dirty="0" smtClean="0">
                <a:latin typeface="Times New Roman" pitchFamily="18" charset="0"/>
                <a:cs typeface="Times New Roman" pitchFamily="18" charset="0"/>
              </a:rPr>
              <a:t>: process of breaking down and labeling large amounts of data to identify the category to which they belong. </a:t>
            </a:r>
          </a:p>
          <a:p>
            <a:pPr>
              <a:buNone/>
              <a:defRPr/>
            </a:pPr>
            <a:r>
              <a:rPr lang="en-US" sz="3400" b="1" dirty="0" smtClean="0">
                <a:latin typeface="Times New Roman" pitchFamily="18" charset="0"/>
                <a:cs typeface="Times New Roman" pitchFamily="18" charset="0"/>
              </a:rPr>
              <a:t>Theme: </a:t>
            </a:r>
            <a:r>
              <a:rPr lang="en-US" sz="3400" dirty="0" smtClean="0">
                <a:latin typeface="Times New Roman" pitchFamily="18" charset="0"/>
                <a:cs typeface="Times New Roman" pitchFamily="18" charset="0"/>
              </a:rPr>
              <a:t>an idea or a concept that is implicit in an recurrent though out the idea</a:t>
            </a:r>
          </a:p>
          <a:p>
            <a:pPr>
              <a:buNone/>
              <a:defRPr/>
            </a:pPr>
            <a:r>
              <a:rPr lang="en-US" sz="3400" b="1" dirty="0" smtClean="0">
                <a:latin typeface="Times New Roman" pitchFamily="18" charset="0"/>
                <a:cs typeface="Times New Roman" pitchFamily="18" charset="0"/>
              </a:rPr>
              <a:t>Data Saturation</a:t>
            </a:r>
            <a:r>
              <a:rPr lang="en-US" sz="3400" dirty="0" smtClean="0">
                <a:latin typeface="Times New Roman" pitchFamily="18" charset="0"/>
                <a:cs typeface="Times New Roman" pitchFamily="18" charset="0"/>
              </a:rPr>
              <a:t>: in qualitative research is the point at which all new information collected is redundant of information already collected.</a:t>
            </a:r>
          </a:p>
          <a:p>
            <a:pPr algn="r" fontAlgn="auto">
              <a:spcAft>
                <a:spcPts val="0"/>
              </a:spcAft>
              <a:buFont typeface="Arial" pitchFamily="34" charset="0"/>
              <a:buNone/>
              <a:defRPr/>
            </a:pPr>
            <a:r>
              <a:rPr lang="en-US" sz="3400" dirty="0" smtClean="0">
                <a:latin typeface="Times New Roman" pitchFamily="18" charset="0"/>
                <a:cs typeface="Times New Roman" pitchFamily="18" charset="0"/>
              </a:rPr>
              <a:t>(</a:t>
            </a:r>
            <a:r>
              <a:rPr lang="en-US" sz="3400" dirty="0" err="1" smtClean="0">
                <a:latin typeface="Times New Roman" pitchFamily="18" charset="0"/>
                <a:cs typeface="Times New Roman" pitchFamily="18" charset="0"/>
              </a:rPr>
              <a:t>Macnee</a:t>
            </a:r>
            <a:r>
              <a:rPr lang="en-US" sz="3400" dirty="0" smtClean="0">
                <a:latin typeface="Times New Roman" pitchFamily="18" charset="0"/>
                <a:cs typeface="Times New Roman" pitchFamily="18" charset="0"/>
              </a:rPr>
              <a:t> &amp; McCabe, 2008, p.71-72)</a:t>
            </a:r>
          </a:p>
          <a:p>
            <a:pPr>
              <a:buNone/>
              <a:defRPr/>
            </a:pP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25000" lnSpcReduction="20000"/>
          </a:bodyPr>
          <a:lstStyle/>
          <a:p>
            <a:pPr>
              <a:defRPr/>
            </a:pPr>
            <a:r>
              <a:rPr lang="en-US" sz="8000" dirty="0" smtClean="0">
                <a:latin typeface="Times New Roman" pitchFamily="18" charset="0"/>
                <a:cs typeface="Times New Roman" pitchFamily="18" charset="0"/>
              </a:rPr>
              <a:t>Phenomenological research </a:t>
            </a:r>
          </a:p>
          <a:p>
            <a:pPr lvl="1">
              <a:buFont typeface="Arial" pitchFamily="34" charset="0"/>
              <a:buChar char="–"/>
              <a:defRPr/>
            </a:pPr>
            <a:r>
              <a:rPr lang="en-US" sz="8000" dirty="0" smtClean="0">
                <a:latin typeface="Times New Roman" pitchFamily="18" charset="0"/>
                <a:cs typeface="Times New Roman" pitchFamily="18" charset="0"/>
              </a:rPr>
              <a:t>A qualitative method used to discover and develop understanding of experiences as perceived by those living the experience</a:t>
            </a:r>
          </a:p>
          <a:p>
            <a:pPr lvl="1">
              <a:buFont typeface="Arial" pitchFamily="34" charset="0"/>
              <a:buChar char="–"/>
              <a:defRPr/>
            </a:pPr>
            <a:r>
              <a:rPr lang="en-US" sz="8000" dirty="0" smtClean="0">
                <a:latin typeface="Times New Roman" pitchFamily="18" charset="0"/>
                <a:cs typeface="Times New Roman" pitchFamily="18" charset="0"/>
              </a:rPr>
              <a:t>It seeks to avoid external control by going as directly as possible to those who have lived or are living the experience</a:t>
            </a:r>
          </a:p>
          <a:p>
            <a:pPr lvl="1">
              <a:buFont typeface="Arial" pitchFamily="34" charset="0"/>
              <a:buChar char="–"/>
              <a:defRPr/>
            </a:pPr>
            <a:r>
              <a:rPr lang="en-US" sz="8000" dirty="0" smtClean="0">
                <a:latin typeface="Times New Roman" pitchFamily="18" charset="0"/>
                <a:cs typeface="Times New Roman" pitchFamily="18" charset="0"/>
              </a:rPr>
              <a:t>Spiraling method, detailed data collection and observations are put into action within phenomenological research.</a:t>
            </a:r>
          </a:p>
          <a:p>
            <a:pPr lvl="1">
              <a:buFont typeface="Arial" pitchFamily="34" charset="0"/>
              <a:buChar char="–"/>
              <a:defRPr/>
            </a:pPr>
            <a:r>
              <a:rPr lang="en-US" sz="8000" dirty="0" smtClean="0">
                <a:latin typeface="Times New Roman" pitchFamily="18" charset="0"/>
                <a:cs typeface="Times New Roman" pitchFamily="18" charset="0"/>
              </a:rPr>
              <a:t>Time is not generally an issue,  but rather it is more a perception of the participants that have already experienced the phenomenon or are presently experiencing it when being studied.</a:t>
            </a:r>
          </a:p>
          <a:p>
            <a:pPr lvl="1">
              <a:buFont typeface="Arial" pitchFamily="34" charset="0"/>
              <a:buChar char="–"/>
              <a:defRPr/>
            </a:pPr>
            <a:r>
              <a:rPr lang="en-US" sz="8000" dirty="0" smtClean="0">
                <a:latin typeface="Times New Roman" pitchFamily="18" charset="0"/>
                <a:cs typeface="Times New Roman" pitchFamily="18" charset="0"/>
              </a:rPr>
              <a:t>There are no limits on who can participate, other then the ability to communicate and that have the experience to share and be used for data collection </a:t>
            </a:r>
          </a:p>
          <a:p>
            <a:pPr algn="r">
              <a:buFont typeface="Arial" charset="0"/>
              <a:buNone/>
            </a:pPr>
            <a:r>
              <a:rPr lang="en-US" sz="8000" dirty="0" smtClean="0">
                <a:latin typeface="Times New Roman" pitchFamily="18" charset="0"/>
                <a:cs typeface="Times New Roman" pitchFamily="18" charset="0"/>
              </a:rPr>
              <a:t>(</a:t>
            </a:r>
            <a:r>
              <a:rPr lang="en-US" sz="8000" dirty="0" err="1" smtClean="0">
                <a:latin typeface="Times New Roman" pitchFamily="18" charset="0"/>
                <a:cs typeface="Times New Roman" pitchFamily="18" charset="0"/>
              </a:rPr>
              <a:t>Macnee</a:t>
            </a:r>
            <a:r>
              <a:rPr lang="en-US" sz="8000" dirty="0" smtClean="0">
                <a:latin typeface="Times New Roman" pitchFamily="18" charset="0"/>
                <a:cs typeface="Times New Roman" pitchFamily="18" charset="0"/>
              </a:rPr>
              <a:t> &amp; McCabe, 2008, p. 205)</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defRPr/>
            </a:pPr>
            <a:r>
              <a:rPr lang="en-US" sz="2000" dirty="0" smtClean="0">
                <a:latin typeface="Times New Roman" pitchFamily="18" charset="0"/>
                <a:cs typeface="Times New Roman" pitchFamily="18" charset="0"/>
              </a:rPr>
              <a:t>Grounded Theory Research</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Sociological in nature , it’s about understanding the </a:t>
            </a:r>
            <a:r>
              <a:rPr lang="en-US" sz="2000" i="1" dirty="0" smtClean="0">
                <a:latin typeface="Times New Roman" pitchFamily="18" charset="0"/>
                <a:cs typeface="Times New Roman" pitchFamily="18" charset="0"/>
              </a:rPr>
              <a:t>process </a:t>
            </a:r>
            <a:r>
              <a:rPr lang="en-US" sz="2000" dirty="0" smtClean="0">
                <a:latin typeface="Times New Roman" pitchFamily="18" charset="0"/>
                <a:cs typeface="Times New Roman" pitchFamily="18" charset="0"/>
              </a:rPr>
              <a:t>of the experience</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Examines a broad scope of dimensions</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Used to study areas where little previous research exists and to gain a new viewpoint in familiar areas</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Based on symbolic interaction theory</a:t>
            </a:r>
          </a:p>
          <a:p>
            <a:pPr lvl="1" fontAlgn="auto">
              <a:lnSpc>
                <a:spcPct val="90000"/>
              </a:lnSpc>
              <a:spcAft>
                <a:spcPts val="0"/>
              </a:spcAft>
              <a:buFont typeface="Arial" pitchFamily="34" charset="0"/>
              <a:buChar char="•"/>
              <a:defRPr/>
            </a:pPr>
            <a:r>
              <a:rPr lang="en-US" sz="2000" dirty="0" smtClean="0">
                <a:latin typeface="Times New Roman" pitchFamily="18" charset="0"/>
                <a:cs typeface="Times New Roman" pitchFamily="18" charset="0"/>
              </a:rPr>
              <a:t>Explores how we define reality</a:t>
            </a:r>
          </a:p>
          <a:p>
            <a:pPr lvl="1" fontAlgn="auto">
              <a:lnSpc>
                <a:spcPct val="90000"/>
              </a:lnSpc>
              <a:spcAft>
                <a:spcPts val="0"/>
              </a:spcAft>
              <a:buFont typeface="Arial" pitchFamily="34" charset="0"/>
              <a:buChar char="•"/>
              <a:defRPr/>
            </a:pPr>
            <a:r>
              <a:rPr lang="en-US" sz="2000" dirty="0" smtClean="0">
                <a:latin typeface="Times New Roman" pitchFamily="18" charset="0"/>
                <a:cs typeface="Times New Roman" pitchFamily="18" charset="0"/>
              </a:rPr>
              <a:t>How beliefs relate to actions</a:t>
            </a:r>
          </a:p>
          <a:p>
            <a:pPr lvl="2" fontAlgn="auto">
              <a:spcAft>
                <a:spcPts val="0"/>
              </a:spcAft>
              <a:buFont typeface="Arial" pitchFamily="34" charset="0"/>
              <a:buNone/>
              <a:defRPr/>
            </a:pPr>
            <a:r>
              <a:rPr lang="en-US" dirty="0" smtClean="0">
                <a:latin typeface="Times New Roman" pitchFamily="18" charset="0"/>
                <a:cs typeface="Times New Roman" pitchFamily="18" charset="0"/>
              </a:rPr>
              <a:t>                                                              (Burns &amp; Grove, 2010, p. 56)</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fontAlgn="auto">
              <a:spcAft>
                <a:spcPts val="0"/>
              </a:spcAft>
              <a:defRPr/>
            </a:pPr>
            <a:r>
              <a:rPr lang="en-US" sz="2000" dirty="0" smtClean="0">
                <a:latin typeface="Times New Roman" pitchFamily="18" charset="0"/>
                <a:cs typeface="Times New Roman" pitchFamily="18" charset="0"/>
              </a:rPr>
              <a:t>Ethnographic Research</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Ethnographic- “portrait of a people”</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Describes &amp; analyzes cultural &amp; sub-cultural ways of life in our own &amp; other  cultures</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Researcher immerses himself in a culture  believing the only way to know a culture is to obtain an insider’s view and an outsider’s perspective </a:t>
            </a:r>
          </a:p>
          <a:p>
            <a:pPr lvl="1" fontAlgn="auto">
              <a:spcAft>
                <a:spcPts val="0"/>
              </a:spcAft>
              <a:buFont typeface="Arial" pitchFamily="34" charset="0"/>
              <a:buNone/>
              <a:defRPr/>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Macnee</a:t>
            </a:r>
            <a:r>
              <a:rPr lang="en-US" sz="2000" dirty="0" smtClean="0">
                <a:latin typeface="Times New Roman" pitchFamily="18" charset="0"/>
                <a:cs typeface="Times New Roman" pitchFamily="18" charset="0"/>
              </a:rPr>
              <a:t> &amp; McCabe, 2010, p.206)</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Ethnographic studies result in theories of culture</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We must understand our own culture before health issues can be defined</a:t>
            </a:r>
          </a:p>
          <a:p>
            <a:pPr lvl="1" fontAlgn="auto">
              <a:spcAft>
                <a:spcPts val="0"/>
              </a:spcAft>
              <a:buFont typeface="Arial" pitchFamily="34" charset="0"/>
              <a:buNone/>
              <a:defRPr/>
            </a:pPr>
            <a:r>
              <a:rPr lang="en-US" sz="2000" dirty="0" smtClean="0">
                <a:latin typeface="Times New Roman" pitchFamily="18" charset="0"/>
                <a:cs typeface="Times New Roman" pitchFamily="18" charset="0"/>
              </a:rPr>
              <a:t>	                                                                (Burns &amp; Grove, 2010, p.57)</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nSpc>
                <a:spcPct val="90000"/>
              </a:lnSpc>
            </a:pPr>
            <a:r>
              <a:rPr lang="en-US" sz="2000" dirty="0" smtClean="0">
                <a:latin typeface="Times New Roman" pitchFamily="18" charset="0"/>
                <a:cs typeface="Times New Roman" pitchFamily="18" charset="0"/>
              </a:rPr>
              <a:t>Historical Research</a:t>
            </a:r>
          </a:p>
          <a:p>
            <a:pPr lvl="1">
              <a:lnSpc>
                <a:spcPct val="80000"/>
              </a:lnSpc>
              <a:buFont typeface="Arial" pitchFamily="34" charset="0"/>
              <a:buChar char="–"/>
              <a:defRPr/>
            </a:pPr>
            <a:r>
              <a:rPr lang="en-US" sz="2000" dirty="0" smtClean="0">
                <a:latin typeface="Times New Roman" pitchFamily="18" charset="0"/>
                <a:cs typeface="Times New Roman" pitchFamily="18" charset="0"/>
              </a:rPr>
              <a:t>Helps understand the present or plan for the future</a:t>
            </a:r>
          </a:p>
          <a:p>
            <a:pPr lvl="1">
              <a:lnSpc>
                <a:spcPct val="80000"/>
              </a:lnSpc>
              <a:buFont typeface="Arial" pitchFamily="34" charset="0"/>
              <a:buChar char="–"/>
              <a:defRPr/>
            </a:pPr>
            <a:r>
              <a:rPr lang="en-US" sz="2000" dirty="0" smtClean="0">
                <a:latin typeface="Times New Roman" pitchFamily="18" charset="0"/>
                <a:cs typeface="Times New Roman" pitchFamily="18" charset="0"/>
              </a:rPr>
              <a:t>Looks at links to the past</a:t>
            </a:r>
          </a:p>
          <a:p>
            <a:pPr lvl="1">
              <a:lnSpc>
                <a:spcPct val="80000"/>
              </a:lnSpc>
              <a:buFont typeface="Arial" pitchFamily="34" charset="0"/>
              <a:buChar char="–"/>
              <a:defRPr/>
            </a:pPr>
            <a:r>
              <a:rPr lang="en-US" sz="2000" dirty="0" smtClean="0">
                <a:latin typeface="Times New Roman" pitchFamily="18" charset="0"/>
                <a:cs typeface="Times New Roman" pitchFamily="18" charset="0"/>
              </a:rPr>
              <a:t>Must be clearly delineated</a:t>
            </a:r>
          </a:p>
          <a:p>
            <a:pPr lvl="1">
              <a:lnSpc>
                <a:spcPct val="80000"/>
              </a:lnSpc>
              <a:buFont typeface="Arial" pitchFamily="34" charset="0"/>
              <a:buChar char="–"/>
              <a:defRPr/>
            </a:pPr>
            <a:r>
              <a:rPr lang="en-US" sz="2000" dirty="0" smtClean="0">
                <a:latin typeface="Times New Roman" pitchFamily="18" charset="0"/>
                <a:cs typeface="Times New Roman" pitchFamily="18" charset="0"/>
              </a:rPr>
              <a:t>Uses records, videotapes, photographs, interviews, published reports as data sources</a:t>
            </a:r>
          </a:p>
          <a:p>
            <a:pPr lvl="1">
              <a:lnSpc>
                <a:spcPct val="80000"/>
              </a:lnSpc>
              <a:buFont typeface="Arial" pitchFamily="34" charset="0"/>
              <a:buChar char="–"/>
              <a:defRPr/>
            </a:pPr>
            <a:r>
              <a:rPr lang="en-US" sz="2000" dirty="0" smtClean="0">
                <a:latin typeface="Times New Roman" pitchFamily="18" charset="0"/>
                <a:cs typeface="Times New Roman" pitchFamily="18" charset="0"/>
              </a:rPr>
              <a:t>Data sources are evaluated for their credibility</a:t>
            </a:r>
          </a:p>
          <a:p>
            <a:pPr lvl="1">
              <a:lnSpc>
                <a:spcPct val="80000"/>
              </a:lnSpc>
              <a:buFont typeface="Arial" pitchFamily="34" charset="0"/>
              <a:buChar char="–"/>
              <a:defRPr/>
            </a:pPr>
            <a:r>
              <a:rPr lang="en-US" sz="2000" dirty="0" smtClean="0">
                <a:latin typeface="Times New Roman" pitchFamily="18" charset="0"/>
                <a:cs typeface="Times New Roman" pitchFamily="18" charset="0"/>
              </a:rPr>
              <a:t>Ex: Brush and </a:t>
            </a:r>
            <a:r>
              <a:rPr lang="en-US" sz="2000" dirty="0" err="1" smtClean="0">
                <a:latin typeface="Times New Roman" pitchFamily="18" charset="0"/>
                <a:cs typeface="Times New Roman" pitchFamily="18" charset="0"/>
              </a:rPr>
              <a:t>Capezuti’s</a:t>
            </a:r>
            <a:r>
              <a:rPr lang="en-US" sz="2000" dirty="0" smtClean="0">
                <a:latin typeface="Times New Roman" pitchFamily="18" charset="0"/>
                <a:cs typeface="Times New Roman" pitchFamily="18" charset="0"/>
              </a:rPr>
              <a:t> article titled “Historical Analysis of </a:t>
            </a:r>
            <a:r>
              <a:rPr lang="en-US" sz="2000" dirty="0" err="1" smtClean="0">
                <a:latin typeface="Times New Roman" pitchFamily="18" charset="0"/>
                <a:cs typeface="Times New Roman" pitchFamily="18" charset="0"/>
              </a:rPr>
              <a:t>Siderail</a:t>
            </a:r>
            <a:r>
              <a:rPr lang="en-US" sz="2000" dirty="0" smtClean="0">
                <a:latin typeface="Times New Roman" pitchFamily="18" charset="0"/>
                <a:cs typeface="Times New Roman" pitchFamily="18" charset="0"/>
              </a:rPr>
              <a:t> use in American Hospitals” (2001)</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2209800"/>
            <a:ext cx="7772400" cy="3810000"/>
          </a:xfrm>
        </p:spPr>
        <p:txBody>
          <a:bodyPr>
            <a:normAutofit/>
          </a:bodyPr>
          <a:lstStyle/>
          <a:p>
            <a:r>
              <a:rPr lang="en-US" sz="2000" dirty="0" smtClean="0">
                <a:latin typeface="Times New Roman" pitchFamily="18" charset="0"/>
                <a:cs typeface="Times New Roman" pitchFamily="18" charset="0"/>
              </a:rPr>
              <a:t>Purpose and function</a:t>
            </a:r>
          </a:p>
          <a:p>
            <a:r>
              <a:rPr lang="en-US" sz="2000" dirty="0" smtClean="0">
                <a:latin typeface="Times New Roman" pitchFamily="18" charset="0"/>
                <a:cs typeface="Times New Roman" pitchFamily="18" charset="0"/>
              </a:rPr>
              <a:t>Comparison to quantitative research</a:t>
            </a:r>
          </a:p>
          <a:p>
            <a:r>
              <a:rPr lang="en-US" sz="2000" dirty="0" smtClean="0">
                <a:latin typeface="Times New Roman" pitchFamily="18" charset="0"/>
                <a:cs typeface="Times New Roman" pitchFamily="18" charset="0"/>
              </a:rPr>
              <a:t>Steps of the qualitative research process</a:t>
            </a:r>
          </a:p>
          <a:p>
            <a:r>
              <a:rPr lang="en-US" sz="2000" dirty="0" smtClean="0">
                <a:latin typeface="Times New Roman" pitchFamily="18" charset="0"/>
                <a:cs typeface="Times New Roman" pitchFamily="18" charset="0"/>
              </a:rPr>
              <a:t>Types of qualitative research designs</a:t>
            </a:r>
            <a:endParaRPr lang="en-US"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lnSpcReduction="10000"/>
          </a:bodyPr>
          <a:lstStyle/>
          <a:p>
            <a:pPr>
              <a:buFontTx/>
              <a:buNone/>
            </a:pPr>
            <a:r>
              <a:rPr lang="en-US" sz="2200" dirty="0" smtClean="0">
                <a:solidFill>
                  <a:schemeClr val="tx2"/>
                </a:solidFill>
                <a:latin typeface="Times New Roman" pitchFamily="18" charset="0"/>
                <a:cs typeface="Times New Roman" pitchFamily="18" charset="0"/>
              </a:rPr>
              <a:t>Brush, B. L., &amp; </a:t>
            </a:r>
            <a:r>
              <a:rPr lang="en-US" sz="2200" dirty="0" err="1" smtClean="0">
                <a:solidFill>
                  <a:schemeClr val="tx2"/>
                </a:solidFill>
                <a:latin typeface="Times New Roman" pitchFamily="18" charset="0"/>
                <a:cs typeface="Times New Roman" pitchFamily="18" charset="0"/>
              </a:rPr>
              <a:t>Capezuti</a:t>
            </a:r>
            <a:r>
              <a:rPr lang="en-US" sz="2200" dirty="0" smtClean="0">
                <a:solidFill>
                  <a:schemeClr val="tx2"/>
                </a:solidFill>
                <a:latin typeface="Times New Roman" pitchFamily="18" charset="0"/>
                <a:cs typeface="Times New Roman" pitchFamily="18" charset="0"/>
              </a:rPr>
              <a:t>, E. (2001) Historical analysis of </a:t>
            </a:r>
            <a:r>
              <a:rPr lang="en-US" sz="2200" dirty="0" err="1" smtClean="0">
                <a:solidFill>
                  <a:schemeClr val="tx2"/>
                </a:solidFill>
                <a:latin typeface="Times New Roman" pitchFamily="18" charset="0"/>
                <a:cs typeface="Times New Roman" pitchFamily="18" charset="0"/>
              </a:rPr>
              <a:t>siderail</a:t>
            </a:r>
            <a:r>
              <a:rPr lang="en-US" sz="2200" dirty="0" smtClean="0">
                <a:solidFill>
                  <a:schemeClr val="tx2"/>
                </a:solidFill>
                <a:latin typeface="Times New Roman" pitchFamily="18" charset="0"/>
                <a:cs typeface="Times New Roman" pitchFamily="18" charset="0"/>
              </a:rPr>
              <a:t> use in American hospitals. </a:t>
            </a:r>
            <a:r>
              <a:rPr lang="en-US" sz="2200" i="1" dirty="0" smtClean="0">
                <a:solidFill>
                  <a:schemeClr val="tx2"/>
                </a:solidFill>
                <a:latin typeface="Times New Roman" pitchFamily="18" charset="0"/>
                <a:cs typeface="Times New Roman" pitchFamily="18" charset="0"/>
              </a:rPr>
              <a:t>Journal of Nursing Scholarship, 33</a:t>
            </a:r>
            <a:r>
              <a:rPr lang="en-US" sz="2200" dirty="0" smtClean="0">
                <a:solidFill>
                  <a:schemeClr val="tx2"/>
                </a:solidFill>
                <a:latin typeface="Times New Roman" pitchFamily="18" charset="0"/>
                <a:cs typeface="Times New Roman" pitchFamily="18" charset="0"/>
              </a:rPr>
              <a:t>(4), 381-385.</a:t>
            </a:r>
          </a:p>
          <a:p>
            <a:pPr>
              <a:buFontTx/>
              <a:buNone/>
            </a:pPr>
            <a:r>
              <a:rPr lang="en-US" sz="2200" dirty="0" err="1" smtClean="0">
                <a:solidFill>
                  <a:schemeClr val="tx2"/>
                </a:solidFill>
                <a:latin typeface="Times New Roman" pitchFamily="18" charset="0"/>
                <a:cs typeface="Times New Roman" pitchFamily="18" charset="0"/>
              </a:rPr>
              <a:t>Macnee</a:t>
            </a:r>
            <a:r>
              <a:rPr lang="en-US" sz="2200" dirty="0" smtClean="0">
                <a:solidFill>
                  <a:schemeClr val="tx2"/>
                </a:solidFill>
                <a:latin typeface="Times New Roman" pitchFamily="18" charset="0"/>
                <a:cs typeface="Times New Roman" pitchFamily="18" charset="0"/>
              </a:rPr>
              <a:t>, C. L., &amp; McCabe, S. (2008). </a:t>
            </a:r>
            <a:r>
              <a:rPr lang="en-US" sz="2200" i="1" dirty="0" smtClean="0">
                <a:solidFill>
                  <a:schemeClr val="tx2"/>
                </a:solidFill>
                <a:latin typeface="Times New Roman" pitchFamily="18" charset="0"/>
                <a:cs typeface="Times New Roman" pitchFamily="18" charset="0"/>
              </a:rPr>
              <a:t>Understanding nursing research: Reading and using research in evidence-based practice</a:t>
            </a:r>
            <a:r>
              <a:rPr lang="en-US" sz="2200" dirty="0" smtClean="0">
                <a:solidFill>
                  <a:schemeClr val="tx2"/>
                </a:solidFill>
                <a:latin typeface="Times New Roman" pitchFamily="18" charset="0"/>
                <a:cs typeface="Times New Roman" pitchFamily="18" charset="0"/>
              </a:rPr>
              <a:t> (2</a:t>
            </a:r>
            <a:r>
              <a:rPr lang="en-US" sz="2200" baseline="30000" dirty="0" smtClean="0">
                <a:solidFill>
                  <a:schemeClr val="tx2"/>
                </a:solidFill>
                <a:latin typeface="Times New Roman" pitchFamily="18" charset="0"/>
                <a:cs typeface="Times New Roman" pitchFamily="18" charset="0"/>
              </a:rPr>
              <a:t>nd</a:t>
            </a:r>
            <a:r>
              <a:rPr lang="en-US" sz="2200" dirty="0" smtClean="0">
                <a:solidFill>
                  <a:schemeClr val="tx2"/>
                </a:solidFill>
                <a:latin typeface="Times New Roman" pitchFamily="18" charset="0"/>
                <a:cs typeface="Times New Roman" pitchFamily="18" charset="0"/>
              </a:rPr>
              <a:t> ed.). Philadelphia, PA: Lippincott Williams &amp; Wilkins.</a:t>
            </a:r>
          </a:p>
          <a:p>
            <a:pPr>
              <a:buNone/>
            </a:pPr>
            <a:r>
              <a:rPr lang="en-US" sz="2200" dirty="0" smtClean="0">
                <a:solidFill>
                  <a:schemeClr val="tx2"/>
                </a:solidFill>
                <a:latin typeface="Times New Roman" pitchFamily="18" charset="0"/>
                <a:cs typeface="Times New Roman" pitchFamily="18" charset="0"/>
              </a:rPr>
              <a:t>Polit, D. F., &amp; Beck, C. (2006).  </a:t>
            </a:r>
            <a:r>
              <a:rPr lang="en-US" sz="2200" i="1" dirty="0" smtClean="0">
                <a:solidFill>
                  <a:schemeClr val="tx2"/>
                </a:solidFill>
                <a:latin typeface="Times New Roman" pitchFamily="18" charset="0"/>
                <a:cs typeface="Times New Roman" pitchFamily="18" charset="0"/>
              </a:rPr>
              <a:t>Essentials of nursing research: Methods, appraisal, and utilization </a:t>
            </a:r>
            <a:r>
              <a:rPr lang="en-US" sz="2200" dirty="0" smtClean="0">
                <a:solidFill>
                  <a:schemeClr val="tx2"/>
                </a:solidFill>
                <a:latin typeface="Times New Roman" pitchFamily="18" charset="0"/>
                <a:cs typeface="Times New Roman" pitchFamily="18" charset="0"/>
              </a:rPr>
              <a:t>(6</a:t>
            </a:r>
            <a:r>
              <a:rPr lang="en-US" sz="2200" baseline="30000" dirty="0" smtClean="0">
                <a:solidFill>
                  <a:schemeClr val="tx2"/>
                </a:solidFill>
                <a:latin typeface="Times New Roman" pitchFamily="18" charset="0"/>
                <a:cs typeface="Times New Roman" pitchFamily="18" charset="0"/>
              </a:rPr>
              <a:t>th</a:t>
            </a:r>
            <a:r>
              <a:rPr lang="en-US" sz="2200" dirty="0" smtClean="0">
                <a:solidFill>
                  <a:schemeClr val="tx2"/>
                </a:solidFill>
                <a:latin typeface="Times New Roman" pitchFamily="18" charset="0"/>
                <a:cs typeface="Times New Roman" pitchFamily="18" charset="0"/>
              </a:rPr>
              <a:t> ed.).   Philadelphia, PA: Lippincott Williams &amp; Wilkins.</a:t>
            </a:r>
          </a:p>
          <a:p>
            <a:pPr>
              <a:buNone/>
            </a:pPr>
            <a:r>
              <a:rPr lang="en-US" sz="2200" dirty="0" err="1" smtClean="0">
                <a:solidFill>
                  <a:schemeClr val="tx2"/>
                </a:solidFill>
                <a:latin typeface="Times New Roman" pitchFamily="18" charset="0"/>
                <a:cs typeface="Times New Roman" pitchFamily="18" charset="0"/>
              </a:rPr>
              <a:t>Reswick</a:t>
            </a:r>
            <a:r>
              <a:rPr lang="en-US" sz="2200" dirty="0" smtClean="0">
                <a:solidFill>
                  <a:schemeClr val="tx2"/>
                </a:solidFill>
                <a:latin typeface="Times New Roman" pitchFamily="18" charset="0"/>
                <a:cs typeface="Times New Roman" pitchFamily="18" charset="0"/>
              </a:rPr>
              <a:t>, J. (1994). What constitutes valid research? Qualitative vs. quantitative research. </a:t>
            </a:r>
            <a:r>
              <a:rPr lang="en-US" sz="2200" i="1" dirty="0" smtClean="0">
                <a:solidFill>
                  <a:schemeClr val="tx2"/>
                </a:solidFill>
                <a:latin typeface="Times New Roman" pitchFamily="18" charset="0"/>
                <a:cs typeface="Times New Roman" pitchFamily="18" charset="0"/>
              </a:rPr>
              <a:t>Journal Of Rehabilitation Research And Development</a:t>
            </a:r>
            <a:r>
              <a:rPr lang="en-US" sz="2200" dirty="0" smtClean="0">
                <a:solidFill>
                  <a:schemeClr val="tx2"/>
                </a:solidFill>
                <a:latin typeface="Times New Roman" pitchFamily="18" charset="0"/>
                <a:cs typeface="Times New Roman" pitchFamily="18" charset="0"/>
              </a:rPr>
              <a:t>, </a:t>
            </a:r>
            <a:r>
              <a:rPr lang="en-US" sz="2200" i="1" dirty="0" smtClean="0">
                <a:solidFill>
                  <a:schemeClr val="tx2"/>
                </a:solidFill>
                <a:latin typeface="Times New Roman" pitchFamily="18" charset="0"/>
                <a:cs typeface="Times New Roman" pitchFamily="18" charset="0"/>
              </a:rPr>
              <a:t>31</a:t>
            </a:r>
            <a:r>
              <a:rPr lang="en-US" sz="2200" dirty="0" smtClean="0">
                <a:solidFill>
                  <a:schemeClr val="tx2"/>
                </a:solidFill>
                <a:latin typeface="Times New Roman" pitchFamily="18" charset="0"/>
                <a:cs typeface="Times New Roman" pitchFamily="18" charset="0"/>
              </a:rPr>
              <a:t>(2), vii-ix. Retrieved September 14, 2010 from MEDLINE with Full Text database.</a:t>
            </a:r>
          </a:p>
          <a:p>
            <a:pPr>
              <a:buFontTx/>
              <a:buNone/>
            </a:pPr>
            <a:endParaRPr lang="en-US" sz="2400" dirty="0" smtClean="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buNone/>
            </a:pPr>
            <a:endParaRPr lang="en-US" dirty="0" smtClean="0"/>
          </a:p>
          <a:p>
            <a:pPr>
              <a:buNone/>
            </a:pPr>
            <a:r>
              <a:rPr lang="en-US" sz="2000" dirty="0" smtClean="0">
                <a:latin typeface="Times New Roman" pitchFamily="18" charset="0"/>
                <a:cs typeface="Times New Roman" pitchFamily="18" charset="0"/>
              </a:rPr>
              <a:t>“Research that uses qualitative methods attempts to build</a:t>
            </a:r>
          </a:p>
          <a:p>
            <a:pPr>
              <a:buNone/>
            </a:pPr>
            <a:r>
              <a:rPr lang="en-US" sz="2000" dirty="0" smtClean="0">
                <a:latin typeface="Times New Roman" pitchFamily="18" charset="0"/>
                <a:cs typeface="Times New Roman" pitchFamily="18" charset="0"/>
              </a:rPr>
              <a:t>a complete picture of a phenomenon or interest” (</a:t>
            </a:r>
            <a:r>
              <a:rPr lang="en-US" sz="2000" dirty="0" err="1" smtClean="0">
                <a:latin typeface="Times New Roman" pitchFamily="18" charset="0"/>
                <a:cs typeface="Times New Roman" pitchFamily="18" charset="0"/>
              </a:rPr>
              <a:t>Macnee</a:t>
            </a:r>
            <a:r>
              <a:rPr lang="en-US" sz="2000" dirty="0" smtClean="0">
                <a:latin typeface="Times New Roman" pitchFamily="18" charset="0"/>
                <a:cs typeface="Times New Roman" pitchFamily="18" charset="0"/>
              </a:rPr>
              <a:t> &amp; McCabe,</a:t>
            </a:r>
          </a:p>
          <a:p>
            <a:pPr>
              <a:buNone/>
            </a:pPr>
            <a:r>
              <a:rPr lang="en-US" sz="2000" dirty="0" smtClean="0">
                <a:latin typeface="Times New Roman" pitchFamily="18" charset="0"/>
                <a:cs typeface="Times New Roman" pitchFamily="18" charset="0"/>
              </a:rPr>
              <a:t>2008, p. 28).  </a:t>
            </a:r>
            <a:endParaRPr lang="en-US"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Purpose &amp; function </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524000"/>
            <a:ext cx="7772400" cy="4495800"/>
          </a:xfrm>
        </p:spPr>
        <p:txBody>
          <a:bodyPr>
            <a:normAutofit/>
          </a:bodyPr>
          <a:lstStyle/>
          <a:p>
            <a:pPr>
              <a:lnSpc>
                <a:spcPct val="90000"/>
              </a:lnSpc>
              <a:buNone/>
            </a:pPr>
            <a:endParaRPr lang="en-US" sz="2000" dirty="0" smtClean="0">
              <a:latin typeface="Times New Roman" pitchFamily="18" charset="0"/>
              <a:cs typeface="Times New Roman" pitchFamily="18" charset="0"/>
            </a:endParaRPr>
          </a:p>
          <a:p>
            <a:pPr>
              <a:lnSpc>
                <a:spcPct val="90000"/>
              </a:lnSpc>
              <a:buNone/>
            </a:pPr>
            <a:r>
              <a:rPr lang="en-US" sz="2000" dirty="0" smtClean="0">
                <a:latin typeface="Times New Roman" pitchFamily="18" charset="0"/>
                <a:cs typeface="Times New Roman" pitchFamily="18" charset="0"/>
              </a:rPr>
              <a:t>Rigor:</a:t>
            </a:r>
          </a:p>
          <a:p>
            <a:pPr>
              <a:lnSpc>
                <a:spcPct val="90000"/>
              </a:lnSpc>
            </a:pPr>
            <a:r>
              <a:rPr lang="en-US" sz="2000" dirty="0" smtClean="0">
                <a:latin typeface="Times New Roman" pitchFamily="18" charset="0"/>
                <a:cs typeface="Times New Roman" pitchFamily="18" charset="0"/>
              </a:rPr>
              <a:t>Strict process of data collection</a:t>
            </a:r>
          </a:p>
          <a:p>
            <a:pPr>
              <a:lnSpc>
                <a:spcPct val="90000"/>
              </a:lnSpc>
            </a:pPr>
            <a:r>
              <a:rPr lang="en-US" sz="2000" dirty="0" smtClean="0">
                <a:latin typeface="Times New Roman" pitchFamily="18" charset="0"/>
                <a:cs typeface="Times New Roman" pitchFamily="18" charset="0"/>
              </a:rPr>
              <a:t>Ensures fewest possible errors in collection and analysis</a:t>
            </a:r>
          </a:p>
          <a:p>
            <a:pPr>
              <a:lnSpc>
                <a:spcPct val="90000"/>
              </a:lnSpc>
            </a:pPr>
            <a:r>
              <a:rPr lang="en-US" sz="2000" dirty="0" smtClean="0">
                <a:latin typeface="Times New Roman" pitchFamily="18" charset="0"/>
                <a:cs typeface="Times New Roman" pitchFamily="18" charset="0"/>
              </a:rPr>
              <a:t>Reflects overall quality of a study</a:t>
            </a:r>
          </a:p>
          <a:p>
            <a:pPr>
              <a:lnSpc>
                <a:spcPct val="90000"/>
              </a:lnSpc>
            </a:pPr>
            <a:r>
              <a:rPr lang="en-US" sz="2000" dirty="0" smtClean="0">
                <a:latin typeface="Times New Roman" pitchFamily="18" charset="0"/>
                <a:cs typeface="Times New Roman" pitchFamily="18" charset="0"/>
              </a:rPr>
              <a:t>Four aspects of research to ensure rigor</a:t>
            </a:r>
          </a:p>
          <a:p>
            <a:pPr lvl="1">
              <a:lnSpc>
                <a:spcPct val="90000"/>
              </a:lnSpc>
              <a:buFont typeface="Arial" pitchFamily="34" charset="0"/>
              <a:buChar char="•"/>
            </a:pPr>
            <a:r>
              <a:rPr lang="en-US" sz="2000" dirty="0" smtClean="0">
                <a:latin typeface="Times New Roman" pitchFamily="18" charset="0"/>
                <a:cs typeface="Times New Roman" pitchFamily="18" charset="0"/>
              </a:rPr>
              <a:t>Trustworthiness</a:t>
            </a:r>
          </a:p>
          <a:p>
            <a:pPr lvl="1">
              <a:lnSpc>
                <a:spcPct val="90000"/>
              </a:lnSpc>
              <a:buFont typeface="Arial" pitchFamily="34" charset="0"/>
              <a:buChar char="•"/>
            </a:pPr>
            <a:r>
              <a:rPr lang="en-US" sz="2000" dirty="0" err="1" smtClean="0">
                <a:latin typeface="Times New Roman" pitchFamily="18" charset="0"/>
                <a:cs typeface="Times New Roman" pitchFamily="18" charset="0"/>
              </a:rPr>
              <a:t>Confirmability</a:t>
            </a:r>
            <a:endParaRPr lang="en-US" sz="2000" dirty="0" smtClean="0">
              <a:latin typeface="Times New Roman" pitchFamily="18" charset="0"/>
              <a:cs typeface="Times New Roman" pitchFamily="18" charset="0"/>
            </a:endParaRPr>
          </a:p>
          <a:p>
            <a:pPr lvl="1">
              <a:lnSpc>
                <a:spcPct val="90000"/>
              </a:lnSpc>
              <a:buFont typeface="Arial" pitchFamily="34" charset="0"/>
              <a:buChar char="•"/>
            </a:pPr>
            <a:r>
              <a:rPr lang="en-US" sz="2000" dirty="0" smtClean="0">
                <a:latin typeface="Times New Roman" pitchFamily="18" charset="0"/>
                <a:cs typeface="Times New Roman" pitchFamily="18" charset="0"/>
              </a:rPr>
              <a:t>Transferability</a:t>
            </a:r>
          </a:p>
          <a:p>
            <a:pPr lvl="1">
              <a:lnSpc>
                <a:spcPct val="90000"/>
              </a:lnSpc>
              <a:buFont typeface="Arial" pitchFamily="34" charset="0"/>
              <a:buChar char="•"/>
            </a:pPr>
            <a:r>
              <a:rPr lang="en-US" sz="2000" dirty="0" smtClean="0">
                <a:latin typeface="Times New Roman" pitchFamily="18" charset="0"/>
                <a:cs typeface="Times New Roman" pitchFamily="18" charset="0"/>
              </a:rPr>
              <a:t>Credibility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Purpose &amp; function</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nSpc>
                <a:spcPct val="90000"/>
              </a:lnSpc>
              <a:buNone/>
            </a:pPr>
            <a:endParaRPr lang="en-US" dirty="0" smtClean="0">
              <a:latin typeface="Times New Roman" pitchFamily="18" charset="0"/>
              <a:cs typeface="Times New Roman" pitchFamily="18" charset="0"/>
            </a:endParaRPr>
          </a:p>
          <a:p>
            <a:pPr>
              <a:lnSpc>
                <a:spcPct val="90000"/>
              </a:lnSpc>
              <a:buNone/>
            </a:pPr>
            <a:r>
              <a:rPr lang="en-US" sz="2000" dirty="0" smtClean="0">
                <a:latin typeface="Times New Roman" pitchFamily="18" charset="0"/>
                <a:cs typeface="Times New Roman" pitchFamily="18" charset="0"/>
              </a:rPr>
              <a:t>Validity:</a:t>
            </a:r>
          </a:p>
          <a:p>
            <a:pPr>
              <a:lnSpc>
                <a:spcPct val="90000"/>
              </a:lnSpc>
            </a:pPr>
            <a:r>
              <a:rPr lang="en-US" sz="2000" dirty="0" smtClean="0">
                <a:latin typeface="Times New Roman" pitchFamily="18" charset="0"/>
                <a:cs typeface="Times New Roman" pitchFamily="18" charset="0"/>
              </a:rPr>
              <a:t>Aspect of measurement to consider when deciding to use research in practice</a:t>
            </a:r>
          </a:p>
          <a:p>
            <a:pPr>
              <a:lnSpc>
                <a:spcPct val="90000"/>
              </a:lnSpc>
            </a:pPr>
            <a:r>
              <a:rPr lang="en-US" sz="2000" dirty="0" smtClean="0">
                <a:latin typeface="Times New Roman" pitchFamily="18" charset="0"/>
                <a:cs typeface="Times New Roman" pitchFamily="18" charset="0"/>
              </a:rPr>
              <a:t>Reflects how accurate the information is</a:t>
            </a:r>
          </a:p>
          <a:p>
            <a:pPr>
              <a:lnSpc>
                <a:spcPct val="90000"/>
              </a:lnSpc>
            </a:pPr>
            <a:r>
              <a:rPr lang="en-US" sz="2000" dirty="0" smtClean="0">
                <a:latin typeface="Times New Roman" pitchFamily="18" charset="0"/>
                <a:cs typeface="Times New Roman" pitchFamily="18" charset="0"/>
              </a:rPr>
              <a:t>Involves correctly and accurately measuring what was intended to be measured (</a:t>
            </a:r>
            <a:r>
              <a:rPr lang="en-US" sz="2000" dirty="0" err="1" smtClean="0">
                <a:latin typeface="Times New Roman" pitchFamily="18" charset="0"/>
                <a:cs typeface="Times New Roman" pitchFamily="18" charset="0"/>
              </a:rPr>
              <a:t>Macnee</a:t>
            </a:r>
            <a:r>
              <a:rPr lang="en-US" sz="2000" dirty="0" smtClean="0">
                <a:latin typeface="Times New Roman" pitchFamily="18" charset="0"/>
                <a:cs typeface="Times New Roman" pitchFamily="18" charset="0"/>
              </a:rPr>
              <a:t> &amp; McCabe, 2008, p. 182)</a:t>
            </a:r>
          </a:p>
          <a:p>
            <a:pPr>
              <a:lnSpc>
                <a:spcPct val="90000"/>
              </a:lnSpc>
            </a:pPr>
            <a:r>
              <a:rPr lang="en-US" sz="2000" dirty="0" smtClean="0">
                <a:latin typeface="Times New Roman" pitchFamily="18" charset="0"/>
                <a:cs typeface="Times New Roman" pitchFamily="18" charset="0"/>
              </a:rPr>
              <a:t>Three types of validity may be examined</a:t>
            </a:r>
          </a:p>
          <a:p>
            <a:pPr lvl="1">
              <a:lnSpc>
                <a:spcPct val="90000"/>
              </a:lnSpc>
              <a:buFont typeface="Arial" pitchFamily="34" charset="0"/>
              <a:buChar char="•"/>
            </a:pPr>
            <a:r>
              <a:rPr lang="en-US" sz="2000" dirty="0" smtClean="0">
                <a:latin typeface="Times New Roman" pitchFamily="18" charset="0"/>
                <a:cs typeface="Times New Roman" pitchFamily="18" charset="0"/>
              </a:rPr>
              <a:t>Content validity</a:t>
            </a:r>
          </a:p>
          <a:p>
            <a:pPr lvl="1">
              <a:lnSpc>
                <a:spcPct val="90000"/>
              </a:lnSpc>
              <a:buFont typeface="Arial" pitchFamily="34" charset="0"/>
              <a:buChar char="•"/>
            </a:pPr>
            <a:r>
              <a:rPr lang="en-US" sz="2000" dirty="0" smtClean="0">
                <a:latin typeface="Times New Roman" pitchFamily="18" charset="0"/>
                <a:cs typeface="Times New Roman" pitchFamily="18" charset="0"/>
              </a:rPr>
              <a:t>Criterion-related validity</a:t>
            </a:r>
          </a:p>
          <a:p>
            <a:pPr lvl="1">
              <a:lnSpc>
                <a:spcPct val="90000"/>
              </a:lnSpc>
              <a:buFont typeface="Arial" pitchFamily="34" charset="0"/>
              <a:buChar char="•"/>
            </a:pPr>
            <a:r>
              <a:rPr lang="en-US" sz="2000" dirty="0" smtClean="0">
                <a:latin typeface="Times New Roman" pitchFamily="18" charset="0"/>
                <a:cs typeface="Times New Roman" pitchFamily="18" charset="0"/>
              </a:rPr>
              <a:t>Construct validity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Times New Roman" pitchFamily="18" charset="0"/>
                <a:cs typeface="Times New Roman" pitchFamily="18" charset="0"/>
              </a:rPr>
              <a:t>Comparison to Quantitative Research</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905000"/>
            <a:ext cx="7772400" cy="4114800"/>
          </a:xfrm>
        </p:spPr>
        <p:txBody>
          <a:bodyPr>
            <a:normAutofit/>
          </a:bodyPr>
          <a:lstStyle/>
          <a:p>
            <a:r>
              <a:rPr lang="en-US" sz="2000" dirty="0" smtClean="0">
                <a:latin typeface="Times New Roman" pitchFamily="18" charset="0"/>
                <a:cs typeface="Times New Roman" pitchFamily="18" charset="0"/>
              </a:rPr>
              <a:t>Differences in:</a:t>
            </a:r>
          </a:p>
          <a:p>
            <a:pPr lvl="1">
              <a:lnSpc>
                <a:spcPct val="90000"/>
              </a:lnSpc>
              <a:buFont typeface="Arial" pitchFamily="34" charset="0"/>
              <a:buChar char="•"/>
            </a:pPr>
            <a:r>
              <a:rPr lang="en-US" sz="2000" dirty="0" smtClean="0">
                <a:latin typeface="Times New Roman" pitchFamily="18" charset="0"/>
                <a:cs typeface="Times New Roman" pitchFamily="18" charset="0"/>
              </a:rPr>
              <a:t>Process</a:t>
            </a:r>
          </a:p>
          <a:p>
            <a:pPr lvl="1">
              <a:lnSpc>
                <a:spcPct val="90000"/>
              </a:lnSpc>
              <a:buFont typeface="Arial" pitchFamily="34" charset="0"/>
              <a:buChar char="•"/>
            </a:pPr>
            <a:r>
              <a:rPr lang="en-US" sz="2000" dirty="0" smtClean="0">
                <a:latin typeface="Times New Roman" pitchFamily="18" charset="0"/>
                <a:cs typeface="Times New Roman" pitchFamily="18" charset="0"/>
              </a:rPr>
              <a:t>Tools</a:t>
            </a:r>
          </a:p>
          <a:p>
            <a:pPr lvl="1">
              <a:lnSpc>
                <a:spcPct val="90000"/>
              </a:lnSpc>
              <a:buFont typeface="Arial" pitchFamily="34" charset="0"/>
              <a:buChar char="•"/>
            </a:pPr>
            <a:r>
              <a:rPr lang="en-US" sz="2000" dirty="0" smtClean="0">
                <a:latin typeface="Times New Roman" pitchFamily="18" charset="0"/>
                <a:cs typeface="Times New Roman" pitchFamily="18" charset="0"/>
              </a:rPr>
              <a:t>Outcomes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Comparison to Quantitative Research</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47800"/>
            <a:ext cx="7772400" cy="5867400"/>
          </a:xfrm>
        </p:spPr>
        <p:txBody>
          <a:bodyPr>
            <a:noAutofit/>
          </a:bodyPr>
          <a:lstStyle/>
          <a:p>
            <a:pPr>
              <a:buNone/>
            </a:pPr>
            <a:r>
              <a:rPr lang="en-US" sz="2000" dirty="0" smtClean="0">
                <a:latin typeface="Times New Roman" pitchFamily="18" charset="0"/>
                <a:cs typeface="Times New Roman" pitchFamily="18" charset="0"/>
              </a:rPr>
              <a:t>Process</a:t>
            </a:r>
          </a:p>
          <a:p>
            <a:pPr marL="274320" lvl="1" indent="-274320">
              <a:spcBef>
                <a:spcPts val="580"/>
              </a:spcBef>
              <a:buClr>
                <a:schemeClr val="accent1"/>
              </a:buClr>
            </a:pPr>
            <a:r>
              <a:rPr lang="en-US" sz="2000" dirty="0" smtClean="0">
                <a:latin typeface="Times New Roman" pitchFamily="18" charset="0"/>
                <a:cs typeface="Times New Roman" pitchFamily="18" charset="0"/>
              </a:rPr>
              <a:t>Quantitative </a:t>
            </a:r>
          </a:p>
          <a:p>
            <a:pPr lvl="1"/>
            <a:r>
              <a:rPr lang="en-US" sz="2000" dirty="0" smtClean="0">
                <a:latin typeface="Times New Roman" pitchFamily="18" charset="0"/>
                <a:cs typeface="Times New Roman" pitchFamily="18" charset="0"/>
              </a:rPr>
              <a:t>Unidirectional and linear</a:t>
            </a:r>
          </a:p>
          <a:p>
            <a:pPr lvl="1"/>
            <a:r>
              <a:rPr lang="en-US" sz="2000" dirty="0" smtClean="0">
                <a:latin typeface="Times New Roman" pitchFamily="18" charset="0"/>
                <a:cs typeface="Times New Roman" pitchFamily="18" charset="0"/>
              </a:rPr>
              <a:t>Researcher isolates experimental or study system</a:t>
            </a:r>
          </a:p>
          <a:p>
            <a:pPr lvl="1"/>
            <a:r>
              <a:rPr lang="en-US" sz="2000" dirty="0" smtClean="0">
                <a:latin typeface="Times New Roman" pitchFamily="18" charset="0"/>
                <a:cs typeface="Times New Roman" pitchFamily="18" charset="0"/>
              </a:rPr>
              <a:t>Defines parameters</a:t>
            </a:r>
          </a:p>
          <a:p>
            <a:pPr lvl="1"/>
            <a:r>
              <a:rPr lang="en-US" sz="2000" dirty="0" smtClean="0">
                <a:latin typeface="Times New Roman" pitchFamily="18" charset="0"/>
                <a:cs typeface="Times New Roman" pitchFamily="18" charset="0"/>
              </a:rPr>
              <a:t>Selects and measures variables with precision and accuracy</a:t>
            </a:r>
          </a:p>
          <a:p>
            <a:pPr lvl="1"/>
            <a:r>
              <a:rPr lang="en-US" sz="2000" dirty="0" smtClean="0">
                <a:latin typeface="Times New Roman" pitchFamily="18" charset="0"/>
                <a:cs typeface="Times New Roman" pitchFamily="18" charset="0"/>
              </a:rPr>
              <a:t>Thinking process is deductive with a hypotheses formulation</a:t>
            </a:r>
          </a:p>
          <a:p>
            <a:pPr marL="274320" lvl="1" indent="-274320">
              <a:spcBef>
                <a:spcPts val="580"/>
              </a:spcBef>
              <a:buClr>
                <a:schemeClr val="accent1"/>
              </a:buClr>
            </a:pPr>
            <a:r>
              <a:rPr lang="en-US" sz="2000" dirty="0" smtClean="0">
                <a:latin typeface="Times New Roman" pitchFamily="18" charset="0"/>
                <a:cs typeface="Times New Roman" pitchFamily="18" charset="0"/>
              </a:rPr>
              <a:t>Qualitative</a:t>
            </a:r>
          </a:p>
          <a:p>
            <a:pPr lvl="1"/>
            <a:r>
              <a:rPr lang="en-US" sz="2000" dirty="0" smtClean="0">
                <a:latin typeface="Times New Roman" pitchFamily="18" charset="0"/>
                <a:cs typeface="Times New Roman" pitchFamily="18" charset="0"/>
              </a:rPr>
              <a:t>Researcher cannot define precision and accuracy </a:t>
            </a:r>
          </a:p>
          <a:p>
            <a:pPr lvl="1"/>
            <a:r>
              <a:rPr lang="en-US" sz="2000" dirty="0" smtClean="0">
                <a:latin typeface="Times New Roman" pitchFamily="18" charset="0"/>
                <a:cs typeface="Times New Roman" pitchFamily="18" charset="0"/>
              </a:rPr>
              <a:t>Creates an initial theory and proceeds to organize the study, apply tools, and organize data.</a:t>
            </a:r>
          </a:p>
          <a:p>
            <a:pPr lvl="1"/>
            <a:r>
              <a:rPr lang="en-US" sz="2000" dirty="0" smtClean="0">
                <a:latin typeface="Times New Roman" pitchFamily="18" charset="0"/>
                <a:cs typeface="Times New Roman" pitchFamily="18" charset="0"/>
              </a:rPr>
              <a:t>Research can use the refining method called comparative analysis</a:t>
            </a:r>
          </a:p>
          <a:p>
            <a:pPr lvl="1"/>
            <a:r>
              <a:rPr lang="en-US" sz="2000" dirty="0" smtClean="0">
                <a:latin typeface="Times New Roman" pitchFamily="18" charset="0"/>
                <a:cs typeface="Times New Roman" pitchFamily="18" charset="0"/>
              </a:rPr>
              <a:t>Comparative analysis continues until theory takes form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Times New Roman" pitchFamily="18" charset="0"/>
                <a:cs typeface="Times New Roman" pitchFamily="18" charset="0"/>
              </a:rPr>
              <a:t>Comparison to Quantitative Research</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buNone/>
            </a:pPr>
            <a:r>
              <a:rPr lang="en-US" sz="2000" dirty="0" smtClean="0">
                <a:latin typeface="Times New Roman" pitchFamily="18" charset="0"/>
                <a:cs typeface="Times New Roman" pitchFamily="18" charset="0"/>
              </a:rPr>
              <a:t>Tools</a:t>
            </a:r>
          </a:p>
          <a:p>
            <a:pPr lvl="1"/>
            <a:r>
              <a:rPr lang="en-US" sz="2000" dirty="0" smtClean="0">
                <a:latin typeface="Times New Roman" pitchFamily="18" charset="0"/>
                <a:cs typeface="Times New Roman" pitchFamily="18" charset="0"/>
              </a:rPr>
              <a:t>Quantitative</a:t>
            </a:r>
          </a:p>
          <a:p>
            <a:pPr lvl="2"/>
            <a:r>
              <a:rPr lang="en-US" dirty="0" smtClean="0">
                <a:latin typeface="Times New Roman" pitchFamily="18" charset="0"/>
                <a:cs typeface="Times New Roman" pitchFamily="18" charset="0"/>
              </a:rPr>
              <a:t>Instruments to measure quantities with precision and accuracy</a:t>
            </a:r>
          </a:p>
          <a:p>
            <a:pPr lvl="2"/>
            <a:r>
              <a:rPr lang="en-US" dirty="0" smtClean="0">
                <a:latin typeface="Times New Roman" pitchFamily="18" charset="0"/>
                <a:cs typeface="Times New Roman" pitchFamily="18" charset="0"/>
              </a:rPr>
              <a:t>Animal subjects or human subjects </a:t>
            </a:r>
          </a:p>
          <a:p>
            <a:pPr lvl="2"/>
            <a:r>
              <a:rPr lang="en-US" dirty="0" smtClean="0">
                <a:latin typeface="Times New Roman" pitchFamily="18" charset="0"/>
                <a:cs typeface="Times New Roman" pitchFamily="18" charset="0"/>
              </a:rPr>
              <a:t>Statistical methods</a:t>
            </a:r>
          </a:p>
          <a:p>
            <a:pPr lvl="1"/>
            <a:r>
              <a:rPr lang="en-US" sz="2000" dirty="0" smtClean="0">
                <a:latin typeface="Times New Roman" pitchFamily="18" charset="0"/>
                <a:cs typeface="Times New Roman" pitchFamily="18" charset="0"/>
              </a:rPr>
              <a:t>Qualitative</a:t>
            </a:r>
          </a:p>
          <a:p>
            <a:pPr lvl="2"/>
            <a:r>
              <a:rPr lang="en-US" dirty="0" smtClean="0">
                <a:latin typeface="Times New Roman" pitchFamily="18" charset="0"/>
                <a:cs typeface="Times New Roman" pitchFamily="18" charset="0"/>
              </a:rPr>
              <a:t>Questionnaires</a:t>
            </a:r>
          </a:p>
          <a:p>
            <a:pPr lvl="2"/>
            <a:r>
              <a:rPr lang="en-US" dirty="0" smtClean="0">
                <a:latin typeface="Times New Roman" pitchFamily="18" charset="0"/>
                <a:cs typeface="Times New Roman" pitchFamily="18" charset="0"/>
              </a:rPr>
              <a:t>Focus groups</a:t>
            </a:r>
          </a:p>
          <a:p>
            <a:pPr lvl="2"/>
            <a:r>
              <a:rPr lang="en-US" dirty="0" smtClean="0">
                <a:latin typeface="Times New Roman" pitchFamily="18" charset="0"/>
                <a:cs typeface="Times New Roman" pitchFamily="18" charset="0"/>
              </a:rPr>
              <a:t>Interviews</a:t>
            </a:r>
          </a:p>
          <a:p>
            <a:pPr lvl="2"/>
            <a:r>
              <a:rPr lang="en-US" dirty="0" smtClean="0">
                <a:latin typeface="Times New Roman" pitchFamily="18" charset="0"/>
                <a:cs typeface="Times New Roman" pitchFamily="18" charset="0"/>
              </a:rPr>
              <a:t>Personal participation</a:t>
            </a:r>
          </a:p>
          <a:p>
            <a:pPr lvl="2"/>
            <a:r>
              <a:rPr lang="en-US" dirty="0" smtClean="0">
                <a:latin typeface="Times New Roman" pitchFamily="18" charset="0"/>
                <a:cs typeface="Times New Roman" pitchFamily="18" charset="0"/>
              </a:rPr>
              <a:t>Observation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buNone/>
            </a:pPr>
            <a:r>
              <a:rPr lang="en-US" sz="2000" dirty="0" smtClean="0">
                <a:latin typeface="Times New Roman" pitchFamily="18" charset="0"/>
                <a:cs typeface="Times New Roman" pitchFamily="18" charset="0"/>
              </a:rPr>
              <a:t>Outcomes</a:t>
            </a:r>
          </a:p>
          <a:p>
            <a:pPr lvl="1"/>
            <a:r>
              <a:rPr lang="en-US" sz="2000" dirty="0" smtClean="0">
                <a:latin typeface="Times New Roman" pitchFamily="18" charset="0"/>
                <a:cs typeface="Times New Roman" pitchFamily="18" charset="0"/>
              </a:rPr>
              <a:t>Quantitative</a:t>
            </a:r>
          </a:p>
          <a:p>
            <a:pPr lvl="2"/>
            <a:r>
              <a:rPr lang="en-US" dirty="0" smtClean="0">
                <a:latin typeface="Times New Roman" pitchFamily="18" charset="0"/>
                <a:cs typeface="Times New Roman" pitchFamily="18" charset="0"/>
              </a:rPr>
              <a:t>Truth test of a prior stated hypotheses</a:t>
            </a:r>
          </a:p>
          <a:p>
            <a:pPr lvl="1"/>
            <a:r>
              <a:rPr lang="en-US" sz="2000" dirty="0" smtClean="0">
                <a:latin typeface="Times New Roman" pitchFamily="18" charset="0"/>
                <a:cs typeface="Times New Roman" pitchFamily="18" charset="0"/>
              </a:rPr>
              <a:t>Qualitative</a:t>
            </a:r>
          </a:p>
          <a:p>
            <a:pPr lvl="2"/>
            <a:r>
              <a:rPr lang="en-US" dirty="0" smtClean="0">
                <a:latin typeface="Times New Roman" pitchFamily="18" charset="0"/>
                <a:cs typeface="Times New Roman" pitchFamily="18" charset="0"/>
              </a:rPr>
              <a:t>Grounded theory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85000" lnSpcReduction="20000"/>
          </a:bodyPr>
          <a:lstStyle/>
          <a:p>
            <a:r>
              <a:rPr lang="en-US" sz="2200" dirty="0" smtClean="0">
                <a:latin typeface="Times New Roman" pitchFamily="18" charset="0"/>
                <a:cs typeface="Times New Roman" pitchFamily="18" charset="0"/>
              </a:rPr>
              <a:t>Diagram of Quantitative and Qualitative research processes</a:t>
            </a:r>
          </a:p>
          <a:p>
            <a:pPr lvl="1"/>
            <a:r>
              <a:rPr lang="en-US" sz="2200" dirty="0" smtClean="0">
                <a:latin typeface="Times New Roman" pitchFamily="18" charset="0"/>
                <a:cs typeface="Times New Roman" pitchFamily="18" charset="0"/>
              </a:rPr>
              <a:t>Quantitative</a:t>
            </a:r>
          </a:p>
          <a:p>
            <a:pPr marL="1371600" lvl="2" indent="-457200">
              <a:buFont typeface="+mj-lt"/>
              <a:buAutoNum type="arabicPeriod"/>
            </a:pPr>
            <a:r>
              <a:rPr lang="en-US" sz="2200" dirty="0" smtClean="0">
                <a:latin typeface="Times New Roman" pitchFamily="18" charset="0"/>
                <a:cs typeface="Times New Roman" pitchFamily="18" charset="0"/>
              </a:rPr>
              <a:t>Formulate Hypothesis. </a:t>
            </a:r>
          </a:p>
          <a:p>
            <a:pPr marL="1371600" lvl="2" indent="-457200">
              <a:buFont typeface="+mj-lt"/>
              <a:buAutoNum type="arabicPeriod"/>
            </a:pPr>
            <a:r>
              <a:rPr lang="en-US" sz="2200" dirty="0" smtClean="0">
                <a:latin typeface="Times New Roman" pitchFamily="18" charset="0"/>
                <a:cs typeface="Times New Roman" pitchFamily="18" charset="0"/>
              </a:rPr>
              <a:t>Define experimental model/system, variables and measurements. </a:t>
            </a:r>
          </a:p>
          <a:p>
            <a:pPr marL="1371600" lvl="2" indent="-457200">
              <a:buFont typeface="+mj-lt"/>
              <a:buAutoNum type="arabicPeriod"/>
            </a:pPr>
            <a:r>
              <a:rPr lang="en-US" sz="2200" dirty="0" smtClean="0">
                <a:latin typeface="Times New Roman" pitchFamily="18" charset="0"/>
                <a:cs typeface="Times New Roman" pitchFamily="18" charset="0"/>
              </a:rPr>
              <a:t>Perform experiment or carry out study. </a:t>
            </a:r>
          </a:p>
          <a:p>
            <a:pPr marL="1371600" lvl="2" indent="-457200">
              <a:buFont typeface="+mj-lt"/>
              <a:buAutoNum type="arabicPeriod"/>
            </a:pPr>
            <a:r>
              <a:rPr lang="en-US" sz="2200" dirty="0" smtClean="0">
                <a:latin typeface="Times New Roman" pitchFamily="18" charset="0"/>
                <a:cs typeface="Times New Roman" pitchFamily="18" charset="0"/>
              </a:rPr>
              <a:t>Analyze data, test for reliability and validity. </a:t>
            </a:r>
          </a:p>
          <a:p>
            <a:pPr marL="1371600" lvl="2" indent="-457200">
              <a:buFont typeface="+mj-lt"/>
              <a:buAutoNum type="arabicPeriod"/>
            </a:pPr>
            <a:r>
              <a:rPr lang="en-US" sz="2200" dirty="0" smtClean="0">
                <a:latin typeface="Times New Roman" pitchFamily="18" charset="0"/>
                <a:cs typeface="Times New Roman" pitchFamily="18" charset="0"/>
              </a:rPr>
              <a:t>Deduce truth or falsity of hypothesis.</a:t>
            </a:r>
          </a:p>
          <a:p>
            <a:pPr lvl="1"/>
            <a:r>
              <a:rPr lang="en-US" sz="2200" dirty="0" smtClean="0">
                <a:latin typeface="Times New Roman" pitchFamily="18" charset="0"/>
                <a:cs typeface="Times New Roman" pitchFamily="18" charset="0"/>
              </a:rPr>
              <a:t>Qualitative</a:t>
            </a:r>
          </a:p>
          <a:p>
            <a:pPr marL="1371600" lvl="2" indent="-457200">
              <a:buFont typeface="+mj-lt"/>
              <a:buAutoNum type="arabicPeriod"/>
            </a:pPr>
            <a:r>
              <a:rPr lang="en-US" sz="2200" dirty="0" smtClean="0">
                <a:latin typeface="Times New Roman" pitchFamily="18" charset="0"/>
                <a:cs typeface="Times New Roman" pitchFamily="18" charset="0"/>
              </a:rPr>
              <a:t>Conjecture theory. </a:t>
            </a:r>
          </a:p>
          <a:p>
            <a:pPr marL="1371600" lvl="2" indent="-457200">
              <a:buFont typeface="+mj-lt"/>
              <a:buAutoNum type="arabicPeriod"/>
            </a:pPr>
            <a:r>
              <a:rPr lang="en-US" sz="2200" dirty="0" smtClean="0">
                <a:latin typeface="Times New Roman" pitchFamily="18" charset="0"/>
                <a:cs typeface="Times New Roman" pitchFamily="18" charset="0"/>
              </a:rPr>
              <a:t>Define model/system, question(s), study format, variables, instrument design. </a:t>
            </a:r>
          </a:p>
          <a:p>
            <a:pPr marL="1371600" lvl="2" indent="-457200">
              <a:buFont typeface="+mj-lt"/>
              <a:buAutoNum type="arabicPeriod"/>
            </a:pPr>
            <a:r>
              <a:rPr lang="en-US" sz="2200" dirty="0" smtClean="0">
                <a:latin typeface="Times New Roman" pitchFamily="18" charset="0"/>
                <a:cs typeface="Times New Roman" pitchFamily="18" charset="0"/>
              </a:rPr>
              <a:t>Carry out study, gather data, interview lead focus group(s), participate/observe. </a:t>
            </a:r>
          </a:p>
          <a:p>
            <a:pPr marL="1371600" lvl="2" indent="-457200">
              <a:buFont typeface="+mj-lt"/>
              <a:buAutoNum type="arabicPeriod"/>
            </a:pPr>
            <a:r>
              <a:rPr lang="en-US" sz="2200" dirty="0" smtClean="0">
                <a:latin typeface="Times New Roman" pitchFamily="18" charset="0"/>
                <a:cs typeface="Times New Roman" pitchFamily="18" charset="0"/>
              </a:rPr>
              <a:t>Analyze data, test for reliability and validity. </a:t>
            </a:r>
          </a:p>
          <a:p>
            <a:pPr marL="1371600" lvl="2" indent="-457200">
              <a:buFont typeface="+mj-lt"/>
              <a:buAutoNum type="arabicPeriod"/>
            </a:pPr>
            <a:r>
              <a:rPr lang="en-US" sz="2200" dirty="0" smtClean="0">
                <a:latin typeface="Times New Roman" pitchFamily="18" charset="0"/>
                <a:cs typeface="Times New Roman" pitchFamily="18" charset="0"/>
              </a:rPr>
              <a:t>Formulate theory grounded on data.</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110</TotalTime>
  <Words>3139</Words>
  <Application>Microsoft Office PowerPoint</Application>
  <PresentationFormat>On-screen Show (4:3)</PresentationFormat>
  <Paragraphs>186</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Qualitative Research N302:  Nursing Research 09/17/2010</vt:lpstr>
      <vt:lpstr>Qualitative Research</vt:lpstr>
      <vt:lpstr>Purpose &amp; function </vt:lpstr>
      <vt:lpstr>Purpose &amp; function</vt:lpstr>
      <vt:lpstr>Comparison to Quantitative Research</vt:lpstr>
      <vt:lpstr>Comparison to Quantitative Research</vt:lpstr>
      <vt:lpstr>Comparison to Quantitative Research</vt:lpstr>
      <vt:lpstr>Comparison to Quantitative Research</vt:lpstr>
      <vt:lpstr>Comparison to Quantitative Research</vt:lpstr>
      <vt:lpstr>Steps of the Qualitative Research Process: Data Collection Strategies</vt:lpstr>
      <vt:lpstr>Steps of the Qualitative Research Process: Managing &amp; Analyzing Data</vt:lpstr>
      <vt:lpstr>Steps of the Qualitative Research Process: Interpreting the Results</vt:lpstr>
      <vt:lpstr>Approaches to Qualitative Research</vt:lpstr>
      <vt:lpstr>Approaches to Qualitative Research</vt:lpstr>
      <vt:lpstr>Approaches to Qualitative Research</vt:lpstr>
      <vt:lpstr>Approaches to Qualitative Research</vt:lpstr>
      <vt:lpstr>Qualitative Research</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25</cp:revision>
  <dcterms:created xsi:type="dcterms:W3CDTF">2010-09-19T15:34:52Z</dcterms:created>
  <dcterms:modified xsi:type="dcterms:W3CDTF">2010-09-20T00:44:20Z</dcterms:modified>
</cp:coreProperties>
</file>