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60" r:id="rId3"/>
    <p:sldId id="262" r:id="rId4"/>
    <p:sldId id="258" r:id="rId5"/>
    <p:sldId id="263" r:id="rId6"/>
    <p:sldId id="261" r:id="rId7"/>
    <p:sldId id="264" r:id="rId8"/>
    <p:sldId id="259" r:id="rId9"/>
    <p:sldId id="266" r:id="rId10"/>
    <p:sldId id="265" r:id="rId11"/>
    <p:sldId id="267" r:id="rId12"/>
    <p:sldId id="257" r:id="rId13"/>
    <p:sldId id="268" r:id="rId14"/>
    <p:sldId id="270"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456" autoAdjust="0"/>
    <p:restoredTop sz="84752" autoAdjust="0"/>
  </p:normalViewPr>
  <p:slideViewPr>
    <p:cSldViewPr>
      <p:cViewPr varScale="1">
        <p:scale>
          <a:sx n="62" d="100"/>
          <a:sy n="62" d="100"/>
        </p:scale>
        <p:origin x="-96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3CA55B-7893-4C7C-A762-D351B35B0217}" type="datetimeFigureOut">
              <a:rPr lang="en-US" smtClean="0"/>
              <a:pPr/>
              <a:t>9/16/2010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F8AD7B-B04C-4334-B382-6EA22958288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 Having consistent and accurate data makes you a rigorous researcher</a:t>
            </a:r>
          </a:p>
          <a:p>
            <a:r>
              <a:rPr lang="en-US" dirty="0" smtClean="0"/>
              <a:t>and your data valid. This is needed if you want people to believe your information</a:t>
            </a:r>
          </a:p>
          <a:p>
            <a:r>
              <a:rPr lang="en-US" dirty="0" smtClean="0"/>
              <a:t>and see you as a qualified researcher. There are many tools to make sure you</a:t>
            </a:r>
          </a:p>
          <a:p>
            <a:r>
              <a:rPr lang="en-US" dirty="0" smtClean="0"/>
              <a:t>are being a rigorous researcher. You need to make sure your information shows</a:t>
            </a:r>
          </a:p>
          <a:p>
            <a:r>
              <a:rPr lang="en-US" dirty="0" smtClean="0"/>
              <a:t>trustworthiness, conformability, transferability, and credibility. (</a:t>
            </a:r>
            <a:r>
              <a:rPr lang="en-US" dirty="0" err="1" smtClean="0"/>
              <a:t>Macnee</a:t>
            </a:r>
            <a:r>
              <a:rPr lang="en-US" dirty="0" smtClean="0"/>
              <a:t> &amp; McCabe,</a:t>
            </a:r>
          </a:p>
          <a:p>
            <a:r>
              <a:rPr lang="en-US" dirty="0" smtClean="0"/>
              <a:t>2008)</a:t>
            </a:r>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example is a nurse giving</a:t>
            </a:r>
            <a:r>
              <a:rPr lang="en-US" baseline="0" dirty="0" smtClean="0"/>
              <a:t> a mother of an adolescent an article about a support group for adolescents with an addicted parent that uses qualitative evaluation.  It would help the adolescent cope after a family member has been in a crash due to being drunk.  (</a:t>
            </a:r>
            <a:r>
              <a:rPr lang="en-US" baseline="0" dirty="0" err="1" smtClean="0"/>
              <a:t>Macnee</a:t>
            </a:r>
            <a:r>
              <a:rPr lang="en-US" baseline="0" dirty="0" smtClean="0"/>
              <a:t> &amp; McCabe, 2008, p. 207)</a:t>
            </a:r>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baseline="0" dirty="0" smtClean="0"/>
              <a:t>“</a:t>
            </a:r>
            <a:r>
              <a:rPr lang="en-US" i="0" baseline="0" dirty="0" smtClean="0"/>
              <a:t>For example, an editorial in the </a:t>
            </a:r>
            <a:r>
              <a:rPr lang="en-US" i="1" baseline="0" dirty="0" smtClean="0"/>
              <a:t>Journal of the American Medical Association  </a:t>
            </a:r>
            <a:r>
              <a:rPr lang="en-US" i="0" baseline="0" dirty="0" smtClean="0"/>
              <a:t>regarding the process of nurse practitioner credentialing might reflect a bias that makes the description of the process questionable.  That same editorial, however, might be a reliable data source about the professional climate in which credentialing developed.  A researcher using the historical method would evaluate the data source and consider this potential bias when deciding how to used it (</a:t>
            </a:r>
            <a:r>
              <a:rPr lang="en-US" i="0" baseline="0" dirty="0" err="1" smtClean="0"/>
              <a:t>Macnee</a:t>
            </a:r>
            <a:r>
              <a:rPr lang="en-US" i="0" baseline="0" dirty="0" smtClean="0"/>
              <a:t> &amp; McCabe, 2008, p.209) “.</a:t>
            </a:r>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 If a piece of data is not valid it cannot be put into the study and needs to be</a:t>
            </a:r>
          </a:p>
          <a:p>
            <a:r>
              <a:rPr lang="en-US" dirty="0" smtClean="0"/>
              <a:t>looked into further.</a:t>
            </a:r>
          </a:p>
          <a:p>
            <a:endParaRPr lang="en-US" dirty="0" smtClean="0"/>
          </a:p>
          <a:p>
            <a:r>
              <a:rPr lang="en-US" dirty="0" smtClean="0"/>
              <a:t>Content validity is “the comprehensiveness and appropriateness of the measure</a:t>
            </a:r>
          </a:p>
          <a:p>
            <a:r>
              <a:rPr lang="en-US" dirty="0" smtClean="0"/>
              <a:t>of the concept it is intended to measure” (</a:t>
            </a:r>
            <a:r>
              <a:rPr lang="en-US" dirty="0" err="1" smtClean="0"/>
              <a:t>Macnee</a:t>
            </a:r>
            <a:r>
              <a:rPr lang="en-US" dirty="0" smtClean="0"/>
              <a:t> &amp; McCabe, 2008, p. 186).</a:t>
            </a:r>
          </a:p>
          <a:p>
            <a:endParaRPr lang="en-US" dirty="0" smtClean="0"/>
          </a:p>
          <a:p>
            <a:r>
              <a:rPr lang="en-US" dirty="0" smtClean="0"/>
              <a:t>Criterion-related validity is “the extent to which results of one measure match those of</a:t>
            </a:r>
          </a:p>
          <a:p>
            <a:r>
              <a:rPr lang="en-US" dirty="0" smtClean="0"/>
              <a:t>another measure that examines the same concept” (</a:t>
            </a:r>
            <a:r>
              <a:rPr lang="en-US" dirty="0" err="1" smtClean="0"/>
              <a:t>Macnee</a:t>
            </a:r>
            <a:r>
              <a:rPr lang="en-US" dirty="0" smtClean="0"/>
              <a:t> &amp; McCabe, 2008, p. 186).</a:t>
            </a:r>
          </a:p>
          <a:p>
            <a:endParaRPr lang="en-US" dirty="0" smtClean="0"/>
          </a:p>
          <a:p>
            <a:r>
              <a:rPr lang="en-US" dirty="0" smtClean="0"/>
              <a:t>Construct validity is “the extent to which a scale of instrument measures what it is</a:t>
            </a:r>
          </a:p>
          <a:p>
            <a:r>
              <a:rPr lang="en-US" dirty="0" smtClean="0"/>
              <a:t>supposed to measure” (</a:t>
            </a:r>
            <a:r>
              <a:rPr lang="en-US" dirty="0" err="1" smtClean="0"/>
              <a:t>Macnee</a:t>
            </a:r>
            <a:r>
              <a:rPr lang="en-US" dirty="0" smtClean="0"/>
              <a:t> &amp; McCabe, 2008, p. 186).</a:t>
            </a:r>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Notes: A study that is seen in Appendix A-1 of </a:t>
            </a:r>
            <a:r>
              <a:rPr lang="en-US" dirty="0" err="1" smtClean="0"/>
              <a:t>Macnee</a:t>
            </a:r>
            <a:r>
              <a:rPr lang="en-US" dirty="0" smtClean="0"/>
              <a:t> and McCabe’s, Understanding</a:t>
            </a:r>
          </a:p>
          <a:p>
            <a:r>
              <a:rPr lang="en-US" dirty="0" smtClean="0"/>
              <a:t>nursing research, is a qualitative study of mothers who were infected with HIV. It looked</a:t>
            </a:r>
          </a:p>
          <a:p>
            <a:r>
              <a:rPr lang="en-US" dirty="0" smtClean="0"/>
              <a:t>into how it made them feel, the worries they had, the effect it had on their children</a:t>
            </a:r>
          </a:p>
          <a:p>
            <a:r>
              <a:rPr lang="en-US" dirty="0" smtClean="0"/>
              <a:t>and many other areas. This shows how instead of looking at statistical numbers</a:t>
            </a:r>
          </a:p>
          <a:p>
            <a:r>
              <a:rPr lang="en-US" dirty="0" smtClean="0"/>
              <a:t>and the quantitative aspect one can see a different type of study. This shows a</a:t>
            </a:r>
          </a:p>
          <a:p>
            <a:r>
              <a:rPr lang="en-US" dirty="0" smtClean="0"/>
              <a:t>qualitative study that looks into human life and emotions. (</a:t>
            </a:r>
            <a:r>
              <a:rPr lang="en-US" dirty="0" err="1" smtClean="0"/>
              <a:t>Macnee</a:t>
            </a:r>
            <a:r>
              <a:rPr lang="en-US" dirty="0" smtClean="0"/>
              <a:t> &amp; McCabe, 2008)</a:t>
            </a:r>
          </a:p>
          <a:p>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lvl="1"/>
            <a:r>
              <a:rPr lang="en-US" sz="1200" kern="1200" dirty="0" smtClean="0">
                <a:solidFill>
                  <a:schemeClr val="tx1"/>
                </a:solidFill>
                <a:latin typeface="+mn-lt"/>
                <a:ea typeface="+mn-ea"/>
                <a:cs typeface="+mn-cs"/>
              </a:rPr>
              <a:t>“Unstructured observation involves spontaneously observing and recording what one sees with a minimum of planning” (Burns &amp; Grove, 2009, p.508). Unstructured observation allows more freedom but a greater chance of error. </a:t>
            </a:r>
          </a:p>
          <a:p>
            <a:pPr lvl="1"/>
            <a:r>
              <a:rPr lang="en-US" sz="1200" kern="1200" dirty="0" smtClean="0">
                <a:solidFill>
                  <a:schemeClr val="tx1"/>
                </a:solidFill>
                <a:latin typeface="+mn-lt"/>
                <a:ea typeface="+mn-ea"/>
                <a:cs typeface="+mn-cs"/>
              </a:rPr>
              <a:t>When preparing an interview it is important to establish a positive environment that encourages a comfortable setting (Burns &amp; Grove, 2009). “As an interviewer encourage the subject to continue talking” (Burns &amp;Grove, 2009, p.510). Show the subject that you are interested, encourage them to elaborate, and provide validation (Burns &amp; Grove, 2009).  Some problems that you may encounter during an interview include, stage fright, failure to establish a rapport, subjects that wonder off topic, and emotional distress. Always follow the “ten commandments” of interviewing: 1. Never begin an interview cold- Remember to spend time with small talk and establish a trusting relationship. 2. Remember your purpose. 3. Present a natural front. 4. Demonstrate aware hearing. 5. Think about appearance. 6. Interview in a comfortable place. 7. Don’t be satisfied with monosyllabic answers. 8. Be respectful. 9. Practice. 10. Be cordial and appreciative. (Burns &amp; Grove, 2009).</a:t>
            </a:r>
          </a:p>
          <a:p>
            <a:pPr lvl="1"/>
            <a:r>
              <a:rPr lang="en-US" sz="1200" kern="1200" dirty="0" smtClean="0">
                <a:solidFill>
                  <a:schemeClr val="tx1"/>
                </a:solidFill>
                <a:latin typeface="+mn-lt"/>
                <a:ea typeface="+mn-ea"/>
                <a:cs typeface="+mn-cs"/>
              </a:rPr>
              <a:t>“Focus groups were designed to obtain the participants’ perception in a focused area in a setting that is permissive and nonthreatening” (Burns &amp; Grove, 2009, p.513). Focus group are beneficial because members have more freedom and can share thoughts and feelings. Focus groups are generally grouped by common characteristics. By doing this it can increase the group’s validity (Burns &amp; Grove, 2009). Characteristics include, age, gender, social class, ethnicity, culture, and life style. </a:t>
            </a:r>
          </a:p>
          <a:p>
            <a:pPr lvl="1"/>
            <a:r>
              <a:rPr lang="en-US" sz="1200" kern="1200" dirty="0" smtClean="0">
                <a:solidFill>
                  <a:schemeClr val="tx1"/>
                </a:solidFill>
                <a:latin typeface="+mn-lt"/>
                <a:ea typeface="+mn-ea"/>
                <a:cs typeface="+mn-cs"/>
              </a:rPr>
              <a:t>A story is an “event of series of events, encompassed by temporal or spatial boundaries, that are shared with others using an oral medium or sign language” (Burns &amp; Grove, 2009, p.515). Storytelling can help increase insight and promote interest in a certain subject. </a:t>
            </a:r>
          </a:p>
          <a:p>
            <a:pPr lvl="1"/>
            <a:r>
              <a:rPr lang="en-US" sz="1200" kern="1200" dirty="0" smtClean="0">
                <a:solidFill>
                  <a:schemeClr val="tx1"/>
                </a:solidFill>
                <a:latin typeface="+mn-lt"/>
                <a:ea typeface="+mn-ea"/>
                <a:cs typeface="+mn-cs"/>
              </a:rPr>
              <a:t>“A life story is designed to reconstruct and interpret the life of an ordinary person” (Burns &amp; Grove, 2009, p.518). Life stories help to clarify meaning to patients lifestyle, behavior, and experiences (Burns &amp; Grove, 2009).</a:t>
            </a:r>
          </a:p>
          <a:p>
            <a:pPr lvl="1"/>
            <a:r>
              <a:rPr lang="en-US" sz="1200" kern="1200" dirty="0" smtClean="0">
                <a:solidFill>
                  <a:schemeClr val="tx1"/>
                </a:solidFill>
                <a:latin typeface="+mn-lt"/>
                <a:ea typeface="+mn-ea"/>
                <a:cs typeface="+mn-cs"/>
              </a:rPr>
              <a:t>“A case study examines a single unit within the context of its real-life environment” (Burns &amp; Grove, 2009, p.519). a unit can be a person, family, or organization. </a:t>
            </a:r>
          </a:p>
          <a:p>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1200" kern="1200" dirty="0" smtClean="0">
                <a:solidFill>
                  <a:schemeClr val="tx1"/>
                </a:solidFill>
                <a:latin typeface="+mn-lt"/>
                <a:ea typeface="+mn-ea"/>
                <a:cs typeface="+mn-cs"/>
              </a:rPr>
              <a:t>Many researcher are using computers to organize and analyze their qualitative data. “Researchers feel more free to play with the data and experiment with alternative ways of coding” (Burns &amp; Grove, 2009, p.519). several advantages include: multiple copies can be made with ease, files can be copied onto backup disks, and blocks of data can be moved from one point to another (Burns &amp; Grove, 2009).</a:t>
            </a:r>
          </a:p>
          <a:p>
            <a:pPr lvl="1"/>
            <a:r>
              <a:rPr lang="en-US" sz="1200" kern="1200" dirty="0" smtClean="0">
                <a:solidFill>
                  <a:schemeClr val="tx1"/>
                </a:solidFill>
                <a:latin typeface="+mn-lt"/>
                <a:ea typeface="+mn-ea"/>
                <a:cs typeface="+mn-cs"/>
              </a:rPr>
              <a:t>“Tape recorded interviews generally are transcribed word for word” (Burns &amp; Grove, 2009, p.520). Include voice tone, pitch, and rhythm. Multiple valid interpretations can occur from different researchers. Data reduction is included in qualitative research. This process is reducing the volume of data so the researcher can examine the date better (Burns &amp; Grove, 2009). </a:t>
            </a:r>
          </a:p>
          <a:p>
            <a:pPr lvl="1"/>
            <a:r>
              <a:rPr lang="en-US" sz="1200" kern="1200" dirty="0" smtClean="0">
                <a:solidFill>
                  <a:schemeClr val="tx1"/>
                </a:solidFill>
                <a:latin typeface="+mn-lt"/>
                <a:ea typeface="+mn-ea"/>
                <a:cs typeface="+mn-cs"/>
              </a:rPr>
              <a:t>“Coding is a means of categorizing. A code is a symbol or abbreviation used to classify words or phrases in the data” (Burns &amp; Grove, 2009, p.522). Types of codes include, descriptive, interpretative, and explanatory. Researchers can have reflective remarks and marginal remarks during the interview. They are included into the notes for retrieving a thought during the interview. These remarks can be later used for a memo which moves the researcher toward theorizing a concept (Burns &amp; Grove, 2009).</a:t>
            </a:r>
          </a:p>
          <a:p>
            <a:pPr lvl="1"/>
            <a:r>
              <a:rPr lang="en-US" sz="1200" kern="1200" dirty="0" smtClean="0">
                <a:solidFill>
                  <a:schemeClr val="tx1"/>
                </a:solidFill>
                <a:latin typeface="+mn-lt"/>
                <a:ea typeface="+mn-ea"/>
                <a:cs typeface="+mn-cs"/>
              </a:rPr>
              <a:t>Cognitive Mapping is used to analysis, display, and transcribing data. It is a “visual representation of the information provided by a participant. It represents the researcher’s interpretation of the participant” (Burns &amp; Grove, 2009, p. 525). </a:t>
            </a:r>
          </a:p>
          <a:p>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1200" kern="1200" dirty="0" smtClean="0">
                <a:solidFill>
                  <a:schemeClr val="tx1"/>
                </a:solidFill>
                <a:latin typeface="+mn-lt"/>
                <a:ea typeface="+mn-ea"/>
                <a:cs typeface="+mn-cs"/>
              </a:rPr>
              <a:t>Qualitative research avoids using numbers. Instead words are used for patterns such as, frequently, more often, Important, and significant. Counting helps the researcher develop a hypothesis based on the information they have (Burns &amp; Grove, 2009).</a:t>
            </a:r>
          </a:p>
          <a:p>
            <a:pPr lvl="1"/>
            <a:r>
              <a:rPr lang="en-US" sz="1200" kern="1200" dirty="0" smtClean="0">
                <a:solidFill>
                  <a:schemeClr val="tx1"/>
                </a:solidFill>
                <a:latin typeface="+mn-lt"/>
                <a:ea typeface="+mn-ea"/>
                <a:cs typeface="+mn-cs"/>
              </a:rPr>
              <a:t>“Clustering is the process of sorting elements into categories or group” (Burns &amp; Grove, 2009, p. 526). Clustering helps the researcher see patterns of characteristic that is significant to the data.</a:t>
            </a:r>
          </a:p>
          <a:p>
            <a:pPr lvl="1"/>
            <a:r>
              <a:rPr lang="en-US" sz="1200" kern="1200" dirty="0" smtClean="0">
                <a:solidFill>
                  <a:schemeClr val="tx1"/>
                </a:solidFill>
                <a:latin typeface="+mn-lt"/>
                <a:ea typeface="+mn-ea"/>
                <a:cs typeface="+mn-cs"/>
              </a:rPr>
              <a:t>“A metaphor uses figurative language to suggest a likeness or analogy of one kind of idea used in the place of another… metaphors provide a strong image with a feeling tone that is powerful in communicating meaning” (Burns &amp; Grove, 2009, p. 526). </a:t>
            </a:r>
            <a:endParaRPr lang="en-US" dirty="0"/>
          </a:p>
        </p:txBody>
      </p:sp>
      <p:sp>
        <p:nvSpPr>
          <p:cNvPr id="4" name="Slide Number Placeholder 3"/>
          <p:cNvSpPr>
            <a:spLocks noGrp="1"/>
          </p:cNvSpPr>
          <p:nvPr>
            <p:ph type="sldNum" sz="quarter" idx="10"/>
          </p:nvPr>
        </p:nvSpPr>
        <p:spPr/>
        <p:txBody>
          <a:bodyPr/>
          <a:lstStyle/>
          <a:p>
            <a:fld id="{9CF8AD7B-B04C-4334-B382-6EA22958288B}"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method</a:t>
            </a:r>
            <a:r>
              <a:rPr lang="en-US" baseline="0" dirty="0" smtClean="0"/>
              <a:t> seeks to avoid external control by going as directly as possible to those who have lived or are living the experience being studied. The method assumes that lived experienced can be interpreted or understood by distilling their essence” (</a:t>
            </a:r>
            <a:r>
              <a:rPr lang="en-US" baseline="0" dirty="0" err="1" smtClean="0"/>
              <a:t>Macnee</a:t>
            </a:r>
            <a:r>
              <a:rPr lang="en-US" baseline="0" dirty="0" smtClean="0"/>
              <a:t> &amp; McCabe, 2008, p. 205).</a:t>
            </a:r>
          </a:p>
          <a:p>
            <a:r>
              <a:rPr lang="en-US" baseline="0" dirty="0" smtClean="0"/>
              <a:t>The method works but targeting people who have are have or are experiencing certain situations that the researcher is interested in, then, usually unstructured, the target is interviewed about their experiences with the situation of interest (</a:t>
            </a:r>
            <a:r>
              <a:rPr lang="en-US" baseline="0" dirty="0" err="1" smtClean="0"/>
              <a:t>Macnee</a:t>
            </a:r>
            <a:r>
              <a:rPr lang="en-US" baseline="0" dirty="0" smtClean="0"/>
              <a:t> &amp; McCabe, 2008).</a:t>
            </a:r>
          </a:p>
          <a:p>
            <a:r>
              <a:rPr lang="en-US" baseline="0" dirty="0" smtClean="0"/>
              <a:t>“The researchers used processes of intuiting, analyzing, and describing </a:t>
            </a:r>
            <a:r>
              <a:rPr lang="en-US" baseline="0" dirty="0" err="1" smtClean="0"/>
              <a:t>ot</a:t>
            </a:r>
            <a:r>
              <a:rPr lang="en-US" baseline="0" dirty="0" smtClean="0"/>
              <a:t> discover essential themes in the </a:t>
            </a:r>
            <a:r>
              <a:rPr lang="en-US" baseline="0" dirty="0" err="1" smtClean="0"/>
              <a:t>experince</a:t>
            </a:r>
            <a:r>
              <a:rPr lang="en-US" baseline="0" dirty="0" smtClean="0"/>
              <a:t> of the phenomenon” (</a:t>
            </a:r>
            <a:r>
              <a:rPr lang="en-US" baseline="0" dirty="0" err="1" smtClean="0"/>
              <a:t>Macnee</a:t>
            </a:r>
            <a:r>
              <a:rPr lang="en-US" baseline="0" dirty="0" smtClean="0"/>
              <a:t> &amp; McCabe, 2008, p. 206).</a:t>
            </a:r>
          </a:p>
          <a:p>
            <a:r>
              <a:rPr lang="en-US" baseline="0" dirty="0" smtClean="0"/>
              <a:t>Length and time are not important factors when finding data to support the research, nor is it vital it identity the number of people being interviewed before the research begins (</a:t>
            </a:r>
            <a:r>
              <a:rPr lang="en-US" baseline="0" dirty="0" err="1" smtClean="0"/>
              <a:t>Macnee</a:t>
            </a:r>
            <a:r>
              <a:rPr lang="en-US" baseline="0" dirty="0" smtClean="0"/>
              <a:t> &amp; McCabe, 2008). </a:t>
            </a:r>
          </a:p>
          <a:p>
            <a:r>
              <a:rPr lang="en-US" baseline="0" dirty="0" smtClean="0"/>
              <a:t>“Sampling is always convenient sample because only those who have has the experience of interest are sought, and neither limits nor criteria are placed on who can be a participant, other than the ability to communicate about and having lived the experience” (</a:t>
            </a:r>
            <a:r>
              <a:rPr lang="en-US" baseline="0" dirty="0" err="1" smtClean="0"/>
              <a:t>Macnee</a:t>
            </a:r>
            <a:r>
              <a:rPr lang="en-US" baseline="0" dirty="0" smtClean="0"/>
              <a:t> &amp; McCabe, 2008, p. 206).</a:t>
            </a:r>
            <a:r>
              <a:rPr lang="en-US" baseline="0" dirty="0" smtClean="0"/>
              <a:t> </a:t>
            </a:r>
          </a:p>
          <a:p>
            <a:endParaRPr lang="en-US" baseline="0" dirty="0" smtClean="0"/>
          </a:p>
          <a:p>
            <a:r>
              <a:rPr lang="en-US" baseline="0" dirty="0" smtClean="0"/>
              <a:t>EXAMPLE- Bond, </a:t>
            </a:r>
            <a:r>
              <a:rPr lang="en-US" baseline="0" dirty="0" err="1" smtClean="0"/>
              <a:t>Draeger</a:t>
            </a:r>
            <a:r>
              <a:rPr lang="en-US" baseline="0" dirty="0" smtClean="0"/>
              <a:t>, </a:t>
            </a:r>
            <a:r>
              <a:rPr lang="en-US" baseline="0" dirty="0" err="1" smtClean="0"/>
              <a:t>Mandleco</a:t>
            </a:r>
            <a:r>
              <a:rPr lang="en-US" baseline="0" dirty="0" smtClean="0"/>
              <a:t>, &amp; Donnelly’s </a:t>
            </a:r>
            <a:r>
              <a:rPr lang="en-US" i="1" baseline="0" dirty="0" smtClean="0"/>
              <a:t>Needs of Family Members of Patients with Severe Traumatic Brain Injury: Implications for Evidence-Based Practice</a:t>
            </a:r>
            <a:r>
              <a:rPr lang="en-US" i="0" baseline="0" dirty="0" smtClean="0"/>
              <a:t> states “providing care for patients’ families arises from crisis theory, which states that the whole is greater than the sum of the parts: family adaptation or resiliency can affect patients’ outcomes, both short- and long-term, either positively or negatively (</a:t>
            </a:r>
            <a:r>
              <a:rPr lang="en-US" i="0" baseline="0" dirty="0" err="1" smtClean="0"/>
              <a:t>Macnee</a:t>
            </a:r>
            <a:r>
              <a:rPr lang="en-US" i="0" baseline="0" dirty="0" smtClean="0"/>
              <a:t> &amp; McCabe, 2008, p. 343). </a:t>
            </a:r>
          </a:p>
          <a:p>
            <a:r>
              <a:rPr lang="en-US" i="0" baseline="0" dirty="0" smtClean="0"/>
              <a:t>“We used an exploratory qualitative design a  convenience sample of family members of patients admitted to an 11-bed neurological ICU in a level 1 trauma center” (</a:t>
            </a:r>
            <a:r>
              <a:rPr lang="en-US" i="0" baseline="0" dirty="0" err="1" smtClean="0"/>
              <a:t>Macnee</a:t>
            </a:r>
            <a:r>
              <a:rPr lang="en-US" i="0" baseline="0" dirty="0" smtClean="0"/>
              <a:t> &amp; McCabe, 2008, p. 345). “Inclusion criteria we: (1) 1 family member of a patient with a  diagnosis of severe traumatic brain injury who was at least 18 years or older; (2) the patient had a GCS score of 8 or less upon hospitalization; and (3) the patient was hospitalized in the neurological ICU for at least 24 hours” (</a:t>
            </a:r>
            <a:r>
              <a:rPr lang="en-US" i="0" baseline="0" dirty="0" err="1" smtClean="0"/>
              <a:t>Macness</a:t>
            </a:r>
            <a:r>
              <a:rPr lang="en-US" i="0" baseline="0" dirty="0" smtClean="0"/>
              <a:t> &amp; McCabe, 2008, p. 345). Only one researcher was used for interviewing to maintain consistency (</a:t>
            </a:r>
            <a:r>
              <a:rPr lang="en-US" i="0" baseline="0" dirty="0" err="1" smtClean="0"/>
              <a:t>Macnee</a:t>
            </a:r>
            <a:r>
              <a:rPr lang="en-US" i="0" baseline="0" dirty="0" smtClean="0"/>
              <a:t> &amp; McCabe, 2008).  This is how the phenomenology method is used in qualitative research. </a:t>
            </a:r>
            <a:endParaRPr lang="en-US" baseline="0" dirty="0" smtClean="0"/>
          </a:p>
        </p:txBody>
      </p:sp>
      <p:sp>
        <p:nvSpPr>
          <p:cNvPr id="4" name="Slide Number Placeholder 3"/>
          <p:cNvSpPr>
            <a:spLocks noGrp="1"/>
          </p:cNvSpPr>
          <p:nvPr>
            <p:ph type="sldNum" sz="quarter" idx="10"/>
          </p:nvPr>
        </p:nvSpPr>
        <p:spPr/>
        <p:txBody>
          <a:bodyPr/>
          <a:lstStyle/>
          <a:p>
            <a:fld id="{9CF8AD7B-B04C-4334-B382-6EA22958288B}"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“Grounded</a:t>
            </a:r>
            <a:r>
              <a:rPr lang="en-US" baseline="0" dirty="0" smtClean="0"/>
              <a:t> theory is best used to study social processes and structures, hence the focus on links and interactions among ideas or categories” (</a:t>
            </a:r>
            <a:r>
              <a:rPr lang="en-US" baseline="0" dirty="0" err="1" smtClean="0"/>
              <a:t>Macnee</a:t>
            </a:r>
            <a:r>
              <a:rPr lang="en-US" baseline="0" dirty="0" smtClean="0"/>
              <a:t> &amp; McCabe, 2008, p. 207-08).</a:t>
            </a:r>
          </a:p>
          <a:p>
            <a:r>
              <a:rPr lang="en-US" baseline="0" dirty="0" smtClean="0"/>
              <a:t>It “often incorporates time into the study because the focus is usually is on processes or change” (</a:t>
            </a:r>
            <a:r>
              <a:rPr lang="en-US" baseline="0" dirty="0" err="1" smtClean="0"/>
              <a:t>Macnee</a:t>
            </a:r>
            <a:r>
              <a:rPr lang="en-US" baseline="0" dirty="0" smtClean="0"/>
              <a:t> &amp; McCabe, 2008, p. 208). Although, time is an important factor, the theory des not involve specifics of time when it comes to collection of data and analyzing the process (</a:t>
            </a:r>
            <a:r>
              <a:rPr lang="en-US" baseline="0" dirty="0" err="1" smtClean="0"/>
              <a:t>Macnee</a:t>
            </a:r>
            <a:r>
              <a:rPr lang="en-US" baseline="0" dirty="0" smtClean="0"/>
              <a:t> &amp; McCabe, 2008). </a:t>
            </a:r>
          </a:p>
          <a:p>
            <a:r>
              <a:rPr lang="en-US" baseline="0" dirty="0" smtClean="0"/>
              <a:t>“Sampling in grounded theory usually will be purposive--that is, purposely seeking participants experiencing the process or changes under study” (</a:t>
            </a:r>
            <a:r>
              <a:rPr lang="en-US" baseline="0" dirty="0" err="1" smtClean="0"/>
              <a:t>Macnee</a:t>
            </a:r>
            <a:r>
              <a:rPr lang="en-US" baseline="0" dirty="0" smtClean="0"/>
              <a:t> &amp; McCabe, 2008, p. 208). </a:t>
            </a:r>
          </a:p>
          <a:p>
            <a:r>
              <a:rPr lang="en-US" baseline="0" dirty="0" smtClean="0"/>
              <a:t>The collecting of data can involve carefully observing the interactions and development of the interview(</a:t>
            </a:r>
            <a:r>
              <a:rPr lang="en-US" baseline="0" dirty="0" err="1" smtClean="0"/>
              <a:t>Macnee</a:t>
            </a:r>
            <a:r>
              <a:rPr lang="en-US" baseline="0" dirty="0" smtClean="0"/>
              <a:t> &amp; McCabe, 2008).</a:t>
            </a:r>
          </a:p>
          <a:p>
            <a:r>
              <a:rPr lang="en-US" baseline="0" dirty="0" smtClean="0"/>
              <a:t>“As with all qualitative methods, grounded theory has a goal of avoiding placing limits or external controls on the processes being studied because the function of the method is to ground theory in natural reality” (</a:t>
            </a:r>
            <a:r>
              <a:rPr lang="en-US" baseline="0" dirty="0" err="1" smtClean="0"/>
              <a:t>Macnee</a:t>
            </a:r>
            <a:r>
              <a:rPr lang="en-US" baseline="0" dirty="0" smtClean="0"/>
              <a:t> &amp; McCabe, 2008, p. 208).</a:t>
            </a:r>
          </a:p>
          <a:p>
            <a:endParaRPr lang="en-US" baseline="0" dirty="0" smtClean="0"/>
          </a:p>
          <a:p>
            <a:r>
              <a:rPr lang="en-US" baseline="0" dirty="0" smtClean="0"/>
              <a:t>EXAMPLE- Judith </a:t>
            </a:r>
            <a:r>
              <a:rPr lang="en-US" baseline="0" dirty="0" err="1" smtClean="0"/>
              <a:t>Hupcey’s</a:t>
            </a:r>
            <a:r>
              <a:rPr lang="en-US" baseline="0" dirty="0" smtClean="0"/>
              <a:t> “</a:t>
            </a:r>
            <a:r>
              <a:rPr lang="en-US" i="1" baseline="0" dirty="0" smtClean="0"/>
              <a:t>Feeling Safe: The Psychosocial Needs of ICU Patients'</a:t>
            </a:r>
            <a:r>
              <a:rPr lang="en-US" i="0" baseline="0" dirty="0" smtClean="0"/>
              <a:t> purpose is to describe psychosocial needs of critically ill patients, including descriptions of patients’ experiences when these are not met, and behaviors of families, friends, and ICU staff that help or impede meeting these needs” (</a:t>
            </a:r>
            <a:r>
              <a:rPr lang="en-US" i="0" baseline="0" dirty="0" err="1" smtClean="0"/>
              <a:t>Macnee</a:t>
            </a:r>
            <a:r>
              <a:rPr lang="en-US" i="0" baseline="0" dirty="0" smtClean="0"/>
              <a:t> &amp; McCabe, 2008, p. 363).</a:t>
            </a:r>
          </a:p>
          <a:p>
            <a:r>
              <a:rPr lang="en-US" i="0" baseline="0" dirty="0" smtClean="0"/>
              <a:t>Participants for this study were “45 adults critically ill patients in the medical or surgical ICU for minimum of 3 days in a large, rural American tertiary care center” (</a:t>
            </a:r>
            <a:r>
              <a:rPr lang="en-US" i="0" baseline="0" dirty="0" err="1" smtClean="0"/>
              <a:t>Macnee</a:t>
            </a:r>
            <a:r>
              <a:rPr lang="en-US" i="0" baseline="0" dirty="0" smtClean="0"/>
              <a:t> &amp; McCabe, 2008, p. 363).</a:t>
            </a:r>
          </a:p>
          <a:p>
            <a:r>
              <a:rPr lang="en-US" i="0" baseline="0" dirty="0" smtClean="0"/>
              <a:t>Grounded study was used to conduct </a:t>
            </a:r>
            <a:r>
              <a:rPr lang="en-US" i="0" baseline="0" dirty="0" err="1" smtClean="0"/>
              <a:t>Hupcey’s</a:t>
            </a:r>
            <a:r>
              <a:rPr lang="en-US" i="0" baseline="0" dirty="0" smtClean="0"/>
              <a:t> research, “including theoretical sampling and constant comparative process” (</a:t>
            </a:r>
            <a:r>
              <a:rPr lang="en-US" i="0" baseline="0" dirty="0" err="1" smtClean="0"/>
              <a:t>Macnee</a:t>
            </a:r>
            <a:r>
              <a:rPr lang="en-US" i="0" baseline="0" dirty="0" smtClean="0"/>
              <a:t> &amp; McCabe, 2008, p. 363). “Unstructured tape-recorded interviews were conducted with patients once they were stable in the ICU or immediately following heir transfer to a general unit. Data were collected and analyzed simultaneously. This process continued until saturation was reached and a model of the psychosocial needs of ICU patients was developed” (</a:t>
            </a:r>
            <a:r>
              <a:rPr lang="en-US" i="0" baseline="0" dirty="0" err="1" smtClean="0"/>
              <a:t>Macnee</a:t>
            </a:r>
            <a:r>
              <a:rPr lang="en-US" i="0" baseline="0" dirty="0" smtClean="0"/>
              <a:t> &amp; McCabe, 2008, p. 363). This is an example of how grounded theory is conducted.</a:t>
            </a:r>
          </a:p>
        </p:txBody>
      </p:sp>
      <p:sp>
        <p:nvSpPr>
          <p:cNvPr id="4" name="Slide Number Placeholder 3"/>
          <p:cNvSpPr>
            <a:spLocks noGrp="1"/>
          </p:cNvSpPr>
          <p:nvPr>
            <p:ph type="sldNum" sz="quarter" idx="10"/>
          </p:nvPr>
        </p:nvSpPr>
        <p:spPr/>
        <p:txBody>
          <a:bodyPr/>
          <a:lstStyle/>
          <a:p>
            <a:fld id="{9CF8AD7B-B04C-4334-B382-6EA22958288B}"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094BDE4F-93D5-4037-BC31-918072E381D7}" type="datetimeFigureOut">
              <a:rPr lang="en-US" smtClean="0"/>
              <a:pPr/>
              <a:t>9/16/2010</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84B4A1EA-0F53-4C09-ABC2-806924C45FB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4BDE4F-93D5-4037-BC31-918072E381D7}" type="datetimeFigureOut">
              <a:rPr lang="en-US" smtClean="0"/>
              <a:pPr/>
              <a:t>9/16/2010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4A1EA-0F53-4C09-ABC2-806924C45F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4BDE4F-93D5-4037-BC31-918072E381D7}" type="datetimeFigureOut">
              <a:rPr lang="en-US" smtClean="0"/>
              <a:pPr/>
              <a:t>9/16/2010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4A1EA-0F53-4C09-ABC2-806924C45FB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094BDE4F-93D5-4037-BC31-918072E381D7}" type="datetimeFigureOut">
              <a:rPr lang="en-US" smtClean="0"/>
              <a:pPr/>
              <a:t>9/16/2010</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84B4A1EA-0F53-4C09-ABC2-806924C45F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094BDE4F-93D5-4037-BC31-918072E381D7}" type="datetimeFigureOut">
              <a:rPr lang="en-US" smtClean="0"/>
              <a:pPr/>
              <a:t>9/16/2010</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84B4A1EA-0F53-4C09-ABC2-806924C45FB3}"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094BDE4F-93D5-4037-BC31-918072E381D7}" type="datetimeFigureOut">
              <a:rPr lang="en-US" smtClean="0"/>
              <a:pPr/>
              <a:t>9/16/2010</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84B4A1EA-0F53-4C09-ABC2-806924C45F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094BDE4F-93D5-4037-BC31-918072E381D7}" type="datetimeFigureOut">
              <a:rPr lang="en-US" smtClean="0"/>
              <a:pPr/>
              <a:t>9/16/2010</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84B4A1EA-0F53-4C09-ABC2-806924C45FB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4BDE4F-93D5-4037-BC31-918072E381D7}" type="datetimeFigureOut">
              <a:rPr lang="en-US" smtClean="0"/>
              <a:pPr/>
              <a:t>9/16/2010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B4A1EA-0F53-4C09-ABC2-806924C45F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094BDE4F-93D5-4037-BC31-918072E381D7}" type="datetimeFigureOut">
              <a:rPr lang="en-US" smtClean="0"/>
              <a:pPr/>
              <a:t>9/16/2010</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84B4A1EA-0F53-4C09-ABC2-806924C45F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094BDE4F-93D5-4037-BC31-918072E381D7}" type="datetimeFigureOut">
              <a:rPr lang="en-US" smtClean="0"/>
              <a:pPr/>
              <a:t>9/16/2010</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84B4A1EA-0F53-4C09-ABC2-806924C45FB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094BDE4F-93D5-4037-BC31-918072E381D7}" type="datetimeFigureOut">
              <a:rPr lang="en-US" smtClean="0"/>
              <a:pPr/>
              <a:t>9/16/2010</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84B4A1EA-0F53-4C09-ABC2-806924C45FB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094BDE4F-93D5-4037-BC31-918072E381D7}" type="datetimeFigureOut">
              <a:rPr lang="en-US" smtClean="0"/>
              <a:pPr/>
              <a:t>9/16/2010</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84B4A1EA-0F53-4C09-ABC2-806924C45FB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smtClean="0"/>
              <a:t>Qualitative Research</a:t>
            </a:r>
            <a:r>
              <a:rPr lang="en-US" dirty="0" smtClean="0"/>
              <a:t/>
            </a:r>
            <a:br>
              <a:rPr lang="en-US" dirty="0" smtClean="0"/>
            </a:br>
            <a:r>
              <a:rPr lang="en-US" sz="3600" dirty="0" smtClean="0"/>
              <a:t>N302- Nursing Research</a:t>
            </a:r>
            <a:endParaRPr lang="en-US" sz="3600" dirty="0"/>
          </a:p>
        </p:txBody>
      </p:sp>
      <p:sp>
        <p:nvSpPr>
          <p:cNvPr id="3" name="Subtitle 2"/>
          <p:cNvSpPr>
            <a:spLocks noGrp="1"/>
          </p:cNvSpPr>
          <p:nvPr>
            <p:ph type="subTitle" idx="1"/>
          </p:nvPr>
        </p:nvSpPr>
        <p:spPr>
          <a:xfrm>
            <a:off x="540544" y="2250280"/>
            <a:ext cx="8062912" cy="4150520"/>
          </a:xfrm>
        </p:spPr>
        <p:txBody>
          <a:bodyPr>
            <a:normAutofit fontScale="92500" lnSpcReduction="20000"/>
          </a:bodyPr>
          <a:lstStyle/>
          <a:p>
            <a:pPr algn="ctr"/>
            <a:endParaRPr lang="en-US" sz="4700" dirty="0" smtClean="0"/>
          </a:p>
          <a:p>
            <a:pPr algn="ctr"/>
            <a:r>
              <a:rPr lang="en-US" sz="4000" dirty="0" smtClean="0"/>
              <a:t>Hannah </a:t>
            </a:r>
            <a:r>
              <a:rPr lang="en-US" sz="4000" dirty="0" err="1" smtClean="0"/>
              <a:t>Keathley</a:t>
            </a:r>
            <a:endParaRPr lang="en-US" sz="4000" dirty="0" smtClean="0"/>
          </a:p>
          <a:p>
            <a:pPr algn="ctr"/>
            <a:r>
              <a:rPr lang="en-US" sz="4000" dirty="0" smtClean="0"/>
              <a:t>Ashlee Blankenship</a:t>
            </a:r>
          </a:p>
          <a:p>
            <a:pPr algn="ctr"/>
            <a:r>
              <a:rPr lang="en-US" sz="4000" dirty="0" smtClean="0"/>
              <a:t>Holli Kabbes</a:t>
            </a:r>
          </a:p>
          <a:p>
            <a:pPr algn="ctr"/>
            <a:r>
              <a:rPr lang="en-US" sz="4000" dirty="0" err="1" smtClean="0"/>
              <a:t>Laurin</a:t>
            </a:r>
            <a:r>
              <a:rPr lang="en-US" sz="4000" dirty="0" smtClean="0"/>
              <a:t> </a:t>
            </a:r>
            <a:r>
              <a:rPr lang="en-US" sz="4000" dirty="0" err="1" smtClean="0"/>
              <a:t>Ruddell</a:t>
            </a:r>
            <a:endParaRPr lang="en-US" sz="4000" dirty="0" smtClean="0"/>
          </a:p>
          <a:p>
            <a:pPr algn="ctr"/>
            <a:endParaRPr lang="en-US" dirty="0" smtClean="0"/>
          </a:p>
          <a:p>
            <a:pPr algn="ctr"/>
            <a:endParaRPr lang="en-US" dirty="0" smtClean="0"/>
          </a:p>
          <a:p>
            <a:pPr algn="ctr"/>
            <a:endParaRPr lang="en-US" dirty="0" smtClean="0"/>
          </a:p>
          <a:p>
            <a:pPr algn="l"/>
            <a:r>
              <a:rPr lang="en-US" dirty="0" smtClean="0"/>
              <a:t>September 19,2010</a:t>
            </a:r>
          </a:p>
          <a:p>
            <a:pPr algn="l"/>
            <a:r>
              <a:rPr lang="en-US" dirty="0" smtClean="0"/>
              <a:t>Lakeview College of Nursing</a:t>
            </a:r>
            <a:endParaRPr lang="en-US"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amond(in)">
                                      <p:cBhvr>
                                        <p:cTn id="15" dur="2000"/>
                                        <p:tgtEl>
                                          <p:spTgt spid="3">
                                            <p:txEl>
                                              <p:pRg st="2" end="2"/>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amond(in)">
                                      <p:cBhvr>
                                        <p:cTn id="18" dur="2000"/>
                                        <p:tgtEl>
                                          <p:spTgt spid="3">
                                            <p:txEl>
                                              <p:pRg st="3" end="3"/>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amond(in)">
                                      <p:cBhvr>
                                        <p:cTn id="21" dur="2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0" presetClass="entr" presetSubtype="0" fill="hold" nodeType="click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wedge">
                                      <p:cBhvr>
                                        <p:cTn id="26" dur="2000"/>
                                        <p:tgtEl>
                                          <p:spTgt spid="3">
                                            <p:txEl>
                                              <p:pRg st="8" end="8"/>
                                            </p:txEl>
                                          </p:spTgt>
                                        </p:tgtEl>
                                      </p:cBhvr>
                                    </p:animEffect>
                                  </p:childTnLst>
                                </p:cTn>
                              </p:par>
                              <p:par>
                                <p:cTn id="27" presetID="20"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wedge">
                                      <p:cBhvr>
                                        <p:cTn id="29"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Steps of the Qualitative Research Process</a:t>
            </a:r>
            <a:endParaRPr lang="en-US" dirty="0"/>
          </a:p>
        </p:txBody>
      </p:sp>
      <p:sp>
        <p:nvSpPr>
          <p:cNvPr id="3" name="Content Placeholder 2"/>
          <p:cNvSpPr>
            <a:spLocks noGrp="1"/>
          </p:cNvSpPr>
          <p:nvPr>
            <p:ph idx="1"/>
          </p:nvPr>
        </p:nvSpPr>
        <p:spPr>
          <a:ln>
            <a:solidFill>
              <a:schemeClr val="accent1">
                <a:lumMod val="75000"/>
              </a:schemeClr>
            </a:solidFill>
          </a:ln>
        </p:spPr>
        <p:txBody>
          <a:bodyPr/>
          <a:lstStyle/>
          <a:p>
            <a:endParaRPr lang="en-US" dirty="0" smtClean="0"/>
          </a:p>
          <a:p>
            <a:endParaRPr lang="en-US" dirty="0" smtClean="0"/>
          </a:p>
          <a:p>
            <a:pPr lvl="0" algn="ctr"/>
            <a:r>
              <a:rPr lang="en-US" sz="3600" b="1" dirty="0" smtClean="0"/>
              <a:t>Interpreting the Results: </a:t>
            </a:r>
            <a:r>
              <a:rPr lang="en-US" sz="3600" dirty="0" smtClean="0"/>
              <a:t>Counting, Clustering, and Metaphors</a:t>
            </a:r>
          </a:p>
          <a:p>
            <a:pPr algn="ctr">
              <a:buNone/>
            </a:pPr>
            <a:endParaRPr lang="en-US"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Phenomenology</a:t>
            </a:r>
            <a:endParaRPr lang="en-US" dirty="0"/>
          </a:p>
        </p:txBody>
      </p:sp>
      <p:sp>
        <p:nvSpPr>
          <p:cNvPr id="3" name="Text Placeholder 2"/>
          <p:cNvSpPr>
            <a:spLocks noGrp="1"/>
          </p:cNvSpPr>
          <p:nvPr>
            <p:ph type="body" idx="1"/>
          </p:nvPr>
        </p:nvSpPr>
        <p:spPr>
          <a:xfrm>
            <a:off x="381000" y="1633536"/>
            <a:ext cx="8305800" cy="4919664"/>
          </a:xfrm>
          <a:ln>
            <a:solidFill>
              <a:schemeClr val="accent1">
                <a:lumMod val="75000"/>
              </a:schemeClr>
            </a:solidFill>
          </a:ln>
        </p:spPr>
        <p:txBody>
          <a:bodyPr>
            <a:normAutofit fontScale="92500" lnSpcReduction="10000"/>
          </a:bodyPr>
          <a:lstStyle/>
          <a:p>
            <a:pPr algn="ctr"/>
            <a:endParaRPr lang="en-US" dirty="0" smtClean="0"/>
          </a:p>
          <a:p>
            <a:pPr algn="ctr">
              <a:buFont typeface="Courier New" pitchFamily="49" charset="0"/>
              <a:buChar char="o"/>
            </a:pPr>
            <a:endParaRPr lang="en-US" dirty="0" smtClean="0"/>
          </a:p>
          <a:p>
            <a:pPr algn="ctr">
              <a:buFont typeface="Courier New" pitchFamily="49" charset="0"/>
              <a:buChar char="o"/>
            </a:pPr>
            <a:r>
              <a:rPr lang="en-US" sz="3200" dirty="0" smtClean="0"/>
              <a:t>“A qualitative method used to discover and develop understanding of experiences as perceived by those living the experience” (</a:t>
            </a:r>
            <a:r>
              <a:rPr lang="en-US" sz="3200" dirty="0" err="1" smtClean="0"/>
              <a:t>Macnee</a:t>
            </a:r>
            <a:r>
              <a:rPr lang="en-US" sz="3200" dirty="0" smtClean="0"/>
              <a:t> &amp; McCabe, 2008, p. 205).</a:t>
            </a:r>
          </a:p>
          <a:p>
            <a:pPr algn="ctr">
              <a:buFont typeface="Courier New" pitchFamily="49" charset="0"/>
              <a:buChar char="o"/>
            </a:pPr>
            <a:r>
              <a:rPr lang="en-US" sz="3200" dirty="0" smtClean="0"/>
              <a:t> </a:t>
            </a:r>
            <a:r>
              <a:rPr lang="en-US" sz="3200" dirty="0" smtClean="0"/>
              <a:t>Example: “</a:t>
            </a:r>
            <a:r>
              <a:rPr lang="en-US" sz="3200" i="1" dirty="0" smtClean="0"/>
              <a:t>Needs of Family Members of Patients with Severe Traumatic Brain Injury: Implications for Evidence-Based Practice” (</a:t>
            </a:r>
            <a:r>
              <a:rPr lang="en-US" sz="3200" i="1" dirty="0" err="1" smtClean="0"/>
              <a:t>Macnee</a:t>
            </a:r>
            <a:r>
              <a:rPr lang="en-US" sz="3200" i="1" dirty="0" smtClean="0"/>
              <a:t>&amp; McCabe, 2008, p. 341).</a:t>
            </a: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additive="base">
                                        <p:cTn id="1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Grounded Theory</a:t>
            </a:r>
            <a:endParaRPr lang="en-US" dirty="0"/>
          </a:p>
        </p:txBody>
      </p:sp>
      <p:sp>
        <p:nvSpPr>
          <p:cNvPr id="3" name="Content Placeholder 2"/>
          <p:cNvSpPr>
            <a:spLocks noGrp="1"/>
          </p:cNvSpPr>
          <p:nvPr>
            <p:ph idx="1"/>
          </p:nvPr>
        </p:nvSpPr>
        <p:spPr>
          <a:xfrm>
            <a:off x="381000" y="1752600"/>
            <a:ext cx="8458200" cy="4800600"/>
          </a:xfrm>
          <a:ln>
            <a:solidFill>
              <a:schemeClr val="accent1">
                <a:lumMod val="75000"/>
              </a:schemeClr>
            </a:solidFill>
          </a:ln>
        </p:spPr>
        <p:txBody>
          <a:bodyPr>
            <a:normAutofit lnSpcReduction="10000"/>
          </a:bodyPr>
          <a:lstStyle/>
          <a:p>
            <a:pPr algn="ctr"/>
            <a:r>
              <a:rPr lang="en-US" dirty="0" smtClean="0"/>
              <a:t> </a:t>
            </a:r>
            <a:r>
              <a:rPr lang="en-US" sz="3400" dirty="0" smtClean="0"/>
              <a:t>“The function of grounded theory is to study interactions to understan</a:t>
            </a:r>
            <a:r>
              <a:rPr lang="en-US" sz="3400" dirty="0" smtClean="0"/>
              <a:t>d and recognize links between ideas and concepts or, in other words, to develop theory” (</a:t>
            </a:r>
            <a:r>
              <a:rPr lang="en-US" sz="3400" dirty="0" err="1" smtClean="0"/>
              <a:t>Macnee</a:t>
            </a:r>
            <a:r>
              <a:rPr lang="en-US" sz="3400" dirty="0" smtClean="0"/>
              <a:t> &amp; McCabe, 2008, p. 207). </a:t>
            </a:r>
          </a:p>
          <a:p>
            <a:pPr algn="ctr"/>
            <a:r>
              <a:rPr lang="en-US" sz="3400" dirty="0" smtClean="0"/>
              <a:t> </a:t>
            </a:r>
            <a:r>
              <a:rPr lang="en-US" sz="3400" dirty="0" smtClean="0"/>
              <a:t>Example- “</a:t>
            </a:r>
            <a:r>
              <a:rPr lang="en-US" sz="3400" i="1" dirty="0" smtClean="0"/>
              <a:t>Feeling Safe: The Psychosocial Needs of ICU Patients”</a:t>
            </a:r>
            <a:r>
              <a:rPr lang="en-US" sz="3400" dirty="0" smtClean="0"/>
              <a:t> (</a:t>
            </a:r>
            <a:r>
              <a:rPr lang="en-US" sz="3400" dirty="0" err="1" smtClean="0"/>
              <a:t>Macnee</a:t>
            </a:r>
            <a:r>
              <a:rPr lang="en-US" sz="3400" dirty="0" smtClean="0"/>
              <a:t> &amp; McCabe, 2008, p. 363).</a:t>
            </a:r>
            <a:endParaRPr lang="en-US" sz="3400" dirty="0"/>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1464"/>
            <a:ext cx="7239000" cy="1404936"/>
          </a:xfrm>
          <a:ln>
            <a:solidFill>
              <a:schemeClr val="accent1">
                <a:lumMod val="75000"/>
              </a:schemeClr>
            </a:solidFill>
          </a:ln>
        </p:spPr>
        <p:txBody>
          <a:bodyPr/>
          <a:lstStyle/>
          <a:p>
            <a:pPr algn="ctr"/>
            <a:r>
              <a:rPr lang="en-US" dirty="0" smtClean="0"/>
              <a:t>Ethnography</a:t>
            </a:r>
            <a:endParaRPr lang="en-US" dirty="0"/>
          </a:p>
        </p:txBody>
      </p:sp>
      <p:sp>
        <p:nvSpPr>
          <p:cNvPr id="3" name="Text Placeholder 2"/>
          <p:cNvSpPr>
            <a:spLocks noGrp="1"/>
          </p:cNvSpPr>
          <p:nvPr>
            <p:ph type="body" idx="1"/>
          </p:nvPr>
        </p:nvSpPr>
        <p:spPr>
          <a:xfrm>
            <a:off x="228600" y="1676400"/>
            <a:ext cx="8305800" cy="5029200"/>
          </a:xfrm>
          <a:ln>
            <a:solidFill>
              <a:schemeClr val="accent1">
                <a:lumMod val="75000"/>
              </a:schemeClr>
            </a:solidFill>
          </a:ln>
        </p:spPr>
        <p:txBody>
          <a:bodyPr>
            <a:normAutofit lnSpcReduction="10000"/>
          </a:bodyPr>
          <a:lstStyle/>
          <a:p>
            <a:endParaRPr lang="en-US" dirty="0" smtClean="0"/>
          </a:p>
          <a:p>
            <a:pPr algn="ctr">
              <a:buFont typeface="Courier New" pitchFamily="49" charset="0"/>
              <a:buChar char="o"/>
            </a:pPr>
            <a:r>
              <a:rPr lang="en-US" sz="3200" dirty="0" smtClean="0"/>
              <a:t> </a:t>
            </a:r>
            <a:r>
              <a:rPr lang="en-US" sz="3200" dirty="0" smtClean="0"/>
              <a:t>“</a:t>
            </a:r>
            <a:r>
              <a:rPr lang="en-US" sz="3200" dirty="0" smtClean="0"/>
              <a:t>It originated in the discipline of anthropology, and its purpose is for the researcher to participate or to immerse himself or herself in a culture to describe a phenomenon or phenomena within the context of that </a:t>
            </a:r>
            <a:r>
              <a:rPr lang="en-US" sz="3200" dirty="0" smtClean="0"/>
              <a:t>culture” </a:t>
            </a:r>
            <a:r>
              <a:rPr lang="en-US" sz="3200" dirty="0" smtClean="0"/>
              <a:t>(</a:t>
            </a:r>
            <a:r>
              <a:rPr lang="en-US" sz="3200" dirty="0" err="1" smtClean="0"/>
              <a:t>Macnee</a:t>
            </a:r>
            <a:r>
              <a:rPr lang="en-US" sz="3200" dirty="0" smtClean="0"/>
              <a:t> &amp; McCabe, 2008, p. 206</a:t>
            </a:r>
            <a:r>
              <a:rPr lang="en-US" sz="3200" dirty="0" smtClean="0"/>
              <a:t>).</a:t>
            </a:r>
            <a:endParaRPr lang="en-US" sz="3200" dirty="0" smtClean="0"/>
          </a:p>
          <a:p>
            <a:endParaRPr lang="en-US" dirty="0" smtClean="0"/>
          </a:p>
          <a:p>
            <a:endParaRPr lang="en-US" dirty="0" smtClean="0"/>
          </a:p>
          <a:p>
            <a:pPr algn="ctr">
              <a:buFont typeface="Courier New" pitchFamily="49" charset="0"/>
              <a:buChar char="o"/>
            </a:pPr>
            <a:r>
              <a:rPr lang="en-US" sz="3500" dirty="0" smtClean="0"/>
              <a:t>Example</a:t>
            </a:r>
            <a:endParaRPr lang="en-US" sz="35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 calcmode="lin" valueType="num">
                                      <p:cBhvr additive="base">
                                        <p:cTn id="1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Historical</a:t>
            </a:r>
            <a:endParaRPr lang="en-US" dirty="0"/>
          </a:p>
        </p:txBody>
      </p:sp>
      <p:sp>
        <p:nvSpPr>
          <p:cNvPr id="3" name="Content Placeholder 2"/>
          <p:cNvSpPr>
            <a:spLocks noGrp="1"/>
          </p:cNvSpPr>
          <p:nvPr>
            <p:ph idx="1"/>
          </p:nvPr>
        </p:nvSpPr>
        <p:spPr>
          <a:ln>
            <a:solidFill>
              <a:schemeClr val="accent1">
                <a:lumMod val="75000"/>
              </a:schemeClr>
            </a:solidFill>
          </a:ln>
        </p:spPr>
        <p:txBody>
          <a:bodyPr/>
          <a:lstStyle/>
          <a:p>
            <a:pPr algn="ctr"/>
            <a:r>
              <a:rPr lang="en-US" dirty="0" smtClean="0"/>
              <a:t>“Its is to answer questions about links in the past to understand the present or to plan the future.  These methods require the researcher to define a phenomenon in a manner that can be clearly delineated so that data sources can be </a:t>
            </a:r>
            <a:r>
              <a:rPr lang="en-US" dirty="0" smtClean="0"/>
              <a:t>identified” </a:t>
            </a:r>
            <a:r>
              <a:rPr lang="en-US" dirty="0" smtClean="0"/>
              <a:t>(</a:t>
            </a:r>
            <a:r>
              <a:rPr lang="en-US" dirty="0" err="1" smtClean="0"/>
              <a:t>Macnee</a:t>
            </a:r>
            <a:r>
              <a:rPr lang="en-US" dirty="0" smtClean="0"/>
              <a:t> &amp; McCabe, 2008, p. 208</a:t>
            </a:r>
            <a:r>
              <a:rPr lang="en-US" dirty="0" smtClean="0"/>
              <a:t>).</a:t>
            </a:r>
            <a:endParaRPr lang="en-US" dirty="0" smtClean="0"/>
          </a:p>
          <a:p>
            <a:pPr algn="ctr"/>
            <a:r>
              <a:rPr lang="en-US" dirty="0" smtClean="0"/>
              <a:t>Example</a:t>
            </a:r>
            <a:endParaRPr lang="en-US"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References</a:t>
            </a:r>
            <a:endParaRPr lang="en-US" dirty="0"/>
          </a:p>
        </p:txBody>
      </p:sp>
      <p:sp>
        <p:nvSpPr>
          <p:cNvPr id="3" name="Text Placeholder 2"/>
          <p:cNvSpPr>
            <a:spLocks noGrp="1"/>
          </p:cNvSpPr>
          <p:nvPr>
            <p:ph type="body" idx="1"/>
          </p:nvPr>
        </p:nvSpPr>
        <p:spPr>
          <a:xfrm>
            <a:off x="381000" y="1633536"/>
            <a:ext cx="8153400" cy="4767264"/>
          </a:xfrm>
          <a:ln>
            <a:solidFill>
              <a:schemeClr val="accent1">
                <a:lumMod val="75000"/>
              </a:schemeClr>
            </a:solidFill>
          </a:ln>
        </p:spPr>
        <p:txBody>
          <a:bodyPr>
            <a:normAutofit/>
          </a:bodyPr>
          <a:lstStyle/>
          <a:p>
            <a:pPr>
              <a:buFont typeface="Courier New" pitchFamily="49" charset="0"/>
              <a:buChar char="o"/>
            </a:pPr>
            <a:r>
              <a:rPr lang="en-US" dirty="0" smtClean="0"/>
              <a:t> </a:t>
            </a:r>
            <a:r>
              <a:rPr lang="en-US" sz="2600" dirty="0" smtClean="0"/>
              <a:t>Burns, N., &amp; Grove, S. (2010).</a:t>
            </a:r>
            <a:r>
              <a:rPr lang="en-US" sz="2600" i="1" dirty="0" smtClean="0"/>
              <a:t>The practice of 	nursing research: Appraisal, synthesis, and 	generation of evidence</a:t>
            </a:r>
            <a:r>
              <a:rPr lang="en-US" sz="2600" dirty="0" smtClean="0"/>
              <a:t> (6</a:t>
            </a:r>
            <a:r>
              <a:rPr lang="en-US" sz="2600" baseline="30000" dirty="0" smtClean="0"/>
              <a:t>th</a:t>
            </a:r>
            <a:r>
              <a:rPr lang="en-US" sz="2600" dirty="0" smtClean="0"/>
              <a:t> Ed.). St. Louis, 	MO: Elsevier Saunders.</a:t>
            </a:r>
          </a:p>
          <a:p>
            <a:r>
              <a:rPr lang="en-US" sz="2600" dirty="0" smtClean="0"/>
              <a:t> </a:t>
            </a:r>
          </a:p>
          <a:p>
            <a:pPr>
              <a:buFont typeface="Courier New" pitchFamily="49" charset="0"/>
              <a:buChar char="o"/>
            </a:pPr>
            <a:r>
              <a:rPr lang="en-US" sz="2600" dirty="0" err="1" smtClean="0"/>
              <a:t>Macnee</a:t>
            </a:r>
            <a:r>
              <a:rPr lang="en-US" sz="2600" dirty="0" smtClean="0"/>
              <a:t>, C., &amp; McCabe, S. (2008). 	</a:t>
            </a:r>
            <a:r>
              <a:rPr lang="en-US" sz="2600" i="1" dirty="0" smtClean="0"/>
              <a:t>Understanding nursing research: Reading	 and using research in evidence-based 	practice</a:t>
            </a:r>
            <a:r>
              <a:rPr lang="en-US" sz="2600" dirty="0" smtClean="0"/>
              <a:t> (2</a:t>
            </a:r>
            <a:r>
              <a:rPr lang="en-US" sz="2600" baseline="30000" dirty="0" smtClean="0"/>
              <a:t>nd</a:t>
            </a:r>
            <a:r>
              <a:rPr lang="en-US" sz="2600" dirty="0" smtClean="0"/>
              <a:t> Ed. ). Philadelphia, PA: 	Lippincott Williams &amp; Wilkins, a </a:t>
            </a:r>
            <a:r>
              <a:rPr lang="en-US" sz="2600" dirty="0" err="1" smtClean="0"/>
              <a:t>Wolter</a:t>
            </a:r>
            <a:r>
              <a:rPr lang="en-US" sz="2600" dirty="0" smtClean="0"/>
              <a:t> </a:t>
            </a:r>
            <a:r>
              <a:rPr lang="en-US" sz="2600" dirty="0" err="1" smtClean="0"/>
              <a:t>Kluwer</a:t>
            </a:r>
            <a:r>
              <a:rPr lang="en-US" sz="2600" smtClean="0"/>
              <a:t>	 </a:t>
            </a:r>
            <a:r>
              <a:rPr lang="en-US" sz="2600" dirty="0" smtClean="0"/>
              <a:t>Business. </a:t>
            </a:r>
            <a:endParaRPr lang="en-US" sz="26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Qualitative Research</a:t>
            </a:r>
            <a:endParaRPr lang="en-US" dirty="0"/>
          </a:p>
        </p:txBody>
      </p:sp>
      <p:sp>
        <p:nvSpPr>
          <p:cNvPr id="3" name="Content Placeholder 2"/>
          <p:cNvSpPr>
            <a:spLocks noGrp="1"/>
          </p:cNvSpPr>
          <p:nvPr>
            <p:ph idx="1"/>
          </p:nvPr>
        </p:nvSpPr>
        <p:spPr>
          <a:ln>
            <a:solidFill>
              <a:schemeClr val="accent1">
                <a:lumMod val="75000"/>
              </a:schemeClr>
            </a:solidFill>
          </a:ln>
        </p:spPr>
        <p:txBody>
          <a:bodyPr>
            <a:normAutofit fontScale="92500"/>
          </a:bodyPr>
          <a:lstStyle/>
          <a:p>
            <a:pPr algn="ctr">
              <a:buFont typeface="Courier New" pitchFamily="49" charset="0"/>
              <a:buChar char="o"/>
            </a:pPr>
            <a:r>
              <a:rPr lang="en-US" dirty="0" smtClean="0"/>
              <a:t>“Qualitative method: approaches to research that focus on the understanding that complexity of humans within the context of their lives and tends to focus on the building a whole or complete picture of a phenomenon of interest; qualitative methods involve the collection of information as it is expressed naturally by </a:t>
            </a:r>
            <a:r>
              <a:rPr lang="en-US" dirty="0" smtClean="0"/>
              <a:t>people </a:t>
            </a:r>
            <a:r>
              <a:rPr lang="en-US" dirty="0" smtClean="0"/>
              <a:t>within the normal context of their </a:t>
            </a:r>
            <a:r>
              <a:rPr lang="en-US" dirty="0" smtClean="0"/>
              <a:t>lives” </a:t>
            </a:r>
            <a:r>
              <a:rPr lang="en-US" dirty="0" smtClean="0"/>
              <a:t>(</a:t>
            </a:r>
            <a:r>
              <a:rPr lang="en-US" dirty="0" err="1" smtClean="0"/>
              <a:t>Macnee</a:t>
            </a:r>
            <a:r>
              <a:rPr lang="en-US" dirty="0" smtClean="0"/>
              <a:t> &amp; McCabe, 2008, p. 421</a:t>
            </a:r>
            <a:r>
              <a:rPr lang="en-US" dirty="0" smtClean="0"/>
              <a:t>).</a:t>
            </a:r>
            <a:endParaRPr lang="en-US" dirty="0" smtClean="0"/>
          </a:p>
          <a:p>
            <a:pPr algn="ctr">
              <a:buFont typeface="Courier New" pitchFamily="49" charset="0"/>
              <a:buChar char="o"/>
            </a:pPr>
            <a:endParaRPr lang="en-US"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Purpose and Function of Qualitative Research</a:t>
            </a:r>
            <a:endParaRPr lang="en-US" dirty="0"/>
          </a:p>
        </p:txBody>
      </p:sp>
      <p:sp>
        <p:nvSpPr>
          <p:cNvPr id="3" name="Text Placeholder 2"/>
          <p:cNvSpPr>
            <a:spLocks noGrp="1"/>
          </p:cNvSpPr>
          <p:nvPr>
            <p:ph type="body" idx="1"/>
          </p:nvPr>
        </p:nvSpPr>
        <p:spPr>
          <a:xfrm>
            <a:off x="381000" y="1633536"/>
            <a:ext cx="8077200" cy="4767264"/>
          </a:xfrm>
          <a:noFill/>
          <a:ln>
            <a:solidFill>
              <a:schemeClr val="accent1">
                <a:lumMod val="75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ctr">
              <a:buFont typeface="Courier New" pitchFamily="49" charset="0"/>
              <a:buChar char="o"/>
            </a:pPr>
            <a:r>
              <a:rPr lang="en-US" sz="2800" dirty="0" smtClean="0"/>
              <a:t> “</a:t>
            </a:r>
            <a:r>
              <a:rPr lang="en-US" sz="2800" dirty="0" smtClean="0"/>
              <a:t>The purpose of qualitative studies is to increase our understanding about some</a:t>
            </a:r>
          </a:p>
          <a:p>
            <a:pPr algn="ctr"/>
            <a:r>
              <a:rPr lang="en-US" sz="2800" dirty="0" smtClean="0"/>
              <a:t>aspects of experiences” (</a:t>
            </a:r>
            <a:r>
              <a:rPr lang="en-US" sz="2800" dirty="0" err="1" smtClean="0"/>
              <a:t>Macnee</a:t>
            </a:r>
            <a:r>
              <a:rPr lang="en-US" sz="2800" dirty="0" smtClean="0"/>
              <a:t> &amp; McCabe, 2008, p. 69).</a:t>
            </a:r>
          </a:p>
          <a:p>
            <a:pPr algn="ctr"/>
            <a:endParaRPr lang="en-US" sz="2800" dirty="0" smtClean="0"/>
          </a:p>
          <a:p>
            <a:pPr algn="ctr">
              <a:buFont typeface="Courier New" pitchFamily="49" charset="0"/>
              <a:buChar char="o"/>
            </a:pPr>
            <a:r>
              <a:rPr lang="en-US" sz="2800" dirty="0" smtClean="0"/>
              <a:t> “</a:t>
            </a:r>
            <a:r>
              <a:rPr lang="en-US" sz="2800" dirty="0" smtClean="0"/>
              <a:t>Rigor is the strive for excellence in research and involves discipline, scrupulous</a:t>
            </a:r>
          </a:p>
          <a:p>
            <a:pPr algn="ctr"/>
            <a:r>
              <a:rPr lang="en-US" sz="2800" dirty="0" smtClean="0"/>
              <a:t>adherence to detail, and strict accuracy” (Burns &amp; Grove, 2009, p. 34).</a:t>
            </a:r>
            <a:endParaRPr lang="en-US" sz="28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Purpose and Function of Qualitative Research</a:t>
            </a:r>
            <a:endParaRPr lang="en-US" dirty="0"/>
          </a:p>
        </p:txBody>
      </p:sp>
      <p:sp>
        <p:nvSpPr>
          <p:cNvPr id="3" name="Content Placeholder 2"/>
          <p:cNvSpPr>
            <a:spLocks noGrp="1"/>
          </p:cNvSpPr>
          <p:nvPr>
            <p:ph idx="1"/>
          </p:nvPr>
        </p:nvSpPr>
        <p:spPr>
          <a:ln>
            <a:solidFill>
              <a:schemeClr val="accent1">
                <a:lumMod val="75000"/>
              </a:schemeClr>
            </a:solidFill>
          </a:ln>
        </p:spPr>
        <p:txBody>
          <a:bodyPr>
            <a:noAutofit/>
          </a:bodyPr>
          <a:lstStyle/>
          <a:p>
            <a:pPr algn="ctr">
              <a:buFont typeface="Courier New" pitchFamily="49" charset="0"/>
              <a:buChar char="o"/>
            </a:pPr>
            <a:r>
              <a:rPr lang="en-US" sz="2400" dirty="0" smtClean="0"/>
              <a:t>Validity can simply be put as how true something is. “A measure is valid if it measures correctly and accurately what it is intended to </a:t>
            </a:r>
            <a:r>
              <a:rPr lang="en-US" sz="2400" dirty="0" smtClean="0"/>
              <a:t>measure” </a:t>
            </a:r>
            <a:r>
              <a:rPr lang="en-US" sz="2400" dirty="0" smtClean="0"/>
              <a:t>(</a:t>
            </a:r>
            <a:r>
              <a:rPr lang="en-US" sz="2400" dirty="0" err="1" smtClean="0"/>
              <a:t>Macnee</a:t>
            </a:r>
            <a:r>
              <a:rPr lang="en-US" sz="2400" dirty="0" smtClean="0"/>
              <a:t> &amp; McCabe, 2008, p.182).</a:t>
            </a:r>
          </a:p>
          <a:p>
            <a:pPr algn="ctr">
              <a:buFont typeface="Courier New" pitchFamily="49" charset="0"/>
              <a:buChar char="o"/>
            </a:pPr>
            <a:r>
              <a:rPr lang="en-US" sz="2400" dirty="0" smtClean="0"/>
              <a:t>There </a:t>
            </a:r>
            <a:r>
              <a:rPr lang="en-US" sz="2400" dirty="0" smtClean="0"/>
              <a:t>are three aspects when looking at validity. These are content validity, criterion-related validity, and construct </a:t>
            </a:r>
            <a:r>
              <a:rPr lang="en-US" sz="2400" dirty="0" smtClean="0"/>
              <a:t>validity </a:t>
            </a:r>
            <a:r>
              <a:rPr lang="en-US" sz="2400" dirty="0" smtClean="0"/>
              <a:t>(</a:t>
            </a:r>
            <a:r>
              <a:rPr lang="en-US" sz="2400" dirty="0" err="1" smtClean="0"/>
              <a:t>Macnee</a:t>
            </a:r>
            <a:r>
              <a:rPr lang="en-US" sz="2400" dirty="0" smtClean="0"/>
              <a:t> &amp; McCabe, 2008</a:t>
            </a:r>
            <a:r>
              <a:rPr lang="en-US" sz="2400" dirty="0" smtClean="0"/>
              <a:t>).</a:t>
            </a:r>
            <a:endParaRPr lang="en-US" sz="2400" dirty="0" smtClean="0"/>
          </a:p>
          <a:p>
            <a:pPr algn="ctr">
              <a:buFont typeface="Courier New" pitchFamily="49" charset="0"/>
              <a:buChar char="o"/>
            </a:pPr>
            <a:r>
              <a:rPr lang="en-US" sz="2400" dirty="0" smtClean="0"/>
              <a:t>Error </a:t>
            </a:r>
            <a:r>
              <a:rPr lang="en-US" sz="2400" dirty="0" smtClean="0"/>
              <a:t>can occur that would make a piece of information invalid. Some examples </a:t>
            </a:r>
            <a:r>
              <a:rPr lang="en-US" sz="2400" dirty="0" err="1" smtClean="0"/>
              <a:t>arepoor</a:t>
            </a:r>
            <a:r>
              <a:rPr lang="en-US" sz="2400" dirty="0" smtClean="0"/>
              <a:t> planning, instructions, collecting and handling of </a:t>
            </a:r>
            <a:r>
              <a:rPr lang="en-US" sz="2400" dirty="0" smtClean="0"/>
              <a:t>data </a:t>
            </a:r>
            <a:r>
              <a:rPr lang="en-US" sz="2400" dirty="0" smtClean="0"/>
              <a:t>(</a:t>
            </a:r>
            <a:r>
              <a:rPr lang="en-US" sz="2400" dirty="0" err="1" smtClean="0"/>
              <a:t>Macnee</a:t>
            </a:r>
            <a:r>
              <a:rPr lang="en-US" sz="2400" dirty="0" smtClean="0"/>
              <a:t> &amp; McCabe, 2008</a:t>
            </a:r>
            <a:r>
              <a:rPr lang="en-US" sz="2400" dirty="0" smtClean="0"/>
              <a:t>).</a:t>
            </a:r>
            <a:endParaRPr lang="en-US" sz="24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Qualitative vs. Quantitative</a:t>
            </a:r>
            <a:endParaRPr lang="en-US" dirty="0"/>
          </a:p>
        </p:txBody>
      </p:sp>
      <p:sp>
        <p:nvSpPr>
          <p:cNvPr id="3" name="Text Placeholder 2"/>
          <p:cNvSpPr>
            <a:spLocks noGrp="1"/>
          </p:cNvSpPr>
          <p:nvPr>
            <p:ph type="body" idx="1"/>
          </p:nvPr>
        </p:nvSpPr>
        <p:spPr>
          <a:xfrm>
            <a:off x="381000" y="1633536"/>
            <a:ext cx="8153400" cy="4843464"/>
          </a:xfrm>
          <a:noFill/>
          <a:ln>
            <a:solidFill>
              <a:schemeClr val="accent1">
                <a:lumMod val="75000"/>
              </a:schemeClr>
            </a:solidFill>
          </a:ln>
        </p:spPr>
        <p:txBody>
          <a:bodyPr>
            <a:normAutofit/>
          </a:bodyPr>
          <a:lstStyle/>
          <a:p>
            <a:pPr algn="ctr">
              <a:buFont typeface="Courier New" pitchFamily="49" charset="0"/>
              <a:buChar char="o"/>
            </a:pPr>
            <a:r>
              <a:rPr lang="en-US" dirty="0" smtClean="0"/>
              <a:t> </a:t>
            </a:r>
          </a:p>
          <a:p>
            <a:pPr algn="ctr">
              <a:buFont typeface="Courier New" pitchFamily="49" charset="0"/>
              <a:buChar char="o"/>
            </a:pPr>
            <a:r>
              <a:rPr lang="en-US" sz="2800" dirty="0" smtClean="0"/>
              <a:t>“</a:t>
            </a:r>
            <a:r>
              <a:rPr lang="en-US" sz="2800" dirty="0" smtClean="0"/>
              <a:t>Qualitative methods involve the collection of information as it is expressed by people within the normal context of their lives” (</a:t>
            </a:r>
            <a:r>
              <a:rPr lang="en-US" sz="2800" dirty="0" err="1" smtClean="0"/>
              <a:t>Macnee</a:t>
            </a:r>
            <a:r>
              <a:rPr lang="en-US" sz="2800" dirty="0" smtClean="0"/>
              <a:t> &amp; McCabe, 2008, p. 28).</a:t>
            </a:r>
          </a:p>
          <a:p>
            <a:pPr algn="ctr"/>
            <a:endParaRPr lang="en-US" sz="2800" dirty="0" smtClean="0"/>
          </a:p>
          <a:p>
            <a:pPr algn="ctr">
              <a:buFont typeface="Courier New" pitchFamily="49" charset="0"/>
              <a:buChar char="o"/>
            </a:pPr>
            <a:r>
              <a:rPr lang="en-US" sz="2800" dirty="0" smtClean="0"/>
              <a:t> It </a:t>
            </a:r>
            <a:r>
              <a:rPr lang="en-US" sz="2800" dirty="0" smtClean="0"/>
              <a:t>is also a subjective study rather than an objective study (quantitative).</a:t>
            </a:r>
          </a:p>
          <a:p>
            <a:pPr algn="ctr"/>
            <a:endParaRPr lang="en-US" sz="2800" dirty="0" smtClean="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10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normAutofit/>
          </a:bodyPr>
          <a:lstStyle/>
          <a:p>
            <a:pPr algn="ctr"/>
            <a:r>
              <a:rPr lang="en-US" sz="4000" dirty="0" smtClean="0"/>
              <a:t>Qualitative vs. Quantitative cont…</a:t>
            </a:r>
            <a:endParaRPr lang="en-US" sz="4000" dirty="0"/>
          </a:p>
        </p:txBody>
      </p:sp>
      <p:sp>
        <p:nvSpPr>
          <p:cNvPr id="3" name="Content Placeholder 2"/>
          <p:cNvSpPr>
            <a:spLocks noGrp="1"/>
          </p:cNvSpPr>
          <p:nvPr>
            <p:ph idx="1"/>
          </p:nvPr>
        </p:nvSpPr>
        <p:spPr>
          <a:ln>
            <a:solidFill>
              <a:schemeClr val="accent1">
                <a:lumMod val="75000"/>
              </a:schemeClr>
            </a:solidFill>
          </a:ln>
        </p:spPr>
        <p:txBody>
          <a:bodyPr>
            <a:normAutofit lnSpcReduction="10000"/>
          </a:bodyPr>
          <a:lstStyle/>
          <a:p>
            <a:pPr algn="ctr">
              <a:buFont typeface="Courier New" pitchFamily="49" charset="0"/>
              <a:buChar char="o"/>
            </a:pPr>
            <a:r>
              <a:rPr lang="en-US" sz="3200" dirty="0" smtClean="0"/>
              <a:t> It does not use number and statistics but rather asks people about their real life situations and looks at the environment around them (</a:t>
            </a:r>
            <a:r>
              <a:rPr lang="en-US" sz="3200" dirty="0" err="1" smtClean="0"/>
              <a:t>Macnee</a:t>
            </a:r>
            <a:r>
              <a:rPr lang="en-US" sz="3200" dirty="0" smtClean="0"/>
              <a:t> &amp; McCabe, 2008</a:t>
            </a:r>
            <a:r>
              <a:rPr lang="en-US" sz="3200" dirty="0" smtClean="0"/>
              <a:t>).</a:t>
            </a:r>
            <a:endParaRPr lang="en-US" sz="3200" dirty="0" smtClean="0"/>
          </a:p>
          <a:p>
            <a:pPr algn="ctr">
              <a:buFont typeface="Courier New" pitchFamily="49" charset="0"/>
              <a:buChar char="o"/>
            </a:pPr>
            <a:r>
              <a:rPr lang="en-US" sz="3200" dirty="0" smtClean="0"/>
              <a:t>It </a:t>
            </a:r>
            <a:r>
              <a:rPr lang="en-US" sz="3200" dirty="0" smtClean="0"/>
              <a:t>never predicts what the outcome of the study may be and it never controls it, </a:t>
            </a:r>
            <a:r>
              <a:rPr lang="en-US" sz="3200" dirty="0" smtClean="0"/>
              <a:t>the quantitative </a:t>
            </a:r>
            <a:r>
              <a:rPr lang="en-US" sz="3200" dirty="0" smtClean="0"/>
              <a:t>study does both of these.</a:t>
            </a:r>
          </a:p>
          <a:p>
            <a:pPr algn="ctr">
              <a:buNone/>
            </a:pPr>
            <a:endParaRPr lang="en-US" sz="3200" dirty="0" smtClean="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10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Qualitative vs. Quantitative</a:t>
            </a:r>
            <a:br>
              <a:rPr lang="en-US" dirty="0" smtClean="0"/>
            </a:br>
            <a:r>
              <a:rPr lang="en-US" dirty="0" smtClean="0"/>
              <a:t>cont…</a:t>
            </a:r>
            <a:endParaRPr lang="en-US" dirty="0"/>
          </a:p>
        </p:txBody>
      </p:sp>
      <p:sp>
        <p:nvSpPr>
          <p:cNvPr id="3" name="Text Placeholder 2"/>
          <p:cNvSpPr>
            <a:spLocks noGrp="1"/>
          </p:cNvSpPr>
          <p:nvPr>
            <p:ph type="body" idx="1"/>
          </p:nvPr>
        </p:nvSpPr>
        <p:spPr>
          <a:xfrm>
            <a:off x="381000" y="1633536"/>
            <a:ext cx="8229600" cy="4767264"/>
          </a:xfrm>
          <a:noFill/>
          <a:ln>
            <a:solidFill>
              <a:schemeClr val="accent1">
                <a:lumMod val="75000"/>
              </a:schemeClr>
            </a:solidFill>
          </a:ln>
        </p:spPr>
        <p:txBody>
          <a:bodyPr/>
          <a:lstStyle/>
          <a:p>
            <a:pPr algn="ctr">
              <a:buFont typeface="Courier New" pitchFamily="49" charset="0"/>
              <a:buChar char="o"/>
            </a:pPr>
            <a:r>
              <a:rPr lang="en-US" dirty="0" smtClean="0"/>
              <a:t> </a:t>
            </a:r>
          </a:p>
          <a:p>
            <a:pPr algn="ctr">
              <a:buFont typeface="Courier New" pitchFamily="49" charset="0"/>
              <a:buChar char="o"/>
            </a:pPr>
            <a:r>
              <a:rPr lang="en-US" sz="4000" dirty="0" smtClean="0"/>
              <a:t>Quantitative </a:t>
            </a:r>
            <a:r>
              <a:rPr lang="en-US" sz="4000" dirty="0" smtClean="0"/>
              <a:t>research is much more controlled, structured and strict. It uses precise numbers and control groups.</a:t>
            </a:r>
          </a:p>
          <a:p>
            <a:endParaRPr lang="en-US"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10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Steps of the Qualitative Research Process</a:t>
            </a:r>
            <a:endParaRPr lang="en-US" dirty="0"/>
          </a:p>
        </p:txBody>
      </p:sp>
      <p:sp>
        <p:nvSpPr>
          <p:cNvPr id="3" name="Content Placeholder 2"/>
          <p:cNvSpPr>
            <a:spLocks noGrp="1"/>
          </p:cNvSpPr>
          <p:nvPr>
            <p:ph idx="1"/>
          </p:nvPr>
        </p:nvSpPr>
        <p:spPr>
          <a:ln>
            <a:solidFill>
              <a:schemeClr val="accent1">
                <a:lumMod val="75000"/>
              </a:schemeClr>
            </a:solidFill>
          </a:ln>
        </p:spPr>
        <p:txBody>
          <a:bodyPr/>
          <a:lstStyle/>
          <a:p>
            <a:pPr lvl="0"/>
            <a:endParaRPr lang="en-US" b="1" dirty="0" smtClean="0"/>
          </a:p>
          <a:p>
            <a:pPr lvl="0"/>
            <a:endParaRPr lang="en-US" b="1" dirty="0" smtClean="0"/>
          </a:p>
          <a:p>
            <a:pPr lvl="0" algn="ctr"/>
            <a:r>
              <a:rPr lang="en-US" sz="3600" b="1" dirty="0" smtClean="0"/>
              <a:t> Data Collection Strategies</a:t>
            </a:r>
            <a:r>
              <a:rPr lang="en-US" sz="3600" dirty="0" smtClean="0"/>
              <a:t>: Observation, Interviews, Focus Groups, Collecting Stories, Life studies, and Case studies (Burns &amp; Grove, 2009).</a:t>
            </a:r>
            <a:endParaRPr lang="en-US" sz="36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lumMod val="75000"/>
              </a:schemeClr>
            </a:solidFill>
          </a:ln>
        </p:spPr>
        <p:txBody>
          <a:bodyPr/>
          <a:lstStyle/>
          <a:p>
            <a:pPr algn="ctr"/>
            <a:r>
              <a:rPr lang="en-US" dirty="0" smtClean="0"/>
              <a:t>Steps of the Qualitative Research Process cont…</a:t>
            </a:r>
            <a:endParaRPr lang="en-US" dirty="0"/>
          </a:p>
        </p:txBody>
      </p:sp>
      <p:sp>
        <p:nvSpPr>
          <p:cNvPr id="3" name="Text Placeholder 2"/>
          <p:cNvSpPr>
            <a:spLocks noGrp="1"/>
          </p:cNvSpPr>
          <p:nvPr>
            <p:ph type="body" idx="1"/>
          </p:nvPr>
        </p:nvSpPr>
        <p:spPr>
          <a:xfrm>
            <a:off x="381000" y="1633536"/>
            <a:ext cx="8305800" cy="4995864"/>
          </a:xfrm>
          <a:ln>
            <a:solidFill>
              <a:schemeClr val="accent1">
                <a:lumMod val="75000"/>
              </a:schemeClr>
            </a:solidFill>
          </a:ln>
        </p:spPr>
        <p:txBody>
          <a:bodyPr/>
          <a:lstStyle/>
          <a:p>
            <a:pPr lvl="0" algn="ctr"/>
            <a:endParaRPr lang="en-US" sz="3200" b="1" dirty="0" smtClean="0"/>
          </a:p>
          <a:p>
            <a:pPr lvl="0" algn="ctr"/>
            <a:r>
              <a:rPr lang="en-US" sz="3200" b="1" dirty="0" smtClean="0"/>
              <a:t> </a:t>
            </a:r>
          </a:p>
          <a:p>
            <a:pPr lvl="0" algn="ctr">
              <a:buFont typeface="Courier New" pitchFamily="49" charset="0"/>
              <a:buChar char="o"/>
            </a:pPr>
            <a:r>
              <a:rPr lang="en-US" sz="3200" b="1" dirty="0" smtClean="0"/>
              <a:t> Managing &amp; Analyzing Data</a:t>
            </a:r>
            <a:r>
              <a:rPr lang="en-US" sz="3200" dirty="0" smtClean="0"/>
              <a:t>: Computer entry, Transcribing interviews, Codes and Coding, and  Cognitive Mapping</a:t>
            </a:r>
            <a:r>
              <a:rPr lang="en-US" dirty="0" smtClean="0"/>
              <a:t> </a:t>
            </a:r>
            <a:endParaRPr lang="en-US" sz="3200" dirty="0" smtClean="0"/>
          </a:p>
          <a:p>
            <a:pPr>
              <a:buFont typeface="Courier New" pitchFamily="49" charset="0"/>
              <a:buChar char="o"/>
            </a:pPr>
            <a:endParaRPr lang="en-US" dirty="0" smtClean="0"/>
          </a:p>
          <a:p>
            <a:pPr>
              <a:buFont typeface="Courier New" pitchFamily="49" charset="0"/>
              <a:buChar char="o"/>
            </a:pPr>
            <a:endParaRPr lang="en-US"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4096</TotalTime>
  <Words>2947</Words>
  <Application>Microsoft Office PowerPoint</Application>
  <PresentationFormat>On-screen Show (4:3)</PresentationFormat>
  <Paragraphs>133</Paragraphs>
  <Slides>15</Slides>
  <Notes>11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Verve</vt:lpstr>
      <vt:lpstr>Qualitative Research N302- Nursing Research</vt:lpstr>
      <vt:lpstr>Qualitative Research</vt:lpstr>
      <vt:lpstr>Purpose and Function of Qualitative Research</vt:lpstr>
      <vt:lpstr>Purpose and Function of Qualitative Research</vt:lpstr>
      <vt:lpstr>Qualitative vs. Quantitative</vt:lpstr>
      <vt:lpstr>Qualitative vs. Quantitative cont…</vt:lpstr>
      <vt:lpstr>Qualitative vs. Quantitative cont…</vt:lpstr>
      <vt:lpstr>Steps of the Qualitative Research Process</vt:lpstr>
      <vt:lpstr>Steps of the Qualitative Research Process cont…</vt:lpstr>
      <vt:lpstr>Steps of the Qualitative Research Process</vt:lpstr>
      <vt:lpstr>Phenomenology</vt:lpstr>
      <vt:lpstr>Grounded Theory</vt:lpstr>
      <vt:lpstr>Ethnography</vt:lpstr>
      <vt:lpstr>Historical</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Holli Kabbes</dc:creator>
  <cp:lastModifiedBy>Holli Kabbes</cp:lastModifiedBy>
  <cp:revision>192</cp:revision>
  <dcterms:created xsi:type="dcterms:W3CDTF">2010-09-16T19:05:28Z</dcterms:created>
  <dcterms:modified xsi:type="dcterms:W3CDTF">2010-09-19T16:56:54Z</dcterms:modified>
</cp:coreProperties>
</file>