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6005" autoAdjust="0"/>
  </p:normalViewPr>
  <p:slideViewPr>
    <p:cSldViewPr snapToGrid="0" snapToObjects="1">
      <p:cViewPr>
        <p:scale>
          <a:sx n="90" d="100"/>
          <a:sy n="90" d="100"/>
        </p:scale>
        <p:origin x="-1632"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612AB4-49A0-274F-AD27-AE3A59116439}" type="datetimeFigureOut">
              <a:rPr lang="en-US" smtClean="0"/>
              <a:t>11/2/12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99C8E0-F9F0-0B44-8352-31D2B211C1FF}" type="slidenum">
              <a:rPr lang="en-US" smtClean="0"/>
              <a:t>‹#›</a:t>
            </a:fld>
            <a:endParaRPr lang="en-US"/>
          </a:p>
        </p:txBody>
      </p:sp>
    </p:spTree>
    <p:extLst>
      <p:ext uri="{BB962C8B-B14F-4D97-AF65-F5344CB8AC3E}">
        <p14:creationId xmlns:p14="http://schemas.microsoft.com/office/powerpoint/2010/main" val="11451790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information</a:t>
            </a:r>
            <a:r>
              <a:rPr lang="en-US" baseline="0" dirty="0" smtClean="0"/>
              <a:t> provided to support this research study clearly supported the purpose of the paper. The evidence supporting this study helped to further identify the role of fathers in breastfeeding regarding decision-making and emotional support for the mother.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160)</a:t>
            </a:r>
            <a:r>
              <a:rPr lang="en-US" baseline="0" dirty="0" smtClean="0"/>
              <a:t> Throughout this study, the researchers consistently related back to the objective of this paper to remind the reader of the purpose. The information gathered by the authors expressed the role of the father in decision-making regarding breastfeeding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159)</a:t>
            </a:r>
            <a:r>
              <a:rPr lang="en-US" baseline="0" dirty="0" smtClean="0"/>
              <a:t>. The data collected seemed to form a pattern. Most partners were available to the female partner for emotional support rather then the final decision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160)</a:t>
            </a:r>
            <a:r>
              <a:rPr lang="en-US" baseline="0" dirty="0" smtClean="0"/>
              <a:t>. They agreed it was an equal and joint decision but if the mother decided to stop it is ultimately her decision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160)</a:t>
            </a:r>
            <a:r>
              <a:rPr lang="en-US" baseline="0" dirty="0" smtClean="0"/>
              <a:t>.The organization in this study made the study clear and concise to the reader. Most of the research provided is current however a few articles date back to 1979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167)</a:t>
            </a:r>
            <a:r>
              <a:rPr lang="en-US" baseline="0" dirty="0" smtClean="0"/>
              <a:t>. I personally think that the researchers could have done a more thorough approach at critiquing this study. The main points that was criticized was the age, setting of the study, education levels. The researchers could have also mentioned the sample size as well as the uncertainty of the sample size of the end of the study. The gaps of literature consisted of the inability to recognize more flaws the study presented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167)</a:t>
            </a:r>
            <a:r>
              <a:rPr lang="en-US" baseline="0" dirty="0" smtClean="0"/>
              <a:t>. For example, the women were able to quit the study at any time this could alter the results. Another example is because breastfeeding can be so painful and cause a woman to stop, some women were not able to follow through until the end of the study. The men should have been more persuasive. If these participants were properly educated the women and men may have been able to last longer in the breastfeeding process. This information can also alter the study. </a:t>
            </a:r>
            <a:endParaRPr lang="en-US" dirty="0"/>
          </a:p>
        </p:txBody>
      </p:sp>
      <p:sp>
        <p:nvSpPr>
          <p:cNvPr id="4" name="Slide Number Placeholder 3"/>
          <p:cNvSpPr>
            <a:spLocks noGrp="1"/>
          </p:cNvSpPr>
          <p:nvPr>
            <p:ph type="sldNum" sz="quarter" idx="10"/>
          </p:nvPr>
        </p:nvSpPr>
        <p:spPr/>
        <p:txBody>
          <a:bodyPr/>
          <a:lstStyle/>
          <a:p>
            <a:fld id="{4899C8E0-F9F0-0B44-8352-31D2B211C1FF}" type="slidenum">
              <a:rPr lang="en-US" smtClean="0"/>
              <a:t>1</a:t>
            </a:fld>
            <a:endParaRPr lang="en-US"/>
          </a:p>
        </p:txBody>
      </p:sp>
    </p:spTree>
    <p:extLst>
      <p:ext uri="{BB962C8B-B14F-4D97-AF65-F5344CB8AC3E}">
        <p14:creationId xmlns:p14="http://schemas.microsoft.com/office/powerpoint/2010/main" val="32474384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This </a:t>
            </a:r>
            <a:r>
              <a:rPr lang="en-US" baseline="0" dirty="0" smtClean="0"/>
              <a:t>study presents the research question in the beginning of the paper. However, I do not think this is much of an hypothesis. I feel as if the researchers were more exploring and evaluating the male partners decision-making in the idea of breastfeeding rather then conducting hypothetical situation. The researchers did not necessarily state a hypothesis that was analyzed in this study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159)</a:t>
            </a:r>
            <a:r>
              <a:rPr lang="en-US" baseline="0" dirty="0" smtClean="0"/>
              <a:t>. The results did show that couples need to be more informed of breastfeeding than what is currently being presented to them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167)</a:t>
            </a:r>
            <a:r>
              <a:rPr lang="en-US" baseline="0" dirty="0" smtClean="0"/>
              <a:t>. The research question is researchable in this study. They were able to evaluate each couple and their views on who ultimately decides whether the woman will breastfeed or not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163)</a:t>
            </a:r>
            <a:r>
              <a:rPr lang="en-US" baseline="0" dirty="0" smtClean="0"/>
              <a:t>. They were also evaluated on how much information they knew about breastfeeding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166)</a:t>
            </a:r>
            <a:r>
              <a:rPr lang="en-US" baseline="0" dirty="0" smtClean="0"/>
              <a:t>. This is important because it can help influence one’s views on pursuing this type of intake for their newborn. Another idea that was studied is the role of the male partner during breastfeeding in terms of support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159)</a:t>
            </a:r>
            <a:r>
              <a:rPr lang="en-US" baseline="0" dirty="0" smtClean="0"/>
              <a:t>. The research question stated in this study does not seem to relate much to the problem. It does not seem that the researchers stated a problem in the beginning of the article. From a reader’s perspective it seems more that they were exploring and evaluating the male role and education they knew about breastfeeding. It didn’t seem that they acknowledged a main problem throughout this study.</a:t>
            </a:r>
            <a:r>
              <a:rPr lang="en-US" baseline="0" dirty="0" smtClean="0"/>
              <a:t> (</a:t>
            </a:r>
            <a:r>
              <a:rPr lang="en-US" baseline="0" dirty="0" err="1" smtClean="0"/>
              <a:t>Datta</a:t>
            </a:r>
            <a:r>
              <a:rPr lang="en-US" baseline="0" dirty="0" smtClean="0"/>
              <a:t>, Graham, &amp; </a:t>
            </a:r>
            <a:r>
              <a:rPr lang="en-US" baseline="0" dirty="0" err="1" smtClean="0"/>
              <a:t>Wellings</a:t>
            </a:r>
            <a:r>
              <a:rPr lang="en-US" baseline="0" dirty="0" smtClean="0"/>
              <a:t>, 2012, p. 159)</a:t>
            </a:r>
            <a:endParaRPr lang="en-US" dirty="0" smtClean="0"/>
          </a:p>
        </p:txBody>
      </p:sp>
      <p:sp>
        <p:nvSpPr>
          <p:cNvPr id="4" name="Slide Number Placeholder 3"/>
          <p:cNvSpPr>
            <a:spLocks noGrp="1"/>
          </p:cNvSpPr>
          <p:nvPr>
            <p:ph type="sldNum" sz="quarter" idx="10"/>
          </p:nvPr>
        </p:nvSpPr>
        <p:spPr/>
        <p:txBody>
          <a:bodyPr/>
          <a:lstStyle/>
          <a:p>
            <a:fld id="{4899C8E0-F9F0-0B44-8352-31D2B211C1FF}" type="slidenum">
              <a:rPr lang="en-US" smtClean="0"/>
              <a:t>2</a:t>
            </a:fld>
            <a:endParaRPr lang="en-US"/>
          </a:p>
        </p:txBody>
      </p:sp>
    </p:spTree>
    <p:extLst>
      <p:ext uri="{BB962C8B-B14F-4D97-AF65-F5344CB8AC3E}">
        <p14:creationId xmlns:p14="http://schemas.microsoft.com/office/powerpoint/2010/main" val="1914372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independent variable in this study</a:t>
            </a:r>
            <a:r>
              <a:rPr lang="en-US" baseline="0" dirty="0" smtClean="0"/>
              <a:t> would be that all women that participated are breastfeeding.</a:t>
            </a:r>
            <a:r>
              <a:rPr lang="en-US" baseline="0" dirty="0" smtClean="0"/>
              <a:t> (</a:t>
            </a:r>
            <a:r>
              <a:rPr lang="en-US" baseline="0" dirty="0" err="1" smtClean="0"/>
              <a:t>Datta</a:t>
            </a:r>
            <a:r>
              <a:rPr lang="en-US" baseline="0" dirty="0" smtClean="0"/>
              <a:t>, Graham, &amp; </a:t>
            </a:r>
            <a:r>
              <a:rPr lang="en-US" baseline="0" dirty="0" err="1" smtClean="0"/>
              <a:t>Wellings</a:t>
            </a:r>
            <a:r>
              <a:rPr lang="en-US" baseline="0" dirty="0" smtClean="0"/>
              <a:t>, 2012, p. 161) </a:t>
            </a:r>
            <a:r>
              <a:rPr lang="en-US" baseline="0" dirty="0" smtClean="0"/>
              <a:t> Regardless of the amount of time the women actually ended up breastfeeding, they all breastfed for as long as they could. The dependent variable would be the views that both the male and female had on breastfeeding based on the amount of information they received prior to birth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165)</a:t>
            </a:r>
            <a:r>
              <a:rPr lang="en-US" baseline="0" dirty="0" smtClean="0"/>
              <a:t>. If each couple received an abundant equal amount of information as the other participants, the women may have chose to breastfed longer. The men may have also attempted to encourage and persuade the women more to continue breastfeeding for at least a year. The operational definitions in this study are represented by the statistical calculations producing the results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160)</a:t>
            </a:r>
            <a:r>
              <a:rPr lang="en-US" baseline="0" dirty="0" smtClean="0"/>
              <a:t>. The conceptual definitions are explained throughout the discussion portion of this study. The researchers explain why each approach was implemented on the participants and the effect that it produced. </a:t>
            </a:r>
            <a:r>
              <a:rPr lang="en-US" baseline="0" dirty="0" smtClean="0"/>
              <a:t>(</a:t>
            </a:r>
            <a:r>
              <a:rPr lang="en-US" baseline="0" dirty="0" err="1" smtClean="0"/>
              <a:t>Datta</a:t>
            </a:r>
            <a:r>
              <a:rPr lang="en-US" baseline="0" dirty="0" smtClean="0"/>
              <a:t>, Graham, &amp; </a:t>
            </a:r>
            <a:r>
              <a:rPr lang="en-US" baseline="0" dirty="0" err="1" smtClean="0"/>
              <a:t>Wellings</a:t>
            </a:r>
            <a:r>
              <a:rPr lang="en-US" baseline="0" dirty="0" smtClean="0"/>
              <a:t>, 2012, p. 165)</a:t>
            </a:r>
            <a:r>
              <a:rPr lang="en-US" baseline="0" dirty="0" smtClean="0"/>
              <a:t>The extraneous variables were the participants that had to quit the study due to medical problems and inability to continue breastfeeding due to pain or infection. These variables affected the results of this study by not supporting this study with valuable information.</a:t>
            </a:r>
            <a:endParaRPr lang="en-US" dirty="0"/>
          </a:p>
        </p:txBody>
      </p:sp>
      <p:sp>
        <p:nvSpPr>
          <p:cNvPr id="4" name="Slide Number Placeholder 3"/>
          <p:cNvSpPr>
            <a:spLocks noGrp="1"/>
          </p:cNvSpPr>
          <p:nvPr>
            <p:ph type="sldNum" sz="quarter" idx="10"/>
          </p:nvPr>
        </p:nvSpPr>
        <p:spPr/>
        <p:txBody>
          <a:bodyPr/>
          <a:lstStyle/>
          <a:p>
            <a:fld id="{4899C8E0-F9F0-0B44-8352-31D2B211C1FF}" type="slidenum">
              <a:rPr lang="en-US" smtClean="0"/>
              <a:t>3</a:t>
            </a:fld>
            <a:endParaRPr lang="en-US"/>
          </a:p>
        </p:txBody>
      </p:sp>
    </p:spTree>
    <p:extLst>
      <p:ext uri="{BB962C8B-B14F-4D97-AF65-F5344CB8AC3E}">
        <p14:creationId xmlns:p14="http://schemas.microsoft.com/office/powerpoint/2010/main" val="1165961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0CD779-14C0-5B44-8B1E-68FCCC7D8F29}" type="datetimeFigureOut">
              <a:rPr lang="en-US" smtClean="0"/>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3602136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CD779-14C0-5B44-8B1E-68FCCC7D8F29}" type="datetimeFigureOut">
              <a:rPr lang="en-US" smtClean="0"/>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1423221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CD779-14C0-5B44-8B1E-68FCCC7D8F29}" type="datetimeFigureOut">
              <a:rPr lang="en-US" smtClean="0"/>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2090437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0CD779-14C0-5B44-8B1E-68FCCC7D8F29}" type="datetimeFigureOut">
              <a:rPr lang="en-US" smtClean="0"/>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1348883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0CD779-14C0-5B44-8B1E-68FCCC7D8F29}" type="datetimeFigureOut">
              <a:rPr lang="en-US" smtClean="0"/>
              <a:t>11/2/12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1531134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0CD779-14C0-5B44-8B1E-68FCCC7D8F29}" type="datetimeFigureOut">
              <a:rPr lang="en-US" smtClean="0"/>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323625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0CD779-14C0-5B44-8B1E-68FCCC7D8F29}" type="datetimeFigureOut">
              <a:rPr lang="en-US" smtClean="0"/>
              <a:t>11/2/12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3326113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0CD779-14C0-5B44-8B1E-68FCCC7D8F29}" type="datetimeFigureOut">
              <a:rPr lang="en-US" smtClean="0"/>
              <a:t>11/2/12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388911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0CD779-14C0-5B44-8B1E-68FCCC7D8F29}" type="datetimeFigureOut">
              <a:rPr lang="en-US" smtClean="0"/>
              <a:t>11/2/12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1366583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CD779-14C0-5B44-8B1E-68FCCC7D8F29}" type="datetimeFigureOut">
              <a:rPr lang="en-US" smtClean="0"/>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2392624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CD779-14C0-5B44-8B1E-68FCCC7D8F29}" type="datetimeFigureOut">
              <a:rPr lang="en-US" smtClean="0"/>
              <a:t>11/2/12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70B97C-1715-F245-81FB-AE70C4DFB93F}" type="slidenum">
              <a:rPr lang="en-US" smtClean="0"/>
              <a:t>‹#›</a:t>
            </a:fld>
            <a:endParaRPr lang="en-US"/>
          </a:p>
        </p:txBody>
      </p:sp>
    </p:spTree>
    <p:extLst>
      <p:ext uri="{BB962C8B-B14F-4D97-AF65-F5344CB8AC3E}">
        <p14:creationId xmlns:p14="http://schemas.microsoft.com/office/powerpoint/2010/main" val="42700982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0CD779-14C0-5B44-8B1E-68FCCC7D8F29}" type="datetimeFigureOut">
              <a:rPr lang="en-US" smtClean="0"/>
              <a:t>11/2/12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0B97C-1715-F245-81FB-AE70C4DFB93F}" type="slidenum">
              <a:rPr lang="en-US" smtClean="0"/>
              <a:t>‹#›</a:t>
            </a:fld>
            <a:endParaRPr lang="en-US"/>
          </a:p>
        </p:txBody>
      </p:sp>
    </p:spTree>
    <p:extLst>
      <p:ext uri="{BB962C8B-B14F-4D97-AF65-F5344CB8AC3E}">
        <p14:creationId xmlns:p14="http://schemas.microsoft.com/office/powerpoint/2010/main" val="3360728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7758"/>
            <a:ext cx="7772400" cy="1470025"/>
          </a:xfrm>
        </p:spPr>
        <p:txBody>
          <a:bodyPr/>
          <a:lstStyle/>
          <a:p>
            <a:r>
              <a:rPr lang="en-US" dirty="0" smtClean="0"/>
              <a:t>Review of the Literature</a:t>
            </a:r>
            <a:endParaRPr lang="en-US" dirty="0"/>
          </a:p>
        </p:txBody>
      </p:sp>
      <p:sp>
        <p:nvSpPr>
          <p:cNvPr id="3" name="Subtitle 2"/>
          <p:cNvSpPr>
            <a:spLocks noGrp="1"/>
          </p:cNvSpPr>
          <p:nvPr>
            <p:ph type="subTitle" idx="1"/>
          </p:nvPr>
        </p:nvSpPr>
        <p:spPr>
          <a:xfrm>
            <a:off x="934156" y="1737783"/>
            <a:ext cx="7241822" cy="4538134"/>
          </a:xfrm>
        </p:spPr>
        <p:txBody>
          <a:bodyPr>
            <a:normAutofit fontScale="92500" lnSpcReduction="10000"/>
          </a:bodyPr>
          <a:lstStyle/>
          <a:p>
            <a:pPr marL="457200" indent="-457200" algn="l">
              <a:buFont typeface="Arial"/>
              <a:buChar char="•"/>
            </a:pPr>
            <a:r>
              <a:rPr lang="en-US" dirty="0" smtClean="0"/>
              <a:t>The review of this research study includes thorough, appropriate, and organization throughout the study. </a:t>
            </a:r>
          </a:p>
          <a:p>
            <a:pPr marL="457200" indent="-457200" algn="l">
              <a:buFont typeface="Arial"/>
              <a:buChar char="•"/>
            </a:pPr>
            <a:r>
              <a:rPr lang="en-US" dirty="0" smtClean="0"/>
              <a:t>The research provided in this article to support this study is accurate and current information. </a:t>
            </a:r>
          </a:p>
          <a:p>
            <a:pPr marL="457200" indent="-457200" algn="l">
              <a:buFont typeface="Arial"/>
              <a:buChar char="•"/>
            </a:pPr>
            <a:r>
              <a:rPr lang="en-US" dirty="0" smtClean="0"/>
              <a:t>The analysis of this research could have been more critiqued then it offered.</a:t>
            </a:r>
          </a:p>
          <a:p>
            <a:pPr marL="457200" indent="-457200" algn="l">
              <a:buFont typeface="Arial"/>
              <a:buChar char="•"/>
            </a:pPr>
            <a:r>
              <a:rPr lang="en-US" dirty="0" smtClean="0"/>
              <a:t>This study displays gaps of literature throughout the discussion portion. </a:t>
            </a:r>
            <a:endParaRPr lang="en-US" dirty="0"/>
          </a:p>
        </p:txBody>
      </p:sp>
    </p:spTree>
    <p:extLst>
      <p:ext uri="{BB962C8B-B14F-4D97-AF65-F5344CB8AC3E}">
        <p14:creationId xmlns:p14="http://schemas.microsoft.com/office/powerpoint/2010/main" val="206323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r>
              <a:rPr lang="en-US" dirty="0" smtClean="0"/>
              <a:t>The hypothesis was clearly stated in the beginning of the paper. </a:t>
            </a:r>
          </a:p>
          <a:p>
            <a:r>
              <a:rPr lang="en-US" dirty="0" smtClean="0"/>
              <a:t>The research question is appropriate and researchable in this study. </a:t>
            </a:r>
          </a:p>
          <a:p>
            <a:r>
              <a:rPr lang="en-US" dirty="0" smtClean="0"/>
              <a:t>This research question relates logically to the discussion, literature review and the framework. However, it does not seem to  relate much to the problem.</a:t>
            </a:r>
            <a:endParaRPr lang="en-US" dirty="0"/>
          </a:p>
        </p:txBody>
      </p:sp>
    </p:spTree>
    <p:extLst>
      <p:ext uri="{BB962C8B-B14F-4D97-AF65-F5344CB8AC3E}">
        <p14:creationId xmlns:p14="http://schemas.microsoft.com/office/powerpoint/2010/main" val="304954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r>
              <a:rPr lang="en-US" dirty="0" smtClean="0"/>
              <a:t>Both independent and dependent variables are clearly identified throughout this study.</a:t>
            </a:r>
          </a:p>
          <a:p>
            <a:r>
              <a:rPr lang="en-US" dirty="0" smtClean="0"/>
              <a:t>Conceptual and operational definitions are not explained but can be inferred. </a:t>
            </a:r>
          </a:p>
          <a:p>
            <a:r>
              <a:rPr lang="en-US" dirty="0" smtClean="0"/>
              <a:t>The extraneous and controlled variables could be inferred in the paper, however they were not clearly stated. </a:t>
            </a:r>
          </a:p>
          <a:p>
            <a:pPr marL="0" indent="0">
              <a:buNone/>
            </a:pPr>
            <a:endParaRPr lang="en-US" dirty="0"/>
          </a:p>
        </p:txBody>
      </p:sp>
    </p:spTree>
    <p:extLst>
      <p:ext uri="{BB962C8B-B14F-4D97-AF65-F5344CB8AC3E}">
        <p14:creationId xmlns:p14="http://schemas.microsoft.com/office/powerpoint/2010/main" val="1483208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152</TotalTime>
  <Words>1165</Words>
  <Application>Microsoft Macintosh PowerPoint</Application>
  <PresentationFormat>On-screen Show (4:3)</PresentationFormat>
  <Paragraphs>19</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Review of the Literature</vt:lpstr>
      <vt:lpstr>Research Question/Hypothesis</vt:lpstr>
      <vt:lpstr>Variables</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of the Literature</dc:title>
  <dc:creator>Alyssa Barron</dc:creator>
  <cp:lastModifiedBy>Alyssa Barron</cp:lastModifiedBy>
  <cp:revision>9</cp:revision>
  <dcterms:created xsi:type="dcterms:W3CDTF">2012-11-03T02:09:45Z</dcterms:created>
  <dcterms:modified xsi:type="dcterms:W3CDTF">2012-11-03T04:42:36Z</dcterms:modified>
</cp:coreProperties>
</file>