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handoutMasterIdLst>
    <p:handoutMasterId r:id="rId15"/>
  </p:handoutMasterIdLst>
  <p:sldIdLst>
    <p:sldId id="392" r:id="rId2"/>
    <p:sldId id="401" r:id="rId3"/>
    <p:sldId id="406" r:id="rId4"/>
    <p:sldId id="402" r:id="rId5"/>
    <p:sldId id="403" r:id="rId6"/>
    <p:sldId id="404" r:id="rId7"/>
    <p:sldId id="393" r:id="rId8"/>
    <p:sldId id="394" r:id="rId9"/>
    <p:sldId id="399" r:id="rId10"/>
    <p:sldId id="395" r:id="rId11"/>
    <p:sldId id="405" r:id="rId12"/>
    <p:sldId id="396" r:id="rId13"/>
    <p:sldId id="400" r:id="rId14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31922A48-DB8E-4898-8B56-F88860204A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B8F8A-C366-4E57-97DA-700855EF60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42A38-5F45-4200-AFF9-EEC2E929B1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657225"/>
            <a:ext cx="1792287" cy="374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9050" y="657225"/>
            <a:ext cx="5224463" cy="374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735C0-714F-44DE-B12A-BFE1AD9513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86D36-C94B-49CF-BBFD-F8111D5FD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40DE8-F541-4F0D-A077-C7AA7CECC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9050" y="1981200"/>
            <a:ext cx="2870200" cy="241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1650" y="1981200"/>
            <a:ext cx="2871788" cy="241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9884F-38AC-4851-9A12-5C3DA569D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F19AE-FCC6-4FA5-9291-24089FD452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EB905-FFC1-4D95-AC3C-3E6876F220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3EFC6-0DB1-47DA-9A34-A531759F2B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56B80-0359-4E3F-B882-F7D71E9A0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14FBD-2284-4836-B8E3-4B78311209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89050" y="657225"/>
            <a:ext cx="71691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9050" y="1981200"/>
            <a:ext cx="5894388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2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32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32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945439-0746-4272-8E8C-21EBFAD092C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2807" name="Text Box 7"/>
          <p:cNvSpPr txBox="1">
            <a:spLocks noChangeArrowheads="1"/>
          </p:cNvSpPr>
          <p:nvPr userDrawn="1"/>
        </p:nvSpPr>
        <p:spPr bwMode="auto">
          <a:xfrm>
            <a:off x="228600" y="6477000"/>
            <a:ext cx="3581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 sz="1200">
                <a:solidFill>
                  <a:srgbClr val="CCFFFF"/>
                </a:solidFill>
                <a:latin typeface="Tahoma" pitchFamily="34" charset="0"/>
                <a:cs typeface="Times New Roman" pitchFamily="18" charset="0"/>
              </a:rPr>
              <a:t>Copyright (c) 2004  Elsevier Inc. All rights reserved.</a:t>
            </a:r>
            <a:r>
              <a:rPr lang="en-US" sz="1000">
                <a:solidFill>
                  <a:srgbClr val="CCFFFF"/>
                </a:solidFill>
                <a:latin typeface="Tahoma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 i="1">
          <a:solidFill>
            <a:srgbClr val="FFFF66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1263650" y="762000"/>
            <a:ext cx="5272088" cy="995363"/>
          </a:xfrm>
        </p:spPr>
        <p:txBody>
          <a:bodyPr/>
          <a:lstStyle/>
          <a:p>
            <a:r>
              <a:rPr lang="en-US"/>
              <a:t>Drugs for Asthma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09688" y="1798638"/>
            <a:ext cx="7231062" cy="3722687"/>
          </a:xfrm>
        </p:spPr>
        <p:txBody>
          <a:bodyPr/>
          <a:lstStyle/>
          <a:p>
            <a:r>
              <a:rPr lang="en-US"/>
              <a:t>Asthma </a:t>
            </a:r>
          </a:p>
          <a:p>
            <a:pPr lvl="1"/>
            <a:r>
              <a:rPr lang="en-US"/>
              <a:t>Chronic inflammatory disorder of the airway</a:t>
            </a:r>
          </a:p>
          <a:p>
            <a:pPr lvl="1"/>
            <a:r>
              <a:rPr lang="en-US"/>
              <a:t>Cause—immune-mediated airway inflammation</a:t>
            </a:r>
          </a:p>
          <a:p>
            <a:pPr lvl="1"/>
            <a:r>
              <a:rPr lang="en-US"/>
              <a:t>Characteristic signs and symptoms </a:t>
            </a:r>
          </a:p>
          <a:p>
            <a:pPr lvl="2"/>
            <a:r>
              <a:rPr lang="en-US"/>
              <a:t>Breathlessness</a:t>
            </a:r>
          </a:p>
          <a:p>
            <a:pPr lvl="2"/>
            <a:r>
              <a:rPr lang="en-US"/>
              <a:t>Tightening of chest</a:t>
            </a:r>
          </a:p>
          <a:p>
            <a:pPr lvl="2"/>
            <a:r>
              <a:rPr lang="en-US"/>
              <a:t>Wheezing</a:t>
            </a:r>
          </a:p>
          <a:p>
            <a:pPr lvl="2"/>
            <a:r>
              <a:rPr lang="en-US"/>
              <a:t>Dyspnea</a:t>
            </a:r>
          </a:p>
          <a:p>
            <a:pPr lvl="2"/>
            <a:r>
              <a:rPr lang="en-US"/>
              <a:t>Cough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Inhaled Glucocorticoids</a:t>
            </a: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Most effective asthma drugs available</a:t>
            </a:r>
          </a:p>
          <a:p>
            <a:pPr>
              <a:lnSpc>
                <a:spcPct val="90000"/>
              </a:lnSpc>
            </a:pPr>
            <a:r>
              <a:rPr lang="en-US" sz="2000"/>
              <a:t>Adverse effects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Oropharyngeal candidiasis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Dysphonia </a:t>
            </a:r>
          </a:p>
          <a:p>
            <a:pPr>
              <a:lnSpc>
                <a:spcPct val="90000"/>
              </a:lnSpc>
            </a:pPr>
            <a:r>
              <a:rPr lang="en-US" sz="2000"/>
              <a:t>Interventions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Gargle after each administration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 a spacer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 Medications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Advair Diskus</a:t>
            </a:r>
          </a:p>
          <a:p>
            <a:r>
              <a:rPr lang="en-US"/>
              <a:t>50/100, 50/250, 50/500</a:t>
            </a:r>
          </a:p>
          <a:p>
            <a:r>
              <a:rPr lang="en-US"/>
              <a:t>Benefits</a:t>
            </a:r>
          </a:p>
          <a:p>
            <a:r>
              <a:rPr lang="en-US"/>
              <a:t>Risks</a:t>
            </a:r>
          </a:p>
          <a:p>
            <a:r>
              <a:rPr lang="en-US"/>
              <a:t>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/>
          <p:cNvSpPr>
            <a:spLocks noGrp="1" noChangeArrowheads="1"/>
          </p:cNvSpPr>
          <p:nvPr>
            <p:ph type="title"/>
          </p:nvPr>
        </p:nvSpPr>
        <p:spPr>
          <a:xfrm>
            <a:off x="1431925" y="776288"/>
            <a:ext cx="5402263" cy="881062"/>
          </a:xfrm>
        </p:spPr>
        <p:txBody>
          <a:bodyPr/>
          <a:lstStyle/>
          <a:p>
            <a:r>
              <a:rPr lang="en-US"/>
              <a:t>Cromolyn (Intal)</a:t>
            </a:r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68450" y="1649413"/>
            <a:ext cx="6926263" cy="4189412"/>
          </a:xfrm>
        </p:spPr>
        <p:txBody>
          <a:bodyPr/>
          <a:lstStyle/>
          <a:p>
            <a:r>
              <a:rPr lang="en-US"/>
              <a:t>Prophylaxis of asthma</a:t>
            </a:r>
          </a:p>
          <a:p>
            <a:r>
              <a:rPr lang="en-US"/>
              <a:t>Suppresses inflammation</a:t>
            </a:r>
          </a:p>
          <a:p>
            <a:r>
              <a:rPr lang="en-US"/>
              <a:t>Not a bronchodilator</a:t>
            </a:r>
          </a:p>
          <a:p>
            <a:r>
              <a:rPr lang="en-US"/>
              <a:t>Route—inhalation</a:t>
            </a:r>
          </a:p>
          <a:p>
            <a:pPr lvl="1"/>
            <a:r>
              <a:rPr lang="en-US"/>
              <a:t>Nebulizer</a:t>
            </a:r>
          </a:p>
          <a:p>
            <a:pPr lvl="1"/>
            <a:r>
              <a:rPr lang="en-US"/>
              <a:t>MDI</a:t>
            </a:r>
          </a:p>
          <a:p>
            <a:r>
              <a:rPr lang="en-US"/>
              <a:t>Adverse effects</a:t>
            </a:r>
          </a:p>
          <a:p>
            <a:pPr>
              <a:buFontTx/>
              <a:buNone/>
            </a:pPr>
            <a:r>
              <a:rPr lang="en-US"/>
              <a:t>    –  Safest of all antiasthma medications</a:t>
            </a:r>
          </a:p>
          <a:p>
            <a:pPr lvl="1"/>
            <a:r>
              <a:rPr lang="en-US"/>
              <a:t>Cough</a:t>
            </a:r>
          </a:p>
          <a:p>
            <a:pPr lvl="1"/>
            <a:r>
              <a:rPr lang="en-US"/>
              <a:t>Bronchospasm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Leukotriene Modifiers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Suppress effects of leukotrienes</a:t>
            </a:r>
          </a:p>
          <a:p>
            <a:r>
              <a:rPr lang="en-US"/>
              <a:t>Zafirlukast (Accolate)</a:t>
            </a:r>
          </a:p>
          <a:p>
            <a:r>
              <a:rPr lang="en-US"/>
              <a:t>Montelukast (Singulair)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090613"/>
            <a:ext cx="7529513" cy="1143000"/>
          </a:xfrm>
        </p:spPr>
        <p:txBody>
          <a:bodyPr/>
          <a:lstStyle/>
          <a:p>
            <a:r>
              <a:rPr lang="en-US"/>
              <a:t>Drugs for Allergic Rhinitis, Cough, and Colds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7313" y="2541588"/>
            <a:ext cx="5748337" cy="22050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Allergic rhinitis—inflammatory disorder of </a:t>
            </a:r>
            <a:br>
              <a:rPr lang="en-US"/>
            </a:br>
            <a:r>
              <a:rPr lang="en-US"/>
              <a:t>the upper airway, lower airway, and eyes</a:t>
            </a:r>
          </a:p>
          <a:p>
            <a:pPr>
              <a:lnSpc>
                <a:spcPct val="90000"/>
              </a:lnSpc>
            </a:pPr>
            <a:r>
              <a:rPr lang="en-US"/>
              <a:t>Symptoms</a:t>
            </a:r>
          </a:p>
          <a:p>
            <a:pPr lvl="1">
              <a:lnSpc>
                <a:spcPct val="90000"/>
              </a:lnSpc>
            </a:pPr>
            <a:r>
              <a:rPr lang="en-US"/>
              <a:t>Sneezing</a:t>
            </a:r>
          </a:p>
          <a:p>
            <a:pPr lvl="1">
              <a:lnSpc>
                <a:spcPct val="90000"/>
              </a:lnSpc>
            </a:pPr>
            <a:r>
              <a:rPr lang="en-US"/>
              <a:t>Rhinorrhea</a:t>
            </a:r>
          </a:p>
          <a:p>
            <a:pPr lvl="1">
              <a:lnSpc>
                <a:spcPct val="90000"/>
              </a:lnSpc>
            </a:pPr>
            <a:r>
              <a:rPr lang="en-US"/>
              <a:t>Pruritus</a:t>
            </a:r>
          </a:p>
          <a:p>
            <a:pPr lvl="1">
              <a:lnSpc>
                <a:spcPct val="90000"/>
              </a:lnSpc>
            </a:pPr>
            <a:r>
              <a:rPr lang="en-US"/>
              <a:t>Nasal congestion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9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9288" y="1030288"/>
            <a:ext cx="3414712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99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538" y="2951163"/>
            <a:ext cx="4794250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2375" y="1073150"/>
            <a:ext cx="7151688" cy="1143000"/>
          </a:xfrm>
        </p:spPr>
        <p:txBody>
          <a:bodyPr/>
          <a:lstStyle/>
          <a:p>
            <a:r>
              <a:rPr lang="en-US"/>
              <a:t>Classes of Drugs Used for Allergic Rhinitis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5550" y="2362200"/>
            <a:ext cx="5748338" cy="2205038"/>
          </a:xfrm>
        </p:spPr>
        <p:txBody>
          <a:bodyPr/>
          <a:lstStyle/>
          <a:p>
            <a:r>
              <a:rPr lang="en-US"/>
              <a:t>Oral antihistamines</a:t>
            </a:r>
          </a:p>
          <a:p>
            <a:r>
              <a:rPr lang="en-US"/>
              <a:t>Intranasal glucocorticoids</a:t>
            </a:r>
          </a:p>
          <a:p>
            <a:r>
              <a:rPr lang="en-US"/>
              <a:t>Intranasal cromolyn</a:t>
            </a:r>
          </a:p>
          <a:p>
            <a:r>
              <a:rPr lang="en-US"/>
              <a:t>Sympathomimetics (oral/nasal)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Drugs for Cough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Antitussives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Drugs that suppress cough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Opioid antitussives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Codeine and hydrocodone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Nonopioid antitussives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Dextromethorphan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Diphenhydramine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Cold Remedies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Combination cold remedies usually contain two or more of the following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Nasal decongestant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Antitussive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Analgesic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Antihistamine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Caffeine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Rectangle 4"/>
          <p:cNvSpPr>
            <a:spLocks noGrp="1" noChangeArrowheads="1"/>
          </p:cNvSpPr>
          <p:nvPr>
            <p:ph type="title"/>
          </p:nvPr>
        </p:nvSpPr>
        <p:spPr>
          <a:xfrm>
            <a:off x="1289050" y="1057275"/>
            <a:ext cx="7169150" cy="1143000"/>
          </a:xfrm>
        </p:spPr>
        <p:txBody>
          <a:bodyPr/>
          <a:lstStyle/>
          <a:p>
            <a:r>
              <a:rPr lang="en-US"/>
              <a:t>Classification of Drugs for Asthma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89050" y="2381250"/>
            <a:ext cx="5894388" cy="2416175"/>
          </a:xfrm>
        </p:spPr>
        <p:txBody>
          <a:bodyPr/>
          <a:lstStyle/>
          <a:p>
            <a:r>
              <a:rPr lang="en-US"/>
              <a:t>Anti-inflammatory agents</a:t>
            </a:r>
          </a:p>
          <a:p>
            <a:pPr lvl="1"/>
            <a:r>
              <a:rPr lang="en-US"/>
              <a:t>Glucocorticoids (prednisone)</a:t>
            </a:r>
          </a:p>
          <a:p>
            <a:pPr lvl="1"/>
            <a:r>
              <a:rPr lang="en-US"/>
              <a:t>Cromolyn (Intal)</a:t>
            </a:r>
          </a:p>
          <a:p>
            <a:r>
              <a:rPr lang="en-US"/>
              <a:t>Bronchodilators</a:t>
            </a:r>
          </a:p>
          <a:p>
            <a:pPr lvl="1"/>
            <a:r>
              <a:rPr lang="en-US"/>
              <a:t>Beta</a:t>
            </a:r>
            <a:r>
              <a:rPr lang="en-US" baseline="-25000"/>
              <a:t>2</a:t>
            </a:r>
            <a:r>
              <a:rPr lang="en-US"/>
              <a:t> agonists (albuterol)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Inhalation Drug Therapy</a:t>
            </a: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Advantages</a:t>
            </a:r>
          </a:p>
          <a:p>
            <a:pPr>
              <a:lnSpc>
                <a:spcPct val="90000"/>
              </a:lnSpc>
            </a:pPr>
            <a:r>
              <a:rPr lang="en-US"/>
              <a:t>Types</a:t>
            </a:r>
          </a:p>
          <a:p>
            <a:pPr lvl="1">
              <a:lnSpc>
                <a:spcPct val="90000"/>
              </a:lnSpc>
            </a:pPr>
            <a:r>
              <a:rPr lang="en-US"/>
              <a:t>Metered-dose inhalers (MDIs)</a:t>
            </a:r>
          </a:p>
          <a:p>
            <a:pPr lvl="1">
              <a:lnSpc>
                <a:spcPct val="90000"/>
              </a:lnSpc>
            </a:pPr>
            <a:r>
              <a:rPr lang="en-US"/>
              <a:t>Dry powder inhalers (DPIs)</a:t>
            </a:r>
          </a:p>
          <a:p>
            <a:pPr lvl="1">
              <a:lnSpc>
                <a:spcPct val="90000"/>
              </a:lnSpc>
            </a:pPr>
            <a:r>
              <a:rPr lang="en-US"/>
              <a:t>Nebulizers</a:t>
            </a:r>
          </a:p>
          <a:p>
            <a:pPr lvl="1">
              <a:lnSpc>
                <a:spcPct val="90000"/>
              </a:lnSpc>
            </a:pPr>
            <a:r>
              <a:rPr lang="en-US"/>
              <a:t>Use of spacers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Beta</a:t>
            </a:r>
            <a:r>
              <a:rPr lang="en-US" baseline="-25000"/>
              <a:t>2</a:t>
            </a:r>
            <a:r>
              <a:rPr lang="en-US"/>
              <a:t>-Adrenergic Agonists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Most effective drugs for relief of acute bronchospasm and prevention of exercise-induced bronchospasm</a:t>
            </a:r>
          </a:p>
          <a:p>
            <a:pPr>
              <a:lnSpc>
                <a:spcPct val="80000"/>
              </a:lnSpc>
            </a:pPr>
            <a:r>
              <a:rPr lang="en-US" sz="1800"/>
              <a:t>Adverse effects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   – Inhaled preparations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   – Oral preparations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Budesonide (pulmacort)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 	Flucatasone Propionate (Flovent)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hne">
  <a:themeElements>
    <a:clrScheme name="Leh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hne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h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Settings\ashwini\Application Data\Microsoft\Templates\Lehne.pot</Template>
  <TotalTime>2458</TotalTime>
  <Words>228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Times New Roman</vt:lpstr>
      <vt:lpstr>Tahoma</vt:lpstr>
      <vt:lpstr>Arial Narrow</vt:lpstr>
      <vt:lpstr>Lehne</vt:lpstr>
      <vt:lpstr>Drugs for Asthma</vt:lpstr>
      <vt:lpstr>Drugs for Allergic Rhinitis, Cough, and Colds</vt:lpstr>
      <vt:lpstr>Slide 3</vt:lpstr>
      <vt:lpstr>Classes of Drugs Used for Allergic Rhinitis</vt:lpstr>
      <vt:lpstr>Drugs for Cough</vt:lpstr>
      <vt:lpstr>Cold Remedies</vt:lpstr>
      <vt:lpstr>Classification of Drugs for Asthma</vt:lpstr>
      <vt:lpstr>Inhalation Drug Therapy</vt:lpstr>
      <vt:lpstr>Beta2-Adrenergic Agonists</vt:lpstr>
      <vt:lpstr>Inhaled Glucocorticoids</vt:lpstr>
      <vt:lpstr>Combination Medications</vt:lpstr>
      <vt:lpstr>Cromolyn (Intal)</vt:lpstr>
      <vt:lpstr>Leukotriene Modifiers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48   Antidysrhythmic Drugs</dc:title>
  <dc:creator>Janet Czermak</dc:creator>
  <cp:lastModifiedBy>Owner</cp:lastModifiedBy>
  <cp:revision>362</cp:revision>
  <cp:lastPrinted>2000-11-30T03:30:58Z</cp:lastPrinted>
  <dcterms:created xsi:type="dcterms:W3CDTF">2000-10-27T01:58:44Z</dcterms:created>
  <dcterms:modified xsi:type="dcterms:W3CDTF">2011-03-16T02:42:58Z</dcterms:modified>
</cp:coreProperties>
</file>