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73" r:id="rId14"/>
    <p:sldId id="274" r:id="rId15"/>
    <p:sldId id="275" r:id="rId16"/>
    <p:sldId id="276" r:id="rId17"/>
    <p:sldId id="277" r:id="rId18"/>
    <p:sldId id="267" r:id="rId19"/>
    <p:sldId id="268" r:id="rId20"/>
    <p:sldId id="269" r:id="rId21"/>
    <p:sldId id="27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6C854B-C718-4967-9335-8E41C989FD74}"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0C199-6F61-42E9-A497-C41ADF5F17D8}" type="slidenum">
              <a:rPr lang="en-US" smtClean="0"/>
              <a:pPr/>
              <a:t>‹#›</a:t>
            </a:fld>
            <a:endParaRPr lang="en-US"/>
          </a:p>
        </p:txBody>
      </p:sp>
    </p:spTree>
    <p:extLst>
      <p:ext uri="{BB962C8B-B14F-4D97-AF65-F5344CB8AC3E}">
        <p14:creationId xmlns:p14="http://schemas.microsoft.com/office/powerpoint/2010/main" xmlns="" val="315381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C854B-C718-4967-9335-8E41C989FD74}"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0C199-6F61-42E9-A497-C41ADF5F17D8}" type="slidenum">
              <a:rPr lang="en-US" smtClean="0"/>
              <a:pPr/>
              <a:t>‹#›</a:t>
            </a:fld>
            <a:endParaRPr lang="en-US"/>
          </a:p>
        </p:txBody>
      </p:sp>
    </p:spTree>
    <p:extLst>
      <p:ext uri="{BB962C8B-B14F-4D97-AF65-F5344CB8AC3E}">
        <p14:creationId xmlns:p14="http://schemas.microsoft.com/office/powerpoint/2010/main" xmlns="" val="78674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C854B-C718-4967-9335-8E41C989FD74}"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0C199-6F61-42E9-A497-C41ADF5F17D8}" type="slidenum">
              <a:rPr lang="en-US" smtClean="0"/>
              <a:pPr/>
              <a:t>‹#›</a:t>
            </a:fld>
            <a:endParaRPr lang="en-US"/>
          </a:p>
        </p:txBody>
      </p:sp>
    </p:spTree>
    <p:extLst>
      <p:ext uri="{BB962C8B-B14F-4D97-AF65-F5344CB8AC3E}">
        <p14:creationId xmlns:p14="http://schemas.microsoft.com/office/powerpoint/2010/main" xmlns="" val="287372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C854B-C718-4967-9335-8E41C989FD74}"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0C199-6F61-42E9-A497-C41ADF5F17D8}" type="slidenum">
              <a:rPr lang="en-US" smtClean="0"/>
              <a:pPr/>
              <a:t>‹#›</a:t>
            </a:fld>
            <a:endParaRPr lang="en-US"/>
          </a:p>
        </p:txBody>
      </p:sp>
    </p:spTree>
    <p:extLst>
      <p:ext uri="{BB962C8B-B14F-4D97-AF65-F5344CB8AC3E}">
        <p14:creationId xmlns:p14="http://schemas.microsoft.com/office/powerpoint/2010/main" xmlns="" val="59760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6C854B-C718-4967-9335-8E41C989FD74}"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0C199-6F61-42E9-A497-C41ADF5F17D8}" type="slidenum">
              <a:rPr lang="en-US" smtClean="0"/>
              <a:pPr/>
              <a:t>‹#›</a:t>
            </a:fld>
            <a:endParaRPr lang="en-US"/>
          </a:p>
        </p:txBody>
      </p:sp>
    </p:spTree>
    <p:extLst>
      <p:ext uri="{BB962C8B-B14F-4D97-AF65-F5344CB8AC3E}">
        <p14:creationId xmlns:p14="http://schemas.microsoft.com/office/powerpoint/2010/main" xmlns="" val="262997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6C854B-C718-4967-9335-8E41C989FD74}" type="datetimeFigureOut">
              <a:rPr lang="en-US" smtClean="0"/>
              <a:pPr/>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0C199-6F61-42E9-A497-C41ADF5F17D8}" type="slidenum">
              <a:rPr lang="en-US" smtClean="0"/>
              <a:pPr/>
              <a:t>‹#›</a:t>
            </a:fld>
            <a:endParaRPr lang="en-US"/>
          </a:p>
        </p:txBody>
      </p:sp>
    </p:spTree>
    <p:extLst>
      <p:ext uri="{BB962C8B-B14F-4D97-AF65-F5344CB8AC3E}">
        <p14:creationId xmlns:p14="http://schemas.microsoft.com/office/powerpoint/2010/main" xmlns="" val="11427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6C854B-C718-4967-9335-8E41C989FD74}" type="datetimeFigureOut">
              <a:rPr lang="en-US" smtClean="0"/>
              <a:pPr/>
              <a:t>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0C199-6F61-42E9-A497-C41ADF5F17D8}" type="slidenum">
              <a:rPr lang="en-US" smtClean="0"/>
              <a:pPr/>
              <a:t>‹#›</a:t>
            </a:fld>
            <a:endParaRPr lang="en-US"/>
          </a:p>
        </p:txBody>
      </p:sp>
    </p:spTree>
    <p:extLst>
      <p:ext uri="{BB962C8B-B14F-4D97-AF65-F5344CB8AC3E}">
        <p14:creationId xmlns:p14="http://schemas.microsoft.com/office/powerpoint/2010/main" xmlns="" val="194898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6C854B-C718-4967-9335-8E41C989FD74}" type="datetimeFigureOut">
              <a:rPr lang="en-US" smtClean="0"/>
              <a:pPr/>
              <a:t>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0C199-6F61-42E9-A497-C41ADF5F17D8}" type="slidenum">
              <a:rPr lang="en-US" smtClean="0"/>
              <a:pPr/>
              <a:t>‹#›</a:t>
            </a:fld>
            <a:endParaRPr lang="en-US"/>
          </a:p>
        </p:txBody>
      </p:sp>
    </p:spTree>
    <p:extLst>
      <p:ext uri="{BB962C8B-B14F-4D97-AF65-F5344CB8AC3E}">
        <p14:creationId xmlns:p14="http://schemas.microsoft.com/office/powerpoint/2010/main" xmlns="" val="234648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C854B-C718-4967-9335-8E41C989FD74}" type="datetimeFigureOut">
              <a:rPr lang="en-US" smtClean="0"/>
              <a:pPr/>
              <a:t>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0C199-6F61-42E9-A497-C41ADF5F17D8}" type="slidenum">
              <a:rPr lang="en-US" smtClean="0"/>
              <a:pPr/>
              <a:t>‹#›</a:t>
            </a:fld>
            <a:endParaRPr lang="en-US"/>
          </a:p>
        </p:txBody>
      </p:sp>
    </p:spTree>
    <p:extLst>
      <p:ext uri="{BB962C8B-B14F-4D97-AF65-F5344CB8AC3E}">
        <p14:creationId xmlns:p14="http://schemas.microsoft.com/office/powerpoint/2010/main" xmlns="" val="20149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6C854B-C718-4967-9335-8E41C989FD74}" type="datetimeFigureOut">
              <a:rPr lang="en-US" smtClean="0"/>
              <a:pPr/>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0C199-6F61-42E9-A497-C41ADF5F17D8}" type="slidenum">
              <a:rPr lang="en-US" smtClean="0"/>
              <a:pPr/>
              <a:t>‹#›</a:t>
            </a:fld>
            <a:endParaRPr lang="en-US"/>
          </a:p>
        </p:txBody>
      </p:sp>
    </p:spTree>
    <p:extLst>
      <p:ext uri="{BB962C8B-B14F-4D97-AF65-F5344CB8AC3E}">
        <p14:creationId xmlns:p14="http://schemas.microsoft.com/office/powerpoint/2010/main" xmlns="" val="221253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6C854B-C718-4967-9335-8E41C989FD74}" type="datetimeFigureOut">
              <a:rPr lang="en-US" smtClean="0"/>
              <a:pPr/>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0C199-6F61-42E9-A497-C41ADF5F17D8}" type="slidenum">
              <a:rPr lang="en-US" smtClean="0"/>
              <a:pPr/>
              <a:t>‹#›</a:t>
            </a:fld>
            <a:endParaRPr lang="en-US"/>
          </a:p>
        </p:txBody>
      </p:sp>
    </p:spTree>
    <p:extLst>
      <p:ext uri="{BB962C8B-B14F-4D97-AF65-F5344CB8AC3E}">
        <p14:creationId xmlns:p14="http://schemas.microsoft.com/office/powerpoint/2010/main" xmlns="" val="254690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C854B-C718-4967-9335-8E41C989FD74}"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0C199-6F61-42E9-A497-C41ADF5F17D8}" type="slidenum">
              <a:rPr lang="en-US" smtClean="0"/>
              <a:pPr/>
              <a:t>‹#›</a:t>
            </a:fld>
            <a:endParaRPr lang="en-US"/>
          </a:p>
        </p:txBody>
      </p:sp>
    </p:spTree>
    <p:extLst>
      <p:ext uri="{BB962C8B-B14F-4D97-AF65-F5344CB8AC3E}">
        <p14:creationId xmlns:p14="http://schemas.microsoft.com/office/powerpoint/2010/main" xmlns="" val="3262186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219200"/>
            <a:ext cx="7772400" cy="1470025"/>
          </a:xfrm>
        </p:spPr>
        <p:txBody>
          <a:bodyPr>
            <a:normAutofit/>
          </a:bodyPr>
          <a:lstStyle/>
          <a:p>
            <a:r>
              <a:rPr lang="en-US" sz="6000" b="1" dirty="0" err="1"/>
              <a:t>Psychostimulants</a:t>
            </a:r>
            <a:endParaRPr lang="en-US" sz="6000" b="1" dirty="0"/>
          </a:p>
        </p:txBody>
      </p:sp>
      <p:sp>
        <p:nvSpPr>
          <p:cNvPr id="3" name="Subtitle 2"/>
          <p:cNvSpPr>
            <a:spLocks noGrp="1"/>
          </p:cNvSpPr>
          <p:nvPr>
            <p:ph type="subTitle" idx="1"/>
          </p:nvPr>
        </p:nvSpPr>
        <p:spPr/>
        <p:txBody>
          <a:bodyPr>
            <a:normAutofit/>
          </a:bodyPr>
          <a:lstStyle/>
          <a:p>
            <a:r>
              <a:rPr lang="en-US" sz="4800" b="1" dirty="0" err="1" smtClean="0"/>
              <a:t>sympathomimetics</a:t>
            </a:r>
            <a:endParaRPr lang="en-US" sz="48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6600" y="3637273"/>
            <a:ext cx="1905000" cy="286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7239000" y="3246521"/>
            <a:ext cx="1600200" cy="369332"/>
          </a:xfrm>
          <a:prstGeom prst="rect">
            <a:avLst/>
          </a:prstGeom>
          <a:noFill/>
        </p:spPr>
        <p:txBody>
          <a:bodyPr wrap="square" rtlCol="0">
            <a:spAutoFit/>
          </a:bodyPr>
          <a:lstStyle/>
          <a:p>
            <a:pPr algn="ctr"/>
            <a:r>
              <a:rPr lang="en-US" dirty="0" smtClean="0"/>
              <a:t>Ritalin</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474973"/>
            <a:ext cx="2361184" cy="316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81000" y="152400"/>
            <a:ext cx="2057400" cy="369332"/>
          </a:xfrm>
          <a:prstGeom prst="rect">
            <a:avLst/>
          </a:prstGeom>
          <a:noFill/>
        </p:spPr>
        <p:txBody>
          <a:bodyPr wrap="square" rtlCol="0">
            <a:spAutoFit/>
          </a:bodyPr>
          <a:lstStyle/>
          <a:p>
            <a:pPr algn="ctr"/>
            <a:r>
              <a:rPr lang="en-US" dirty="0" smtClean="0"/>
              <a:t>Caffeine</a:t>
            </a:r>
            <a:endParaRPr lang="en-US"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031447">
            <a:off x="700473" y="4157578"/>
            <a:ext cx="1719367" cy="2446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534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228600"/>
            <a:ext cx="9066213" cy="1347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576387"/>
            <a:ext cx="5791200" cy="3970318"/>
          </a:xfrm>
          <a:prstGeom prst="rect">
            <a:avLst/>
          </a:prstGeom>
          <a:noFill/>
        </p:spPr>
        <p:txBody>
          <a:bodyPr wrap="square" rtlCol="0">
            <a:spAutoFit/>
          </a:bodyPr>
          <a:lstStyle/>
          <a:p>
            <a:pPr marL="285750" indent="-285750">
              <a:buFont typeface="Arial" pitchFamily="34" charset="0"/>
              <a:buChar char="•"/>
            </a:pPr>
            <a:r>
              <a:rPr lang="en-US" dirty="0">
                <a:latin typeface="Baskerville Old Face" pitchFamily="18" charset="0"/>
              </a:rPr>
              <a:t>H</a:t>
            </a:r>
            <a:r>
              <a:rPr lang="en-US" dirty="0" smtClean="0">
                <a:latin typeface="Baskerville Old Face" pitchFamily="18" charset="0"/>
              </a:rPr>
              <a:t>eart disease or moderate to severe high blood pressure (hypertension)</a:t>
            </a:r>
          </a:p>
          <a:p>
            <a:pPr marL="285750" indent="-285750">
              <a:buFont typeface="Arial" pitchFamily="34" charset="0"/>
              <a:buChar char="•"/>
            </a:pPr>
            <a:r>
              <a:rPr lang="en-US" dirty="0">
                <a:latin typeface="Baskerville Old Face" pitchFamily="18" charset="0"/>
              </a:rPr>
              <a:t>A</a:t>
            </a:r>
            <a:r>
              <a:rPr lang="en-US" dirty="0" smtClean="0">
                <a:latin typeface="Baskerville Old Face" pitchFamily="18" charset="0"/>
              </a:rPr>
              <a:t>rteriosclerosis </a:t>
            </a:r>
          </a:p>
          <a:p>
            <a:pPr marL="285750" indent="-285750">
              <a:buFont typeface="Arial" pitchFamily="34" charset="0"/>
              <a:buChar char="•"/>
            </a:pPr>
            <a:r>
              <a:rPr lang="en-US" dirty="0">
                <a:latin typeface="Baskerville Old Face" pitchFamily="18" charset="0"/>
              </a:rPr>
              <a:t>O</a:t>
            </a:r>
            <a:r>
              <a:rPr lang="en-US" dirty="0" smtClean="0">
                <a:latin typeface="Baskerville Old Face" pitchFamily="18" charset="0"/>
              </a:rPr>
              <a:t>veractive thyroid</a:t>
            </a:r>
          </a:p>
          <a:p>
            <a:pPr marL="285750" indent="-285750">
              <a:buFont typeface="Arial" pitchFamily="34" charset="0"/>
              <a:buChar char="•"/>
            </a:pPr>
            <a:r>
              <a:rPr lang="en-US" dirty="0">
                <a:latin typeface="Baskerville Old Face" pitchFamily="18" charset="0"/>
              </a:rPr>
              <a:t>G</a:t>
            </a:r>
            <a:r>
              <a:rPr lang="en-US" dirty="0" smtClean="0">
                <a:latin typeface="Baskerville Old Face" pitchFamily="18" charset="0"/>
              </a:rPr>
              <a:t>laucoma;</a:t>
            </a:r>
          </a:p>
          <a:p>
            <a:pPr marL="285750" indent="-285750">
              <a:buFont typeface="Arial" pitchFamily="34" charset="0"/>
              <a:buChar char="•"/>
            </a:pPr>
            <a:r>
              <a:rPr lang="en-US" dirty="0">
                <a:latin typeface="Baskerville Old Face" pitchFamily="18" charset="0"/>
              </a:rPr>
              <a:t>S</a:t>
            </a:r>
            <a:r>
              <a:rPr lang="en-US" dirty="0" smtClean="0">
                <a:latin typeface="Baskerville Old Face" pitchFamily="18" charset="0"/>
              </a:rPr>
              <a:t>evere anxiety, tension, or agitation; or</a:t>
            </a:r>
          </a:p>
          <a:p>
            <a:pPr marL="285750" indent="-285750">
              <a:buFont typeface="Arial" pitchFamily="34" charset="0"/>
              <a:buChar char="•"/>
            </a:pPr>
            <a:r>
              <a:rPr lang="en-US" dirty="0" err="1" smtClean="0">
                <a:latin typeface="Baskerville Old Face" pitchFamily="18" charset="0"/>
              </a:rPr>
              <a:t>Hx</a:t>
            </a:r>
            <a:r>
              <a:rPr lang="en-US" dirty="0" smtClean="0">
                <a:latin typeface="Baskerville Old Face" pitchFamily="18" charset="0"/>
              </a:rPr>
              <a:t> of drug or alcohol addiction</a:t>
            </a:r>
          </a:p>
          <a:p>
            <a:pPr marL="285750" indent="-285750">
              <a:buFont typeface="Arial" pitchFamily="34" charset="0"/>
              <a:buChar char="•"/>
            </a:pPr>
            <a:r>
              <a:rPr lang="en-US" dirty="0">
                <a:latin typeface="Baskerville Old Face" pitchFamily="18" charset="0"/>
              </a:rPr>
              <a:t>C</a:t>
            </a:r>
            <a:r>
              <a:rPr lang="en-US" dirty="0" smtClean="0">
                <a:latin typeface="Baskerville Old Face" pitchFamily="18" charset="0"/>
              </a:rPr>
              <a:t>ongenital heart defect;</a:t>
            </a:r>
          </a:p>
          <a:p>
            <a:pPr marL="285750" indent="-285750">
              <a:buFont typeface="Arial" pitchFamily="34" charset="0"/>
              <a:buChar char="•"/>
            </a:pPr>
            <a:r>
              <a:rPr lang="en-US" dirty="0">
                <a:latin typeface="Baskerville Old Face" pitchFamily="18" charset="0"/>
              </a:rPr>
              <a:t>H</a:t>
            </a:r>
            <a:r>
              <a:rPr lang="en-US" dirty="0" smtClean="0">
                <a:latin typeface="Baskerville Old Face" pitchFamily="18" charset="0"/>
              </a:rPr>
              <a:t>eart failure, heart rhythm disorder, or recent heart attack;</a:t>
            </a:r>
          </a:p>
          <a:p>
            <a:pPr marL="285750" indent="-285750">
              <a:buFont typeface="Arial" pitchFamily="34" charset="0"/>
              <a:buChar char="•"/>
            </a:pPr>
            <a:r>
              <a:rPr lang="en-US" dirty="0" smtClean="0">
                <a:latin typeface="Baskerville Old Face" pitchFamily="18" charset="0"/>
              </a:rPr>
              <a:t>A personal or family history of mental illness, psychotic disorder, bipolar illness, depression, or suicide attempt;</a:t>
            </a:r>
          </a:p>
          <a:p>
            <a:pPr marL="285750" indent="-285750">
              <a:buFont typeface="Arial" pitchFamily="34" charset="0"/>
              <a:buChar char="•"/>
            </a:pPr>
            <a:r>
              <a:rPr lang="en-US" dirty="0">
                <a:latin typeface="Baskerville Old Face" pitchFamily="18" charset="0"/>
              </a:rPr>
              <a:t>E</a:t>
            </a:r>
            <a:r>
              <a:rPr lang="en-US" dirty="0" smtClean="0">
                <a:latin typeface="Baskerville Old Face" pitchFamily="18" charset="0"/>
              </a:rPr>
              <a:t>pilepsy or other seizure disorder; or</a:t>
            </a:r>
          </a:p>
          <a:p>
            <a:pPr marL="285750" indent="-285750">
              <a:buFont typeface="Arial" pitchFamily="34" charset="0"/>
              <a:buChar char="•"/>
            </a:pPr>
            <a:r>
              <a:rPr lang="en-US" dirty="0">
                <a:latin typeface="Baskerville Old Face" pitchFamily="18" charset="0"/>
              </a:rPr>
              <a:t>T</a:t>
            </a:r>
            <a:r>
              <a:rPr lang="en-US" dirty="0" smtClean="0">
                <a:latin typeface="Baskerville Old Face" pitchFamily="18" charset="0"/>
              </a:rPr>
              <a:t>ics (muscle twitches) or Tourette's syndrome</a:t>
            </a:r>
          </a:p>
          <a:p>
            <a:endParaRPr lang="en-US" dirty="0">
              <a:latin typeface="Baskerville Old Face" pitchFamily="18" charset="0"/>
            </a:endParaRPr>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7813" y="1371600"/>
            <a:ext cx="2363788"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4008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228600"/>
            <a:ext cx="6673302"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SAFETY INFORMATION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685800" y="1295400"/>
            <a:ext cx="3679551" cy="2585323"/>
          </a:xfrm>
          <a:prstGeom prst="rect">
            <a:avLst/>
          </a:prstGeom>
          <a:noFill/>
        </p:spPr>
        <p:txBody>
          <a:bodyPr wrap="square" rtlCol="0">
            <a:spAutoFit/>
          </a:bodyPr>
          <a:lstStyle/>
          <a:p>
            <a:pPr marL="285750" indent="-285750">
              <a:buFont typeface="Wingdings" pitchFamily="2" charset="2"/>
              <a:buChar char="ü"/>
            </a:pPr>
            <a:r>
              <a:rPr lang="en-US" dirty="0" smtClean="0"/>
              <a:t>Take the missed dose as soon as you remember. </a:t>
            </a:r>
          </a:p>
          <a:p>
            <a:pPr marL="285750" indent="-285750">
              <a:buFont typeface="Wingdings" pitchFamily="2" charset="2"/>
              <a:buChar char="ü"/>
            </a:pPr>
            <a:r>
              <a:rPr lang="en-US" dirty="0" smtClean="0"/>
              <a:t>Skip the missed dose if it is almost time for your next scheduled dose, or if it is already evening.</a:t>
            </a:r>
          </a:p>
          <a:p>
            <a:pPr marL="285750" indent="-285750">
              <a:buFont typeface="Wingdings" pitchFamily="2" charset="2"/>
              <a:buChar char="ü"/>
            </a:pPr>
            <a:r>
              <a:rPr lang="en-US" dirty="0" smtClean="0"/>
              <a:t> Taking this medicine late in the day can cause sleep problems. </a:t>
            </a:r>
          </a:p>
          <a:p>
            <a:pPr marL="285750" indent="-285750">
              <a:buFont typeface="Wingdings" pitchFamily="2" charset="2"/>
              <a:buChar char="ü"/>
            </a:pPr>
            <a:r>
              <a:rPr lang="en-US" dirty="0" smtClean="0"/>
              <a:t>Do not take extra medicine to make up the missed dose.</a:t>
            </a:r>
            <a:endParaRPr lang="en-US" dirty="0"/>
          </a:p>
        </p:txBody>
      </p:sp>
      <p:sp>
        <p:nvSpPr>
          <p:cNvPr id="5" name="TextBox 4"/>
          <p:cNvSpPr txBox="1"/>
          <p:nvPr/>
        </p:nvSpPr>
        <p:spPr>
          <a:xfrm>
            <a:off x="4708251" y="1295400"/>
            <a:ext cx="3048000" cy="2862322"/>
          </a:xfrm>
          <a:prstGeom prst="rect">
            <a:avLst/>
          </a:prstGeom>
          <a:noFill/>
        </p:spPr>
        <p:txBody>
          <a:bodyPr wrap="square" rtlCol="0">
            <a:spAutoFit/>
          </a:bodyPr>
          <a:lstStyle/>
          <a:p>
            <a:pPr marL="285750" indent="-285750">
              <a:buFont typeface="Wingdings" pitchFamily="2" charset="2"/>
              <a:buChar char="ü"/>
            </a:pPr>
            <a:r>
              <a:rPr lang="en-US" dirty="0" smtClean="0"/>
              <a:t>Seek emergency medical attention or call the Poison Help line at </a:t>
            </a:r>
            <a:r>
              <a:rPr lang="en-US" b="1" dirty="0" smtClean="0"/>
              <a:t>1-800-222-1222.</a:t>
            </a:r>
            <a:r>
              <a:rPr lang="en-US" dirty="0" smtClean="0"/>
              <a:t> </a:t>
            </a:r>
          </a:p>
          <a:p>
            <a:pPr marL="285750" indent="-285750">
              <a:buFont typeface="Wingdings" pitchFamily="2" charset="2"/>
              <a:buChar char="ü"/>
            </a:pPr>
            <a:r>
              <a:rPr lang="en-US" dirty="0" smtClean="0"/>
              <a:t>An overdose of Adderall can be </a:t>
            </a:r>
            <a:r>
              <a:rPr lang="en-US" b="1" dirty="0" smtClean="0"/>
              <a:t>FATAL</a:t>
            </a:r>
            <a:r>
              <a:rPr lang="en-US" dirty="0" smtClean="0"/>
              <a:t>.</a:t>
            </a:r>
          </a:p>
          <a:p>
            <a:pPr marL="285750" indent="-285750">
              <a:buFont typeface="Wingdings" pitchFamily="2" charset="2"/>
              <a:buChar char="ü"/>
            </a:pPr>
            <a:r>
              <a:rPr lang="en-US" dirty="0" smtClean="0"/>
              <a:t>Overdose symptoms may include severe forms of some of the side effects listed in the previous Slide</a:t>
            </a:r>
            <a:endParaRPr lang="en-US" dirty="0"/>
          </a:p>
        </p:txBody>
      </p:sp>
      <p:sp>
        <p:nvSpPr>
          <p:cNvPr id="8" name="TextBox 7"/>
          <p:cNvSpPr txBox="1"/>
          <p:nvPr/>
        </p:nvSpPr>
        <p:spPr>
          <a:xfrm>
            <a:off x="685800" y="3894578"/>
            <a:ext cx="3527151" cy="1754326"/>
          </a:xfrm>
          <a:prstGeom prst="rect">
            <a:avLst/>
          </a:prstGeom>
          <a:noFill/>
        </p:spPr>
        <p:txBody>
          <a:bodyPr wrap="square" rtlCol="0">
            <a:spAutoFit/>
          </a:bodyPr>
          <a:lstStyle/>
          <a:p>
            <a:pPr marL="285750" indent="-285750">
              <a:buFont typeface="Wingdings" pitchFamily="2" charset="2"/>
              <a:buChar char="ü"/>
            </a:pPr>
            <a:r>
              <a:rPr lang="en-US" dirty="0" smtClean="0"/>
              <a:t>Avoid drinking fruit juices or taking vitamin C at the same time you take Adderall. These can make your body absorb less of the medicine.</a:t>
            </a:r>
          </a:p>
          <a:p>
            <a:pPr marL="285750" indent="-285750">
              <a:buFont typeface="Wingdings" pitchFamily="2" charset="2"/>
              <a:buChar char="ü"/>
            </a:pPr>
            <a:endParaRPr lang="en-US" dirty="0"/>
          </a:p>
        </p:txBody>
      </p:sp>
    </p:spTree>
    <p:extLst>
      <p:ext uri="{BB962C8B-B14F-4D97-AF65-F5344CB8AC3E}">
        <p14:creationId xmlns="" xmlns:p14="http://schemas.microsoft.com/office/powerpoint/2010/main" val="183636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Methylphenidate</a:t>
            </a:r>
            <a:endParaRPr lang="en-US" dirty="0"/>
          </a:p>
        </p:txBody>
      </p:sp>
      <p:sp>
        <p:nvSpPr>
          <p:cNvPr id="3" name="Content Placeholder 2"/>
          <p:cNvSpPr>
            <a:spLocks noGrp="1"/>
          </p:cNvSpPr>
          <p:nvPr>
            <p:ph idx="1"/>
          </p:nvPr>
        </p:nvSpPr>
        <p:spPr/>
        <p:txBody>
          <a:bodyPr>
            <a:normAutofit lnSpcReduction="10000"/>
          </a:bodyPr>
          <a:lstStyle/>
          <a:p>
            <a:r>
              <a:rPr lang="en-US" dirty="0" smtClean="0"/>
              <a:t>Common names: Ritalin, </a:t>
            </a:r>
            <a:r>
              <a:rPr lang="en-US" dirty="0" err="1" smtClean="0"/>
              <a:t>Concerta</a:t>
            </a:r>
            <a:endParaRPr lang="en-US" dirty="0" smtClean="0"/>
          </a:p>
          <a:p>
            <a:r>
              <a:rPr lang="en-US" dirty="0" smtClean="0"/>
              <a:t>Functional class: Cerebral stimulant</a:t>
            </a:r>
          </a:p>
          <a:p>
            <a:endParaRPr lang="en-US" dirty="0"/>
          </a:p>
          <a:p>
            <a:r>
              <a:rPr lang="en-US" dirty="0" smtClean="0"/>
              <a:t>Action: increases the release of </a:t>
            </a:r>
            <a:r>
              <a:rPr lang="en-US" dirty="0" err="1" smtClean="0"/>
              <a:t>norepinephrine</a:t>
            </a:r>
            <a:r>
              <a:rPr lang="en-US" dirty="0"/>
              <a:t> </a:t>
            </a:r>
            <a:r>
              <a:rPr lang="en-US" dirty="0" smtClean="0"/>
              <a:t>and dopamine in the cerebral cortex to the reticular activating system, but exact action is not known. </a:t>
            </a:r>
          </a:p>
          <a:p>
            <a:r>
              <a:rPr lang="en-US" dirty="0" smtClean="0"/>
              <a:t>Onset 0.5-1 hour, duration 4-6 hours, half life 3-4 hours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Methylphenidate Uses</a:t>
            </a:r>
            <a:endParaRPr lang="en-US" dirty="0"/>
          </a:p>
        </p:txBody>
      </p:sp>
      <p:sp>
        <p:nvSpPr>
          <p:cNvPr id="3" name="Content Placeholder 2"/>
          <p:cNvSpPr>
            <a:spLocks noGrp="1"/>
          </p:cNvSpPr>
          <p:nvPr>
            <p:ph idx="1"/>
          </p:nvPr>
        </p:nvSpPr>
        <p:spPr/>
        <p:txBody>
          <a:bodyPr>
            <a:normAutofit lnSpcReduction="10000"/>
          </a:bodyPr>
          <a:lstStyle/>
          <a:p>
            <a:r>
              <a:rPr lang="en-US" dirty="0" smtClean="0"/>
              <a:t>Attention deficit disorder (ADD)</a:t>
            </a:r>
          </a:p>
          <a:p>
            <a:r>
              <a:rPr lang="en-US" dirty="0" smtClean="0"/>
              <a:t>Attention deficit hyperactivity disorder (ADHD)</a:t>
            </a:r>
          </a:p>
          <a:p>
            <a:r>
              <a:rPr lang="en-US" dirty="0" smtClean="0"/>
              <a:t>Post-stroke depression and major depression (These are unlabeled uses)</a:t>
            </a:r>
          </a:p>
          <a:p>
            <a:endParaRPr lang="en-US" dirty="0"/>
          </a:p>
          <a:p>
            <a:pPr>
              <a:buNone/>
            </a:pPr>
            <a:r>
              <a:rPr lang="en-US" dirty="0" smtClean="0"/>
              <a:t>Offered in extended-release once-daily capsules or tablets, chewable tablets, oral suspension, </a:t>
            </a:r>
            <a:r>
              <a:rPr lang="en-US" dirty="0" err="1" smtClean="0"/>
              <a:t>transdermal</a:t>
            </a:r>
            <a:r>
              <a:rPr lang="en-US" dirty="0" smtClean="0"/>
              <a:t> patch (</a:t>
            </a:r>
            <a:r>
              <a:rPr lang="en-US" dirty="0" err="1" smtClean="0"/>
              <a:t>Daytrana</a:t>
            </a:r>
            <a:r>
              <a:rPr lang="en-US" dirty="0" smtClean="0"/>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Methylphenidate Side Effects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CNS hyperactivity</a:t>
            </a:r>
          </a:p>
          <a:p>
            <a:r>
              <a:rPr lang="en-US" dirty="0" smtClean="0"/>
              <a:t>Insomnia</a:t>
            </a:r>
          </a:p>
          <a:p>
            <a:r>
              <a:rPr lang="en-US" dirty="0" smtClean="0"/>
              <a:t>Restlessness</a:t>
            </a:r>
          </a:p>
          <a:p>
            <a:r>
              <a:rPr lang="en-US" dirty="0" smtClean="0"/>
              <a:t>Headache</a:t>
            </a:r>
          </a:p>
          <a:p>
            <a:r>
              <a:rPr lang="en-US" dirty="0" smtClean="0"/>
              <a:t>Seizure</a:t>
            </a:r>
          </a:p>
          <a:p>
            <a:r>
              <a:rPr lang="en-US" dirty="0" err="1" smtClean="0"/>
              <a:t>Dysrhythmias</a:t>
            </a:r>
            <a:r>
              <a:rPr lang="en-US" dirty="0" smtClean="0"/>
              <a:t> and tachycardia</a:t>
            </a:r>
          </a:p>
          <a:p>
            <a:r>
              <a:rPr lang="en-US" dirty="0" smtClean="0"/>
              <a:t>Nausea</a:t>
            </a:r>
          </a:p>
          <a:p>
            <a:r>
              <a:rPr lang="en-US" dirty="0" smtClean="0"/>
              <a:t>Anorexia</a:t>
            </a:r>
          </a:p>
          <a:p>
            <a:r>
              <a:rPr lang="en-US" dirty="0" smtClean="0"/>
              <a:t>Anemia</a:t>
            </a:r>
          </a:p>
          <a:p>
            <a:r>
              <a:rPr lang="en-US" dirty="0" err="1" smtClean="0"/>
              <a:t>Dermatits</a:t>
            </a:r>
            <a:endParaRPr lang="en-US" dirty="0" smtClean="0"/>
          </a:p>
          <a:p>
            <a:r>
              <a:rPr lang="en-US" dirty="0" smtClean="0"/>
              <a:t>Fever</a:t>
            </a:r>
          </a:p>
          <a:p>
            <a:r>
              <a:rPr lang="en-US" dirty="0" smtClean="0"/>
              <a:t>Scalp hair loss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Methylpheidate</a:t>
            </a:r>
            <a:endParaRPr lang="en-US" dirty="0"/>
          </a:p>
        </p:txBody>
      </p:sp>
      <p:sp>
        <p:nvSpPr>
          <p:cNvPr id="3" name="Content Placeholder 2"/>
          <p:cNvSpPr>
            <a:spLocks noGrp="1"/>
          </p:cNvSpPr>
          <p:nvPr>
            <p:ph idx="1"/>
          </p:nvPr>
        </p:nvSpPr>
        <p:spPr/>
        <p:txBody>
          <a:bodyPr/>
          <a:lstStyle/>
          <a:p>
            <a:r>
              <a:rPr lang="en-US" dirty="0" smtClean="0"/>
              <a:t>Contraindicated for children under six years of age, hypersensitive patients, anxiety patients, and patients with glaucoma or anorexia </a:t>
            </a:r>
            <a:r>
              <a:rPr lang="en-US" dirty="0" err="1" smtClean="0"/>
              <a:t>nervousa</a:t>
            </a:r>
            <a:endParaRPr lang="en-US" dirty="0" smtClean="0"/>
          </a:p>
          <a:p>
            <a:r>
              <a:rPr lang="en-US" dirty="0" smtClean="0"/>
              <a:t>Precautions for women who are pregnant or breastfeeding</a:t>
            </a:r>
          </a:p>
          <a:p>
            <a:r>
              <a:rPr lang="en-US" dirty="0" smtClean="0"/>
              <a:t>This medications has a black box warning for substance abuse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Methylphenidate</a:t>
            </a:r>
            <a:endParaRPr lang="en-US" dirty="0"/>
          </a:p>
        </p:txBody>
      </p:sp>
      <p:sp>
        <p:nvSpPr>
          <p:cNvPr id="3" name="Content Placeholder 2"/>
          <p:cNvSpPr>
            <a:spLocks noGrp="1"/>
          </p:cNvSpPr>
          <p:nvPr>
            <p:ph idx="1"/>
          </p:nvPr>
        </p:nvSpPr>
        <p:spPr/>
        <p:txBody>
          <a:bodyPr>
            <a:normAutofit lnSpcReduction="10000"/>
          </a:bodyPr>
          <a:lstStyle/>
          <a:p>
            <a:r>
              <a:rPr lang="en-US" dirty="0" smtClean="0"/>
              <a:t>Hypertensive crisis can occur with use of MAOI’s or within 14 days of taking MAOI’s</a:t>
            </a:r>
          </a:p>
          <a:p>
            <a:r>
              <a:rPr lang="en-US" dirty="0" smtClean="0"/>
              <a:t>Caffeine should be avoided</a:t>
            </a:r>
          </a:p>
          <a:p>
            <a:r>
              <a:rPr lang="en-US" dirty="0" smtClean="0"/>
              <a:t>Assess vitals, obtain a CBC and blood glucose</a:t>
            </a:r>
          </a:p>
          <a:p>
            <a:r>
              <a:rPr lang="en-US" dirty="0" smtClean="0"/>
              <a:t>Height and growth rate of children may be decreased with this medication</a:t>
            </a:r>
          </a:p>
          <a:p>
            <a:r>
              <a:rPr lang="en-US" dirty="0" smtClean="0"/>
              <a:t>Stop medication if changes in mental status occur or signs of withdrawal when lowering dose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Methylphenidate</a:t>
            </a:r>
            <a:endParaRPr lang="en-US" dirty="0"/>
          </a:p>
        </p:txBody>
      </p:sp>
      <p:sp>
        <p:nvSpPr>
          <p:cNvPr id="3" name="Content Placeholder 2"/>
          <p:cNvSpPr>
            <a:spLocks noGrp="1"/>
          </p:cNvSpPr>
          <p:nvPr>
            <p:ph idx="1"/>
          </p:nvPr>
        </p:nvSpPr>
        <p:spPr/>
        <p:txBody>
          <a:bodyPr/>
          <a:lstStyle/>
          <a:p>
            <a:r>
              <a:rPr lang="en-US" dirty="0" smtClean="0"/>
              <a:t>Teach patient to decrease caffeine amount and avoid OTC medications</a:t>
            </a:r>
          </a:p>
          <a:p>
            <a:r>
              <a:rPr lang="en-US" dirty="0" smtClean="0"/>
              <a:t>Patients need adequate rest of this medication, take a regular tablet at least six hours prior to sleep</a:t>
            </a:r>
          </a:p>
          <a:p>
            <a:endParaRPr lang="en-US" dirty="0"/>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err="1" smtClean="0"/>
              <a:t>Dextroamphetamine</a:t>
            </a:r>
            <a:endParaRPr lang="en-US" dirty="0"/>
          </a:p>
        </p:txBody>
      </p:sp>
      <p:pic>
        <p:nvPicPr>
          <p:cNvPr id="10" name="Content Placeholder 9" descr="Dexedrine.jpeg"/>
          <p:cNvPicPr>
            <a:picLocks noGrp="1" noChangeAspect="1"/>
          </p:cNvPicPr>
          <p:nvPr>
            <p:ph sz="half" idx="1"/>
          </p:nvPr>
        </p:nvPicPr>
        <p:blipFill>
          <a:blip r:embed="rId2" cstate="print"/>
          <a:stretch>
            <a:fillRect/>
          </a:stretch>
        </p:blipFill>
        <p:spPr>
          <a:xfrm>
            <a:off x="589920" y="2286000"/>
            <a:ext cx="3474080" cy="2904331"/>
          </a:xfrm>
        </p:spPr>
      </p:pic>
      <p:sp>
        <p:nvSpPr>
          <p:cNvPr id="9" name="Content Placeholder 8"/>
          <p:cNvSpPr>
            <a:spLocks noGrp="1"/>
          </p:cNvSpPr>
          <p:nvPr>
            <p:ph sz="half" idx="2"/>
          </p:nvPr>
        </p:nvSpPr>
        <p:spPr/>
        <p:txBody>
          <a:bodyPr/>
          <a:lstStyle/>
          <a:p>
            <a:pPr>
              <a:buNone/>
            </a:pPr>
            <a:r>
              <a:rPr lang="en-US" dirty="0" smtClean="0"/>
              <a:t>Uses:</a:t>
            </a:r>
          </a:p>
          <a:p>
            <a:pPr>
              <a:buFont typeface="Wingdings" pitchFamily="2" charset="2"/>
              <a:buChar char="Ø"/>
            </a:pPr>
            <a:r>
              <a:rPr lang="en-US" dirty="0" smtClean="0"/>
              <a:t>Narcolepsy</a:t>
            </a:r>
          </a:p>
          <a:p>
            <a:pPr>
              <a:buFont typeface="Wingdings" pitchFamily="2" charset="2"/>
              <a:buChar char="Ø"/>
            </a:pPr>
            <a:r>
              <a:rPr lang="en-US" dirty="0" smtClean="0"/>
              <a:t>Attention Deficit Hyperactive Disorder (ADHD)</a:t>
            </a:r>
          </a:p>
          <a:p>
            <a:pPr>
              <a:buFont typeface="Wingdings" pitchFamily="2" charset="2"/>
              <a:buChar char="Ø"/>
            </a:pPr>
            <a:r>
              <a:rPr lang="en-US" dirty="0" smtClean="0"/>
              <a:t>Obesity</a:t>
            </a:r>
          </a:p>
          <a:p>
            <a:pPr>
              <a:buFont typeface="Wingdings" pitchFamily="2" charset="2"/>
              <a:buChar char="Ø"/>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a:t>
            </a:r>
            <a:endParaRPr lang="en-US" dirty="0"/>
          </a:p>
        </p:txBody>
      </p:sp>
      <p:sp>
        <p:nvSpPr>
          <p:cNvPr id="3" name="Content Placeholder 2"/>
          <p:cNvSpPr>
            <a:spLocks noGrp="1"/>
          </p:cNvSpPr>
          <p:nvPr>
            <p:ph sz="half" idx="1"/>
          </p:nvPr>
        </p:nvSpPr>
        <p:spPr/>
        <p:txBody>
          <a:bodyPr>
            <a:normAutofit fontScale="92500" lnSpcReduction="10000"/>
          </a:bodyPr>
          <a:lstStyle/>
          <a:p>
            <a:pPr>
              <a:buFont typeface="Wingdings" pitchFamily="2" charset="2"/>
              <a:buChar char="Ø"/>
            </a:pPr>
            <a:r>
              <a:rPr lang="en-US" dirty="0" smtClean="0"/>
              <a:t>Hypersensitivity</a:t>
            </a:r>
          </a:p>
          <a:p>
            <a:pPr>
              <a:buFont typeface="Wingdings" pitchFamily="2" charset="2"/>
              <a:buChar char="Ø"/>
            </a:pPr>
            <a:r>
              <a:rPr lang="en-US" dirty="0" smtClean="0"/>
              <a:t>Insomnia</a:t>
            </a:r>
          </a:p>
          <a:p>
            <a:pPr>
              <a:buFont typeface="Wingdings" pitchFamily="2" charset="2"/>
              <a:buChar char="Ø"/>
            </a:pPr>
            <a:r>
              <a:rPr lang="en-US" dirty="0" smtClean="0"/>
              <a:t>Restlessness</a:t>
            </a:r>
          </a:p>
          <a:p>
            <a:pPr>
              <a:buFont typeface="Wingdings" pitchFamily="2" charset="2"/>
              <a:buChar char="Ø"/>
            </a:pPr>
            <a:r>
              <a:rPr lang="en-US" dirty="0" smtClean="0"/>
              <a:t>Dizziness</a:t>
            </a:r>
          </a:p>
          <a:p>
            <a:pPr>
              <a:buFont typeface="Wingdings" pitchFamily="2" charset="2"/>
              <a:buChar char="Ø"/>
            </a:pPr>
            <a:r>
              <a:rPr lang="en-US" dirty="0" smtClean="0"/>
              <a:t>Headache</a:t>
            </a:r>
          </a:p>
          <a:p>
            <a:pPr>
              <a:buFont typeface="Wingdings" pitchFamily="2" charset="2"/>
              <a:buChar char="Ø"/>
            </a:pPr>
            <a:r>
              <a:rPr lang="en-US" dirty="0" smtClean="0"/>
              <a:t>Irritability</a:t>
            </a:r>
          </a:p>
          <a:p>
            <a:pPr>
              <a:buFont typeface="Wingdings" pitchFamily="2" charset="2"/>
              <a:buChar char="Ø"/>
            </a:pPr>
            <a:r>
              <a:rPr lang="en-US" dirty="0" smtClean="0"/>
              <a:t>Aggressiveness</a:t>
            </a:r>
          </a:p>
          <a:p>
            <a:pPr>
              <a:buFont typeface="Wingdings" pitchFamily="2" charset="2"/>
              <a:buChar char="Ø"/>
            </a:pPr>
            <a:r>
              <a:rPr lang="en-US" dirty="0" smtClean="0"/>
              <a:t>Tremor</a:t>
            </a:r>
          </a:p>
          <a:p>
            <a:pPr>
              <a:buFont typeface="Wingdings" pitchFamily="2" charset="2"/>
              <a:buChar char="Ø"/>
            </a:pPr>
            <a:r>
              <a:rPr lang="en-US" dirty="0" smtClean="0"/>
              <a:t>Dependence</a:t>
            </a:r>
          </a:p>
          <a:p>
            <a:pPr>
              <a:buFont typeface="Wingdings" pitchFamily="2" charset="2"/>
              <a:buChar char="Ø"/>
            </a:pPr>
            <a:r>
              <a:rPr lang="en-US" dirty="0" smtClean="0"/>
              <a:t>Addiction</a:t>
            </a:r>
            <a:endParaRPr lang="en-US" dirty="0"/>
          </a:p>
        </p:txBody>
      </p:sp>
      <p:sp>
        <p:nvSpPr>
          <p:cNvPr id="4" name="Content Placeholder 3"/>
          <p:cNvSpPr>
            <a:spLocks noGrp="1"/>
          </p:cNvSpPr>
          <p:nvPr>
            <p:ph sz="half" idx="2"/>
          </p:nvPr>
        </p:nvSpPr>
        <p:spPr/>
        <p:txBody>
          <a:bodyPr>
            <a:normAutofit fontScale="92500" lnSpcReduction="10000"/>
          </a:bodyPr>
          <a:lstStyle/>
          <a:p>
            <a:pPr>
              <a:buFont typeface="Wingdings" pitchFamily="2" charset="2"/>
              <a:buChar char="Ø"/>
            </a:pPr>
            <a:r>
              <a:rPr lang="en-US" dirty="0" smtClean="0"/>
              <a:t>Palpitations</a:t>
            </a:r>
          </a:p>
          <a:p>
            <a:pPr>
              <a:buFont typeface="Wingdings" pitchFamily="2" charset="2"/>
              <a:buChar char="Ø"/>
            </a:pPr>
            <a:r>
              <a:rPr lang="en-US" dirty="0" smtClean="0"/>
              <a:t>Tachycardia</a:t>
            </a:r>
          </a:p>
          <a:p>
            <a:pPr>
              <a:buFont typeface="Wingdings" pitchFamily="2" charset="2"/>
              <a:buChar char="Ø"/>
            </a:pPr>
            <a:r>
              <a:rPr lang="en-US" dirty="0" smtClean="0"/>
              <a:t>Hypertension</a:t>
            </a:r>
          </a:p>
          <a:p>
            <a:pPr>
              <a:buFont typeface="Wingdings" pitchFamily="2" charset="2"/>
              <a:buChar char="Ø"/>
            </a:pPr>
            <a:r>
              <a:rPr lang="en-US" dirty="0" smtClean="0"/>
              <a:t>decrease in heart rate</a:t>
            </a:r>
          </a:p>
          <a:p>
            <a:pPr>
              <a:buFont typeface="Wingdings" pitchFamily="2" charset="2"/>
              <a:buChar char="Ø"/>
            </a:pPr>
            <a:r>
              <a:rPr lang="en-US" dirty="0" err="1" smtClean="0"/>
              <a:t>Dysrhythmias</a:t>
            </a:r>
            <a:endParaRPr lang="en-US" dirty="0" smtClean="0"/>
          </a:p>
          <a:p>
            <a:pPr>
              <a:buFont typeface="Wingdings" pitchFamily="2" charset="2"/>
              <a:buChar char="Ø"/>
            </a:pPr>
            <a:r>
              <a:rPr lang="en-US" dirty="0" smtClean="0"/>
              <a:t>Anorexia</a:t>
            </a:r>
          </a:p>
          <a:p>
            <a:pPr>
              <a:buFont typeface="Wingdings" pitchFamily="2" charset="2"/>
              <a:buChar char="Ø"/>
            </a:pPr>
            <a:r>
              <a:rPr lang="en-US" dirty="0" smtClean="0"/>
              <a:t>dry mouth</a:t>
            </a:r>
          </a:p>
          <a:p>
            <a:pPr>
              <a:buFont typeface="Wingdings" pitchFamily="2" charset="2"/>
              <a:buChar char="Ø"/>
            </a:pPr>
            <a:r>
              <a:rPr lang="en-US" dirty="0" smtClean="0"/>
              <a:t>Diarrhea</a:t>
            </a:r>
          </a:p>
          <a:p>
            <a:pPr>
              <a:buFont typeface="Wingdings" pitchFamily="2" charset="2"/>
              <a:buChar char="Ø"/>
            </a:pPr>
            <a:r>
              <a:rPr lang="en-US" dirty="0" smtClean="0"/>
              <a:t>weight loss</a:t>
            </a:r>
          </a:p>
          <a:p>
            <a:pPr>
              <a:buFont typeface="Wingdings" pitchFamily="2" charset="2"/>
              <a:buChar char="Ø"/>
            </a:pPr>
            <a:r>
              <a:rPr lang="en-US" dirty="0" smtClean="0"/>
              <a:t>metallic taste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855"/>
            <a:ext cx="8229600" cy="1143000"/>
          </a:xfrm>
        </p:spPr>
        <p:txBody>
          <a:bodyPr/>
          <a:lstStyle/>
          <a:p>
            <a:r>
              <a:rPr lang="en-US" b="1" dirty="0" smtClean="0"/>
              <a:t>How They Work</a:t>
            </a:r>
            <a:endParaRPr lang="en-US" b="1" dirty="0"/>
          </a:p>
        </p:txBody>
      </p:sp>
      <p:sp>
        <p:nvSpPr>
          <p:cNvPr id="3" name="Content Placeholder 2"/>
          <p:cNvSpPr>
            <a:spLocks noGrp="1"/>
          </p:cNvSpPr>
          <p:nvPr>
            <p:ph sz="half" idx="1"/>
          </p:nvPr>
        </p:nvSpPr>
        <p:spPr>
          <a:xfrm>
            <a:off x="202123" y="1447800"/>
            <a:ext cx="3505200" cy="4932218"/>
          </a:xfrm>
        </p:spPr>
        <p:txBody>
          <a:bodyPr>
            <a:normAutofit/>
          </a:bodyPr>
          <a:lstStyle/>
          <a:p>
            <a:r>
              <a:rPr lang="en-US" sz="2600" b="1" dirty="0" smtClean="0"/>
              <a:t>Stimulates dopamine release </a:t>
            </a:r>
            <a:r>
              <a:rPr lang="en-US" sz="2600" b="1" dirty="0"/>
              <a:t>from presynaptic neurons and </a:t>
            </a:r>
            <a:r>
              <a:rPr lang="en-US" sz="2600" b="1" dirty="0" smtClean="0"/>
              <a:t>inhibition of reuptake</a:t>
            </a:r>
          </a:p>
          <a:p>
            <a:pPr marL="0" indent="0">
              <a:buNone/>
            </a:pPr>
            <a:r>
              <a:rPr lang="en-US" sz="2600" b="1" dirty="0" smtClean="0"/>
              <a:t> </a:t>
            </a:r>
          </a:p>
          <a:p>
            <a:r>
              <a:rPr lang="en-US" sz="2600" b="1" dirty="0" smtClean="0"/>
              <a:t>Several </a:t>
            </a:r>
            <a:r>
              <a:rPr lang="en-US" sz="2600" b="1" dirty="0"/>
              <a:t>brain regions are stimulated including the reticular activating system </a:t>
            </a:r>
            <a:endParaRPr lang="en-US" sz="2600" b="1" dirty="0" smtClean="0"/>
          </a:p>
          <a:p>
            <a:endParaRPr lang="en-US"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323" y="1828800"/>
            <a:ext cx="5436678" cy="3832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9267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Contraindications</a:t>
            </a:r>
            <a:endParaRPr lang="en-US" sz="3000" dirty="0"/>
          </a:p>
        </p:txBody>
      </p:sp>
      <p:pic>
        <p:nvPicPr>
          <p:cNvPr id="5" name="Content Placeholder 4" descr="heart.jpg"/>
          <p:cNvPicPr>
            <a:picLocks noGrp="1" noChangeAspect="1"/>
          </p:cNvPicPr>
          <p:nvPr>
            <p:ph idx="1"/>
          </p:nvPr>
        </p:nvPicPr>
        <p:blipFill>
          <a:blip r:embed="rId2" cstate="print"/>
          <a:stretch>
            <a:fillRect/>
          </a:stretch>
        </p:blipFill>
        <p:spPr>
          <a:xfrm>
            <a:off x="4191000" y="771401"/>
            <a:ext cx="4267199" cy="5341256"/>
          </a:xfrm>
        </p:spPr>
      </p:pic>
      <p:sp>
        <p:nvSpPr>
          <p:cNvPr id="4" name="Text Placeholder 3"/>
          <p:cNvSpPr>
            <a:spLocks noGrp="1"/>
          </p:cNvSpPr>
          <p:nvPr>
            <p:ph type="body" sz="half" idx="2"/>
          </p:nvPr>
        </p:nvSpPr>
        <p:spPr/>
        <p:txBody>
          <a:bodyPr>
            <a:normAutofit/>
          </a:bodyPr>
          <a:lstStyle/>
          <a:p>
            <a:pPr>
              <a:buFont typeface="Wingdings" pitchFamily="2" charset="2"/>
              <a:buChar char="Ø"/>
            </a:pPr>
            <a:r>
              <a:rPr lang="en-US" sz="2400" dirty="0" smtClean="0"/>
              <a:t>Hyperthyroidism</a:t>
            </a:r>
          </a:p>
          <a:p>
            <a:pPr>
              <a:buFont typeface="Wingdings" pitchFamily="2" charset="2"/>
              <a:buChar char="Ø"/>
            </a:pPr>
            <a:r>
              <a:rPr lang="en-US" sz="2400" dirty="0" smtClean="0"/>
              <a:t>Hypertension</a:t>
            </a:r>
          </a:p>
          <a:p>
            <a:pPr>
              <a:buFont typeface="Wingdings" pitchFamily="2" charset="2"/>
              <a:buChar char="Ø"/>
            </a:pPr>
            <a:r>
              <a:rPr lang="en-US" sz="2400" dirty="0" smtClean="0"/>
              <a:t>Glaucoma</a:t>
            </a:r>
          </a:p>
          <a:p>
            <a:pPr>
              <a:buFont typeface="Wingdings" pitchFamily="2" charset="2"/>
              <a:buChar char="Ø"/>
            </a:pPr>
            <a:r>
              <a:rPr lang="en-US" sz="2400" dirty="0" smtClean="0"/>
              <a:t>substance abuse</a:t>
            </a:r>
          </a:p>
          <a:p>
            <a:pPr>
              <a:buFont typeface="Wingdings" pitchFamily="2" charset="2"/>
              <a:buChar char="Ø"/>
            </a:pPr>
            <a:r>
              <a:rPr lang="en-US" sz="2400" dirty="0" smtClean="0"/>
              <a:t>Anxiety</a:t>
            </a:r>
          </a:p>
          <a:p>
            <a:pPr>
              <a:buFont typeface="Wingdings" pitchFamily="2" charset="2"/>
              <a:buChar char="Ø"/>
            </a:pPr>
            <a:r>
              <a:rPr lang="en-US" sz="2400" dirty="0" smtClean="0"/>
              <a:t>anorexia nervosa</a:t>
            </a:r>
          </a:p>
          <a:p>
            <a:r>
              <a:rPr lang="en-US" sz="2400" dirty="0" smtClean="0"/>
              <a:t>Black Box:</a:t>
            </a:r>
          </a:p>
          <a:p>
            <a:pPr>
              <a:buFont typeface="Wingdings" pitchFamily="2" charset="2"/>
              <a:buChar char="Ø"/>
            </a:pPr>
            <a:r>
              <a:rPr lang="en-US" sz="2400" dirty="0" smtClean="0"/>
              <a:t>cardiovascular disease</a:t>
            </a:r>
          </a:p>
          <a:p>
            <a:pPr>
              <a:buFont typeface="Wingdings" pitchFamily="2" charset="2"/>
              <a:buChar char="Ø"/>
            </a:pPr>
            <a:r>
              <a:rPr lang="en-US" sz="2400" dirty="0" smtClean="0"/>
              <a:t>substance abuse</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Education</a:t>
            </a:r>
            <a:endParaRPr lang="en-US" dirty="0"/>
          </a:p>
        </p:txBody>
      </p:sp>
      <p:pic>
        <p:nvPicPr>
          <p:cNvPr id="5" name="Content Placeholder 4" descr="clipboard.jpg"/>
          <p:cNvPicPr>
            <a:picLocks noGrp="1" noChangeAspect="1"/>
          </p:cNvPicPr>
          <p:nvPr>
            <p:ph sz="half" idx="1"/>
          </p:nvPr>
        </p:nvPicPr>
        <p:blipFill>
          <a:blip r:embed="rId2" cstate="print"/>
          <a:stretch>
            <a:fillRect/>
          </a:stretch>
        </p:blipFill>
        <p:spPr>
          <a:xfrm>
            <a:off x="685800" y="1896760"/>
            <a:ext cx="3685208" cy="4046840"/>
          </a:xfrm>
        </p:spPr>
      </p:pic>
      <p:sp>
        <p:nvSpPr>
          <p:cNvPr id="4" name="Content Placeholder 3"/>
          <p:cNvSpPr>
            <a:spLocks noGrp="1"/>
          </p:cNvSpPr>
          <p:nvPr>
            <p:ph sz="half" idx="2"/>
          </p:nvPr>
        </p:nvSpPr>
        <p:spPr/>
        <p:txBody>
          <a:bodyPr/>
          <a:lstStyle/>
          <a:p>
            <a:pPr>
              <a:buFont typeface="Wingdings" pitchFamily="2" charset="2"/>
              <a:buChar char="Ø"/>
            </a:pPr>
            <a:r>
              <a:rPr lang="en-US" dirty="0" smtClean="0"/>
              <a:t>Obesity= Before Meals</a:t>
            </a:r>
          </a:p>
          <a:p>
            <a:pPr>
              <a:buFont typeface="Wingdings" pitchFamily="2" charset="2"/>
              <a:buChar char="Ø"/>
            </a:pPr>
            <a:r>
              <a:rPr lang="en-US" dirty="0" smtClean="0"/>
              <a:t>Decrease caffeine consumption= increased irritability</a:t>
            </a:r>
          </a:p>
          <a:p>
            <a:pPr>
              <a:buFont typeface="Wingdings" pitchFamily="2" charset="2"/>
              <a:buChar char="Ø"/>
            </a:pPr>
            <a:r>
              <a:rPr lang="en-US" dirty="0" smtClean="0"/>
              <a:t>Avoid alcohol</a:t>
            </a:r>
          </a:p>
          <a:p>
            <a:pPr>
              <a:buFont typeface="Wingdings" pitchFamily="2" charset="2"/>
              <a:buChar char="Ø"/>
            </a:pPr>
            <a:r>
              <a:rPr lang="en-US" dirty="0" smtClean="0"/>
              <a:t>Lots of rest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i="1" dirty="0" err="1" smtClean="0"/>
              <a:t>Adderall</a:t>
            </a:r>
            <a:r>
              <a:rPr lang="en-US" dirty="0" smtClean="0"/>
              <a:t>. (2013, </a:t>
            </a:r>
            <a:r>
              <a:rPr lang="en-US" dirty="0" err="1" smtClean="0"/>
              <a:t>Feburary</a:t>
            </a:r>
            <a:r>
              <a:rPr lang="en-US" dirty="0" smtClean="0"/>
              <a:t> 04). Retrieved from http://www.drugs.com/adderall.html</a:t>
            </a:r>
          </a:p>
          <a:p>
            <a:pPr>
              <a:buNone/>
            </a:pPr>
            <a:r>
              <a:rPr lang="en-US" dirty="0" err="1" smtClean="0"/>
              <a:t>Porth</a:t>
            </a:r>
            <a:r>
              <a:rPr lang="en-US" dirty="0" smtClean="0"/>
              <a:t>, C. (2011). </a:t>
            </a:r>
            <a:r>
              <a:rPr lang="en-US" i="1" dirty="0" smtClean="0"/>
              <a:t>Essentials of </a:t>
            </a:r>
            <a:r>
              <a:rPr lang="en-US" i="1" dirty="0" err="1" smtClean="0"/>
              <a:t>pathophysiology</a:t>
            </a:r>
            <a:r>
              <a:rPr lang="en-US" i="1" dirty="0" smtClean="0"/>
              <a:t>. </a:t>
            </a:r>
            <a:r>
              <a:rPr lang="en-US" dirty="0" smtClean="0"/>
              <a:t>(3</a:t>
            </a:r>
            <a:r>
              <a:rPr lang="en-US" baseline="30000" dirty="0" smtClean="0"/>
              <a:t>rd</a:t>
            </a:r>
            <a:r>
              <a:rPr lang="en-US" dirty="0" smtClean="0"/>
              <a:t> ed.) Philadelphia, PA: Lippincott, Williams, and Wilkins</a:t>
            </a:r>
            <a:r>
              <a:rPr lang="en-US" dirty="0" smtClean="0"/>
              <a:t>.</a:t>
            </a:r>
            <a:endParaRPr lang="en-US" dirty="0" smtClean="0"/>
          </a:p>
          <a:p>
            <a:pPr>
              <a:buNone/>
            </a:pPr>
            <a:r>
              <a:rPr lang="en-US" dirty="0" smtClean="0"/>
              <a:t>Skidmore-Roth, L. (2011). </a:t>
            </a:r>
            <a:r>
              <a:rPr lang="en-US" dirty="0" err="1" smtClean="0"/>
              <a:t>Dextroamphetamine</a:t>
            </a:r>
            <a:r>
              <a:rPr lang="en-US" dirty="0" smtClean="0"/>
              <a:t>. </a:t>
            </a:r>
            <a:r>
              <a:rPr lang="en-US" i="1" dirty="0" smtClean="0"/>
              <a:t>2011 Mosby's nursing drug reference</a:t>
            </a:r>
            <a:r>
              <a:rPr lang="en-US" dirty="0" smtClean="0"/>
              <a:t> (24th ed., pp. 375-377). St. Louis, Mo.: Mosby</a:t>
            </a:r>
            <a:r>
              <a:rPr lang="en-US" dirty="0" smtClean="0"/>
              <a:t>.</a:t>
            </a:r>
          </a:p>
          <a:p>
            <a:pPr>
              <a:buNone/>
            </a:pPr>
            <a:r>
              <a:rPr lang="en-US" dirty="0" smtClean="0"/>
              <a:t>Skidmore-Roth, L. (2012). </a:t>
            </a:r>
            <a:r>
              <a:rPr lang="en-US" i="1" dirty="0" smtClean="0"/>
              <a:t>Mosby's 2012 nursing drug reference</a:t>
            </a:r>
            <a:r>
              <a:rPr lang="en-US" dirty="0" smtClean="0"/>
              <a:t> (25th ed.). St. Louis, Mo.: </a:t>
            </a:r>
            <a:r>
              <a:rPr lang="en-US" dirty="0" smtClean="0"/>
              <a:t>Elsevier/Mosby.</a:t>
            </a:r>
            <a:endParaRPr lang="en-US" dirty="0" smtClean="0"/>
          </a:p>
          <a:p>
            <a:pPr>
              <a:buNone/>
            </a:pPr>
            <a:r>
              <a:rPr lang="en-US" dirty="0" err="1" smtClean="0"/>
              <a:t>Wolters</a:t>
            </a:r>
            <a:r>
              <a:rPr lang="en-US" dirty="0" smtClean="0"/>
              <a:t>, K. (2013). </a:t>
            </a:r>
            <a:r>
              <a:rPr lang="en-US" i="1" dirty="0" smtClean="0"/>
              <a:t>Nursing 2013 drug handbook. </a:t>
            </a:r>
            <a:r>
              <a:rPr lang="en-US" dirty="0" smtClean="0"/>
              <a:t>(33</a:t>
            </a:r>
            <a:r>
              <a:rPr lang="en-US" baseline="30000" dirty="0" smtClean="0"/>
              <a:t>rd</a:t>
            </a:r>
            <a:r>
              <a:rPr lang="en-US" dirty="0" smtClean="0"/>
              <a:t> ed.) Philadelphia, PA: Lippincott, Williams, and Wilkins.</a:t>
            </a:r>
          </a:p>
          <a:p>
            <a:pPr>
              <a:buNone/>
            </a:pPr>
            <a:endParaRPr lang="en-US" dirty="0" smtClean="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09"/>
            <a:ext cx="8229600" cy="1143000"/>
          </a:xfrm>
        </p:spPr>
        <p:txBody>
          <a:bodyPr/>
          <a:lstStyle/>
          <a:p>
            <a:r>
              <a:rPr lang="en-US" b="1" dirty="0" smtClean="0"/>
              <a:t>Therapeutic Goal</a:t>
            </a:r>
            <a:endParaRPr lang="en-US" b="1" dirty="0"/>
          </a:p>
        </p:txBody>
      </p:sp>
      <p:sp>
        <p:nvSpPr>
          <p:cNvPr id="4" name="Content Placeholder 3"/>
          <p:cNvSpPr>
            <a:spLocks noGrp="1"/>
          </p:cNvSpPr>
          <p:nvPr>
            <p:ph sz="half" idx="2"/>
          </p:nvPr>
        </p:nvSpPr>
        <p:spPr/>
        <p:txBody>
          <a:bodyPr/>
          <a:lstStyle/>
          <a:p>
            <a:r>
              <a:rPr lang="en-US" b="1" dirty="0"/>
              <a:t>Increases attention and concentration, decreases distractibility, hyperactivity, and impulsivity </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818" y="1752600"/>
            <a:ext cx="4419600" cy="4017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813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229600" cy="1143000"/>
          </a:xfrm>
        </p:spPr>
        <p:txBody>
          <a:bodyPr/>
          <a:lstStyle/>
          <a:p>
            <a:r>
              <a:rPr lang="en-US" b="1" dirty="0" smtClean="0"/>
              <a:t>General Side Effects</a:t>
            </a:r>
            <a:endParaRPr lang="en-US" b="1" dirty="0"/>
          </a:p>
        </p:txBody>
      </p:sp>
      <p:sp>
        <p:nvSpPr>
          <p:cNvPr id="4" name="Content Placeholder 3"/>
          <p:cNvSpPr>
            <a:spLocks noGrp="1"/>
          </p:cNvSpPr>
          <p:nvPr>
            <p:ph sz="half" idx="2"/>
          </p:nvPr>
        </p:nvSpPr>
        <p:spPr>
          <a:xfrm>
            <a:off x="4648200" y="1385899"/>
            <a:ext cx="4073236" cy="5017799"/>
          </a:xfrm>
        </p:spPr>
        <p:txBody>
          <a:bodyPr>
            <a:normAutofit fontScale="92500" lnSpcReduction="10000"/>
          </a:bodyPr>
          <a:lstStyle/>
          <a:p>
            <a:r>
              <a:rPr lang="en-US" b="1" dirty="0" smtClean="0"/>
              <a:t>Hypertension</a:t>
            </a:r>
          </a:p>
          <a:p>
            <a:r>
              <a:rPr lang="en-US" b="1" dirty="0" smtClean="0"/>
              <a:t>Palpitations</a:t>
            </a:r>
          </a:p>
          <a:p>
            <a:r>
              <a:rPr lang="en-US" b="1" dirty="0" err="1" smtClean="0"/>
              <a:t>Tachyarrhythmias</a:t>
            </a:r>
            <a:endParaRPr lang="en-US" b="1" dirty="0" smtClean="0"/>
          </a:p>
          <a:p>
            <a:r>
              <a:rPr lang="en-US" b="1" dirty="0" err="1" smtClean="0"/>
              <a:t>Uticaria</a:t>
            </a:r>
            <a:endParaRPr lang="en-US" b="1" dirty="0" smtClean="0"/>
          </a:p>
          <a:p>
            <a:r>
              <a:rPr lang="en-US" b="1" dirty="0" smtClean="0"/>
              <a:t>Constipation</a:t>
            </a:r>
          </a:p>
          <a:p>
            <a:r>
              <a:rPr lang="en-US" b="1" dirty="0" smtClean="0"/>
              <a:t>Diarrhea</a:t>
            </a:r>
          </a:p>
          <a:p>
            <a:r>
              <a:rPr lang="en-US" b="1" dirty="0" smtClean="0"/>
              <a:t>Dizziness</a:t>
            </a:r>
          </a:p>
          <a:p>
            <a:r>
              <a:rPr lang="en-US" b="1" dirty="0" smtClean="0"/>
              <a:t>Excitement</a:t>
            </a:r>
          </a:p>
          <a:p>
            <a:r>
              <a:rPr lang="en-US" b="1" dirty="0" smtClean="0"/>
              <a:t>Insomnia</a:t>
            </a:r>
          </a:p>
          <a:p>
            <a:r>
              <a:rPr lang="en-US" b="1" dirty="0" smtClean="0"/>
              <a:t>Tremor</a:t>
            </a:r>
          </a:p>
          <a:p>
            <a:r>
              <a:rPr lang="en-US" b="1" dirty="0" smtClean="0"/>
              <a:t>Restlessness</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600200"/>
            <a:ext cx="4152900" cy="4831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08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9807" y="533400"/>
            <a:ext cx="3211136" cy="923330"/>
          </a:xfrm>
          <a:prstGeom prst="rect">
            <a:avLst/>
          </a:prstGeom>
          <a:noFill/>
        </p:spPr>
        <p:txBody>
          <a:bodyPr wrap="non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ADDERALL</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685801" y="1752601"/>
            <a:ext cx="4648199" cy="4154984"/>
          </a:xfrm>
          <a:prstGeom prst="rect">
            <a:avLst/>
          </a:prstGeom>
          <a:noFill/>
        </p:spPr>
        <p:txBody>
          <a:bodyPr wrap="square" rtlCol="0">
            <a:spAutoFit/>
          </a:bodyPr>
          <a:lstStyle/>
          <a:p>
            <a:pPr marL="285750" indent="-285750">
              <a:buFont typeface="Arial" pitchFamily="34" charset="0"/>
              <a:buChar char="•"/>
            </a:pPr>
            <a:r>
              <a:rPr lang="en-US" sz="2400" dirty="0">
                <a:latin typeface="Baskerville Old Face" pitchFamily="18" charset="0"/>
                <a:cs typeface="Aparajita" pitchFamily="34" charset="0"/>
              </a:rPr>
              <a:t>Adderall contains a combination of amphetamine and dextroamphetamine. </a:t>
            </a:r>
            <a:endParaRPr lang="en-US" sz="2400" dirty="0" smtClean="0">
              <a:latin typeface="Baskerville Old Face" pitchFamily="18" charset="0"/>
              <a:cs typeface="Aparajita" pitchFamily="34" charset="0"/>
            </a:endParaRPr>
          </a:p>
          <a:p>
            <a:pPr marL="285750" indent="-285750">
              <a:buFont typeface="Arial" pitchFamily="34" charset="0"/>
              <a:buChar char="•"/>
            </a:pPr>
            <a:r>
              <a:rPr lang="en-US" sz="2400" dirty="0" smtClean="0">
                <a:latin typeface="Baskerville Old Face" pitchFamily="18" charset="0"/>
                <a:cs typeface="Aparajita" pitchFamily="34" charset="0"/>
              </a:rPr>
              <a:t>Both </a:t>
            </a:r>
            <a:r>
              <a:rPr lang="en-US" sz="2400" dirty="0">
                <a:latin typeface="Baskerville Old Face" pitchFamily="18" charset="0"/>
                <a:cs typeface="Aparajita" pitchFamily="34" charset="0"/>
              </a:rPr>
              <a:t>these medicines are central nervous system stimulants that affect chemicals in the brain and nerves that contribute to hyperactivity and impulse control.</a:t>
            </a:r>
          </a:p>
          <a:p>
            <a:pPr marL="342900" indent="-342900">
              <a:buFont typeface="Arial" pitchFamily="34" charset="0"/>
              <a:buChar char="•"/>
            </a:pPr>
            <a:r>
              <a:rPr lang="en-US" sz="2400" dirty="0" smtClean="0">
                <a:latin typeface="Baskerville Old Face" pitchFamily="18" charset="0"/>
                <a:cs typeface="Aparajita" pitchFamily="34" charset="0"/>
              </a:rPr>
              <a:t>Adderall </a:t>
            </a:r>
            <a:r>
              <a:rPr lang="en-US" sz="2400" dirty="0">
                <a:latin typeface="Baskerville Old Face" pitchFamily="18" charset="0"/>
                <a:cs typeface="Aparajita" pitchFamily="34" charset="0"/>
              </a:rPr>
              <a:t>is used to treat narcolepsy and attention deficit hyperactivity disorder (ADHD).</a:t>
            </a:r>
          </a:p>
        </p:txBody>
      </p:sp>
      <p:sp>
        <p:nvSpPr>
          <p:cNvPr id="6" name="AutoShape 2" descr="data:image/jpeg;base64,/9j/4AAQSkZJRgABAQAAAQABAAD/2wCEAAkGBhQSEBUUEhQVFBUVFxQUFBQUFxUUFRQVFBUVFBQUFxUXHCYeFxkjGhUUHy8gJCcpLCwsFR4xNTAqNSYrLCkBCQoKDgwOFw8PGiocHBwsKSksKSwpLCksKSwpKSwpKSkpKSkpKSkpLCksKSwpKSwpKSkpLCkpKSkpLCksKSwsKf/AABEIAKgBLAMBIgACEQEDEQH/xAAcAAABBQEBAQAAAAAAAAAAAAADAAIEBQYBBwj/xABLEAACAQIDBAQICgYKAgMBAAABAgMAEQQSIQUGEzEiQVFhBzJTcYGR0dIUFiNUkpOhorHBFzNCUmKjFSREcoKDssLh8ENzY2SzJf/EABoBAAIDAQEAAAAAAAAAAAAAAAEDAAIEBQb/xAAtEQACAQMDAwMCBgMAAAAAAAAAAQIDERIhMVEEE0EUYYEykSIzcaGx0SNSYv/aAAwDAQACEQMRAD8AxabrYfyf3n9tHXdLDeT+8/tqyRakIKw5vk24rgq03Pwvkvvv7aKNzMJ5L78nvVbIKMoqZy5BiuCl+JeE8l9+T3qXxKwnkvvye9V3SoZy5DiuCk+JWE8l9+T3qmbO8GkEx6EOnWxeSw+9qe6r3ZGzTNIF5KNWPd2DvNeiYLBqgVQAFHIChnLkOK4MHhPA3gF8eNnP9+RV9Qa/21MXwPbN+bn62b369BbBA63sOyucJF66N58sr+Dj9jAN4HNm+QP1s3v0CTwQ7PH9nJ6tJJvf5V6C8yUFpxV05cgajwYE+CbZ3zc/WTe/XB4J9nfNz9ZN79btpAaExq6lIW4oxX6JdnfN/wCbN+Gal+iTZ3kP5k3v1rJ5lVkvbMxKppqTlLG3oU381FDmjkwYox48EmzfIH6yb36d+iLZ3kP5s3v1sI7sbC3nNSlwDnllPpqZMGKMEfBFs/5v/Nl9+nL4ItndeH/mze/W7+Ayfu/aKZwG16J00Pn51M2TFGIPgj2d83/mze/Tf0SbO+b/AM2b362505i1dBqZsmKMN+iXZ3zc/WTe/S/RLs/5ufrZvfreKtGTDE9VVzZbBHnw8Emz/mx+tm9+l+iLZ/zf+bN79eijBGnDBGqOoy2MTzr9EOzvIW/zJj9meqbG+B3Di7Rxm1+RZ9O64b8a9hXAinpgwDcVRzlyH8CPAMX4PoYvHgIHbmky+u9RDufhfJfff3q+i8Rg1I1A/wC/jWH3n3KWxkw4sw1MY8Vv7v7p7uRquc+WXjhLweWrufhfJfff3qMm5eE8l9+T3qs1FSY6q5y5YxQjwVSbjYPyX35Peow3Dwfkfvye9VxHUgUt1J8sYqceEUHxCwXkfvye9QZNxsH5L78nvVpTUeU06E5csVKEeDNvuXhPJffk96hnc7C+S++/vVfSGo5NbovQyyWpHC0ZBXAtEVaxGqwRBRBTFFPFEqOpprtcNAJqt0ogEJ7WJ9A0H51pmnrObti0Q/71k1bs9XiismSWxZPXQzNQVenF6ckJcgmc1wXoealejYrdhQK7bvoN6V6liHWwimQOTqqsq9gzEFj5zlAouUdtCpVABCo7acD2MaAaQNQhKEjdT/aacuKccm/7/wBFRKV6hLk34c/XrXOOD1VEzUs5oWQcieJRRUnqs4lOE1DEORdR4zvqQuMFUCz0VZ6riHRl7xga6TVTHiqOuL0qjRMeCU71ExD3psmIqJLPeljoxsef714IR4kldA4z2772b8j6arY6u99G+Vj/ALrf6hVJFS5DokqOjigR0cUljUdtTGho8a1ISGnwFSKxsLQjgqvkwtP+A1qU7GdxuY+nrQwaItZ0PaCCn01a7Vih2uGu01qhDabCN4VvzAAv22UWvU9h2V5nvRvTPhykUD5Pk+IzAAkktlUXI0AC/bVBH4QscP8Az386Rn/bW6j08pxuhE5WZ7UK7evHYfCVjOt0PnjX8qmr4SsWOfBP+Wfyan+lmJzR6tXbV5fH4UcR1pCf8Lj/AHUc+FeQDWOInsBf20PTTJmj0iu3rzdfCw/kE9DsPyog8LB68OPRIfdoemqcByR6JelevPh4WV68O3okHuURfCzF1wSeh0PsoenqcEyRvDXb1hh4VoOuGYfVn/dRV8KWG/cmH+FPeqvYqcEyRtL0r1kV8JuE6+KP8v2GiL4ScGf2pB542odmfBLo1V6V6zA8IuC8qw88b+yiLv8AYI/2gelZB/todqfDJdGjphl6QHbc+gW9tUY34wR/tMfpzD8Vp6754P51D9ID8aHblww6F5TlNUy714Q8sTB9YntqRh9vQObJPCx6gJEJ/GphLgha0RWoaPRklNj7BSZDYiJprIevTz6UpJTbnQGewJ7AT6heksejH75t8ug7E/Fj7KqIqsd72viR3Rp9pY1WxUmYyJMiowoMVGpIwPDU2FhVYJKIuJp8BUi8hcVIzCqFMdRRtGnWE3Mipo6VHWpCUpDpBRXa4K7VxYqa1ONcUajzj8ahDM77H+tN3RRj8/zrM1p974y+OkVASxEKKo1JLKllHpNUeP2TNAQJonjJvlzqRe3O3bzHrru9K0oJGSpuR0WpUa6U+DZUxUMIpCp1DBGII7QQNRThEVNiCD2EEH1GtLkthAMxUM4epxQjmCPODTCtRSAR1jtXCKMQO0UiKlyAMtdAowjpcKiQBlq3w+7+dI2Di7JLIy21VIzIMw16QvHY9mZTqL2r+FSy0Hd7ELVt2jmdQ/6tsrlkYXsjyEpYniG0bdHQ8qgjZt2UBwFZWfM6tGAEDXve9/FsLE6m1CaRtOk1xyNzp3jXT0UjO+bNnbNa2bMc1uVr87VVJ8hJibqzMTYDxkVSbjPnZVDDTxRnBueq9r0FN3pGUMhV1ZS6FS3TVVdidVGX9W/jZbkaXoWHeVnshkZ2IPRLFmZdVOmpItcdlqly4bGi90xGuniPyta3LQW0sKDcl5RCvxOx5Fy+KQ9wGDDKLEAlmNsq3PjHQ9RNqT7tT2JyggKHvmHilWe+uviox1tyo2IbFl87CbMNcxRrk3v0uj0vTehPtLFWy9MAAhRwwAgZSjZOj0LqSOjbnVryto0EiybHlvGAAxlNowjK+bW2ljyv1nTQ9hp6bHlFyUuqqshYZWXIzZFYMDYgtpp1g1z+k51kEgZgwydVhaMAIuW2XKAALWtTo9rSG4JUAxiHKFUARrIJQqgcumL99zV7y9iHo/g03kdn+DSMWGRniLG5XJbMlzzWxuOy1ejpyryHwaJfaC90Mp+xR/ur0pNokNMWLBYs3RyWRgCV0lYAXvlPO3S7jXI6tJS0NFJ6E/GYgImY3IFtFBY6sFFgNTqRUWKQlZb3NnlUWsCArZQPsOvfTNqPxMPGbeO0BAFn5yKw1AINrAkjqB1HOh4aW4bXolpD136WJYLz15A6d9YDTcyu9Ml8W3cEH2X/ADqFFRtvNfFSedf9K0GGkTGx2JsVEahxURqV5GAJGtUWXFWqRLVfiK000Z5sa+0rU3+lagzCgWrYomJyLRaOlASpCVhR0JBRXaaDXb1cWdpR+MPOPxFcvXYVu6jvH43/ACokFsDZ3F2ziJD4sGQ/4ygRPV0j/hqRvtgHn2aJZIzHLC7OUIFxHnZDy/g4bf4aye19vzQ4jGLFIUWSZlewFzYFNCRcGxOoqJgt9cTHE8WYSI4YMJQZDZlykBibgW6q6tOlKSi14sZZPVnocu0Hw2xYpI2yusOGCnQ2zsgOh0OhNc2uPhOxjNiFAlERkVrWIYNZbdgYW0/i81ZDZnhHxCRJFkhZUVEGZWJsgAF+lqdKW2N758UoWQqEBDZEGUEjUZrkk+amOjK/zcVkj0HfPbb4OCNowhJcIc4uCojYnkR+6Kg707Iikiw8/DVJWlwoNgBmErLmRv3rX5nXQ1US+EdpLcTCwvY5hmLEA9oBBsar9o75SzyxO4UJFIsgiW4BKm9yxuSeruvyoKlJP5Jkj0La+EN14UeFOrZhOMumlsuVTfrv6KzeyIFm2nIk0MA4UJUrGA0ZJZGDaqLmz25dVQ8fvxh58vHwYky3y5nBy5rXt0euw9VR9l71YeDEtLHh2RGiEeRWF8wfMXue0WHooRpyV9CNo1f9Co2IaN8BEIbdGcZBmOVTbIADzLD0Vh32DHNtIwYc3izjUHMFVVBlsesA5gO+1T9nb6ZMbLM/FMUgbLGGvlvky6E5dMp5fvVJ2bvfhY8TiZykmaYrksq9FAi3BObmXBJ8woxjOH2I2mT94N1cM2HxHwaNVlh55c17qqylNTY3RvXVTuBu1BiY5WmTPZ0VTmZbArc+KR2ipux/CBCHkMkAhz2ZmjvIZH5dIEDqvrQ91N58JhRMpdgrTF4+gx+TyqFvbkRqPRUSqKLWpNDB4sAO4HIM9vMGNvsArY717owYfArMgcSEwg3YkdMdLQ+mq3a2C2fwpGhxEzy2uiMpAZidQTkFtCeutTt7bOBxcCwtiuGAyNcK1+gpAHSXv+yrylK0bXBZGN3CS+0YO4yH1RPW129vdPg8Uiyohw7nSRQwcLyYHW2Zbg94qk3X2fBHtOIYebjrw5mZrWynKy5fUQfTUreLA4vaOJWHhvBhkJPEkW2YgEGQjt1sq99z3VqNSmr7W8hWxY7B3vnxmJZYYlGHRrGZy4bL1Cw0ztzA6gdarYPCHiZZ5IYcGJjG0niyEHKj5MxuLdnro24b4jCu2EnhcJnYxyhSUDX1GYDxWtcE9enXWd3S3VknxM5kbEYbRnDoGjLZ5eV2GotrbuoY07vayWhbU1GyvCAJjNG+HeOWJWYoTcHK6o4Jy3XLmBOh0Bq72ZtET4Z5WiyWEgsbEHKl7g277edSNax3g4geHHYmJ0PKS0zowdjHKBo55hgc1u69b3bD5cNOeyGU+qNqTWUU7R82CjzrwVJ/XGPZh2+1ohW347hsXclUQMVzAqtzIpub2U3OYAg3a5v1XyPgkS+JnPZCo9ci+7Ws4rlMQSSc5CoHD2uJbDorroDYZdDzI7a9V9XwXp7FjiyeHhgbXMmHvdgNTdmy2bpHn0QToCdQLEez1+T5dYNiCGF55W1BA07PX5z49dcKNbCRDbU+JE5Aay93cLjn1GNFMwUKwOe0RN7XzAFiGNzfmBzPI61hNBjdrtfEy/3vwAFchpu0WviJf/Y/2G1PhrPPcdHYmR09jTI665pXkYR5TVfiDU2Zqq8VLWumZahEmag56HNLQOJW5GJmgSjKaAtGU1zkdJhRTr0wV29WFnSakbNW8q+f8jUUmp2wv16+miQpcJwQ8skyoynFY4vntY5I04Si/WeJKQOsr3UHHbGgWDKqxs8WHxQZlIYyyxvhUVgb8y0koUjqHI0HC7FWfC4lzrI0mJeBc4W5gVpXOS/ylwcugNrk0xNwrsFXELmLrEAY2A4j4YYpRmB5ZCbnqNdena2rtsZJbkw7jxrKFWVyCk0h0RiDFkBw4yk3mBbpdQA0B6pOD3NQyqC8jqcRFDZYmDdKNJW4tyDGLMVvY6i/KqPC7pNZG4yXyYadkXOHSLEuiBwSMpYFuQN+urKTdiUSssMoZeJPGWDOpBw3SYyADUgFT0c2psKdl/0KaBbL2bE0mIz5skWbIemEB4uReLIiMUFuvLqeypvxRLzFFPDBMSx8QiQM0qZwBItgVtryzWIutRo9gzwq8glEbq8KDK7KXGIBKEPpYacmtya9rUU4DGxsSJGFwZ2fjWBEbLEZC7EaqWUXPV2ipfiQPgG276cDi8SxGGTEEEXBZ53hCggaDojXtYdV7RNrbDfDgF2VgSVumYi4AY2YqFYa8wTyqwTZOMVxEzMocjCmzCSwAaVYyqEkC13HnuKi42PFyRB5A7R2EwNlsRJZRKQtib6DMQedqKbvuQR3alGhMYI4XEXPdolmKrGzqBoCWXkTa4vQ8TsQjFnDRtxGziINbLduTaXNgDe/mNFx2OxcagTZk1TVlQM3AIZFZ7XbIQvRY6aaUc4PFQySTK8Zl4ZlkCsrSomIteQIR0Sc/Mai9G7WtwWKzbOy+A6gOJEZBIkiggOpLKbA8rFSKl7Q3XaJQTIpJ4dgFkytxCoAjky5JCMwuAe3nQcfNipQkcqyuYw5F43MgV2s1za5XMp58iDUnCbYxEl0hhju5QuURlEnBImsRm4an5O5ygE2NS8rbk0IE27s4L5Y2dUaRSyg2JiNpLA66dlr0Bdiz5VfhOEbKQ5UhLOQqsW5AEsNe+pvxrkzq5RLqcU40Ya4y5c8+rNp+dTTvIhhYJG8kxhwyOchAEeEZHLNZ2GUKlrhV53NqmU0SyKcYfFYWSR4xIhhZ43ljBKqVNnGcC1qn7P2/tGVXePEHLHkDtI8SKC5IXV7DUg0sbvfMFZHiyOeOykNayYxmlNwVOYWfQgi4te9Rdnb5GNJQ6aycLpQcOAqIs5AyiMqb5zc26qNpNapMOgSbfTaMbFeMWy8yqxSryDaOikHQjroq77bUyhieiY2mUtFEA0aGzOCQLgHs1oOC374TR5VlyrinxMl5BmlDRLHw2KqAdRflblpUdt8lMAjKSZlwk2FBzAqHkkV1lHWLAZfMq2qYP8A0QbkrEeEraMTFJMisLXV4gCLgEaXHMEH00n8I2LmjeN+FlkVkayWNmFjY5tDY1M+OcMj4id9bNBNh4ZSGf4REhjAAAIMXSzE3Gq8taxuFcs1ybkkkntJ1J9dWjTi94pWJc9K8EKdPFN3QD1mU/lWpmu2GYiNEMnC1y8PMxzyS5XDjMAqgh72JNxes74IE+TxLfxxDz2Rz+daPBYRzBlfKpLoAJGaxtG1+d/lVJViBYXQCwtXL6r8xminsT9q5eJCCD/5SNBboxXsSdV06+fMdZqHg06CADkkOgtYDhRdY7+6pe3F6WcstkjxJynmc0drgWPKxvqOfXehKuttRYrYdWiKL9WuluXV6KxjzBYlryyHtd/9Ro8NQy12J7WY+smpURrPPcfHYmxmuSNTVamsaWtyzIuIaqrEiraUVDljrbTRkqSKV4jXBBVrwKcMMK1XMgRaKtCWiCuejpMIDXb1wUquUETVju+L4he4E1WmrPd/SRz+7G59QooB5lJKRGpBsczEEGx1vexpke0pVIIkkBBzAhmuGycPNz55Ojfs0rQ4LaajZaxcQK54pIYygNnEYXxFKt4raNa19CKkzrs8GYRcIqcPLkLNJmE4mW4QNyGS5TrYCxN9K7lOVlaxjkU8u9M8mVeIUVFhVUQkL8gAI2tfndQey4vRoNuTDUSHxpH1sQWmGWUkEWOYAAg6VaYnYuzxLZJDkC4hgRNGeIscWaI6klHZ7DKVF78rjV+H2Dhm6SszXTCPwhLFdOPmMxZ2ADLHlAIsD0tbVfKNtv2FNFfh94Z1N1YAl45NEjADxaRsAFsthcadRNPm3hmdWRiuVkeIgIo6EkiysBb+NQb86tNo7twBZpUcqA+JyhelHGIpWSONjqekADe/JhoaftLdiOKKTpEMs8cSyy2SNlMbuzrlLZkJCgG3MVXKD8EsyvG9k3EMnQLGUTno6cQQmAaX5ZDy7daFDvDIo0C6Qw4cG2oSB1kQ8+eZRftq72Zu1A64ZWN3mExJWRgxEbuoMScMq+iftFb1Bh3VusLGRflfgzZALNkxEiouVrkFwGuRa3PU2qZQ8oFmQtsbdfEDpKFGZ5CFZyC782szEL6KJj96ZpXBJIQcG8QY5GEWW1+vUrejYzdgorOJEt8s0aMbO8cUrxebOcui21+ymzboSBkHEi6TSR3JZcrxJxGUhlBvY6aXJ0tRUqZLMeu9xLSmRXPEnXEjJKyMrITljzWN49eWnbRE3362jYMPhekcmSI/Ci7Zmjym5Utob9VRF3PnYsBk6LLGCSyhndA4UZluOiRqwAF+dQdm7G4iTSSPw44AvEOUu2Z2yKiqCLkkHrsLVLU2HUsxvXHb9S7My4FHDMpjK4NkJAFr2cJ18r0874qJHbNiCGixKBm4RZDOysgUC11S3It5gKql3faV8uHdJhZLG4iN5LgIVc3z3B5XHfUV93MRw+Jw+iFeS2ZM2SJmWRgl8xClTew0o40yahd4cajfB40YNwMOkTuuqs92chT1qubKD3GqB3q3m3YxIZUMLZnNgt1LXyGSxAa6nIC2ttBQIt35XiaQLZVjEwvoZEMohBQDxjnNraU+LjFbgsyqJphqym3fxKsEMEoZgxVcpuQls3LsuL9l9agYnDNGxV1ZGHNWBUjr1B7qapJ7MlgdTsDUGp+DFhUlsQ9Y8E0X9TxBF9ZSNOekS2t361oThmWOAOGzvOhs5iZrlRmbIcwLHW+XxdTpbWg8HK22VMc2S8k5z3ta0UYvfqt21e4QgjDlrm8kkgAKvqGiGYswJXkWsLMM5FxXA6r8xmunsCxBuhY2vwMQF5hrSSMNOSAcgbgm/pvMcAOeehNybalWa5qPNw2uLrYQoc4VRIRLiNLZCAEzLyFh06JiH8c/+0878mkP5n1VkHHn0ZqXEagw8h6KmRms8jQiSGpjyVwtUeSSjTjdlZvQc8lAJrhenrXTgkjnVG2cAp4NFRKdw6LqRFYshrRBQ1oi1zUdVjxXaQpVcocNWGyXsmIbsglPqRz+VV5qbhtMJjD/APXm/wDyf20Y7gex5zOtok8w/CoVT8Yvya+ioFeho7GKR1DrUpDUVBR1NqeKYdSKPG1RkNHWqsAdZSCCCRblYkW83ZTxi3CgB3CqQwAZrKQbggXsDfroANdqtiEj+kpQhQSSZSblc7ZSScxJF+ZOvnojbexBNzNITdjq19XGVzY6G40Pb11Bz0xmqYohPO8M/SPFY5rE5grC6rlUgMCFIXQWtYVEwe15IS3DawcZXVgro63vZlYEHXWo7UF6soohbw74YlWLBxctG2qJYGEWjyi1lAFxYaa0sVvhIY0VFRCsMkLSZQzkSu7ylWI6AbORbX7apTT8JsyWY2ijeQ/wKzfgKmEN2gq5ajfnEZoyBF8kxZRk0uY2iI1PRXKx6K2FzemDfSZVCokSBUijQKrWRYp/hKWuxuc4F73uKmYLwa46TnEIx/8AI6r9gJNW+H8DUx/WYiJe5Vd/xy0pzoLexbGRQvv/ACmQPw1A+VuqvMAWmy521cgeLa1iLHUHS1HtnaZxEzSlFQtlGVAQoyqFHPr01r0RvA7GovJiyo7ciKPWzV1fA/AwJTGMbakhYyB57NpQjWoRd1/AcJHloqwwg0PmrcYnwLyj9XiI27nRk+0Fqo9o7mYrCqTLEcg/8iEOg85XxfSBTPUU5aJkwZ6JuIltj87Fnmt1XJlCAXuOdsvMc6uY2B4DaADiyZBey9I9BdD0bK3YevrAFVupEf6FiCqWLZzYDMSDiWvYWOthfl1VaiO5iZQC6wTMFJyyiRuJeyqnWwI6rWOl64vUP/JI0w2QNILSZSSqiPBpYCQi4lzFQHsVOq36wGBIrmLf5GRv4JD1a3QtcW6tRr23qTwrSAuLkvhF0YFyVUkGTS9gb8+duqoG0mthJCPJNroL3RTr6x9lZhphYeqpkdQ4alpWdmhBCaEy0S9cNNpLUVUdkKOOpUeHqPHVhAa1TTtoYc9RLhqf8Ho612uPWnJM0QszMrRFoa0Ra2I0MIKVcFdq5Q4alqh+A423MwuPugfnUM1YRH+o4v8AuW9ZQfnV4ayQGef7RwzBR0T6qrTGR1H1GtttLZ8iKrPG6q3isykA35WNQhGbXsbdtjb18q9NTpRtozPKBlEBBoqt1VpAlLhDsHqp3a9xTpmeVqkRtV2MOv7o9QprbMQ9VvNVXSZV02VQrpqVPstl8U5h2df/ADUIXP4f8W7aVJOO5RxaOkU01p9jeD3FT2Zl4KH9qW4JHdH4x9Nq3OyPBxhYbFwZ3HXJ4t+6Maeu9Zp14R9yyg2eU7O2JPiDaGJ37So6I87HQeutdsrwSO1jiJQg60jGdvpHoj7a9PVAq2ACqByFgAB3DQVCfbkAQOZUyksoYG4JTV7W7OZPIVml1M5fSrDFTSKrZ24GDhsRCJGH7Up4h9R6I9VX6RhRYAAdg0HqGlBG0os4j4iZyAQuYXNxmFvOuo7RrSxe0YorcWREvyzMFvbmRfq76yyc5PW4zQOBQMdPw4ne18iO9u3Kpa32VIBuLjUHrGoseRvSIqhDzbYGIaSPF4yUiSWKPNGXAdVOR30U6KOiq6W0vWk2rshcTM0DhRaBZRIqAOrtIyWuCLochup50+PdARO7YdlVJNHglTixMBciwuCtrm3PmRyqamy3L5meNDYAmBCrlQdFMjsxC+YduorbVqxlLKOmn20CWtFQaUMUZRWJshWY6FIIAFUJGJFLKrcOytIXcK11CXY9ZA1Oo0qHKcgUHT+q2Ym4W+a4DLlBvldr9Jb3JtVptSBmVQgRjnUlZPFOjAc1NzmK6WqBisJppc3hijJIAiNyg6LXBJIuL2Gg9FLZdATHaVjblOhuRrdMKw00HYDe7aN5wIW3dMHJzHQAHfqg/wCKs8Qq3ZgX/WYlrSKbZhGUJQ2ACDtN75iL3qo3q6OFcai7KLEW/bX8hVC5jIqlJUWOjg1nZoCFqbnppNcvWqijLXegZZKl4fEVAWioa6agnE405NMtkmomeqxJqKJqw1elTY+FfTUqlogoS0RayI7DCCleuUjVihw1ZqP/AOdiLcyUXz3litVWTVuGy7OcjnxYSPOJoyPwFMpfWv1AyVtLEskMyYuQGbFZFTDg34VyFD2uQnMH/COupeM2k6bTiwyHLDlVTHYZSGWQ35dWVfUazG0955pEZJBE2cWL8NRIO8MORHUakJvkcyyvBE86rlExLKba81GhOp7OZ5XruR6ee7V99PjT7CmVe8mFWLFTqgsqtcAchmRXIHcCTV7i91MPFJCkk0oMwAUBFNmJUXLdS3YDlWVxM7SO7ubs5LMe81e7S3nE2Igl4ZUQ2uua+azq2hsLcrVrcKijCKe2/wBgE34nxCfgHEnikFkAjJGSxIzNewawY2HZUfBbqM3GMkiRJCzI7m5BZedh2ar67V1d50OPGJKNlyZct1LX4ZS9+XM1b7MxRxEOKUwu8MkryXiZDKhYq1jGTc8lII76zuVeEbt+Pbe/9AKfEbsEYd50mjkjXkVDAtqFOh8Ugm1jVl4PIYs8t404gyuJLXbL4pAJ5a2OnbUvHwLDsuRQskYZrKJrCRyXS7FRy0U6di0PweYE5pZSOjYRr3m+ZvVZfXVZVM6VTJ7bANpalaumlauOEaRVHJu4QcyS5WvijcpmGXFkFxbMNVyrY36tRV6a4RRjJx2CUGG3Z4bKFk+SWSGbKV6eeGFYFGe9stlU8r8xyNSMVsyTjNLE0d3jWJhKrMAFZ2VlKn+M3U6Gwq2tSqzqyZDOnd+X4RE4kQJG2H0UNH0IxaRAi3UBrk2BtbQg2vUPZuw8TwQSxjcwSIwMspdpJGBUte4jKAGxW/jdlW+9M8qYVjh78XPCq5QCelNGrcwQBlLa2NudUzbexUAmDRtOyTKiR2LO0Zg4jOssUYVgDqbroFYamwpsakmvAGydg9mYmMRnMr5JZGKGWTpRvFkUFiDch7tawHZrUZdiYoLcOOJwcNEzZzmYpNLJMAxAtdXUA6cjy51ZbR220SQMBGeL40rGRYU+TLgmylwGPRW4Hf2VDwu9cjlCcPkUtglcM7CRTjCB0VyWOW4JuRoeo0FOW9kS6BzbPxuSMLIxYcS/yijUyAxh25nKtxfp87EHnWtUVlNk71SPwEeK8k6o8ZU5VZDJKJmIt0eEiISNc2deV61oqlSTe6RE7lftWNmMSKFbMxJRyVVgq3I0Vrm19CO/qqJiR8pIl1IV4AFZkfIGy5rKRmB+TJ1bqFhUva0JZozlzheJcGN5BchQosmq/tdLqt30BJbzueibzxpqVdhlLsQVzHKVsRew0ue+szGohYaQZ7jU58ZILrlJOdE69TqbX67DzVV75yf1cd7oL9f7TeyrDBWZE7Skra35SYqNbkMqm5Cdnbz66nfZ/kY9ecl/Uh9tUZZGVjowNAQ0UUkedJpCmmkDWyijHXYZaKtCQ0Va6cdjkVHqOFGVaBR0fSrMXcohteHysf019tPG2IPLRfTX212lXKVFcna7z4Hf0zB5aL6a+2uHbMHlovpr7aVKrdlcg7zGnbEHlovpr7assRvFhxs8rxoixlToiRCwAbNe1726P21ylVo08WmTuszWI27Df9YvrB/CmjbMPlE9dKlXUj1kkrWRTuMcNqQ+VT6Qp67Ti8qn0l9tKlV/XS4Jmx42nD5WP6a+2jQbajU9GZAeV1kCn1gilSoPrZcImZodnQwSkNisdAqj9k4mN5D3XLEJ9tbbDby4CNAiYrCqqiwAmisB9KlSrDVqyq77cAyC/G/BfO8N9dF71L434L53hvrovepUqRgHMad7sF87w310XvUvjdgvneG+uj96uUqmBMxfG7BfO8N9dF71Ib24L53hvrovepUqmBMznxuwXzvDfXRe9XfjdgvneH+uj96lSqYIGbF8b8F88w/10fvUvjdgvneG+uj96lSqYBzArvDs/i8X4Thc+XJn40d8l75R0tBcA6c7DsqYN78F88w310XvUqVTAmZCx29OEZ1tjcMq5SpPGSwLOliuV/HGU8xax58wVBvZg2MhbEYUBZWaIF4lPX075zmuWbXTQ8tbVylVXSRZVGVmG3mwhAbj4WM8GLoiWFQpEzyFAFJ5WGgPX21Rb77xYd1hEc0LWLk5JEIGiBb2Oh9hpUqHZXIe6zOR7Wh8rH9NfbRxteHysf019tcpVTsLkv33wI7Xh8rH9NfbSG1ofKx/TX21ylT4RxEVJZhF2xD5aP6a+2ijbUHlovpr7aVKtKq28GOVBN7nTtqDy0X019tOXbkHlovpr7aVKj3fYr6dcn//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data:image/jpeg;base64,/9j/4AAQSkZJRgABAQAAAQABAAD/2wCEAAkGBhQSEBUUEhQVFBUVFxQUFBQUFxUUFRQVFBUVFBQUFxUXHCYeFxkjGhUUHy8gJCcpLCwsFR4xNTAqNSYrLCkBCQoKDgwOFw8PGiocHBwsKSksKSwpLCksKSwpKSwpKSkpKSkpKSkpLCksKSwpKSwpKSkpLCkpKSkpLCksKSwsKf/AABEIAKgBLAMBIgACEQEDEQH/xAAcAAABBQEBAQAAAAAAAAAAAAADAAIEBQYBBwj/xABLEAACAQIDBAQICgYKAgMBAAABAgMAEQQSIQUGEzEiQVFhBzJTcYGR0dIUFiNUkpOhorHBFzNCUmKjFSREcoKDssLh8ENzY2SzJf/EABoBAAIDAQEAAAAAAAAAAAAAAAEDAAIEBQb/xAAtEQACAQMDAwMCBgMAAAAAAAAAAQIDERIhMVEEE0EUYYEykSIzcaGx0SNSYv/aAAwDAQACEQMRAD8AxabrYfyf3n9tHXdLDeT+8/tqyRakIKw5vk24rgq03Pwvkvvv7aKNzMJ5L78nvVbIKMoqZy5BiuCl+JeE8l9+T3qXxKwnkvvye9V3SoZy5DiuCk+JWE8l9+T3qmbO8GkEx6EOnWxeSw+9qe6r3ZGzTNIF5KNWPd2DvNeiYLBqgVQAFHIChnLkOK4MHhPA3gF8eNnP9+RV9Qa/21MXwPbN+bn62b369BbBA63sOyucJF66N58sr+Dj9jAN4HNm+QP1s3v0CTwQ7PH9nJ6tJJvf5V6C8yUFpxV05cgajwYE+CbZ3zc/WTe/XB4J9nfNz9ZN79btpAaExq6lIW4oxX6JdnfN/wCbN+Gal+iTZ3kP5k3v1rJ5lVkvbMxKppqTlLG3oU381FDmjkwYox48EmzfIH6yb36d+iLZ3kP5s3v1sI7sbC3nNSlwDnllPpqZMGKMEfBFs/5v/Nl9+nL4ItndeH/mze/W7+Ayfu/aKZwG16J00Pn51M2TFGIPgj2d83/mze/Tf0SbO+b/AM2b362505i1dBqZsmKMN+iXZ3zc/WTe/S/RLs/5ufrZvfreKtGTDE9VVzZbBHnw8Emz/mx+tm9+l+iLZ/zf+bN79eijBGnDBGqOoy2MTzr9EOzvIW/zJj9meqbG+B3Di7Rxm1+RZ9O64b8a9hXAinpgwDcVRzlyH8CPAMX4PoYvHgIHbmky+u9RDufhfJfff3q+i8Rg1I1A/wC/jWH3n3KWxkw4sw1MY8Vv7v7p7uRquc+WXjhLweWrufhfJfff3qMm5eE8l9+T3qs1FSY6q5y5YxQjwVSbjYPyX35Peow3Dwfkfvye9VxHUgUt1J8sYqceEUHxCwXkfvye9QZNxsH5L78nvVpTUeU06E5csVKEeDNvuXhPJffk96hnc7C+S++/vVfSGo5NbovQyyWpHC0ZBXAtEVaxGqwRBRBTFFPFEqOpprtcNAJqt0ogEJ7WJ9A0H51pmnrObti0Q/71k1bs9XiismSWxZPXQzNQVenF6ckJcgmc1wXoealejYrdhQK7bvoN6V6liHWwimQOTqqsq9gzEFj5zlAouUdtCpVABCo7acD2MaAaQNQhKEjdT/aacuKccm/7/wBFRKV6hLk34c/XrXOOD1VEzUs5oWQcieJRRUnqs4lOE1DEORdR4zvqQuMFUCz0VZ6riHRl7xga6TVTHiqOuL0qjRMeCU71ExD3psmIqJLPeljoxsef714IR4kldA4z2772b8j6arY6u99G+Vj/ALrf6hVJFS5DokqOjigR0cUljUdtTGho8a1ISGnwFSKxsLQjgqvkwtP+A1qU7GdxuY+nrQwaItZ0PaCCn01a7Vih2uGu01qhDabCN4VvzAAv22UWvU9h2V5nvRvTPhykUD5Pk+IzAAkktlUXI0AC/bVBH4QscP8Az386Rn/bW6j08pxuhE5WZ7UK7evHYfCVjOt0PnjX8qmr4SsWOfBP+Wfyan+lmJzR6tXbV5fH4UcR1pCf8Lj/AHUc+FeQDWOInsBf20PTTJmj0iu3rzdfCw/kE9DsPyog8LB68OPRIfdoemqcByR6JelevPh4WV68O3okHuURfCzF1wSeh0PsoenqcEyRvDXb1hh4VoOuGYfVn/dRV8KWG/cmH+FPeqvYqcEyRtL0r1kV8JuE6+KP8v2GiL4ScGf2pB542odmfBLo1V6V6zA8IuC8qw88b+yiLv8AYI/2gelZB/todqfDJdGjphl6QHbc+gW9tUY34wR/tMfpzD8Vp6754P51D9ID8aHblww6F5TlNUy714Q8sTB9YntqRh9vQObJPCx6gJEJ/GphLgha0RWoaPRklNj7BSZDYiJprIevTz6UpJTbnQGewJ7AT6heksejH75t8ug7E/Fj7KqIqsd72viR3Rp9pY1WxUmYyJMiowoMVGpIwPDU2FhVYJKIuJp8BUi8hcVIzCqFMdRRtGnWE3Mipo6VHWpCUpDpBRXa4K7VxYqa1ONcUajzj8ahDM77H+tN3RRj8/zrM1p974y+OkVASxEKKo1JLKllHpNUeP2TNAQJonjJvlzqRe3O3bzHrru9K0oJGSpuR0WpUa6U+DZUxUMIpCp1DBGII7QQNRThEVNiCD2EEH1GtLkthAMxUM4epxQjmCPODTCtRSAR1jtXCKMQO0UiKlyAMtdAowjpcKiQBlq3w+7+dI2Di7JLIy21VIzIMw16QvHY9mZTqL2r+FSy0Hd7ELVt2jmdQ/6tsrlkYXsjyEpYniG0bdHQ8qgjZt2UBwFZWfM6tGAEDXve9/FsLE6m1CaRtOk1xyNzp3jXT0UjO+bNnbNa2bMc1uVr87VVJ8hJibqzMTYDxkVSbjPnZVDDTxRnBueq9r0FN3pGUMhV1ZS6FS3TVVdidVGX9W/jZbkaXoWHeVnshkZ2IPRLFmZdVOmpItcdlqly4bGi90xGuniPyta3LQW0sKDcl5RCvxOx5Fy+KQ9wGDDKLEAlmNsq3PjHQ9RNqT7tT2JyggKHvmHilWe+uviox1tyo2IbFl87CbMNcxRrk3v0uj0vTehPtLFWy9MAAhRwwAgZSjZOj0LqSOjbnVryto0EiybHlvGAAxlNowjK+bW2ljyv1nTQ9hp6bHlFyUuqqshYZWXIzZFYMDYgtpp1g1z+k51kEgZgwydVhaMAIuW2XKAALWtTo9rSG4JUAxiHKFUARrIJQqgcumL99zV7y9iHo/g03kdn+DSMWGRniLG5XJbMlzzWxuOy1ejpyryHwaJfaC90Mp+xR/ur0pNokNMWLBYs3RyWRgCV0lYAXvlPO3S7jXI6tJS0NFJ6E/GYgImY3IFtFBY6sFFgNTqRUWKQlZb3NnlUWsCArZQPsOvfTNqPxMPGbeO0BAFn5yKw1AINrAkjqB1HOh4aW4bXolpD136WJYLz15A6d9YDTcyu9Ml8W3cEH2X/ADqFFRtvNfFSedf9K0GGkTGx2JsVEahxURqV5GAJGtUWXFWqRLVfiK000Z5sa+0rU3+lagzCgWrYomJyLRaOlASpCVhR0JBRXaaDXb1cWdpR+MPOPxFcvXYVu6jvH43/ACokFsDZ3F2ziJD4sGQ/4ygRPV0j/hqRvtgHn2aJZIzHLC7OUIFxHnZDy/g4bf4aye19vzQ4jGLFIUWSZlewFzYFNCRcGxOoqJgt9cTHE8WYSI4YMJQZDZlykBibgW6q6tOlKSi14sZZPVnocu0Hw2xYpI2yusOGCnQ2zsgOh0OhNc2uPhOxjNiFAlERkVrWIYNZbdgYW0/i81ZDZnhHxCRJFkhZUVEGZWJsgAF+lqdKW2N758UoWQqEBDZEGUEjUZrkk+amOjK/zcVkj0HfPbb4OCNowhJcIc4uCojYnkR+6Kg707Iikiw8/DVJWlwoNgBmErLmRv3rX5nXQ1US+EdpLcTCwvY5hmLEA9oBBsar9o75SzyxO4UJFIsgiW4BKm9yxuSeruvyoKlJP5Jkj0La+EN14UeFOrZhOMumlsuVTfrv6KzeyIFm2nIk0MA4UJUrGA0ZJZGDaqLmz25dVQ8fvxh58vHwYky3y5nBy5rXt0euw9VR9l71YeDEtLHh2RGiEeRWF8wfMXue0WHooRpyV9CNo1f9Co2IaN8BEIbdGcZBmOVTbIADzLD0Vh32DHNtIwYc3izjUHMFVVBlsesA5gO+1T9nb6ZMbLM/FMUgbLGGvlvky6E5dMp5fvVJ2bvfhY8TiZykmaYrksq9FAi3BObmXBJ8woxjOH2I2mT94N1cM2HxHwaNVlh55c17qqylNTY3RvXVTuBu1BiY5WmTPZ0VTmZbArc+KR2ipux/CBCHkMkAhz2ZmjvIZH5dIEDqvrQ91N58JhRMpdgrTF4+gx+TyqFvbkRqPRUSqKLWpNDB4sAO4HIM9vMGNvsArY717owYfArMgcSEwg3YkdMdLQ+mq3a2C2fwpGhxEzy2uiMpAZidQTkFtCeutTt7bOBxcCwtiuGAyNcK1+gpAHSXv+yrylK0bXBZGN3CS+0YO4yH1RPW129vdPg8Uiyohw7nSRQwcLyYHW2Zbg94qk3X2fBHtOIYebjrw5mZrWynKy5fUQfTUreLA4vaOJWHhvBhkJPEkW2YgEGQjt1sq99z3VqNSmr7W8hWxY7B3vnxmJZYYlGHRrGZy4bL1Cw0ztzA6gdarYPCHiZZ5IYcGJjG0niyEHKj5MxuLdnro24b4jCu2EnhcJnYxyhSUDX1GYDxWtcE9enXWd3S3VknxM5kbEYbRnDoGjLZ5eV2GotrbuoY07vayWhbU1GyvCAJjNG+HeOWJWYoTcHK6o4Jy3XLmBOh0Bq72ZtET4Z5WiyWEgsbEHKl7g277edSNax3g4geHHYmJ0PKS0zowdjHKBo55hgc1u69b3bD5cNOeyGU+qNqTWUU7R82CjzrwVJ/XGPZh2+1ohW347hsXclUQMVzAqtzIpub2U3OYAg3a5v1XyPgkS+JnPZCo9ci+7Ws4rlMQSSc5CoHD2uJbDorroDYZdDzI7a9V9XwXp7FjiyeHhgbXMmHvdgNTdmy2bpHn0QToCdQLEez1+T5dYNiCGF55W1BA07PX5z49dcKNbCRDbU+JE5Aay93cLjn1GNFMwUKwOe0RN7XzAFiGNzfmBzPI61hNBjdrtfEy/3vwAFchpu0WviJf/Y/2G1PhrPPcdHYmR09jTI665pXkYR5TVfiDU2Zqq8VLWumZahEmag56HNLQOJW5GJmgSjKaAtGU1zkdJhRTr0wV29WFnSakbNW8q+f8jUUmp2wv16+miQpcJwQ8skyoynFY4vntY5I04Si/WeJKQOsr3UHHbGgWDKqxs8WHxQZlIYyyxvhUVgb8y0koUjqHI0HC7FWfC4lzrI0mJeBc4W5gVpXOS/ylwcugNrk0xNwrsFXELmLrEAY2A4j4YYpRmB5ZCbnqNdena2rtsZJbkw7jxrKFWVyCk0h0RiDFkBw4yk3mBbpdQA0B6pOD3NQyqC8jqcRFDZYmDdKNJW4tyDGLMVvY6i/KqPC7pNZG4yXyYadkXOHSLEuiBwSMpYFuQN+urKTdiUSssMoZeJPGWDOpBw3SYyADUgFT0c2psKdl/0KaBbL2bE0mIz5skWbIemEB4uReLIiMUFuvLqeypvxRLzFFPDBMSx8QiQM0qZwBItgVtryzWIutRo9gzwq8glEbq8KDK7KXGIBKEPpYacmtya9rUU4DGxsSJGFwZ2fjWBEbLEZC7EaqWUXPV2ipfiQPgG276cDi8SxGGTEEEXBZ53hCggaDojXtYdV7RNrbDfDgF2VgSVumYi4AY2YqFYa8wTyqwTZOMVxEzMocjCmzCSwAaVYyqEkC13HnuKi42PFyRB5A7R2EwNlsRJZRKQtib6DMQedqKbvuQR3alGhMYI4XEXPdolmKrGzqBoCWXkTa4vQ8TsQjFnDRtxGziINbLduTaXNgDe/mNFx2OxcagTZk1TVlQM3AIZFZ7XbIQvRY6aaUc4PFQySTK8Zl4ZlkCsrSomIteQIR0Sc/Mai9G7WtwWKzbOy+A6gOJEZBIkiggOpLKbA8rFSKl7Q3XaJQTIpJ4dgFkytxCoAjky5JCMwuAe3nQcfNipQkcqyuYw5F43MgV2s1za5XMp58iDUnCbYxEl0hhju5QuURlEnBImsRm4an5O5ygE2NS8rbk0IE27s4L5Y2dUaRSyg2JiNpLA66dlr0Bdiz5VfhOEbKQ5UhLOQqsW5AEsNe+pvxrkzq5RLqcU40Ya4y5c8+rNp+dTTvIhhYJG8kxhwyOchAEeEZHLNZ2GUKlrhV53NqmU0SyKcYfFYWSR4xIhhZ43ljBKqVNnGcC1qn7P2/tGVXePEHLHkDtI8SKC5IXV7DUg0sbvfMFZHiyOeOykNayYxmlNwVOYWfQgi4te9Rdnb5GNJQ6aycLpQcOAqIs5AyiMqb5zc26qNpNapMOgSbfTaMbFeMWy8yqxSryDaOikHQjroq77bUyhieiY2mUtFEA0aGzOCQLgHs1oOC374TR5VlyrinxMl5BmlDRLHw2KqAdRflblpUdt8lMAjKSZlwk2FBzAqHkkV1lHWLAZfMq2qYP8A0QbkrEeEraMTFJMisLXV4gCLgEaXHMEH00n8I2LmjeN+FlkVkayWNmFjY5tDY1M+OcMj4id9bNBNh4ZSGf4REhjAAAIMXSzE3Gq8taxuFcs1ybkkkntJ1J9dWjTi94pWJc9K8EKdPFN3QD1mU/lWpmu2GYiNEMnC1y8PMxzyS5XDjMAqgh72JNxes74IE+TxLfxxDz2Rz+daPBYRzBlfKpLoAJGaxtG1+d/lVJViBYXQCwtXL6r8xminsT9q5eJCCD/5SNBboxXsSdV06+fMdZqHg06CADkkOgtYDhRdY7+6pe3F6WcstkjxJynmc0drgWPKxvqOfXehKuttRYrYdWiKL9WuluXV6KxjzBYlryyHtd/9Ro8NQy12J7WY+smpURrPPcfHYmxmuSNTVamsaWtyzIuIaqrEiraUVDljrbTRkqSKV4jXBBVrwKcMMK1XMgRaKtCWiCuejpMIDXb1wUquUETVju+L4he4E1WmrPd/SRz+7G59QooB5lJKRGpBsczEEGx1vexpke0pVIIkkBBzAhmuGycPNz55Ojfs0rQ4LaajZaxcQK54pIYygNnEYXxFKt4raNa19CKkzrs8GYRcIqcPLkLNJmE4mW4QNyGS5TrYCxN9K7lOVlaxjkU8u9M8mVeIUVFhVUQkL8gAI2tfndQey4vRoNuTDUSHxpH1sQWmGWUkEWOYAAg6VaYnYuzxLZJDkC4hgRNGeIscWaI6klHZ7DKVF78rjV+H2Dhm6SszXTCPwhLFdOPmMxZ2ADLHlAIsD0tbVfKNtv2FNFfh94Z1N1YAl45NEjADxaRsAFsthcadRNPm3hmdWRiuVkeIgIo6EkiysBb+NQb86tNo7twBZpUcqA+JyhelHGIpWSONjqekADe/JhoaftLdiOKKTpEMs8cSyy2SNlMbuzrlLZkJCgG3MVXKD8EsyvG9k3EMnQLGUTno6cQQmAaX5ZDy7daFDvDIo0C6Qw4cG2oSB1kQ8+eZRftq72Zu1A64ZWN3mExJWRgxEbuoMScMq+iftFb1Bh3VusLGRflfgzZALNkxEiouVrkFwGuRa3PU2qZQ8oFmQtsbdfEDpKFGZ5CFZyC782szEL6KJj96ZpXBJIQcG8QY5GEWW1+vUrejYzdgorOJEt8s0aMbO8cUrxebOcui21+ymzboSBkHEi6TSR3JZcrxJxGUhlBvY6aXJ0tRUqZLMeu9xLSmRXPEnXEjJKyMrITljzWN49eWnbRE3362jYMPhekcmSI/Ci7Zmjym5Utob9VRF3PnYsBk6LLGCSyhndA4UZluOiRqwAF+dQdm7G4iTSSPw44AvEOUu2Z2yKiqCLkkHrsLVLU2HUsxvXHb9S7My4FHDMpjK4NkJAFr2cJ18r0874qJHbNiCGixKBm4RZDOysgUC11S3It5gKql3faV8uHdJhZLG4iN5LgIVc3z3B5XHfUV93MRw+Jw+iFeS2ZM2SJmWRgl8xClTew0o40yahd4cajfB40YNwMOkTuuqs92chT1qubKD3GqB3q3m3YxIZUMLZnNgt1LXyGSxAa6nIC2ttBQIt35XiaQLZVjEwvoZEMohBQDxjnNraU+LjFbgsyqJphqym3fxKsEMEoZgxVcpuQls3LsuL9l9agYnDNGxV1ZGHNWBUjr1B7qapJ7MlgdTsDUGp+DFhUlsQ9Y8E0X9TxBF9ZSNOekS2t361oThmWOAOGzvOhs5iZrlRmbIcwLHW+XxdTpbWg8HK22VMc2S8k5z3ta0UYvfqt21e4QgjDlrm8kkgAKvqGiGYswJXkWsLMM5FxXA6r8xmunsCxBuhY2vwMQF5hrSSMNOSAcgbgm/pvMcAOeehNybalWa5qPNw2uLrYQoc4VRIRLiNLZCAEzLyFh06JiH8c/+0878mkP5n1VkHHn0ZqXEagw8h6KmRms8jQiSGpjyVwtUeSSjTjdlZvQc8lAJrhenrXTgkjnVG2cAp4NFRKdw6LqRFYshrRBQ1oi1zUdVjxXaQpVcocNWGyXsmIbsglPqRz+VV5qbhtMJjD/APXm/wDyf20Y7gex5zOtok8w/CoVT8Yvya+ioFeho7GKR1DrUpDUVBR1NqeKYdSKPG1RkNHWqsAdZSCCCRblYkW83ZTxi3CgB3CqQwAZrKQbggXsDfroANdqtiEj+kpQhQSSZSblc7ZSScxJF+ZOvnojbexBNzNITdjq19XGVzY6G40Pb11Bz0xmqYohPO8M/SPFY5rE5grC6rlUgMCFIXQWtYVEwe15IS3DawcZXVgro63vZlYEHXWo7UF6soohbw74YlWLBxctG2qJYGEWjyi1lAFxYaa0sVvhIY0VFRCsMkLSZQzkSu7ylWI6AbORbX7apTT8JsyWY2ijeQ/wKzfgKmEN2gq5ajfnEZoyBF8kxZRk0uY2iI1PRXKx6K2FzemDfSZVCokSBUijQKrWRYp/hKWuxuc4F73uKmYLwa46TnEIx/8AI6r9gJNW+H8DUx/WYiJe5Vd/xy0pzoLexbGRQvv/ACmQPw1A+VuqvMAWmy521cgeLa1iLHUHS1HtnaZxEzSlFQtlGVAQoyqFHPr01r0RvA7GovJiyo7ciKPWzV1fA/AwJTGMbakhYyB57NpQjWoRd1/AcJHloqwwg0PmrcYnwLyj9XiI27nRk+0Fqo9o7mYrCqTLEcg/8iEOg85XxfSBTPUU5aJkwZ6JuIltj87Fnmt1XJlCAXuOdsvMc6uY2B4DaADiyZBey9I9BdD0bK3YevrAFVupEf6FiCqWLZzYDMSDiWvYWOthfl1VaiO5iZQC6wTMFJyyiRuJeyqnWwI6rWOl64vUP/JI0w2QNILSZSSqiPBpYCQi4lzFQHsVOq36wGBIrmLf5GRv4JD1a3QtcW6tRr23qTwrSAuLkvhF0YFyVUkGTS9gb8+duqoG0mthJCPJNroL3RTr6x9lZhphYeqpkdQ4alpWdmhBCaEy0S9cNNpLUVUdkKOOpUeHqPHVhAa1TTtoYc9RLhqf8Ho612uPWnJM0QszMrRFoa0Ra2I0MIKVcFdq5Q4alqh+A423MwuPugfnUM1YRH+o4v8AuW9ZQfnV4ayQGef7RwzBR0T6qrTGR1H1GtttLZ8iKrPG6q3isykA35WNQhGbXsbdtjb18q9NTpRtozPKBlEBBoqt1VpAlLhDsHqp3a9xTpmeVqkRtV2MOv7o9QprbMQ9VvNVXSZV02VQrpqVPstl8U5h2df/ADUIXP4f8W7aVJOO5RxaOkU01p9jeD3FT2Zl4KH9qW4JHdH4x9Nq3OyPBxhYbFwZ3HXJ4t+6Maeu9Zp14R9yyg2eU7O2JPiDaGJ37So6I87HQeutdsrwSO1jiJQg60jGdvpHoj7a9PVAq2ACqByFgAB3DQVCfbkAQOZUyksoYG4JTV7W7OZPIVml1M5fSrDFTSKrZ24GDhsRCJGH7Up4h9R6I9VX6RhRYAAdg0HqGlBG0os4j4iZyAQuYXNxmFvOuo7RrSxe0YorcWREvyzMFvbmRfq76yyc5PW4zQOBQMdPw4ne18iO9u3Kpa32VIBuLjUHrGoseRvSIqhDzbYGIaSPF4yUiSWKPNGXAdVOR30U6KOiq6W0vWk2rshcTM0DhRaBZRIqAOrtIyWuCLochup50+PdARO7YdlVJNHglTixMBciwuCtrm3PmRyqamy3L5meNDYAmBCrlQdFMjsxC+YduorbVqxlLKOmn20CWtFQaUMUZRWJshWY6FIIAFUJGJFLKrcOytIXcK11CXY9ZA1Oo0qHKcgUHT+q2Ym4W+a4DLlBvldr9Jb3JtVptSBmVQgRjnUlZPFOjAc1NzmK6WqBisJppc3hijJIAiNyg6LXBJIuL2Gg9FLZdATHaVjblOhuRrdMKw00HYDe7aN5wIW3dMHJzHQAHfqg/wCKs8Qq3ZgX/WYlrSKbZhGUJQ2ACDtN75iL3qo3q6OFcai7KLEW/bX8hVC5jIqlJUWOjg1nZoCFqbnppNcvWqijLXegZZKl4fEVAWioa6agnE405NMtkmomeqxJqKJqw1elTY+FfTUqlogoS0RayI7DCCleuUjVihw1ZqP/AOdiLcyUXz3litVWTVuGy7OcjnxYSPOJoyPwFMpfWv1AyVtLEskMyYuQGbFZFTDg34VyFD2uQnMH/COupeM2k6bTiwyHLDlVTHYZSGWQ35dWVfUazG0955pEZJBE2cWL8NRIO8MORHUakJvkcyyvBE86rlExLKba81GhOp7OZ5XruR6ee7V99PjT7CmVe8mFWLFTqgsqtcAchmRXIHcCTV7i91MPFJCkk0oMwAUBFNmJUXLdS3YDlWVxM7SO7ubs5LMe81e7S3nE2Igl4ZUQ2uua+azq2hsLcrVrcKijCKe2/wBgE34nxCfgHEnikFkAjJGSxIzNewawY2HZUfBbqM3GMkiRJCzI7m5BZedh2ar67V1d50OPGJKNlyZct1LX4ZS9+XM1b7MxRxEOKUwu8MkryXiZDKhYq1jGTc8lII76zuVeEbt+Pbe/9AKfEbsEYd50mjkjXkVDAtqFOh8Ugm1jVl4PIYs8t404gyuJLXbL4pAJ5a2OnbUvHwLDsuRQskYZrKJrCRyXS7FRy0U6di0PweYE5pZSOjYRr3m+ZvVZfXVZVM6VTJ7bANpalaumlauOEaRVHJu4QcyS5WvijcpmGXFkFxbMNVyrY36tRV6a4RRjJx2CUGG3Z4bKFk+SWSGbKV6eeGFYFGe9stlU8r8xyNSMVsyTjNLE0d3jWJhKrMAFZ2VlKn+M3U6Gwq2tSqzqyZDOnd+X4RE4kQJG2H0UNH0IxaRAi3UBrk2BtbQg2vUPZuw8TwQSxjcwSIwMspdpJGBUte4jKAGxW/jdlW+9M8qYVjh78XPCq5QCelNGrcwQBlLa2NudUzbexUAmDRtOyTKiR2LO0Zg4jOssUYVgDqbroFYamwpsakmvAGydg9mYmMRnMr5JZGKGWTpRvFkUFiDch7tawHZrUZdiYoLcOOJwcNEzZzmYpNLJMAxAtdXUA6cjy51ZbR220SQMBGeL40rGRYU+TLgmylwGPRW4Hf2VDwu9cjlCcPkUtglcM7CRTjCB0VyWOW4JuRoeo0FOW9kS6BzbPxuSMLIxYcS/yijUyAxh25nKtxfp87EHnWtUVlNk71SPwEeK8k6o8ZU5VZDJKJmIt0eEiISNc2deV61oqlSTe6RE7lftWNmMSKFbMxJRyVVgq3I0Vrm19CO/qqJiR8pIl1IV4AFZkfIGy5rKRmB+TJ1bqFhUva0JZozlzheJcGN5BchQosmq/tdLqt30BJbzueibzxpqVdhlLsQVzHKVsRew0ue+szGohYaQZ7jU58ZILrlJOdE69TqbX67DzVV75yf1cd7oL9f7TeyrDBWZE7Skra35SYqNbkMqm5Cdnbz66nfZ/kY9ecl/Uh9tUZZGVjowNAQ0UUkedJpCmmkDWyijHXYZaKtCQ0Va6cdjkVHqOFGVaBR0fSrMXcohteHysf019tPG2IPLRfTX212lXKVFcna7z4Hf0zB5aL6a+2uHbMHlovpr7aVKrdlcg7zGnbEHlovpr7assRvFhxs8rxoixlToiRCwAbNe1726P21ylVo08WmTuszWI27Df9YvrB/CmjbMPlE9dKlXUj1kkrWRTuMcNqQ+VT6Qp67Ti8qn0l9tKlV/XS4Jmx42nD5WP6a+2jQbajU9GZAeV1kCn1gilSoPrZcImZodnQwSkNisdAqj9k4mN5D3XLEJ9tbbDby4CNAiYrCqqiwAmisB9KlSrDVqyq77cAyC/G/BfO8N9dF71L434L53hvrovepUqRgHMad7sF87w310XvUvjdgvneG+uj96uUqmBMxfG7BfO8N9dF71Ib24L53hvrovepUqmBMznxuwXzvDfXRe9XfjdgvneH+uj96lSqYIGbF8b8F88w/10fvUvjdgvneG+uj96lSqYBzArvDs/i8X4Thc+XJn40d8l75R0tBcA6c7DsqYN78F88w310XvUqVTAmZCx29OEZ1tjcMq5SpPGSwLOliuV/HGU8xax58wVBvZg2MhbEYUBZWaIF4lPX075zmuWbXTQ8tbVylVXSRZVGVmG3mwhAbj4WM8GLoiWFQpEzyFAFJ5WGgPX21Rb77xYd1hEc0LWLk5JEIGiBb2Oh9hpUqHZXIe6zOR7Wh8rH9NfbRxteHysf019tcpVTsLkv33wI7Xh8rH9NfbSG1ofKx/TX21ylT4RxEVJZhF2xD5aP6a+2ijbUHlovpr7aVKtKq28GOVBN7nTtqDy0X019tOXbkHlovpr7aVKj3fYr6dcn//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49291" y="561109"/>
            <a:ext cx="2247900" cy="1572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10300" y="2514600"/>
            <a:ext cx="2905991" cy="26039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3386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9807" y="533400"/>
            <a:ext cx="3211136"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ADDERALL</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762001" y="1600200"/>
            <a:ext cx="5638799" cy="4893647"/>
          </a:xfrm>
          <a:prstGeom prst="rect">
            <a:avLst/>
          </a:prstGeom>
          <a:noFill/>
        </p:spPr>
        <p:txBody>
          <a:bodyPr wrap="square" rtlCol="0">
            <a:spAutoFit/>
          </a:bodyPr>
          <a:lstStyle/>
          <a:p>
            <a:pPr marL="342900" indent="-342900">
              <a:buFont typeface="Courier New" pitchFamily="49" charset="0"/>
              <a:buChar char="o"/>
            </a:pPr>
            <a:r>
              <a:rPr lang="en-US" sz="2400" dirty="0" smtClean="0">
                <a:latin typeface="Baskerville Old Face" pitchFamily="18" charset="0"/>
              </a:rPr>
              <a:t>It is a dopamine releasing agent, a norepinephrine releasing agent, and can be mildly serotonergic</a:t>
            </a:r>
          </a:p>
          <a:p>
            <a:pPr marL="342900" indent="-342900">
              <a:buFont typeface="Courier New" pitchFamily="49" charset="0"/>
              <a:buChar char="o"/>
            </a:pPr>
            <a:r>
              <a:rPr lang="en-US" sz="2400" dirty="0" smtClean="0">
                <a:latin typeface="Baskerville Old Face" pitchFamily="18" charset="0"/>
              </a:rPr>
              <a:t>It is available in two formulations: IR (Instant Release) and XR (Extended Release)</a:t>
            </a:r>
          </a:p>
          <a:p>
            <a:pPr marL="342900" indent="-342900">
              <a:buFont typeface="Courier New" pitchFamily="49" charset="0"/>
              <a:buChar char="o"/>
            </a:pPr>
            <a:r>
              <a:rPr lang="en-US" sz="2400" dirty="0" smtClean="0">
                <a:latin typeface="Baskerville Old Face" pitchFamily="18" charset="0"/>
              </a:rPr>
              <a:t>The immediate release formulation is indicated for use in attention deficit hyperactivity disorder (ADHD) and narcolepsy, while the XR formulation is approved for use only with attention deficit hyperactivity disorder (ADHD)</a:t>
            </a:r>
          </a:p>
          <a:p>
            <a:endParaRPr lang="en-US" sz="2400" dirty="0">
              <a:latin typeface="Baskerville Old Face"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43650" y="1600200"/>
            <a:ext cx="2800350"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8704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895" y="457200"/>
            <a:ext cx="7729488" cy="923330"/>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ADDERALL (SIDE EFFECTS)</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TextBox 2"/>
          <p:cNvSpPr txBox="1"/>
          <p:nvPr/>
        </p:nvSpPr>
        <p:spPr>
          <a:xfrm>
            <a:off x="741895" y="1600200"/>
            <a:ext cx="6573305" cy="4247317"/>
          </a:xfrm>
          <a:prstGeom prst="rect">
            <a:avLst/>
          </a:prstGeom>
          <a:noFill/>
        </p:spPr>
        <p:txBody>
          <a:bodyPr wrap="square" rtlCol="0">
            <a:spAutoFit/>
          </a:bodyPr>
          <a:lstStyle/>
          <a:p>
            <a:r>
              <a:rPr lang="en-US" dirty="0" smtClean="0">
                <a:latin typeface="Baskerville Old Face" pitchFamily="18" charset="0"/>
              </a:rPr>
              <a:t>Important side effects of therapeutic dextroamphetamine includes:</a:t>
            </a:r>
          </a:p>
          <a:p>
            <a:pPr marL="285750" indent="-285750">
              <a:buFont typeface="Wingdings" pitchFamily="2" charset="2"/>
              <a:buChar char="q"/>
            </a:pPr>
            <a:r>
              <a:rPr lang="en-US" dirty="0" smtClean="0">
                <a:latin typeface="Baskerville Old Face" pitchFamily="18" charset="0"/>
              </a:rPr>
              <a:t> stunted growth in young people </a:t>
            </a:r>
          </a:p>
          <a:p>
            <a:pPr marL="285750" indent="-285750">
              <a:buFont typeface="Wingdings" pitchFamily="2" charset="2"/>
              <a:buChar char="q"/>
            </a:pPr>
            <a:r>
              <a:rPr lang="en-US" dirty="0" smtClean="0">
                <a:latin typeface="Baskerville Old Face" pitchFamily="18" charset="0"/>
              </a:rPr>
              <a:t>occasionally a psychosis can occur at therapeutic doses during chronic therapy as a treatment emergent side effect.</a:t>
            </a:r>
          </a:p>
          <a:p>
            <a:pPr marL="285750" indent="-285750">
              <a:buFont typeface="Wingdings" pitchFamily="2" charset="2"/>
              <a:buChar char="q"/>
            </a:pPr>
            <a:r>
              <a:rPr lang="en-US" dirty="0" smtClean="0">
                <a:latin typeface="Baskerville Old Face" pitchFamily="18" charset="0"/>
              </a:rPr>
              <a:t>When abused at high doses, the risk of experiencing side effects and the severity of side effects increases.  </a:t>
            </a:r>
          </a:p>
          <a:p>
            <a:pPr marL="285750" indent="-285750">
              <a:buFont typeface="Wingdings" pitchFamily="2" charset="2"/>
              <a:buChar char="q"/>
            </a:pPr>
            <a:r>
              <a:rPr lang="en-US" dirty="0">
                <a:latin typeface="Baskerville Old Face" pitchFamily="18" charset="0"/>
              </a:rPr>
              <a:t>S</a:t>
            </a:r>
            <a:r>
              <a:rPr lang="en-US" dirty="0" smtClean="0">
                <a:latin typeface="Baskerville Old Face" pitchFamily="18" charset="0"/>
              </a:rPr>
              <a:t>weating or shaking.</a:t>
            </a:r>
          </a:p>
          <a:p>
            <a:pPr marL="285750" indent="-285750">
              <a:buFont typeface="Wingdings" pitchFamily="2" charset="2"/>
              <a:buChar char="q"/>
            </a:pPr>
            <a:r>
              <a:rPr lang="en-US" dirty="0" smtClean="0">
                <a:latin typeface="Baskerville Old Face" pitchFamily="18" charset="0"/>
              </a:rPr>
              <a:t>headache, weakness, dizziness, blurred vision;</a:t>
            </a:r>
          </a:p>
          <a:p>
            <a:pPr marL="285750" indent="-285750">
              <a:buFont typeface="Wingdings" pitchFamily="2" charset="2"/>
              <a:buChar char="q"/>
            </a:pPr>
            <a:r>
              <a:rPr lang="en-US" dirty="0" smtClean="0">
                <a:latin typeface="Baskerville Old Face" pitchFamily="18" charset="0"/>
              </a:rPr>
              <a:t>feeling restless, irritable, or agitated,</a:t>
            </a:r>
          </a:p>
          <a:p>
            <a:pPr marL="285750" indent="-285750">
              <a:buFont typeface="Wingdings" pitchFamily="2" charset="2"/>
              <a:buChar char="q"/>
            </a:pPr>
            <a:r>
              <a:rPr lang="en-US" dirty="0" smtClean="0">
                <a:latin typeface="Baskerville Old Face" pitchFamily="18" charset="0"/>
              </a:rPr>
              <a:t>sleep problems (insomnia);</a:t>
            </a:r>
          </a:p>
          <a:p>
            <a:pPr marL="285750" indent="-285750">
              <a:buFont typeface="Wingdings" pitchFamily="2" charset="2"/>
              <a:buChar char="q"/>
            </a:pPr>
            <a:r>
              <a:rPr lang="en-US" dirty="0" smtClean="0">
                <a:latin typeface="Baskerville Old Face" pitchFamily="18" charset="0"/>
              </a:rPr>
              <a:t>dry mouth or an unpleasant taste in your mouth;</a:t>
            </a:r>
          </a:p>
          <a:p>
            <a:pPr marL="285750" indent="-285750">
              <a:buFont typeface="Wingdings" pitchFamily="2" charset="2"/>
              <a:buChar char="q"/>
            </a:pPr>
            <a:r>
              <a:rPr lang="en-US" dirty="0" smtClean="0">
                <a:latin typeface="Baskerville Old Face" pitchFamily="18" charset="0"/>
              </a:rPr>
              <a:t>diarrhea, constipation, stomach pain, nausea, vomiting;</a:t>
            </a:r>
          </a:p>
          <a:p>
            <a:pPr marL="285750" indent="-285750">
              <a:buFont typeface="Wingdings" pitchFamily="2" charset="2"/>
              <a:buChar char="q"/>
            </a:pPr>
            <a:r>
              <a:rPr lang="en-US" dirty="0" smtClean="0">
                <a:latin typeface="Baskerville Old Face" pitchFamily="18" charset="0"/>
              </a:rPr>
              <a:t>fever;</a:t>
            </a:r>
          </a:p>
          <a:p>
            <a:pPr marL="285750" indent="-285750">
              <a:buFont typeface="Wingdings" pitchFamily="2" charset="2"/>
              <a:buChar char="q"/>
            </a:pPr>
            <a:r>
              <a:rPr lang="en-US" dirty="0" smtClean="0">
                <a:latin typeface="Baskerville Old Face" pitchFamily="18" charset="0"/>
              </a:rPr>
              <a:t>hair loss, loss of appetite, weight loss; or</a:t>
            </a:r>
          </a:p>
          <a:p>
            <a:pPr marL="285750" indent="-285750">
              <a:buFont typeface="Wingdings" pitchFamily="2" charset="2"/>
              <a:buChar char="q"/>
            </a:pPr>
            <a:r>
              <a:rPr lang="en-US" dirty="0" smtClean="0">
                <a:latin typeface="Baskerville Old Face" pitchFamily="18" charset="0"/>
              </a:rPr>
              <a:t>loss of interest in sex, impotence, or difficulty having an orgasm.</a:t>
            </a:r>
            <a:endParaRPr lang="en-US" dirty="0">
              <a:latin typeface="Baskerville Old Face" pitchFamily="18" charset="0"/>
            </a:endParaRPr>
          </a:p>
        </p:txBody>
      </p:sp>
    </p:spTree>
    <p:extLst>
      <p:ext uri="{BB962C8B-B14F-4D97-AF65-F5344CB8AC3E}">
        <p14:creationId xmlns="" xmlns:p14="http://schemas.microsoft.com/office/powerpoint/2010/main" val="211902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967" y="228600"/>
            <a:ext cx="8504508"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ADDERALL ADVERSE EFFECTS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TextBox 2"/>
          <p:cNvSpPr txBox="1"/>
          <p:nvPr/>
        </p:nvSpPr>
        <p:spPr>
          <a:xfrm>
            <a:off x="533401" y="1447800"/>
            <a:ext cx="4952999" cy="2585323"/>
          </a:xfrm>
          <a:prstGeom prst="rect">
            <a:avLst/>
          </a:prstGeom>
          <a:noFill/>
        </p:spPr>
        <p:txBody>
          <a:bodyPr wrap="square" rtlCol="0">
            <a:spAutoFit/>
          </a:bodyPr>
          <a:lstStyle/>
          <a:p>
            <a:pPr marL="285750" indent="-285750">
              <a:buFont typeface="Wingdings" pitchFamily="2" charset="2"/>
              <a:buChar char="v"/>
            </a:pPr>
            <a:r>
              <a:rPr lang="en-US" dirty="0" smtClean="0">
                <a:latin typeface="Baskerville Old Face" pitchFamily="18" charset="0"/>
              </a:rPr>
              <a:t>fast, pounding, or uneven heartbeats;</a:t>
            </a:r>
          </a:p>
          <a:p>
            <a:pPr marL="285750" indent="-285750">
              <a:buFont typeface="Wingdings" pitchFamily="2" charset="2"/>
              <a:buChar char="v"/>
            </a:pPr>
            <a:r>
              <a:rPr lang="en-US" dirty="0" smtClean="0">
                <a:latin typeface="Baskerville Old Face" pitchFamily="18" charset="0"/>
              </a:rPr>
              <a:t>pain or burning when you urinate;</a:t>
            </a:r>
          </a:p>
          <a:p>
            <a:pPr marL="285750" indent="-285750">
              <a:buFont typeface="Wingdings" pitchFamily="2" charset="2"/>
              <a:buChar char="v"/>
            </a:pPr>
            <a:r>
              <a:rPr lang="en-US" dirty="0" smtClean="0">
                <a:latin typeface="Baskerville Old Face" pitchFamily="18" charset="0"/>
              </a:rPr>
              <a:t>talking more than usual, feelings of extreme happiness or sadness;</a:t>
            </a:r>
          </a:p>
          <a:p>
            <a:pPr marL="285750" indent="-285750">
              <a:buFont typeface="Wingdings" pitchFamily="2" charset="2"/>
              <a:buChar char="v"/>
            </a:pPr>
            <a:r>
              <a:rPr lang="en-US" dirty="0" smtClean="0">
                <a:latin typeface="Baskerville Old Face" pitchFamily="18" charset="0"/>
              </a:rPr>
              <a:t>tremors, hallucinations, unusual behavior, or motor tics (muscle twitches); or dangerously high blood pressure </a:t>
            </a:r>
          </a:p>
          <a:p>
            <a:pPr marL="285750" indent="-285750">
              <a:buFont typeface="Wingdings" pitchFamily="2" charset="2"/>
              <a:buChar char="v"/>
            </a:pPr>
            <a:r>
              <a:rPr lang="en-US" dirty="0" smtClean="0">
                <a:latin typeface="Baskerville Old Face" pitchFamily="18" charset="0"/>
              </a:rPr>
              <a:t>chest pain, shortness of breath, uneven heartbeats, seizure.</a:t>
            </a:r>
            <a:endParaRPr lang="en-US" dirty="0">
              <a:latin typeface="Baskerville Old Face"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3600" y="1138528"/>
            <a:ext cx="2724150" cy="25190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0317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6317"/>
            <a:ext cx="9067800" cy="1077218"/>
          </a:xfrm>
          <a:prstGeom prst="rect">
            <a:avLst/>
          </a:prstGeom>
          <a:noFill/>
        </p:spPr>
        <p:txBody>
          <a:bodyPr wrap="square" lIns="91440" tIns="45720" rIns="91440" bIns="45720">
            <a:spAutoFit/>
          </a:bodyPr>
          <a:lstStyle/>
          <a:p>
            <a:pPr algn="ctr"/>
            <a:r>
              <a:rPr lang="en-US"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CONTRAINDICATIONS, PRECAUTIONS, AND INTERACTIONS </a:t>
            </a:r>
            <a:endParaRPr lang="en-U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4" name="TextBox 3"/>
          <p:cNvSpPr txBox="1"/>
          <p:nvPr/>
        </p:nvSpPr>
        <p:spPr>
          <a:xfrm>
            <a:off x="381001" y="1447800"/>
            <a:ext cx="7543799" cy="5078313"/>
          </a:xfrm>
          <a:prstGeom prst="rect">
            <a:avLst/>
          </a:prstGeom>
          <a:noFill/>
        </p:spPr>
        <p:txBody>
          <a:bodyPr wrap="square" rtlCol="0">
            <a:spAutoFit/>
          </a:bodyPr>
          <a:lstStyle/>
          <a:p>
            <a:pPr marL="285750" indent="-285750">
              <a:buFont typeface="Wingdings" pitchFamily="2" charset="2"/>
              <a:buChar char="Ø"/>
            </a:pPr>
            <a:r>
              <a:rPr lang="en-US" dirty="0" smtClean="0">
                <a:latin typeface="Baskerville Old Face" pitchFamily="18" charset="0"/>
              </a:rPr>
              <a:t>Taking a CYP2D6-inhibiting drug along with amphetamine will lead to an elevated level of amphetamine in the system, resulting in the drug's remaining in the body for a longer period, which can lead to undesirable and possibly serious side effects</a:t>
            </a:r>
          </a:p>
          <a:p>
            <a:pPr marL="285750" indent="-285750">
              <a:buFont typeface="Wingdings" pitchFamily="2" charset="2"/>
              <a:buChar char="Ø"/>
            </a:pPr>
            <a:r>
              <a:rPr lang="en-US" dirty="0" smtClean="0">
                <a:latin typeface="Baskerville Old Face" pitchFamily="18" charset="0"/>
              </a:rPr>
              <a:t>MAOIs (monoamine oxidase inhibitors, e.g., </a:t>
            </a:r>
            <a:r>
              <a:rPr lang="en-US" dirty="0" err="1" smtClean="0">
                <a:latin typeface="Baskerville Old Face" pitchFamily="18" charset="0"/>
              </a:rPr>
              <a:t>phenelzine</a:t>
            </a:r>
            <a:r>
              <a:rPr lang="en-US" dirty="0" smtClean="0">
                <a:latin typeface="Baskerville Old Face" pitchFamily="18" charset="0"/>
              </a:rPr>
              <a:t>, </a:t>
            </a:r>
            <a:r>
              <a:rPr lang="en-US" dirty="0" err="1" smtClean="0">
                <a:latin typeface="Baskerville Old Face" pitchFamily="18" charset="0"/>
              </a:rPr>
              <a:t>selegiline</a:t>
            </a:r>
            <a:r>
              <a:rPr lang="en-US" dirty="0" smtClean="0">
                <a:latin typeface="Baskerville Old Face" pitchFamily="18" charset="0"/>
              </a:rPr>
              <a:t>, </a:t>
            </a:r>
            <a:r>
              <a:rPr lang="en-US" dirty="0" err="1" smtClean="0">
                <a:latin typeface="Baskerville Old Face" pitchFamily="18" charset="0"/>
              </a:rPr>
              <a:t>iproniazid</a:t>
            </a:r>
            <a:r>
              <a:rPr lang="en-US" dirty="0" smtClean="0">
                <a:latin typeface="Baskerville Old Face" pitchFamily="18" charset="0"/>
              </a:rPr>
              <a:t>, etc.) —There is a high risk of a hypertensive crisis if amphetamine is administered within two weeks after last use of an MAOI type drug. </a:t>
            </a:r>
          </a:p>
          <a:p>
            <a:pPr marL="285750" indent="-285750">
              <a:buFont typeface="Wingdings" pitchFamily="2" charset="2"/>
              <a:buChar char="Ø"/>
            </a:pPr>
            <a:r>
              <a:rPr lang="en-US" dirty="0" smtClean="0">
                <a:latin typeface="Baskerville Old Face" pitchFamily="18" charset="0"/>
              </a:rPr>
              <a:t>NRIs (norepinephrine reuptake inhibitors, e.g., </a:t>
            </a:r>
            <a:r>
              <a:rPr lang="en-US" dirty="0" err="1" smtClean="0">
                <a:latin typeface="Baskerville Old Face" pitchFamily="18" charset="0"/>
              </a:rPr>
              <a:t>atomoxetine</a:t>
            </a:r>
            <a:r>
              <a:rPr lang="en-US" dirty="0" smtClean="0">
                <a:latin typeface="Baskerville Old Face" pitchFamily="18" charset="0"/>
              </a:rPr>
              <a:t>, etc.) — NRI medications and amphetamine both enhance noradrenergic activity. Possible augmentation/potentiation of effects. </a:t>
            </a:r>
          </a:p>
          <a:p>
            <a:pPr marL="285750" indent="-285750">
              <a:buFont typeface="Wingdings" pitchFamily="2" charset="2"/>
              <a:buChar char="Ø"/>
            </a:pPr>
            <a:r>
              <a:rPr lang="en-US" dirty="0" smtClean="0">
                <a:latin typeface="Baskerville Old Face" pitchFamily="18" charset="0"/>
              </a:rPr>
              <a:t>The combination of tricyclic and amphetamine compounds/other direct-acting </a:t>
            </a:r>
            <a:r>
              <a:rPr lang="en-US" dirty="0" err="1" smtClean="0">
                <a:latin typeface="Baskerville Old Face" pitchFamily="18" charset="0"/>
              </a:rPr>
              <a:t>sympathomimetics</a:t>
            </a:r>
            <a:r>
              <a:rPr lang="en-US" dirty="0" smtClean="0">
                <a:latin typeface="Baskerville Old Face" pitchFamily="18" charset="0"/>
              </a:rPr>
              <a:t> has been associated with increased sympathetic action</a:t>
            </a:r>
          </a:p>
          <a:p>
            <a:pPr marL="285750" indent="-285750">
              <a:buFont typeface="Wingdings" pitchFamily="2" charset="2"/>
              <a:buChar char="Ø"/>
            </a:pPr>
            <a:r>
              <a:rPr lang="en-US" dirty="0" err="1" smtClean="0">
                <a:latin typeface="Baskerville Old Face" pitchFamily="18" charset="0"/>
              </a:rPr>
              <a:t>Antihypertensives</a:t>
            </a:r>
            <a:endParaRPr lang="en-US" dirty="0" smtClean="0">
              <a:latin typeface="Baskerville Old Face" pitchFamily="18" charset="0"/>
            </a:endParaRPr>
          </a:p>
          <a:p>
            <a:pPr marL="285750" indent="-285750">
              <a:buFont typeface="Wingdings" pitchFamily="2" charset="2"/>
              <a:buChar char="Ø"/>
            </a:pPr>
            <a:r>
              <a:rPr lang="en-US" dirty="0" smtClean="0">
                <a:latin typeface="Baskerville Old Face" pitchFamily="18" charset="0"/>
              </a:rPr>
              <a:t>Diuretics</a:t>
            </a:r>
          </a:p>
          <a:p>
            <a:pPr marL="285750" indent="-285750">
              <a:buFont typeface="Wingdings" pitchFamily="2" charset="2"/>
              <a:buChar char="Ø"/>
            </a:pPr>
            <a:r>
              <a:rPr lang="en-US" dirty="0" smtClean="0">
                <a:latin typeface="Baskerville Old Face" pitchFamily="18" charset="0"/>
              </a:rPr>
              <a:t>Lithium</a:t>
            </a:r>
          </a:p>
          <a:p>
            <a:pPr marL="285750" indent="-285750">
              <a:buFont typeface="Wingdings" pitchFamily="2" charset="2"/>
              <a:buChar char="Ø"/>
            </a:pPr>
            <a:r>
              <a:rPr lang="en-US" dirty="0" smtClean="0">
                <a:latin typeface="Baskerville Old Face" pitchFamily="18" charset="0"/>
              </a:rPr>
              <a:t>Phenytoin </a:t>
            </a:r>
          </a:p>
          <a:p>
            <a:pPr marL="285750" indent="-285750">
              <a:buFont typeface="Wingdings" pitchFamily="2" charset="2"/>
              <a:buChar char="Ø"/>
            </a:pPr>
            <a:r>
              <a:rPr lang="en-US" dirty="0" smtClean="0">
                <a:latin typeface="Baskerville Old Face" pitchFamily="18" charset="0"/>
              </a:rPr>
              <a:t>Ascorbic Acid (</a:t>
            </a:r>
            <a:r>
              <a:rPr lang="en-US" dirty="0" err="1" smtClean="0">
                <a:latin typeface="Baskerville Old Face" pitchFamily="18" charset="0"/>
              </a:rPr>
              <a:t>Vit</a:t>
            </a:r>
            <a:r>
              <a:rPr lang="en-US" dirty="0" smtClean="0">
                <a:latin typeface="Baskerville Old Face" pitchFamily="18" charset="0"/>
              </a:rPr>
              <a:t>-C)</a:t>
            </a:r>
          </a:p>
          <a:p>
            <a:endParaRPr lang="en-US" dirty="0">
              <a:latin typeface="Baskerville Old Face" pitchFamily="18" charset="0"/>
            </a:endParaRPr>
          </a:p>
        </p:txBody>
      </p:sp>
    </p:spTree>
    <p:extLst>
      <p:ext uri="{BB962C8B-B14F-4D97-AF65-F5344CB8AC3E}">
        <p14:creationId xmlns="" xmlns:p14="http://schemas.microsoft.com/office/powerpoint/2010/main" val="3914081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1110</Words>
  <Application>Microsoft Office PowerPoint</Application>
  <PresentationFormat>On-screen Show (4:3)</PresentationFormat>
  <Paragraphs>165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Psychostimulants</vt:lpstr>
      <vt:lpstr>How They Work</vt:lpstr>
      <vt:lpstr>Therapeutic Goal</vt:lpstr>
      <vt:lpstr>General Side Effects</vt:lpstr>
      <vt:lpstr>Slide 5</vt:lpstr>
      <vt:lpstr>Slide 6</vt:lpstr>
      <vt:lpstr>Slide 7</vt:lpstr>
      <vt:lpstr>Slide 8</vt:lpstr>
      <vt:lpstr>Slide 9</vt:lpstr>
      <vt:lpstr>Slide 10</vt:lpstr>
      <vt:lpstr>Slide 11</vt:lpstr>
      <vt:lpstr>Methylphenidate</vt:lpstr>
      <vt:lpstr>Methylphenidate Uses</vt:lpstr>
      <vt:lpstr>Methylphenidate Side Effects</vt:lpstr>
      <vt:lpstr>Methylpheidate</vt:lpstr>
      <vt:lpstr>Methylphenidate</vt:lpstr>
      <vt:lpstr>Methylphenidate</vt:lpstr>
      <vt:lpstr>Dextroamphetamine</vt:lpstr>
      <vt:lpstr>Side effects</vt:lpstr>
      <vt:lpstr>Contraindications</vt:lpstr>
      <vt:lpstr>Patient Education</vt:lpstr>
      <vt:lpstr>References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Psychostimulants</dc:title>
  <dc:creator>amber</dc:creator>
  <cp:lastModifiedBy>gscott@lakeviewcol.edu</cp:lastModifiedBy>
  <cp:revision>18</cp:revision>
  <dcterms:created xsi:type="dcterms:W3CDTF">2013-02-02T18:15:13Z</dcterms:created>
  <dcterms:modified xsi:type="dcterms:W3CDTF">2013-02-05T22:17:49Z</dcterms:modified>
</cp:coreProperties>
</file>