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766" autoAdjust="0"/>
  </p:normalViewPr>
  <p:slideViewPr>
    <p:cSldViewPr>
      <p:cViewPr varScale="1">
        <p:scale>
          <a:sx n="75" d="100"/>
          <a:sy n="75" d="100"/>
        </p:scale>
        <p:origin x="-142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692C72-0055-4CD1-AFB5-20B49084E66A}" type="datetimeFigureOut">
              <a:rPr lang="en-US" smtClean="0"/>
              <a:t>10/21/2010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53418F-B65F-43F3-A929-9CC42FA8765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lnSpc>
                <a:spcPct val="200000"/>
              </a:lnSpc>
            </a:pPr>
            <a:r>
              <a:rPr lang="en-US" dirty="0" smtClean="0"/>
              <a:t>In</a:t>
            </a:r>
            <a:r>
              <a:rPr lang="en-US" baseline="0" dirty="0" smtClean="0"/>
              <a:t> order to provide culturally sensitive care nurses must first understand their own culture.  Each nurse has their own beliefs and values, these must be held separate from the patients that they take care of.  Cultural competence is a constant learning process (</a:t>
            </a:r>
            <a:r>
              <a:rPr lang="en-US" baseline="0" dirty="0" err="1" smtClean="0"/>
              <a:t>Jenko</a:t>
            </a:r>
            <a:r>
              <a:rPr lang="en-US" baseline="0" dirty="0" smtClean="0"/>
              <a:t>, 2010).   There is no end point to learning cultural competence, it is an ongoing process.  To have respect for values and beliefs of other cultures nurses must continually be seeking knowledge of other cultures.  By learning the beliefs and rituals of other cultures nurses are able to better serve patients they take care of in a manner that fits the patients personal lifestyle, which in turn leads to better outcomes and healing (</a:t>
            </a:r>
            <a:r>
              <a:rPr lang="en-US" baseline="0" dirty="0" err="1" smtClean="0"/>
              <a:t>Jenko</a:t>
            </a:r>
            <a:r>
              <a:rPr lang="en-US" baseline="0" dirty="0" smtClean="0"/>
              <a:t>, 2010). </a:t>
            </a:r>
          </a:p>
          <a:p>
            <a:pPr lvl="0">
              <a:lnSpc>
                <a:spcPct val="200000"/>
              </a:lnSpc>
            </a:pPr>
            <a:r>
              <a:rPr lang="en-US" sz="1200" dirty="0" err="1" smtClean="0">
                <a:latin typeface="Times New Roman" pitchFamily="18" charset="0"/>
                <a:cs typeface="Times New Roman" pitchFamily="18" charset="0"/>
              </a:rPr>
              <a:t>Jenko</a:t>
            </a:r>
            <a:r>
              <a:rPr lang="en-US" sz="1200" dirty="0" smtClean="0">
                <a:latin typeface="Times New Roman" pitchFamily="18" charset="0"/>
                <a:cs typeface="Times New Roman" pitchFamily="18" charset="0"/>
              </a:rPr>
              <a:t>,</a:t>
            </a:r>
            <a:r>
              <a:rPr lang="en-US" sz="1200" baseline="0" dirty="0" smtClean="0">
                <a:latin typeface="Times New Roman" pitchFamily="18" charset="0"/>
                <a:cs typeface="Times New Roman" pitchFamily="18" charset="0"/>
              </a:rPr>
              <a:t> M.</a:t>
            </a:r>
            <a:r>
              <a:rPr lang="en-US" sz="1200" dirty="0" smtClean="0">
                <a:latin typeface="Times New Roman" pitchFamily="18" charset="0"/>
                <a:cs typeface="Times New Roman" pitchFamily="18" charset="0"/>
              </a:rPr>
              <a:t> (2010). </a:t>
            </a:r>
            <a:r>
              <a:rPr lang="en-US" sz="1200" dirty="0" err="1" smtClean="0">
                <a:latin typeface="Times New Roman" pitchFamily="18" charset="0"/>
                <a:cs typeface="Times New Roman" pitchFamily="18" charset="0"/>
              </a:rPr>
              <a:t>Transcultural</a:t>
            </a:r>
            <a:r>
              <a:rPr lang="en-US" sz="1200" baseline="0" dirty="0" smtClean="0">
                <a:latin typeface="Times New Roman" pitchFamily="18" charset="0"/>
                <a:cs typeface="Times New Roman" pitchFamily="18" charset="0"/>
              </a:rPr>
              <a:t> nursing principles</a:t>
            </a:r>
            <a:r>
              <a:rPr lang="en-US" sz="1200" dirty="0" smtClean="0">
                <a:latin typeface="Times New Roman" pitchFamily="18" charset="0"/>
                <a:cs typeface="Times New Roman" pitchFamily="18" charset="0"/>
              </a:rPr>
              <a:t>.  Retrieved October 19, 2010 </a:t>
            </a:r>
          </a:p>
          <a:p>
            <a:pPr lvl="0">
              <a:lnSpc>
                <a:spcPct val="200000"/>
              </a:lnSpc>
            </a:pPr>
            <a:r>
              <a:rPr lang="en-US" sz="1200" dirty="0" smtClean="0">
                <a:latin typeface="Times New Roman" pitchFamily="18" charset="0"/>
                <a:cs typeface="Times New Roman" pitchFamily="18" charset="0"/>
              </a:rPr>
              <a:t>	from </a:t>
            </a:r>
            <a:r>
              <a:rPr lang="en-US" sz="1200" dirty="0" smtClean="0">
                <a:latin typeface="Times New Roman" pitchFamily="18" charset="0"/>
                <a:cs typeface="Times New Roman" pitchFamily="18" charset="0"/>
                <a:hlinkClick r:id="rId3" invalidUrl="http:///"/>
              </a:rPr>
              <a:t>http://</a:t>
            </a:r>
            <a:r>
              <a:rPr lang="en-US" sz="1200" dirty="0" smtClean="0">
                <a:latin typeface="Times New Roman" pitchFamily="18" charset="0"/>
                <a:cs typeface="Times New Roman" pitchFamily="18" charset="0"/>
              </a:rPr>
              <a:t>www.medscape.com/viewarticles/534031</a:t>
            </a:r>
            <a:endParaRPr lang="en-US" sz="1200" dirty="0" smtClean="0">
              <a:latin typeface="Times New Roman" pitchFamily="18"/>
            </a:endParaRP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353418F-B65F-43F3-A929-9CC42FA87650}"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Communication is the means in which people</a:t>
            </a:r>
            <a:r>
              <a:rPr lang="en-US" baseline="0" dirty="0" smtClean="0"/>
              <a:t> connect (</a:t>
            </a:r>
            <a:r>
              <a:rPr lang="en-US" baseline="0" dirty="0" err="1" smtClean="0"/>
              <a:t>Jenko</a:t>
            </a:r>
            <a:r>
              <a:rPr lang="en-US" baseline="0" dirty="0" smtClean="0"/>
              <a:t>, 2010).  How people express feelings is different among cultures.  Personal space has a lot to do with feelings during communication, nurses must understand this when dealing with patients.  When dealing with the </a:t>
            </a:r>
            <a:r>
              <a:rPr lang="en-US" baseline="0" dirty="0" err="1" smtClean="0"/>
              <a:t>hispanic</a:t>
            </a:r>
            <a:r>
              <a:rPr lang="en-US" baseline="0" dirty="0" smtClean="0"/>
              <a:t> culture one must understand that time and setting appointments is not understood, the </a:t>
            </a:r>
            <a:r>
              <a:rPr lang="en-US" baseline="0" dirty="0" err="1" smtClean="0"/>
              <a:t>hispanic</a:t>
            </a:r>
            <a:r>
              <a:rPr lang="en-US" baseline="0" dirty="0" smtClean="0"/>
              <a:t> culture understands coming around 200 pm means any time from maybe 100 to 300, when caring for this culture this must be understood (</a:t>
            </a:r>
            <a:r>
              <a:rPr lang="en-US" baseline="0" dirty="0" err="1" smtClean="0"/>
              <a:t>Jenko</a:t>
            </a:r>
            <a:r>
              <a:rPr lang="en-US" baseline="0" dirty="0" smtClean="0"/>
              <a:t>, 2010).  Environmental control is defined as an individuals perception of the ability to direct factors in the environment.  Social organizations within a culture is represented by family, religion, ethnic, and interest groups.  Within these behaviors are learned and passed on (</a:t>
            </a:r>
            <a:r>
              <a:rPr lang="en-US" baseline="0" dirty="0" err="1" smtClean="0"/>
              <a:t>Jenko</a:t>
            </a:r>
            <a:r>
              <a:rPr lang="en-US" baseline="0" dirty="0" smtClean="0"/>
              <a:t>, 2010).  </a:t>
            </a:r>
          </a:p>
          <a:p>
            <a:pPr lvl="0">
              <a:lnSpc>
                <a:spcPct val="200000"/>
              </a:lnSpc>
            </a:pPr>
            <a:r>
              <a:rPr lang="en-US" sz="1200" dirty="0" err="1" smtClean="0">
                <a:latin typeface="Times New Roman" pitchFamily="18" charset="0"/>
                <a:cs typeface="Times New Roman" pitchFamily="18" charset="0"/>
              </a:rPr>
              <a:t>Jenko</a:t>
            </a:r>
            <a:r>
              <a:rPr lang="en-US" sz="1200" dirty="0" smtClean="0">
                <a:latin typeface="Times New Roman" pitchFamily="18" charset="0"/>
                <a:cs typeface="Times New Roman" pitchFamily="18" charset="0"/>
              </a:rPr>
              <a:t>,</a:t>
            </a:r>
            <a:r>
              <a:rPr lang="en-US" sz="1200" baseline="0" dirty="0" smtClean="0">
                <a:latin typeface="Times New Roman" pitchFamily="18" charset="0"/>
                <a:cs typeface="Times New Roman" pitchFamily="18" charset="0"/>
              </a:rPr>
              <a:t> M.</a:t>
            </a:r>
            <a:r>
              <a:rPr lang="en-US" sz="1200" dirty="0" smtClean="0">
                <a:latin typeface="Times New Roman" pitchFamily="18" charset="0"/>
                <a:cs typeface="Times New Roman" pitchFamily="18" charset="0"/>
              </a:rPr>
              <a:t> (2010). </a:t>
            </a:r>
            <a:r>
              <a:rPr lang="en-US" sz="1200" dirty="0" err="1" smtClean="0">
                <a:latin typeface="Times New Roman" pitchFamily="18" charset="0"/>
                <a:cs typeface="Times New Roman" pitchFamily="18" charset="0"/>
              </a:rPr>
              <a:t>Transcultural</a:t>
            </a:r>
            <a:r>
              <a:rPr lang="en-US" sz="1200" baseline="0" dirty="0" smtClean="0">
                <a:latin typeface="Times New Roman" pitchFamily="18" charset="0"/>
                <a:cs typeface="Times New Roman" pitchFamily="18" charset="0"/>
              </a:rPr>
              <a:t> nursing principles</a:t>
            </a:r>
            <a:r>
              <a:rPr lang="en-US" sz="1200" dirty="0" smtClean="0">
                <a:latin typeface="Times New Roman" pitchFamily="18" charset="0"/>
                <a:cs typeface="Times New Roman" pitchFamily="18" charset="0"/>
              </a:rPr>
              <a:t>.  Retrieved October 19, 2010 </a:t>
            </a:r>
          </a:p>
          <a:p>
            <a:pPr lvl="0">
              <a:lnSpc>
                <a:spcPct val="200000"/>
              </a:lnSpc>
            </a:pPr>
            <a:r>
              <a:rPr lang="en-US" sz="1200" dirty="0" smtClean="0">
                <a:latin typeface="Times New Roman" pitchFamily="18" charset="0"/>
                <a:cs typeface="Times New Roman" pitchFamily="18" charset="0"/>
              </a:rPr>
              <a:t>	from </a:t>
            </a:r>
            <a:r>
              <a:rPr lang="en-US" sz="1200" dirty="0" smtClean="0">
                <a:latin typeface="Times New Roman" pitchFamily="18" charset="0"/>
                <a:cs typeface="Times New Roman" pitchFamily="18" charset="0"/>
                <a:hlinkClick r:id="rId3" invalidUrl="http:///"/>
              </a:rPr>
              <a:t>http://</a:t>
            </a:r>
            <a:r>
              <a:rPr lang="en-US" sz="1200" dirty="0" smtClean="0">
                <a:latin typeface="Times New Roman" pitchFamily="18" charset="0"/>
                <a:cs typeface="Times New Roman" pitchFamily="18" charset="0"/>
              </a:rPr>
              <a:t>www.medscape.com/viewarticles/534031</a:t>
            </a:r>
            <a:endParaRPr lang="en-US" sz="1200" dirty="0" smtClean="0">
              <a:latin typeface="Times New Roman" pitchFamily="18"/>
            </a:endParaRPr>
          </a:p>
          <a:p>
            <a:endParaRPr lang="en-US" dirty="0"/>
          </a:p>
        </p:txBody>
      </p:sp>
      <p:sp>
        <p:nvSpPr>
          <p:cNvPr id="4" name="Slide Number Placeholder 3"/>
          <p:cNvSpPr>
            <a:spLocks noGrp="1"/>
          </p:cNvSpPr>
          <p:nvPr>
            <p:ph type="sldNum" sz="quarter" idx="10"/>
          </p:nvPr>
        </p:nvSpPr>
        <p:spPr/>
        <p:txBody>
          <a:bodyPr/>
          <a:lstStyle/>
          <a:p>
            <a:fld id="{B353418F-B65F-43F3-A929-9CC42FA87650}"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caring</a:t>
            </a:r>
            <a:r>
              <a:rPr lang="en-US" baseline="0" dirty="0" smtClean="0"/>
              <a:t> for a patient of different cultures a nurse must understand that sharing information is a sensitive across different cultures.  The decision maker in each culture is different, a nurse must be aware of this when giving a patient choices if they look to someone else to make decisions for them.  In some cultures the entire family involved in care and decision making (</a:t>
            </a:r>
            <a:r>
              <a:rPr lang="en-US" baseline="0" dirty="0" err="1" smtClean="0"/>
              <a:t>Jenko</a:t>
            </a:r>
            <a:r>
              <a:rPr lang="en-US" baseline="0" dirty="0" smtClean="0"/>
              <a:t>, 2010).  Nurses must respect the cultural of each patient, caring for them in ways that is most beneficial to health for the patient.  A nurse cannot give good </a:t>
            </a:r>
            <a:r>
              <a:rPr lang="en-US" baseline="0" dirty="0" err="1" smtClean="0"/>
              <a:t>transcultural</a:t>
            </a:r>
            <a:r>
              <a:rPr lang="en-US" baseline="0" dirty="0" smtClean="0"/>
              <a:t> care without understanding her own cultural beliefs (</a:t>
            </a:r>
            <a:r>
              <a:rPr lang="en-US" baseline="0" dirty="0" err="1" smtClean="0"/>
              <a:t>Jenko</a:t>
            </a:r>
            <a:r>
              <a:rPr lang="en-US" baseline="0" smtClean="0"/>
              <a:t>, 2010</a:t>
            </a:r>
            <a:r>
              <a:rPr lang="en-US" baseline="0" dirty="0" smtClean="0"/>
              <a:t>).  </a:t>
            </a:r>
          </a:p>
          <a:p>
            <a:pPr lvl="0">
              <a:lnSpc>
                <a:spcPct val="200000"/>
              </a:lnSpc>
            </a:pPr>
            <a:r>
              <a:rPr lang="en-US" sz="1200" dirty="0" err="1" smtClean="0">
                <a:latin typeface="Times New Roman" pitchFamily="18" charset="0"/>
                <a:cs typeface="Times New Roman" pitchFamily="18" charset="0"/>
              </a:rPr>
              <a:t>Jenko</a:t>
            </a:r>
            <a:r>
              <a:rPr lang="en-US" sz="1200" dirty="0" smtClean="0">
                <a:latin typeface="Times New Roman" pitchFamily="18" charset="0"/>
                <a:cs typeface="Times New Roman" pitchFamily="18" charset="0"/>
              </a:rPr>
              <a:t>,</a:t>
            </a:r>
            <a:r>
              <a:rPr lang="en-US" sz="1200" baseline="0" dirty="0" smtClean="0">
                <a:latin typeface="Times New Roman" pitchFamily="18" charset="0"/>
                <a:cs typeface="Times New Roman" pitchFamily="18" charset="0"/>
              </a:rPr>
              <a:t> M.</a:t>
            </a:r>
            <a:r>
              <a:rPr lang="en-US" sz="1200" dirty="0" smtClean="0">
                <a:latin typeface="Times New Roman" pitchFamily="18" charset="0"/>
                <a:cs typeface="Times New Roman" pitchFamily="18" charset="0"/>
              </a:rPr>
              <a:t> (2010). </a:t>
            </a:r>
            <a:r>
              <a:rPr lang="en-US" sz="1200" dirty="0" err="1" smtClean="0">
                <a:latin typeface="Times New Roman" pitchFamily="18" charset="0"/>
                <a:cs typeface="Times New Roman" pitchFamily="18" charset="0"/>
              </a:rPr>
              <a:t>Transcultural</a:t>
            </a:r>
            <a:r>
              <a:rPr lang="en-US" sz="1200" baseline="0" dirty="0" smtClean="0">
                <a:latin typeface="Times New Roman" pitchFamily="18" charset="0"/>
                <a:cs typeface="Times New Roman" pitchFamily="18" charset="0"/>
              </a:rPr>
              <a:t> nursing principles</a:t>
            </a:r>
            <a:r>
              <a:rPr lang="en-US" sz="1200" dirty="0" smtClean="0">
                <a:latin typeface="Times New Roman" pitchFamily="18" charset="0"/>
                <a:cs typeface="Times New Roman" pitchFamily="18" charset="0"/>
              </a:rPr>
              <a:t>.  Retrieved October 19, 2010 </a:t>
            </a:r>
          </a:p>
          <a:p>
            <a:pPr lvl="0">
              <a:lnSpc>
                <a:spcPct val="200000"/>
              </a:lnSpc>
            </a:pPr>
            <a:r>
              <a:rPr lang="en-US" sz="1200" dirty="0" smtClean="0">
                <a:latin typeface="Times New Roman" pitchFamily="18" charset="0"/>
                <a:cs typeface="Times New Roman" pitchFamily="18" charset="0"/>
              </a:rPr>
              <a:t>	from </a:t>
            </a:r>
            <a:r>
              <a:rPr lang="en-US" sz="1200" dirty="0" smtClean="0">
                <a:latin typeface="Times New Roman" pitchFamily="18" charset="0"/>
                <a:cs typeface="Times New Roman" pitchFamily="18" charset="0"/>
                <a:hlinkClick r:id="rId3" invalidUrl="http:///"/>
              </a:rPr>
              <a:t>http://</a:t>
            </a:r>
            <a:r>
              <a:rPr lang="en-US" sz="1200" dirty="0" smtClean="0">
                <a:latin typeface="Times New Roman" pitchFamily="18" charset="0"/>
                <a:cs typeface="Times New Roman" pitchFamily="18" charset="0"/>
              </a:rPr>
              <a:t>www.medscape.com/viewarticles/534031</a:t>
            </a:r>
            <a:endParaRPr lang="en-US" sz="1200" dirty="0" smtClean="0">
              <a:latin typeface="Times New Roman" pitchFamily="18"/>
            </a:endParaRP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353418F-B65F-43F3-A929-9CC42FA87650}"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34654D-F594-4314-AF03-0E6C27CB3F8C}"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34654D-F594-4314-AF03-0E6C27CB3F8C}"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34654D-F594-4314-AF03-0E6C27CB3F8C}"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34654D-F594-4314-AF03-0E6C27CB3F8C}"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34654D-F594-4314-AF03-0E6C27CB3F8C}" type="datetimeFigureOut">
              <a:rPr lang="en-US" smtClean="0"/>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34654D-F594-4314-AF03-0E6C27CB3F8C}" type="datetimeFigureOut">
              <a:rPr lang="en-US" smtClean="0"/>
              <a:t>10/21/2010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34654D-F594-4314-AF03-0E6C27CB3F8C}" type="datetimeFigureOut">
              <a:rPr lang="en-US" smtClean="0"/>
              <a:t>10/21/2010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34654D-F594-4314-AF03-0E6C27CB3F8C}" type="datetimeFigureOut">
              <a:rPr lang="en-US" smtClean="0"/>
              <a:t>10/21/2010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34654D-F594-4314-AF03-0E6C27CB3F8C}" type="datetimeFigureOut">
              <a:rPr lang="en-US" smtClean="0"/>
              <a:t>10/21/2010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34654D-F594-4314-AF03-0E6C27CB3F8C}" type="datetimeFigureOut">
              <a:rPr lang="en-US" smtClean="0"/>
              <a:t>10/21/2010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34654D-F594-4314-AF03-0E6C27CB3F8C}" type="datetimeFigureOut">
              <a:rPr lang="en-US" smtClean="0"/>
              <a:t>10/21/2010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164D1-656A-4D3C-891E-394EA8B50B8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34654D-F594-4314-AF03-0E6C27CB3F8C}" type="datetimeFigureOut">
              <a:rPr lang="en-US" smtClean="0"/>
              <a:t>10/21/2010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5164D1-656A-4D3C-891E-394EA8B50B8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772400" cy="1069975"/>
          </a:xfrm>
        </p:spPr>
        <p:txBody>
          <a:bodyPr>
            <a:normAutofit/>
          </a:bodyPr>
          <a:lstStyle/>
          <a:p>
            <a:r>
              <a:rPr lang="en-US" sz="2400" dirty="0" smtClean="0"/>
              <a:t>Providing Culturally Sensitive Care</a:t>
            </a:r>
            <a:endParaRPr lang="en-US" sz="2400" dirty="0"/>
          </a:p>
        </p:txBody>
      </p:sp>
      <p:sp>
        <p:nvSpPr>
          <p:cNvPr id="3" name="Subtitle 2"/>
          <p:cNvSpPr>
            <a:spLocks noGrp="1"/>
          </p:cNvSpPr>
          <p:nvPr>
            <p:ph type="subTitle" idx="1"/>
          </p:nvPr>
        </p:nvSpPr>
        <p:spPr>
          <a:xfrm>
            <a:off x="1143000" y="1066800"/>
            <a:ext cx="6781800" cy="5486400"/>
          </a:xfrm>
        </p:spPr>
        <p:txBody>
          <a:bodyPr>
            <a:normAutofit/>
          </a:bodyPr>
          <a:lstStyle/>
          <a:p>
            <a:r>
              <a:rPr lang="en-US" sz="2400" dirty="0" smtClean="0"/>
              <a:t>Developing Cultural Competence</a:t>
            </a:r>
          </a:p>
          <a:p>
            <a:pPr algn="l">
              <a:buFont typeface="Wingdings" pitchFamily="2" charset="2"/>
              <a:buChar char="v"/>
            </a:pPr>
            <a:r>
              <a:rPr lang="en-US" sz="2400" dirty="0" smtClean="0"/>
              <a:t>Is a constant learning process</a:t>
            </a:r>
          </a:p>
          <a:p>
            <a:pPr algn="l">
              <a:buFont typeface="Wingdings" pitchFamily="2" charset="2"/>
              <a:buChar char="v"/>
            </a:pPr>
            <a:r>
              <a:rPr lang="en-US" sz="2400" dirty="0" smtClean="0"/>
              <a:t>Nurses must first understand their own culture</a:t>
            </a:r>
          </a:p>
          <a:p>
            <a:pPr algn="l">
              <a:buFont typeface="Wingdings" pitchFamily="2" charset="2"/>
              <a:buChar char="v"/>
            </a:pPr>
            <a:r>
              <a:rPr lang="en-US" sz="2400" dirty="0" smtClean="0"/>
              <a:t>Acquire knowledge and understanding of other</a:t>
            </a:r>
          </a:p>
          <a:p>
            <a:pPr algn="l"/>
            <a:r>
              <a:rPr lang="en-US" sz="2400" dirty="0" smtClean="0"/>
              <a:t>     cultures</a:t>
            </a:r>
          </a:p>
          <a:p>
            <a:pPr algn="l">
              <a:buFont typeface="Wingdings" pitchFamily="2" charset="2"/>
              <a:buChar char="v"/>
            </a:pPr>
            <a:r>
              <a:rPr lang="en-US" sz="2400" dirty="0" smtClean="0"/>
              <a:t>Have respect for values and beliefs of other</a:t>
            </a:r>
          </a:p>
          <a:p>
            <a:pPr algn="l"/>
            <a:r>
              <a:rPr lang="en-US" sz="2400" dirty="0"/>
              <a:t> </a:t>
            </a:r>
            <a:r>
              <a:rPr lang="en-US" sz="2400" dirty="0" smtClean="0"/>
              <a:t>   cultures</a:t>
            </a:r>
          </a:p>
          <a:p>
            <a:pPr algn="l">
              <a:buFont typeface="Wingdings" pitchFamily="2" charset="2"/>
              <a:buChar char="v"/>
            </a:pPr>
            <a:r>
              <a:rPr lang="en-US" sz="2400" dirty="0" smtClean="0"/>
              <a:t>Incorporate the knowledge and apply it to nursing</a:t>
            </a:r>
          </a:p>
          <a:p>
            <a:pPr algn="l"/>
            <a:r>
              <a:rPr lang="en-US" sz="2400" dirty="0"/>
              <a:t> </a:t>
            </a:r>
            <a:r>
              <a:rPr lang="en-US" sz="2400" dirty="0" smtClean="0"/>
              <a:t>   practices</a:t>
            </a:r>
          </a:p>
          <a:p>
            <a:pPr algn="l"/>
            <a:endParaRPr lang="en-US" sz="2000" dirty="0"/>
          </a:p>
        </p:txBody>
      </p:sp>
      <p:pic>
        <p:nvPicPr>
          <p:cNvPr id="1026" name="Picture 2" descr="C:\Users\Lori\Pictures\thumbnail.jpg"/>
          <p:cNvPicPr>
            <a:picLocks noChangeAspect="1" noChangeArrowheads="1"/>
          </p:cNvPicPr>
          <p:nvPr/>
        </p:nvPicPr>
        <p:blipFill>
          <a:blip r:embed="rId3" cstate="print"/>
          <a:srcRect/>
          <a:stretch>
            <a:fillRect/>
          </a:stretch>
        </p:blipFill>
        <p:spPr bwMode="auto">
          <a:xfrm>
            <a:off x="3276600" y="5105400"/>
            <a:ext cx="1752600" cy="133635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Domains of </a:t>
            </a:r>
            <a:r>
              <a:rPr lang="en-US" dirty="0" err="1" smtClean="0"/>
              <a:t>Transcultural</a:t>
            </a:r>
            <a:r>
              <a:rPr lang="en-US" dirty="0" smtClean="0"/>
              <a:t> Nursing</a:t>
            </a:r>
            <a:endParaRPr lang="en-US" dirty="0"/>
          </a:p>
        </p:txBody>
      </p:sp>
      <p:sp>
        <p:nvSpPr>
          <p:cNvPr id="3" name="Content Placeholder 2"/>
          <p:cNvSpPr>
            <a:spLocks noGrp="1"/>
          </p:cNvSpPr>
          <p:nvPr>
            <p:ph idx="1"/>
          </p:nvPr>
        </p:nvSpPr>
        <p:spPr>
          <a:xfrm>
            <a:off x="533400" y="2057400"/>
            <a:ext cx="8229600" cy="3581400"/>
          </a:xfrm>
        </p:spPr>
        <p:txBody>
          <a:bodyPr/>
          <a:lstStyle/>
          <a:p>
            <a:pPr>
              <a:buFont typeface="Wingdings" pitchFamily="2" charset="2"/>
              <a:buChar char="v"/>
            </a:pPr>
            <a:r>
              <a:rPr lang="en-US" dirty="0" smtClean="0"/>
              <a:t>Communication</a:t>
            </a:r>
          </a:p>
          <a:p>
            <a:pPr>
              <a:buFont typeface="Wingdings" pitchFamily="2" charset="2"/>
              <a:buChar char="v"/>
            </a:pPr>
            <a:r>
              <a:rPr lang="en-US" dirty="0" smtClean="0"/>
              <a:t>Space</a:t>
            </a:r>
          </a:p>
          <a:p>
            <a:pPr>
              <a:buFont typeface="Wingdings" pitchFamily="2" charset="2"/>
              <a:buChar char="v"/>
            </a:pPr>
            <a:r>
              <a:rPr lang="en-US" dirty="0" smtClean="0"/>
              <a:t>Biological Variations</a:t>
            </a:r>
          </a:p>
          <a:p>
            <a:pPr>
              <a:buFont typeface="Wingdings" pitchFamily="2" charset="2"/>
              <a:buChar char="v"/>
            </a:pPr>
            <a:r>
              <a:rPr lang="en-US" dirty="0" smtClean="0"/>
              <a:t>Time</a:t>
            </a:r>
          </a:p>
          <a:p>
            <a:pPr>
              <a:buFont typeface="Wingdings" pitchFamily="2" charset="2"/>
              <a:buChar char="v"/>
            </a:pPr>
            <a:r>
              <a:rPr lang="en-US" dirty="0" smtClean="0"/>
              <a:t>Environmental Control</a:t>
            </a:r>
          </a:p>
          <a:p>
            <a:pPr>
              <a:buFont typeface="Wingdings" pitchFamily="2" charset="2"/>
              <a:buChar char="v"/>
            </a:pPr>
            <a:r>
              <a:rPr lang="en-US" dirty="0" smtClean="0"/>
              <a:t>Social Organizations</a:t>
            </a:r>
          </a:p>
          <a:p>
            <a:pPr>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Knowledge</a:t>
            </a:r>
            <a:endParaRPr lang="en-US" dirty="0"/>
          </a:p>
        </p:txBody>
      </p:sp>
      <p:sp>
        <p:nvSpPr>
          <p:cNvPr id="3" name="Content Placeholder 2"/>
          <p:cNvSpPr>
            <a:spLocks noGrp="1"/>
          </p:cNvSpPr>
          <p:nvPr>
            <p:ph sz="half" idx="1"/>
          </p:nvPr>
        </p:nvSpPr>
        <p:spPr/>
        <p:txBody>
          <a:bodyPr>
            <a:normAutofit/>
          </a:bodyPr>
          <a:lstStyle/>
          <a:p>
            <a:pPr>
              <a:buFont typeface="Wingdings" pitchFamily="2" charset="2"/>
              <a:buChar char="v"/>
            </a:pPr>
            <a:r>
              <a:rPr lang="en-US" dirty="0" smtClean="0"/>
              <a:t>Sharing appropriate to patients culture</a:t>
            </a:r>
          </a:p>
          <a:p>
            <a:pPr>
              <a:buFont typeface="Wingdings" pitchFamily="2" charset="2"/>
              <a:buChar char="v"/>
            </a:pPr>
            <a:r>
              <a:rPr lang="en-US" dirty="0" smtClean="0"/>
              <a:t>Locus of decision making</a:t>
            </a:r>
          </a:p>
          <a:p>
            <a:pPr>
              <a:buFont typeface="Wingdings" pitchFamily="2" charset="2"/>
              <a:buChar char="v"/>
            </a:pPr>
            <a:r>
              <a:rPr lang="en-US" dirty="0" smtClean="0"/>
              <a:t>Include family </a:t>
            </a:r>
          </a:p>
          <a:p>
            <a:pPr>
              <a:buFont typeface="Wingdings" pitchFamily="2" charset="2"/>
              <a:buChar char="v"/>
            </a:pPr>
            <a:r>
              <a:rPr lang="en-US" dirty="0" smtClean="0"/>
              <a:t>Respecting decisions</a:t>
            </a:r>
          </a:p>
          <a:p>
            <a:pPr>
              <a:buFont typeface="Wingdings" pitchFamily="2" charset="2"/>
              <a:buChar char="v"/>
            </a:pPr>
            <a:r>
              <a:rPr lang="en-US" dirty="0" smtClean="0"/>
              <a:t>Understanding self  </a:t>
            </a:r>
          </a:p>
          <a:p>
            <a:pPr algn="ctr">
              <a:buNone/>
            </a:pPr>
            <a:endParaRPr lang="en-US" dirty="0" smtClean="0"/>
          </a:p>
          <a:p>
            <a:endParaRPr lang="en-US" dirty="0"/>
          </a:p>
        </p:txBody>
      </p:sp>
      <p:pic>
        <p:nvPicPr>
          <p:cNvPr id="2052" name="Picture 4" descr="C:\Users\Lori\Pictures\thumbnailCAS075C7.jpg"/>
          <p:cNvPicPr>
            <a:picLocks noGrp="1" noChangeAspect="1" noChangeArrowheads="1"/>
          </p:cNvPicPr>
          <p:nvPr>
            <p:ph sz="half" idx="2"/>
          </p:nvPr>
        </p:nvPicPr>
        <p:blipFill>
          <a:blip r:embed="rId3" cstate="print"/>
          <a:srcRect/>
          <a:stretch>
            <a:fillRect/>
          </a:stretch>
        </p:blipFill>
        <p:spPr bwMode="auto">
          <a:xfrm>
            <a:off x="5791200" y="2438400"/>
            <a:ext cx="1524000" cy="15240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498</Words>
  <Application>Microsoft Office PowerPoint</Application>
  <PresentationFormat>On-screen Show (4:3)</PresentationFormat>
  <Paragraphs>37</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Providing Culturally Sensitive Care</vt:lpstr>
      <vt:lpstr>Domains of Transcultural Nursing</vt:lpstr>
      <vt:lpstr>Applying Knowledge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Providing Culturally Sensitive Care</dc:title>
  <dc:creator>Lori</dc:creator>
  <cp:lastModifiedBy>Lori</cp:lastModifiedBy>
  <cp:revision>10</cp:revision>
  <dcterms:created xsi:type="dcterms:W3CDTF">2010-10-22T00:08:19Z</dcterms:created>
  <dcterms:modified xsi:type="dcterms:W3CDTF">2010-10-22T01:31:58Z</dcterms:modified>
</cp:coreProperties>
</file>