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3"/>
  </p:notesMasterIdLst>
  <p:sldIdLst>
    <p:sldId id="256" r:id="rId2"/>
    <p:sldId id="257" r:id="rId3"/>
    <p:sldId id="258" r:id="rId4"/>
    <p:sldId id="259" r:id="rId5"/>
    <p:sldId id="260" r:id="rId6"/>
    <p:sldId id="261" r:id="rId7"/>
    <p:sldId id="270" r:id="rId8"/>
    <p:sldId id="271" r:id="rId9"/>
    <p:sldId id="272" r:id="rId10"/>
    <p:sldId id="273" r:id="rId11"/>
    <p:sldId id="274" r:id="rId12"/>
    <p:sldId id="269" r:id="rId13"/>
    <p:sldId id="275" r:id="rId14"/>
    <p:sldId id="263" r:id="rId15"/>
    <p:sldId id="264" r:id="rId16"/>
    <p:sldId id="265" r:id="rId17"/>
    <p:sldId id="266" r:id="rId18"/>
    <p:sldId id="267" r:id="rId19"/>
    <p:sldId id="268"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70351" autoAdjust="0"/>
  </p:normalViewPr>
  <p:slideViewPr>
    <p:cSldViewPr>
      <p:cViewPr>
        <p:scale>
          <a:sx n="52" d="100"/>
          <a:sy n="52" d="100"/>
        </p:scale>
        <p:origin x="-103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F861DE-9E4A-43C7-B170-76FC5BE0A45F}" type="datetimeFigureOut">
              <a:rPr lang="en-US" smtClean="0"/>
              <a:pPr/>
              <a:t>2/27/2011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94BE1-4B9B-42B8-AF57-2C9F04F2C534}" type="slidenum">
              <a:rPr lang="en-US" smtClean="0"/>
              <a:pPr/>
              <a:t>‹#›</a:t>
            </a:fld>
            <a:endParaRPr lang="en-US" dirty="0"/>
          </a:p>
        </p:txBody>
      </p:sp>
    </p:spTree>
    <p:extLst>
      <p:ext uri="{BB962C8B-B14F-4D97-AF65-F5344CB8AC3E}">
        <p14:creationId xmlns:p14="http://schemas.microsoft.com/office/powerpoint/2010/main" xmlns="" val="721686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“Younger children equated foods that tasted good with foods that were good for you,</a:t>
            </a:r>
            <a:r>
              <a:rPr lang="en-US" baseline="0" dirty="0" smtClean="0"/>
              <a:t> by second grade children expressed the belief that foods that were yummy were not good for you” (Meininger </a:t>
            </a:r>
            <a:r>
              <a:rPr lang="en-US" b="1" u="sng" baseline="0" dirty="0" smtClean="0"/>
              <a:t>et al, </a:t>
            </a:r>
            <a:r>
              <a:rPr lang="en-US" baseline="0" dirty="0" smtClean="0"/>
              <a:t>2010, p. 497). </a:t>
            </a:r>
          </a:p>
          <a:p>
            <a:endParaRPr lang="en-US" baseline="0" dirty="0" smtClean="0"/>
          </a:p>
          <a:p>
            <a:r>
              <a:rPr lang="en-US" baseline="0" dirty="0" smtClean="0"/>
              <a:t>“Across increasing grade levels, children began mentioning  food components such as proteins, carbohydrates, fats, and vitamins that contribute to healthiness of foods” (Meininger </a:t>
            </a:r>
            <a:r>
              <a:rPr lang="en-US" b="1" u="sng" baseline="0" dirty="0" smtClean="0"/>
              <a:t>et al</a:t>
            </a:r>
            <a:r>
              <a:rPr lang="en-US" baseline="0" dirty="0" smtClean="0"/>
              <a:t>, 2010, p. 497). </a:t>
            </a:r>
          </a:p>
          <a:p>
            <a:endParaRPr lang="en-US" baseline="0" dirty="0" smtClean="0"/>
          </a:p>
          <a:p>
            <a:r>
              <a:rPr lang="en-US" baseline="0" dirty="0" smtClean="0"/>
              <a:t>As children became older they were more aware that some foods were healthier than others by individualizing them into different groups. The younger children thought if it tasted good it was good for your health.</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10</a:t>
            </a:fld>
            <a:endParaRPr lang="en-US" dirty="0"/>
          </a:p>
        </p:txBody>
      </p:sp>
    </p:spTree>
    <p:extLst>
      <p:ext uri="{BB962C8B-B14F-4D97-AF65-F5344CB8AC3E}">
        <p14:creationId xmlns:p14="http://schemas.microsoft.com/office/powerpoint/2010/main" xmlns="" val="2154871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“Findings provide a basis for addressing children's false perceptions about healthy foods and activities, while building on their strengths in knowledge and attitudes that are fundamental to improvements in health behaviors” </a:t>
            </a:r>
            <a:r>
              <a:rPr lang="en-US" b="1" u="sng" strike="sngStrike" dirty="0" smtClean="0"/>
              <a:t>(Burns &amp; Grove, 2010</a:t>
            </a:r>
            <a:r>
              <a:rPr lang="en-US" dirty="0" smtClean="0"/>
              <a:t>).</a:t>
            </a:r>
          </a:p>
          <a:p>
            <a:endParaRPr lang="en-US" dirty="0" smtClean="0"/>
          </a:p>
          <a:p>
            <a:r>
              <a:rPr lang="en-US" dirty="0" smtClean="0"/>
              <a:t>“Children</a:t>
            </a:r>
            <a:r>
              <a:rPr lang="en-US" baseline="0" dirty="0" smtClean="0"/>
              <a:t> in higher grades had more mixed decisions about whether foods were healthy or unhealthy and gave reasons for their perceptions” (Meininger </a:t>
            </a:r>
            <a:r>
              <a:rPr lang="en-US" b="1" u="sng" baseline="0" dirty="0" smtClean="0"/>
              <a:t>et al, </a:t>
            </a:r>
            <a:r>
              <a:rPr lang="en-US" baseline="0" dirty="0" smtClean="0"/>
              <a:t>2010, p. 497). </a:t>
            </a:r>
          </a:p>
          <a:p>
            <a:endParaRPr lang="en-US" baseline="0" dirty="0" smtClean="0"/>
          </a:p>
          <a:p>
            <a:r>
              <a:rPr lang="en-US" baseline="0" dirty="0" smtClean="0"/>
              <a:t>Children were knowledgeable about foods and the understanding of particular methods of preparation improved with age. Children of all ages said foods that were the color green were better for them then sweets and cheese. </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dirty="0" smtClean="0"/>
          </a:p>
        </p:txBody>
      </p:sp>
      <p:sp>
        <p:nvSpPr>
          <p:cNvPr id="4" name="Slide Number Placeholder 3"/>
          <p:cNvSpPr>
            <a:spLocks noGrp="1"/>
          </p:cNvSpPr>
          <p:nvPr>
            <p:ph type="sldNum" sz="quarter" idx="10"/>
          </p:nvPr>
        </p:nvSpPr>
        <p:spPr/>
        <p:txBody>
          <a:bodyPr/>
          <a:lstStyle/>
          <a:p>
            <a:fld id="{ECA94BE1-4B9B-42B8-AF57-2C9F04F2C534}" type="slidenum">
              <a:rPr lang="en-US" smtClean="0"/>
              <a:pPr/>
              <a:t>11</a:t>
            </a:fld>
            <a:endParaRPr lang="en-US" dirty="0"/>
          </a:p>
        </p:txBody>
      </p:sp>
    </p:spTree>
    <p:extLst>
      <p:ext uri="{BB962C8B-B14F-4D97-AF65-F5344CB8AC3E}">
        <p14:creationId xmlns:p14="http://schemas.microsoft.com/office/powerpoint/2010/main" xmlns="" val="2376500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smtClean="0"/>
              <a:t>Parents were sent a letter informing them about the study.</a:t>
            </a:r>
            <a:r>
              <a:rPr lang="en-US" sz="1200" baseline="0" dirty="0" smtClean="0"/>
              <a:t> The letter gave the parents the option </a:t>
            </a:r>
            <a:r>
              <a:rPr lang="en-US" sz="1200" dirty="0" smtClean="0"/>
              <a:t>to allow their children to participate or</a:t>
            </a:r>
            <a:r>
              <a:rPr lang="en-US" sz="1200" baseline="0" dirty="0" smtClean="0"/>
              <a:t> they had the option to refuse participation. </a:t>
            </a:r>
            <a:r>
              <a:rPr lang="en-US" sz="1200" dirty="0" smtClean="0"/>
              <a:t>The children themselves were given the opportunity to refuse or to agree to participate in the study. All of the facilitators underwent certification in protection of human research participants</a:t>
            </a:r>
            <a:r>
              <a:rPr lang="en-US" sz="1200" baseline="0" dirty="0" smtClean="0"/>
              <a:t> </a:t>
            </a:r>
            <a:r>
              <a:rPr lang="en-US" sz="1200" dirty="0" smtClean="0"/>
              <a:t>(Meininger</a:t>
            </a:r>
            <a:r>
              <a:rPr lang="en-US" sz="1200" baseline="0" dirty="0" smtClean="0"/>
              <a:t> </a:t>
            </a:r>
            <a:r>
              <a:rPr lang="en-US" sz="1200" b="1" u="sng" baseline="0" dirty="0" smtClean="0"/>
              <a:t>et al, </a:t>
            </a:r>
            <a:r>
              <a:rPr lang="en-US" sz="1200" baseline="0" dirty="0" smtClean="0"/>
              <a:t>2010). </a:t>
            </a:r>
          </a:p>
          <a:p>
            <a:pPr lvl="0"/>
            <a:endParaRPr lang="en-US" sz="1200" baseline="0" dirty="0" smtClean="0"/>
          </a:p>
          <a:p>
            <a:pPr lvl="0"/>
            <a:endParaRPr lang="en-US" sz="1200" baseline="0" dirty="0" smtClean="0"/>
          </a:p>
          <a:p>
            <a:pPr lvl="0"/>
            <a:r>
              <a:rPr lang="en-US" sz="1200" b="1" u="sng" baseline="0" dirty="0" smtClean="0"/>
              <a:t>The expectation was for you to support you discussion with authoritative information from Burns and Grove (2010). By doing this you can prove if the researchers upheld the participant’s human rights.</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12</a:t>
            </a:fld>
            <a:endParaRPr lang="en-US" dirty="0"/>
          </a:p>
        </p:txBody>
      </p:sp>
    </p:spTree>
    <p:extLst>
      <p:ext uri="{BB962C8B-B14F-4D97-AF65-F5344CB8AC3E}">
        <p14:creationId xmlns:p14="http://schemas.microsoft.com/office/powerpoint/2010/main" xmlns="" val="15689228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smtClean="0"/>
              <a:t>A </a:t>
            </a:r>
            <a:r>
              <a:rPr lang="en-US" sz="1200" b="1" u="sng" dirty="0" smtClean="0"/>
              <a:t>Manuel</a:t>
            </a:r>
            <a:r>
              <a:rPr lang="en-US" sz="1200" dirty="0" smtClean="0"/>
              <a:t> was developed that had step-by-step</a:t>
            </a:r>
            <a:r>
              <a:rPr lang="en-US" sz="1200" baseline="0" dirty="0" smtClean="0"/>
              <a:t> </a:t>
            </a:r>
            <a:r>
              <a:rPr lang="en-US" sz="1200" dirty="0" smtClean="0"/>
              <a:t>protocol. Training sessions were held along with test groups. Training</a:t>
            </a:r>
            <a:r>
              <a:rPr lang="en-US" sz="1200" baseline="0" dirty="0" smtClean="0"/>
              <a:t> sessions used role play and practice sessions to help train the facilitators. Randomly choosing the children helps to ensure fair treatment, and that no one is purposely being left out or chosen based on other criteria (Meininger </a:t>
            </a:r>
            <a:r>
              <a:rPr lang="en-US" sz="1200" b="1" u="sng" baseline="0" dirty="0" smtClean="0"/>
              <a:t>et al</a:t>
            </a:r>
            <a:r>
              <a:rPr lang="en-US" sz="1200" baseline="0" dirty="0" smtClean="0"/>
              <a:t>, 2010).</a:t>
            </a:r>
            <a:endParaRPr lang="en-US" sz="1200" dirty="0" smtClean="0"/>
          </a:p>
          <a:p>
            <a:endParaRPr lang="en-US" dirty="0" smtClean="0"/>
          </a:p>
          <a:p>
            <a:endParaRPr lang="en-US" dirty="0" smtClean="0"/>
          </a:p>
          <a:p>
            <a:endParaRPr lang="en-US" dirty="0" smtClean="0"/>
          </a:p>
          <a:p>
            <a:r>
              <a:rPr lang="en-US" b="1" u="sng" dirty="0" smtClean="0"/>
              <a:t>Discussion too brief</a:t>
            </a:r>
            <a:r>
              <a:rPr lang="en-US" b="1" u="sng" baseline="0" dirty="0" smtClean="0"/>
              <a:t> for a 200-point assignment.</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13</a:t>
            </a:fld>
            <a:endParaRPr lang="en-US" dirty="0"/>
          </a:p>
        </p:txBody>
      </p:sp>
    </p:spTree>
    <p:extLst>
      <p:ext uri="{BB962C8B-B14F-4D97-AF65-F5344CB8AC3E}">
        <p14:creationId xmlns:p14="http://schemas.microsoft.com/office/powerpoint/2010/main" xmlns="" val="1273980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designers used innovative ways of</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involving the school children as “partners” in research study. The children were considered experts which is something that rarely happens in research involving children. They tried to make it as fun as possible for the children by letting them move around and dance while they were in groups conducting the experiment. </a:t>
            </a:r>
          </a:p>
          <a:p>
            <a:pPr lvl="0"/>
            <a:endParaRPr lang="en-US" sz="1200" kern="1200" dirty="0" smtClean="0">
              <a:solidFill>
                <a:schemeClr val="tx1"/>
              </a:solidFill>
              <a:effectLst/>
              <a:latin typeface="+mn-lt"/>
              <a:ea typeface="+mn-ea"/>
              <a:cs typeface="+mn-cs"/>
            </a:endParaRPr>
          </a:p>
          <a:p>
            <a:pPr marL="0" lvl="0" indent="0">
              <a:buFont typeface="Arial" pitchFamily="34" charset="0"/>
              <a:buNone/>
            </a:pPr>
            <a:r>
              <a:rPr lang="en-US" sz="1200" kern="1200" dirty="0" smtClean="0">
                <a:solidFill>
                  <a:schemeClr val="tx1"/>
                </a:solidFill>
                <a:effectLst/>
                <a:latin typeface="+mn-lt"/>
                <a:ea typeface="+mn-ea"/>
                <a:cs typeface="+mn-cs"/>
              </a:rPr>
              <a:t>There was great collaboration between health professionals and education professionals. They even elicited the help of people in high school in order to form more of a trusting relationship with the children. By working together they were able to collect the data that was needed during appropriate times and under a setting the children were comfortable with. </a:t>
            </a:r>
          </a:p>
          <a:p>
            <a:endParaRPr lang="en-US" dirty="0" smtClean="0"/>
          </a:p>
          <a:p>
            <a:r>
              <a:rPr lang="en-US" b="1" u="sng" dirty="0" smtClean="0"/>
              <a:t>Citations needed</a:t>
            </a:r>
          </a:p>
          <a:p>
            <a:endParaRPr lang="en-US" dirty="0" smtClean="0"/>
          </a:p>
          <a:p>
            <a:endParaRPr lang="en-US" dirty="0" smtClean="0"/>
          </a:p>
          <a:p>
            <a:r>
              <a:rPr lang="en-US" sz="1200" b="1" u="sng" kern="1200" dirty="0" smtClean="0">
                <a:solidFill>
                  <a:schemeClr val="tx1"/>
                </a:solidFill>
                <a:latin typeface="+mn-lt"/>
                <a:ea typeface="+mn-ea"/>
                <a:cs typeface="+mn-cs"/>
              </a:rPr>
              <a:t>Chapter 26 of the text discusses how to appraise the strengths of a study. Based on that information:</a:t>
            </a:r>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Were the methods of this study open?  Is the study and its methods relevant and reflect reality?  Was the research question clear? Were the data collection and analysis methods thorough? Are the findings from this study comparable to the findings in previous studies? These are the ways to determine the strengths of a study. </a:t>
            </a:r>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14</a:t>
            </a:fld>
            <a:endParaRPr lang="en-US" dirty="0"/>
          </a:p>
        </p:txBody>
      </p:sp>
    </p:spTree>
    <p:extLst>
      <p:ext uri="{BB962C8B-B14F-4D97-AF65-F5344CB8AC3E}">
        <p14:creationId xmlns:p14="http://schemas.microsoft.com/office/powerpoint/2010/main" xmlns="" val="14193149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results are only based on one school district. It is hard to generalize these finding because children in other school districts may not have the same opinions on what activities and foods are good or bad, and they may not have the same resources available to them. The level of knowledge may not be the same in other school districts.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Other influences may affect the child’s choice of foods or activities, like racial and ethnic groups, child’s body size and type.  This study did not take these</a:t>
            </a:r>
            <a:r>
              <a:rPr lang="en-US" sz="1200" kern="1200" baseline="0" dirty="0" smtClean="0">
                <a:solidFill>
                  <a:schemeClr val="tx1"/>
                </a:solidFill>
                <a:effectLst/>
                <a:latin typeface="+mn-lt"/>
                <a:ea typeface="+mn-ea"/>
                <a:cs typeface="+mn-cs"/>
              </a:rPr>
              <a:t> i</a:t>
            </a:r>
            <a:r>
              <a:rPr lang="en-US" sz="1200" kern="1200" dirty="0" smtClean="0">
                <a:solidFill>
                  <a:schemeClr val="tx1"/>
                </a:solidFill>
                <a:effectLst/>
                <a:latin typeface="+mn-lt"/>
                <a:ea typeface="+mn-ea"/>
                <a:cs typeface="+mn-cs"/>
              </a:rPr>
              <a:t>nto account and did not discern them. </a:t>
            </a:r>
          </a:p>
          <a:p>
            <a:endParaRPr lang="en-US" dirty="0" smtClean="0"/>
          </a:p>
          <a:p>
            <a:endParaRPr lang="en-US" dirty="0" smtClean="0"/>
          </a:p>
          <a:p>
            <a:r>
              <a:rPr lang="en-US" b="1" u="sng" dirty="0" smtClean="0"/>
              <a:t>Citations needed.</a:t>
            </a:r>
          </a:p>
          <a:p>
            <a:endParaRPr lang="en-US" b="1" u="sng" dirty="0" smtClean="0"/>
          </a:p>
          <a:p>
            <a:r>
              <a:rPr lang="en-US" b="1" u="sng" dirty="0" smtClean="0"/>
              <a:t>What does Burns</a:t>
            </a:r>
            <a:r>
              <a:rPr lang="en-US" b="1" u="sng" baseline="0" dirty="0" smtClean="0"/>
              <a:t> and Grove (2010) say about the limitations of studies?</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15</a:t>
            </a:fld>
            <a:endParaRPr lang="en-US" dirty="0"/>
          </a:p>
        </p:txBody>
      </p:sp>
    </p:spTree>
    <p:extLst>
      <p:ext uri="{BB962C8B-B14F-4D97-AF65-F5344CB8AC3E}">
        <p14:creationId xmlns:p14="http://schemas.microsoft.com/office/powerpoint/2010/main" xmlns="" val="3391959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findings are</a:t>
            </a:r>
            <a:r>
              <a:rPr lang="en-US" baseline="0" dirty="0" smtClean="0"/>
              <a:t> useful for planning programs at critical time points for school-age children” (Meininger </a:t>
            </a:r>
            <a:r>
              <a:rPr lang="en-US" b="1" u="sng" baseline="0" dirty="0" smtClean="0"/>
              <a:t>et al</a:t>
            </a:r>
            <a:r>
              <a:rPr lang="en-US" baseline="0" dirty="0" smtClean="0"/>
              <a:t>, 2010, p.500). </a:t>
            </a:r>
          </a:p>
          <a:p>
            <a:endParaRPr lang="en-US" baseline="0" dirty="0" smtClean="0"/>
          </a:p>
          <a:p>
            <a:r>
              <a:rPr lang="en-US" baseline="0" dirty="0" smtClean="0"/>
              <a:t>Obesity is rising in America throughout the younger population. It is important to explain to children what foods to eat and how important it is to participate in exercise. “National estimates for 2003 to 2004 indicate that 17.1% of children and adolescents were overweight with an increasing trend over time for both male and female children” (Meininger </a:t>
            </a:r>
            <a:r>
              <a:rPr lang="en-US" b="1" u="sng" baseline="0" dirty="0" smtClean="0"/>
              <a:t>et al, </a:t>
            </a:r>
            <a:r>
              <a:rPr lang="en-US" baseline="0" dirty="0" smtClean="0"/>
              <a:t>2010, p. 494). </a:t>
            </a:r>
          </a:p>
          <a:p>
            <a:endParaRPr lang="en-US" baseline="0" dirty="0" smtClean="0"/>
          </a:p>
          <a:p>
            <a:r>
              <a:rPr lang="en-US" baseline="0" dirty="0" smtClean="0"/>
              <a:t>“Findings provide a basis for addressing children’s false perceptions about healthy foods and activities, while building on their strengths in knowledge and attitudes that are fundamental to improvements in health behaviors” (Meininger </a:t>
            </a:r>
            <a:r>
              <a:rPr lang="en-US" b="1" u="sng" baseline="0" dirty="0" smtClean="0"/>
              <a:t>et al, </a:t>
            </a:r>
            <a:r>
              <a:rPr lang="en-US" baseline="0" dirty="0" smtClean="0"/>
              <a:t>2010, p.500).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b="1" u="sng" dirty="0" smtClean="0"/>
          </a:p>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16</a:t>
            </a:fld>
            <a:endParaRPr lang="en-US" dirty="0"/>
          </a:p>
        </p:txBody>
      </p:sp>
    </p:spTree>
    <p:extLst>
      <p:ext uri="{BB962C8B-B14F-4D97-AF65-F5344CB8AC3E}">
        <p14:creationId xmlns:p14="http://schemas.microsoft.com/office/powerpoint/2010/main" xmlns="" val="266249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research method is</a:t>
            </a:r>
            <a:r>
              <a:rPr lang="en-US" baseline="0" dirty="0" smtClean="0"/>
              <a:t> used to describe variables, examine relationships among variables, and determine cause and effect interactions between variables” (Burns&amp;Grove,2010,p.22).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formal, objective, systematic process in which numerical data are used to obtain information about the world” (Burns&amp;Grove,2010,p 22). </a:t>
            </a:r>
          </a:p>
          <a:p>
            <a:endParaRPr lang="en-US" baseline="0" dirty="0" smtClean="0"/>
          </a:p>
          <a:p>
            <a:endParaRPr lang="en-US" baseline="0" dirty="0" smtClean="0"/>
          </a:p>
          <a:p>
            <a:r>
              <a:rPr lang="en-US" baseline="0" dirty="0" smtClean="0"/>
              <a:t>“Quantitative researchers remain detached from the study and try not to influence it with their values” (Burns&amp;Grove,2010,p.23). </a:t>
            </a:r>
          </a:p>
          <a:p>
            <a:endParaRPr lang="en-US" baseline="0" dirty="0" smtClean="0"/>
          </a:p>
          <a:p>
            <a:r>
              <a:rPr lang="en-US" baseline="0" dirty="0" smtClean="0"/>
              <a:t>Throughout the study researchers based the information of statistical information and not what they believed was correct. This research is science based and based on the cause and effect results. </a:t>
            </a:r>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17</a:t>
            </a:fld>
            <a:endParaRPr lang="en-US" dirty="0"/>
          </a:p>
        </p:txBody>
      </p:sp>
    </p:spTree>
    <p:extLst>
      <p:ext uri="{BB962C8B-B14F-4D97-AF65-F5344CB8AC3E}">
        <p14:creationId xmlns:p14="http://schemas.microsoft.com/office/powerpoint/2010/main" xmlns="" val="3463483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type of research</a:t>
            </a:r>
            <a:r>
              <a:rPr lang="en-US" baseline="0" dirty="0" smtClean="0"/>
              <a:t> is conducted to describe and promote our understanding of human experiences such as pain, caring, and comfort” (Burns&amp;Grove,2010,p.22).</a:t>
            </a:r>
          </a:p>
          <a:p>
            <a:endParaRPr lang="en-US" baseline="0" dirty="0" smtClean="0"/>
          </a:p>
          <a:p>
            <a:r>
              <a:rPr lang="en-US" baseline="0" dirty="0" smtClean="0"/>
              <a:t>“The philosophical  base of qualitative research is interpretive, humanistic, and naturalistic and is concerned with helping those involved to understand the meaning of their social interactions” (Burns&amp;Grove,2010,p.23).</a:t>
            </a:r>
          </a:p>
          <a:p>
            <a:endParaRPr lang="en-US" baseline="0" dirty="0" smtClean="0"/>
          </a:p>
          <a:p>
            <a:r>
              <a:rPr lang="en-US" baseline="0" dirty="0" smtClean="0"/>
              <a:t>“The qualitative researcher has an active part in the study, and the researcher’s values and perceptions influence the findings. Thus, this research approach is subjective, but the approach assumes that subjectively is essential for the understanding of human experiences” (Burns&amp;Grove,2010,p.23). </a:t>
            </a:r>
          </a:p>
          <a:p>
            <a:endParaRPr lang="en-US" baseline="0" dirty="0" smtClean="0"/>
          </a:p>
          <a:p>
            <a:r>
              <a:rPr lang="en-US" baseline="0" dirty="0" smtClean="0"/>
              <a:t>This research is based primarily on the subject rather than  the study as a group.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b="1" u="sng" dirty="0" smtClean="0"/>
          </a:p>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18</a:t>
            </a:fld>
            <a:endParaRPr lang="en-US" dirty="0"/>
          </a:p>
        </p:txBody>
      </p:sp>
    </p:spTree>
    <p:extLst>
      <p:ext uri="{BB962C8B-B14F-4D97-AF65-F5344CB8AC3E}">
        <p14:creationId xmlns:p14="http://schemas.microsoft.com/office/powerpoint/2010/main" xmlns="" val="3407175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“Quantitative and qualitative research methodologies have some similarities,</a:t>
            </a:r>
            <a:r>
              <a:rPr lang="en-US" baseline="0" dirty="0" smtClean="0"/>
              <a:t> because both require researcher expertise, involve rigor in implementation, and result in the generation of scientific knowledge for nursing practice” (Burns&amp;Grove,2010,p. 23).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Qualitative and quantitative research create different kinds of knowledge that is useful</a:t>
            </a:r>
            <a:r>
              <a:rPr lang="en-US" baseline="0" dirty="0" smtClean="0"/>
              <a:t> and helpful </a:t>
            </a:r>
            <a:r>
              <a:rPr lang="en-US" dirty="0" smtClean="0"/>
              <a:t> in the nursing practice. </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b="1" u="sng" dirty="0" smtClean="0"/>
          </a:p>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19</a:t>
            </a:fld>
            <a:endParaRPr lang="en-US" dirty="0"/>
          </a:p>
        </p:txBody>
      </p:sp>
    </p:spTree>
    <p:extLst>
      <p:ext uri="{BB962C8B-B14F-4D97-AF65-F5344CB8AC3E}">
        <p14:creationId xmlns:p14="http://schemas.microsoft.com/office/powerpoint/2010/main" xmlns="" val="4246582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a:t>
            </a:r>
            <a:r>
              <a:rPr lang="en-US" baseline="0" dirty="0" smtClean="0"/>
              <a:t> powerpoint presentation is to show knowledge about qualitative research by discussing and analyzing the qualitative research article provided. The purpose and main research question will be addressed, the sample and data will be discussed and analyzed, strengths and limitations will be discussed, and there will be a conclusion with references to follow.  </a:t>
            </a:r>
          </a:p>
          <a:p>
            <a:endParaRPr lang="en-US" baseline="0" dirty="0" smtClean="0"/>
          </a:p>
          <a:p>
            <a:endParaRPr lang="en-US" baseline="0" dirty="0" smtClean="0"/>
          </a:p>
          <a:p>
            <a:endParaRPr lang="en-US" baseline="0" dirty="0" smtClean="0"/>
          </a:p>
          <a:p>
            <a:r>
              <a:rPr lang="en-US" b="1" u="sng" baseline="0" dirty="0" smtClean="0"/>
              <a:t>Good!</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findings</a:t>
            </a:r>
            <a:r>
              <a:rPr lang="en-US" baseline="0" dirty="0" smtClean="0"/>
              <a:t> have implications for developmentally appropriate health promotion interventions to prevent obesity. These structured but highly interactive methods could be used by school personnel to assess the unique needs of a school population” (Meininger </a:t>
            </a:r>
            <a:r>
              <a:rPr lang="en-US" b="1" u="sng" baseline="0" dirty="0" smtClean="0"/>
              <a:t>et al, </a:t>
            </a:r>
            <a:r>
              <a:rPr lang="en-US" baseline="0" dirty="0" smtClean="0"/>
              <a:t>2010, p. 494). </a:t>
            </a:r>
          </a:p>
          <a:p>
            <a:endParaRPr lang="en-US" baseline="0" dirty="0" smtClean="0"/>
          </a:p>
          <a:p>
            <a:r>
              <a:rPr lang="en-US" baseline="0" dirty="0" smtClean="0"/>
              <a:t>These results are valuable for arranging programs for exercise and health promotion for school-age children. Interventions can be taken based on the age group and the child’s perceptions of the foods and activities. </a:t>
            </a:r>
          </a:p>
          <a:p>
            <a:endParaRPr lang="en-US" baseline="0" dirty="0" smtClean="0"/>
          </a:p>
          <a:p>
            <a:endParaRPr lang="en-US" baseline="0" dirty="0" smtClean="0"/>
          </a:p>
          <a:p>
            <a:endParaRPr lang="en-US" baseline="0" dirty="0" smtClean="0"/>
          </a:p>
          <a:p>
            <a:r>
              <a:rPr lang="en-US" b="1" u="sng" baseline="0" dirty="0" smtClean="0"/>
              <a:t>The intent of a summary is to provide a synopsis of the entire presentation, not just the study.</a:t>
            </a:r>
          </a:p>
          <a:p>
            <a:endParaRPr lang="en-US"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b="1" u="sng" dirty="0" smtClean="0"/>
          </a:p>
          <a:p>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Good!</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epidemic of obesity in the United</a:t>
            </a:r>
            <a:r>
              <a:rPr lang="en-US" baseline="0" dirty="0" smtClean="0"/>
              <a:t> States is disabling, deadly, and costly. National estimates for 2003 to 2004 indicate that 17.1% of children and adolescents were overweight(+- 95</a:t>
            </a:r>
            <a:r>
              <a:rPr lang="en-US" baseline="30000" dirty="0" smtClean="0"/>
              <a:t>th</a:t>
            </a:r>
            <a:r>
              <a:rPr lang="en-US" baseline="0" dirty="0" smtClean="0"/>
              <a:t> percentile) with an increasing trend over time for both male and female children and dramatic increases among children in racial and ethnic minority groups in the United States”(Meininger et al, 2010, p.495).</a:t>
            </a:r>
          </a:p>
          <a:p>
            <a:endParaRPr lang="en-US" baseline="0" dirty="0" smtClean="0"/>
          </a:p>
          <a:p>
            <a:r>
              <a:rPr lang="en-US" baseline="0" dirty="0" smtClean="0"/>
              <a:t>Because of the rising numbers in the United States among children with obesity, people are wanting to become involved to change this. A lot of the problems can be solved in the school setting, but also at home. It is important to try to involve all community members. Lifestyle habits and choices are often passed down from generation to generation and it is important for the problem to be modified from where it started if possible. </a:t>
            </a:r>
          </a:p>
        </p:txBody>
      </p:sp>
      <p:sp>
        <p:nvSpPr>
          <p:cNvPr id="4" name="Slide Number Placeholder 3"/>
          <p:cNvSpPr>
            <a:spLocks noGrp="1"/>
          </p:cNvSpPr>
          <p:nvPr>
            <p:ph type="sldNum" sz="quarter" idx="10"/>
          </p:nvPr>
        </p:nvSpPr>
        <p:spPr/>
        <p:txBody>
          <a:bodyPr/>
          <a:lstStyle/>
          <a:p>
            <a:fld id="{ECA94BE1-4B9B-42B8-AF57-2C9F04F2C53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a:t>
            </a:r>
            <a:r>
              <a:rPr lang="en-US" baseline="0" dirty="0" smtClean="0"/>
              <a:t> of this study was to elicit, from children in kindergarten(K) through sixth grade, perceptions of foods and activities that would inform the design of developmentally appropriate interventions to prevent and reduce childhood obesity</a:t>
            </a:r>
            <a:r>
              <a:rPr lang="en-US" dirty="0" smtClean="0"/>
              <a:t>”(Meininger</a:t>
            </a:r>
            <a:r>
              <a:rPr lang="en-US" baseline="0" dirty="0" smtClean="0"/>
              <a:t> et </a:t>
            </a:r>
            <a:r>
              <a:rPr lang="en-US" b="1" u="sng" baseline="0" dirty="0" smtClean="0"/>
              <a:t>al</a:t>
            </a:r>
            <a:r>
              <a:rPr lang="en-US" baseline="0" dirty="0" smtClean="0"/>
              <a:t>, 2010, p.493). </a:t>
            </a:r>
          </a:p>
          <a:p>
            <a:endParaRPr lang="en-US" baseline="0" dirty="0" smtClean="0"/>
          </a:p>
          <a:p>
            <a:r>
              <a:rPr lang="en-US" baseline="0" dirty="0" smtClean="0"/>
              <a:t>Two-hundred and eighteen children were selected to participate in exercises that would help the researchers study and analyze different ideas on how to implement and prevent the problem of childhood obesity. The high school students were selected to help lead the groups because it was thought the children would be more willing to share the truth and to also involve other members of the community in the research study. </a:t>
            </a:r>
            <a:r>
              <a:rPr lang="en-US" b="1" u="sng" baseline="0" dirty="0" smtClean="0"/>
              <a:t>Citation needed</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following</a:t>
            </a:r>
            <a:r>
              <a:rPr lang="en-US" baseline="0" dirty="0" smtClean="0"/>
              <a:t> research questions were addressed: 1. Which foods do K-sixth grade children like/dislike and how are their likes/dislikes related to their perceptions of foods as healthy or unhealthy? 2. Which activities do K-sixth grade children likes/dislikes related to their perceptions of activities as physical or sedentary”(Meininger et </a:t>
            </a:r>
            <a:r>
              <a:rPr lang="en-US" b="1" u="sng" baseline="0" dirty="0" smtClean="0"/>
              <a:t>al</a:t>
            </a:r>
            <a:r>
              <a:rPr lang="en-US" baseline="0" dirty="0" smtClean="0"/>
              <a:t>, 2010, p. 494).</a:t>
            </a:r>
          </a:p>
          <a:p>
            <a:endParaRPr lang="en-US" baseline="0" dirty="0" smtClean="0"/>
          </a:p>
          <a:p>
            <a:r>
              <a:rPr lang="en-US" baseline="0" dirty="0" smtClean="0"/>
              <a:t>These two questions are addressing activity and eating choices of the children involved in the study. </a:t>
            </a:r>
            <a:r>
              <a:rPr lang="en-US" b="1" u="sng" baseline="0" dirty="0" smtClean="0"/>
              <a:t>This</a:t>
            </a:r>
            <a:r>
              <a:rPr lang="en-US" baseline="0" dirty="0" smtClean="0"/>
              <a:t> two components if done in a healthy and consistent manner can help prevent obesity in the United States. If only one of the questions was addressed such as exercise, their could still be a risk for obesity plus other diseases if the children had really poor eating habits. It is important for the interventions and groups to be geared toward the specific age groups.</a:t>
            </a:r>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Burns</a:t>
            </a:r>
            <a:r>
              <a:rPr lang="en-US" b="1" u="sng" baseline="0" dirty="0" smtClean="0"/>
              <a:t> &amp; groves </a:t>
            </a:r>
            <a:r>
              <a:rPr lang="en-US" baseline="0" dirty="0" smtClean="0"/>
              <a:t>define an experimental study as: “Designs that provide greatest amount of control possible to examine causality more closely” (2010).</a:t>
            </a:r>
          </a:p>
          <a:p>
            <a:endParaRPr lang="en-US" baseline="0" dirty="0" smtClean="0"/>
          </a:p>
          <a:p>
            <a:endParaRPr lang="en-US" baseline="0" dirty="0" smtClean="0"/>
          </a:p>
          <a:p>
            <a:r>
              <a:rPr lang="en-US" b="1" u="sng" baseline="0" dirty="0" smtClean="0"/>
              <a:t>This discussion is too brief for a 200-point assignment. And…The article notes that this design, though experimental, is  more specifically a participatory research study (</a:t>
            </a:r>
            <a:r>
              <a:rPr lang="en-US" b="1" u="sng" baseline="0" dirty="0" err="1" smtClean="0"/>
              <a:t>Meininger</a:t>
            </a:r>
            <a:r>
              <a:rPr lang="en-US" b="1" u="sng" baseline="0" dirty="0" smtClean="0"/>
              <a:t> et al., 2010, p. 495). Also, you might want to review what Burns and Grove (2010) have to say about phenomenological research.</a:t>
            </a:r>
            <a:endParaRPr lang="en-US" b="1" u="sng"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6</a:t>
            </a:fld>
            <a:endParaRPr lang="en-US" dirty="0"/>
          </a:p>
        </p:txBody>
      </p:sp>
    </p:spTree>
    <p:extLst>
      <p:ext uri="{BB962C8B-B14F-4D97-AF65-F5344CB8AC3E}">
        <p14:creationId xmlns:p14="http://schemas.microsoft.com/office/powerpoint/2010/main" xmlns="" val="755786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1" u="sng" dirty="0" smtClean="0"/>
              <a:t>218</a:t>
            </a:r>
            <a:r>
              <a:rPr lang="en-US" dirty="0" smtClean="0"/>
              <a:t> children were selected</a:t>
            </a:r>
            <a:r>
              <a:rPr lang="en-US" baseline="0" dirty="0" smtClean="0"/>
              <a:t> through a random sample of K through sixth grade classrooms in 3 schools. They participated in structured, interactive, small group exercises focused on perceptions of foods and activities” (Meininger et </a:t>
            </a:r>
            <a:r>
              <a:rPr lang="en-US" b="1" u="sng" baseline="0" dirty="0" smtClean="0"/>
              <a:t>al</a:t>
            </a:r>
            <a:r>
              <a:rPr lang="en-US" baseline="0" dirty="0" smtClean="0"/>
              <a:t>, 2010, p.493). </a:t>
            </a:r>
          </a:p>
          <a:p>
            <a:endParaRPr lang="en-US" baseline="0" dirty="0" smtClean="0"/>
          </a:p>
          <a:p>
            <a:r>
              <a:rPr lang="en-US" baseline="0" dirty="0" smtClean="0"/>
              <a:t>High school students from the district were trained to assist in the children’s group in association with the university faculty and the students. The facilitators worked in pairs and were responsible for setting up the atmosphere for the students. The facilitators kept tract of the time and conducted the exercises. </a:t>
            </a:r>
          </a:p>
          <a:p>
            <a:endParaRPr lang="en-US" baseline="0" dirty="0" smtClean="0"/>
          </a:p>
          <a:p>
            <a:r>
              <a:rPr lang="en-US" b="1" u="sng" baseline="0" dirty="0" smtClean="0"/>
              <a:t>The article has so much more discussion about the sample population than you provided.</a:t>
            </a:r>
          </a:p>
        </p:txBody>
      </p:sp>
      <p:sp>
        <p:nvSpPr>
          <p:cNvPr id="4" name="Slide Number Placeholder 3"/>
          <p:cNvSpPr>
            <a:spLocks noGrp="1"/>
          </p:cNvSpPr>
          <p:nvPr>
            <p:ph type="sldNum" sz="quarter" idx="10"/>
          </p:nvPr>
        </p:nvSpPr>
        <p:spPr/>
        <p:txBody>
          <a:bodyPr/>
          <a:lstStyle/>
          <a:p>
            <a:fld id="{ECA94BE1-4B9B-42B8-AF57-2C9F04F2C534}" type="slidenum">
              <a:rPr lang="en-US" smtClean="0"/>
              <a:pPr/>
              <a:t>7</a:t>
            </a:fld>
            <a:endParaRPr lang="en-US" dirty="0"/>
          </a:p>
        </p:txBody>
      </p:sp>
    </p:spTree>
    <p:extLst>
      <p:ext uri="{BB962C8B-B14F-4D97-AF65-F5344CB8AC3E}">
        <p14:creationId xmlns:p14="http://schemas.microsoft.com/office/powerpoint/2010/main" xmlns="" val="3638239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On each data</a:t>
            </a:r>
            <a:r>
              <a:rPr lang="en-US" baseline="0" dirty="0" smtClean="0"/>
              <a:t> collection day, the participatory research consultant assigned team members for each GIG and reviewed key points for group facilitation. University faculty members obtained the assent of K-sixth grade children and escorted them to a classroom for the GIG” (Meininger </a:t>
            </a:r>
            <a:r>
              <a:rPr lang="en-US" b="1" u="sng" baseline="0" dirty="0" smtClean="0"/>
              <a:t>et al, </a:t>
            </a:r>
            <a:r>
              <a:rPr lang="en-US" baseline="0" dirty="0" smtClean="0"/>
              <a:t>2010, p.496).</a:t>
            </a:r>
          </a:p>
          <a:p>
            <a:endParaRPr lang="en-US" baseline="0" dirty="0" smtClean="0"/>
          </a:p>
          <a:p>
            <a:r>
              <a:rPr lang="en-US" baseline="0" dirty="0" smtClean="0"/>
              <a:t>“Note takers recorded the number and gender of participants, and wrote down opinions expressed by children that were not written on cards. Note takers sat outside the circle, behind participants, observing the process in an unobtrusive manner” (Meininger </a:t>
            </a:r>
            <a:r>
              <a:rPr lang="en-US" b="1" u="sng" baseline="0" dirty="0" smtClean="0"/>
              <a:t>et al, </a:t>
            </a:r>
            <a:r>
              <a:rPr lang="en-US" baseline="0" dirty="0" smtClean="0"/>
              <a:t>2010, pg. 496). </a:t>
            </a:r>
          </a:p>
          <a:p>
            <a:endParaRPr lang="en-US" baseline="0" dirty="0" smtClean="0"/>
          </a:p>
          <a:p>
            <a:r>
              <a:rPr lang="en-US" baseline="0" dirty="0" smtClean="0"/>
              <a:t>The team members made lists and cards of the opinions  and comparisons that were collected during the groups  and printed them on color coated paper.</a:t>
            </a:r>
          </a:p>
          <a:p>
            <a:endParaRPr lang="en-US" baseline="0" dirty="0" smtClean="0"/>
          </a:p>
          <a:p>
            <a:endParaRPr lang="en-US" baseline="0" dirty="0" smtClean="0"/>
          </a:p>
          <a:p>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8</a:t>
            </a:fld>
            <a:endParaRPr lang="en-US" dirty="0"/>
          </a:p>
        </p:txBody>
      </p:sp>
    </p:spTree>
    <p:extLst>
      <p:ext uri="{BB962C8B-B14F-4D97-AF65-F5344CB8AC3E}">
        <p14:creationId xmlns:p14="http://schemas.microsoft.com/office/powerpoint/2010/main" xmlns="" val="359478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“After</a:t>
            </a:r>
            <a:r>
              <a:rPr lang="en-US" baseline="0" dirty="0" smtClean="0"/>
              <a:t> the GIG was finished, team members immediately entered the data into a computerized template. All data was conducted in English. GIG’s that had been conducted in Spanish had facilitators and note takers who were bilingual” (Meininger </a:t>
            </a:r>
            <a:r>
              <a:rPr lang="en-US" b="1" u="sng" baseline="0" dirty="0" smtClean="0"/>
              <a:t>et al, </a:t>
            </a:r>
            <a:r>
              <a:rPr lang="en-US" baseline="0" dirty="0" smtClean="0"/>
              <a:t>2010, p.496).</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“Data across all groups at each grade level were compiled on a poster board. Color coding of data at each grade level allowed analysts to recognize the source of data, while looking for common themes across all groups at that grade level” (Meininger </a:t>
            </a:r>
            <a:r>
              <a:rPr lang="en-US" b="1" u="sng" baseline="0" dirty="0" smtClean="0"/>
              <a:t>et al, </a:t>
            </a:r>
            <a:r>
              <a:rPr lang="en-US" baseline="0" dirty="0" smtClean="0"/>
              <a:t>2010, p.497).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Throughout the study the researchers were aware not to have personal biases. “We worked to ensure trustworthiness that the data reflected the reality of the children rather than our own realities” (Meininger </a:t>
            </a:r>
            <a:r>
              <a:rPr lang="en-US" b="1" u="sng" baseline="0" dirty="0" smtClean="0"/>
              <a:t>et al, </a:t>
            </a:r>
            <a:r>
              <a:rPr lang="en-US" baseline="0" dirty="0" smtClean="0"/>
              <a:t>2010, p.497). </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It is easy to type direct quotes…   You need to challenge yourself and paraphrase your discussion as much as possible. This discussion is actually no discussion…it is verbatim copying of direct quotations.</a:t>
            </a:r>
          </a:p>
          <a:p>
            <a:endParaRPr lang="en-US" dirty="0"/>
          </a:p>
        </p:txBody>
      </p:sp>
      <p:sp>
        <p:nvSpPr>
          <p:cNvPr id="4" name="Slide Number Placeholder 3"/>
          <p:cNvSpPr>
            <a:spLocks noGrp="1"/>
          </p:cNvSpPr>
          <p:nvPr>
            <p:ph type="sldNum" sz="quarter" idx="10"/>
          </p:nvPr>
        </p:nvSpPr>
        <p:spPr/>
        <p:txBody>
          <a:bodyPr/>
          <a:lstStyle/>
          <a:p>
            <a:fld id="{ECA94BE1-4B9B-42B8-AF57-2C9F04F2C53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32CEB4-14C3-4DE7-9B5B-C239450F277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47C3CC0-DD19-4372-9DC1-6608DDD82206}" type="datetimeFigureOut">
              <a:rPr lang="en-US" smtClean="0"/>
              <a:pPr/>
              <a:t>2/27/2011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7232CEB4-14C3-4DE7-9B5B-C239450F277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47C3CC0-DD19-4372-9DC1-6608DDD82206}" type="datetimeFigureOut">
              <a:rPr lang="en-US" smtClean="0"/>
              <a:pPr/>
              <a:t>2/27/2011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32CEB4-14C3-4DE7-9B5B-C239450F277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Britannic Bold" pitchFamily="34" charset="0"/>
              </a:rPr>
              <a:t>Analysis of a Qualitative Research Article</a:t>
            </a:r>
            <a:endParaRPr lang="en-US" dirty="0">
              <a:latin typeface="Britannic Bold" pitchFamily="34" charset="0"/>
            </a:endParaRPr>
          </a:p>
        </p:txBody>
      </p:sp>
      <p:sp>
        <p:nvSpPr>
          <p:cNvPr id="3" name="Subtitle 2"/>
          <p:cNvSpPr>
            <a:spLocks noGrp="1"/>
          </p:cNvSpPr>
          <p:nvPr>
            <p:ph type="subTitle" idx="1"/>
          </p:nvPr>
        </p:nvSpPr>
        <p:spPr/>
        <p:txBody>
          <a:bodyPr>
            <a:normAutofit fontScale="70000" lnSpcReduction="20000"/>
          </a:bodyPr>
          <a:lstStyle/>
          <a:p>
            <a:pPr algn="r"/>
            <a:endParaRPr lang="en-US" sz="1400" dirty="0" smtClean="0">
              <a:solidFill>
                <a:schemeClr val="tx1"/>
              </a:solidFill>
              <a:latin typeface="Britannic Bold" pitchFamily="34" charset="0"/>
            </a:endParaRPr>
          </a:p>
          <a:p>
            <a:pPr algn="r"/>
            <a:endParaRPr lang="en-US" sz="1400" dirty="0" smtClean="0">
              <a:latin typeface="Britannic Bold" pitchFamily="34" charset="0"/>
            </a:endParaRPr>
          </a:p>
          <a:p>
            <a:pPr algn="r"/>
            <a:endParaRPr lang="en-US" sz="1400" dirty="0" smtClean="0">
              <a:solidFill>
                <a:schemeClr val="tx1"/>
              </a:solidFill>
              <a:latin typeface="Britannic Bold" pitchFamily="34" charset="0"/>
            </a:endParaRPr>
          </a:p>
          <a:p>
            <a:pPr algn="r"/>
            <a:r>
              <a:rPr lang="en-US" sz="2400" dirty="0" smtClean="0">
                <a:solidFill>
                  <a:schemeClr val="tx1"/>
                </a:solidFill>
                <a:latin typeface="Britannic Bold" pitchFamily="34" charset="0"/>
              </a:rPr>
              <a:t>Karen Boyle, Melissa Florio, Kristina Jackson, Michael Larkner, Nicole Taksas</a:t>
            </a:r>
          </a:p>
          <a:p>
            <a:pPr algn="r"/>
            <a:r>
              <a:rPr lang="en-US" sz="2400" dirty="0" smtClean="0">
                <a:solidFill>
                  <a:schemeClr val="tx1"/>
                </a:solidFill>
                <a:latin typeface="Britannic Bold" pitchFamily="34" charset="0"/>
              </a:rPr>
              <a:t>Lakeview College of Nursing</a:t>
            </a:r>
          </a:p>
          <a:p>
            <a:pPr algn="r"/>
            <a:r>
              <a:rPr lang="en-US" sz="2400" dirty="0" smtClean="0">
                <a:solidFill>
                  <a:schemeClr val="tx1"/>
                </a:solidFill>
                <a:latin typeface="Britannic Bold" pitchFamily="34" charset="0"/>
              </a:rPr>
              <a:t>N302-Nursing Research</a:t>
            </a:r>
          </a:p>
          <a:p>
            <a:pPr algn="r"/>
            <a:r>
              <a:rPr lang="en-US" sz="2400" dirty="0" smtClean="0">
                <a:solidFill>
                  <a:schemeClr val="tx1"/>
                </a:solidFill>
                <a:latin typeface="Britannic Bold" pitchFamily="34" charset="0"/>
              </a:rPr>
              <a:t>February 20, 2011</a:t>
            </a:r>
          </a:p>
          <a:p>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a:t>
            </a:r>
          </a:p>
        </p:txBody>
      </p:sp>
      <p:sp>
        <p:nvSpPr>
          <p:cNvPr id="3" name="Content Placeholder 2"/>
          <p:cNvSpPr>
            <a:spLocks noGrp="1"/>
          </p:cNvSpPr>
          <p:nvPr>
            <p:ph idx="1"/>
          </p:nvPr>
        </p:nvSpPr>
        <p:spPr/>
        <p:txBody>
          <a:bodyPr>
            <a:normAutofit lnSpcReduction="10000"/>
          </a:bodyPr>
          <a:lstStyle/>
          <a:p>
            <a:r>
              <a:rPr lang="en-US" dirty="0"/>
              <a:t>The younger the children the more vague </a:t>
            </a:r>
            <a:r>
              <a:rPr lang="en-US" dirty="0" smtClean="0"/>
              <a:t>they were with categorizing the different foods and activities. </a:t>
            </a:r>
          </a:p>
          <a:p>
            <a:endParaRPr lang="en-US" dirty="0"/>
          </a:p>
          <a:p>
            <a:r>
              <a:rPr lang="en-US" dirty="0"/>
              <a:t>Younger </a:t>
            </a:r>
            <a:r>
              <a:rPr lang="en-US" dirty="0" smtClean="0"/>
              <a:t>children easily categorized foods into good/not good.</a:t>
            </a:r>
          </a:p>
          <a:p>
            <a:endParaRPr lang="en-US" dirty="0"/>
          </a:p>
          <a:p>
            <a:r>
              <a:rPr lang="en-US" dirty="0" smtClean="0"/>
              <a:t>Older children could categorize different foods into specific groups.</a:t>
            </a:r>
          </a:p>
          <a:p>
            <a:endParaRPr lang="en-US" dirty="0" smtClean="0"/>
          </a:p>
          <a:p>
            <a:endParaRPr lang="en-US" dirty="0" smtClean="0"/>
          </a:p>
          <a:p>
            <a:r>
              <a:rPr lang="en-US" sz="1400" dirty="0" smtClean="0"/>
              <a:t>Source: Meininger et al, (2010), p.497</a:t>
            </a:r>
            <a:endParaRPr lang="en-US" sz="1400" dirty="0"/>
          </a:p>
        </p:txBody>
      </p:sp>
    </p:spTree>
    <p:extLst>
      <p:ext uri="{BB962C8B-B14F-4D97-AF65-F5344CB8AC3E}">
        <p14:creationId xmlns:p14="http://schemas.microsoft.com/office/powerpoint/2010/main" xmlns="" val="83327854"/>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a:t>
            </a:r>
          </a:p>
        </p:txBody>
      </p:sp>
      <p:sp>
        <p:nvSpPr>
          <p:cNvPr id="3" name="Content Placeholder 2"/>
          <p:cNvSpPr>
            <a:spLocks noGrp="1"/>
          </p:cNvSpPr>
          <p:nvPr>
            <p:ph idx="1"/>
          </p:nvPr>
        </p:nvSpPr>
        <p:spPr/>
        <p:txBody>
          <a:bodyPr>
            <a:normAutofit lnSpcReduction="10000"/>
          </a:bodyPr>
          <a:lstStyle/>
          <a:p>
            <a:r>
              <a:rPr lang="en-US" dirty="0" smtClean="0"/>
              <a:t>Children of all ages like sweet foods.</a:t>
            </a:r>
          </a:p>
          <a:p>
            <a:endParaRPr lang="en-US" dirty="0" smtClean="0"/>
          </a:p>
          <a:p>
            <a:r>
              <a:rPr lang="en-US" dirty="0" smtClean="0"/>
              <a:t>Foods with bad appearance or had a bad smell were disliked by many ages.</a:t>
            </a:r>
          </a:p>
          <a:p>
            <a:endParaRPr lang="en-US" dirty="0" smtClean="0"/>
          </a:p>
          <a:p>
            <a:r>
              <a:rPr lang="en-US" dirty="0" smtClean="0"/>
              <a:t>Children in the higher grades gave insight about why some foods are better than others. </a:t>
            </a:r>
          </a:p>
          <a:p>
            <a:endParaRPr lang="en-US" sz="1400" dirty="0" smtClean="0"/>
          </a:p>
          <a:p>
            <a:endParaRPr lang="en-US" sz="1400" dirty="0" smtClean="0"/>
          </a:p>
          <a:p>
            <a:endParaRPr lang="en-US" sz="1400" dirty="0" smtClean="0"/>
          </a:p>
          <a:p>
            <a:r>
              <a:rPr lang="en-US" sz="1400" dirty="0" smtClean="0"/>
              <a:t>Sources: Burns &amp; Grove, (2010). </a:t>
            </a:r>
          </a:p>
          <a:p>
            <a:r>
              <a:rPr lang="en-US" sz="1400" dirty="0" smtClean="0"/>
              <a:t>Meininger et al, (2010), p.497.</a:t>
            </a:r>
            <a:endParaRPr lang="en-US" sz="1400" dirty="0"/>
          </a:p>
        </p:txBody>
      </p:sp>
    </p:spTree>
    <p:extLst>
      <p:ext uri="{BB962C8B-B14F-4D97-AF65-F5344CB8AC3E}">
        <p14:creationId xmlns:p14="http://schemas.microsoft.com/office/powerpoint/2010/main" xmlns="" val="1738579509"/>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rights</a:t>
            </a:r>
          </a:p>
        </p:txBody>
      </p:sp>
      <p:sp>
        <p:nvSpPr>
          <p:cNvPr id="3" name="Content Placeholder 2"/>
          <p:cNvSpPr>
            <a:spLocks noGrp="1"/>
          </p:cNvSpPr>
          <p:nvPr>
            <p:ph idx="1"/>
          </p:nvPr>
        </p:nvSpPr>
        <p:spPr/>
        <p:txBody>
          <a:bodyPr>
            <a:normAutofit fontScale="92500" lnSpcReduction="10000"/>
          </a:bodyPr>
          <a:lstStyle/>
          <a:p>
            <a:r>
              <a:rPr lang="en-US" dirty="0"/>
              <a:t>Letters were sent home asking permission f</a:t>
            </a:r>
            <a:r>
              <a:rPr lang="en-US" b="1" u="sng" dirty="0">
                <a:solidFill>
                  <a:srgbClr val="FF0000"/>
                </a:solidFill>
              </a:rPr>
              <a:t>orm </a:t>
            </a:r>
            <a:r>
              <a:rPr lang="en-US" dirty="0"/>
              <a:t>the parents. </a:t>
            </a:r>
          </a:p>
          <a:p>
            <a:endParaRPr lang="en-US" dirty="0"/>
          </a:p>
          <a:p>
            <a:r>
              <a:rPr lang="en-US" dirty="0"/>
              <a:t>The children were asked if they would like to participate or not. </a:t>
            </a:r>
          </a:p>
          <a:p>
            <a:endParaRPr lang="en-US" dirty="0"/>
          </a:p>
          <a:p>
            <a:r>
              <a:rPr lang="en-US" dirty="0"/>
              <a:t>Certification was required. </a:t>
            </a:r>
            <a:endParaRPr lang="en-US" dirty="0" smtClean="0"/>
          </a:p>
          <a:p>
            <a:endParaRPr lang="en-US" dirty="0" smtClean="0"/>
          </a:p>
          <a:p>
            <a:endParaRPr lang="en-US" dirty="0" smtClean="0"/>
          </a:p>
          <a:p>
            <a:endParaRPr lang="en-US" dirty="0" smtClean="0"/>
          </a:p>
          <a:p>
            <a:r>
              <a:rPr lang="en-US" sz="1400" dirty="0" smtClean="0"/>
              <a:t>Source: Meininger et al, (2010).</a:t>
            </a:r>
            <a:endParaRPr lang="en-US" sz="1400"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xmlns="" val="1581701075"/>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Cont.</a:t>
            </a:r>
            <a:endParaRPr lang="en-US" dirty="0"/>
          </a:p>
        </p:txBody>
      </p:sp>
      <p:sp>
        <p:nvSpPr>
          <p:cNvPr id="3" name="Content Placeholder 2"/>
          <p:cNvSpPr>
            <a:spLocks noGrp="1"/>
          </p:cNvSpPr>
          <p:nvPr>
            <p:ph idx="1"/>
          </p:nvPr>
        </p:nvSpPr>
        <p:spPr/>
        <p:txBody>
          <a:bodyPr/>
          <a:lstStyle/>
          <a:p>
            <a:r>
              <a:rPr lang="en-US" dirty="0"/>
              <a:t>Training sessions for human rights were held</a:t>
            </a:r>
          </a:p>
          <a:p>
            <a:endParaRPr lang="en-US" dirty="0"/>
          </a:p>
          <a:p>
            <a:r>
              <a:rPr lang="en-US" dirty="0"/>
              <a:t>A procedural manual was </a:t>
            </a:r>
            <a:r>
              <a:rPr lang="en-US" dirty="0" smtClean="0"/>
              <a:t>developed</a:t>
            </a:r>
          </a:p>
          <a:p>
            <a:endParaRPr lang="en-US" dirty="0"/>
          </a:p>
          <a:p>
            <a:r>
              <a:rPr lang="en-US" dirty="0" smtClean="0"/>
              <a:t>The children were chosen at random </a:t>
            </a:r>
          </a:p>
          <a:p>
            <a:endParaRPr lang="en-US" dirty="0" smtClean="0"/>
          </a:p>
          <a:p>
            <a:r>
              <a:rPr lang="en-US" dirty="0" smtClean="0"/>
              <a:t>Fair treatment provided</a:t>
            </a:r>
            <a:endParaRPr lang="en-US" dirty="0"/>
          </a:p>
          <a:p>
            <a:endParaRPr lang="en-US" dirty="0"/>
          </a:p>
        </p:txBody>
      </p:sp>
    </p:spTree>
    <p:extLst>
      <p:ext uri="{BB962C8B-B14F-4D97-AF65-F5344CB8AC3E}">
        <p14:creationId xmlns:p14="http://schemas.microsoft.com/office/powerpoint/2010/main" xmlns="" val="247275757"/>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a:t>
            </a:r>
            <a:endParaRPr lang="en-US" dirty="0"/>
          </a:p>
        </p:txBody>
      </p:sp>
      <p:sp>
        <p:nvSpPr>
          <p:cNvPr id="3" name="Content Placeholder 2"/>
          <p:cNvSpPr>
            <a:spLocks noGrp="1"/>
          </p:cNvSpPr>
          <p:nvPr>
            <p:ph idx="1"/>
          </p:nvPr>
        </p:nvSpPr>
        <p:spPr/>
        <p:txBody>
          <a:bodyPr/>
          <a:lstStyle/>
          <a:p>
            <a:r>
              <a:rPr lang="en-US" dirty="0" smtClean="0"/>
              <a:t>Innovative strategies involved the school children as partners in the study. </a:t>
            </a:r>
          </a:p>
          <a:p>
            <a:pPr marL="0" indent="0">
              <a:buNone/>
            </a:pPr>
            <a:endParaRPr lang="en-US" dirty="0" smtClean="0">
              <a:solidFill>
                <a:srgbClr val="FF0000"/>
              </a:solidFill>
            </a:endParaRPr>
          </a:p>
          <a:p>
            <a:r>
              <a:rPr lang="en-US" dirty="0" smtClean="0"/>
              <a:t>A trusting relationship was developed between the facilitators and the children.</a:t>
            </a:r>
            <a:endParaRPr lang="en-US" dirty="0"/>
          </a:p>
        </p:txBody>
      </p:sp>
    </p:spTree>
    <p:extLst>
      <p:ext uri="{BB962C8B-B14F-4D97-AF65-F5344CB8AC3E}">
        <p14:creationId xmlns:p14="http://schemas.microsoft.com/office/powerpoint/2010/main" xmlns="" val="2854758343"/>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This is only one school district and one should be cautious about generalizing these findings. </a:t>
            </a:r>
          </a:p>
          <a:p>
            <a:endParaRPr lang="en-US" dirty="0"/>
          </a:p>
          <a:p>
            <a:r>
              <a:rPr lang="en-US" dirty="0" smtClean="0"/>
              <a:t>Other influences that were not accounted for may affect the decisions of the children. </a:t>
            </a:r>
            <a:endParaRPr lang="en-US" dirty="0"/>
          </a:p>
        </p:txBody>
      </p:sp>
    </p:spTree>
    <p:extLst>
      <p:ext uri="{BB962C8B-B14F-4D97-AF65-F5344CB8AC3E}">
        <p14:creationId xmlns:p14="http://schemas.microsoft.com/office/powerpoint/2010/main" xmlns="" val="3396032681"/>
      </p:ext>
    </p:extLst>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this problem important to nursing ?</a:t>
            </a:r>
            <a:endParaRPr lang="en-US" dirty="0"/>
          </a:p>
        </p:txBody>
      </p:sp>
      <p:sp>
        <p:nvSpPr>
          <p:cNvPr id="3" name="Content Placeholder 2"/>
          <p:cNvSpPr>
            <a:spLocks noGrp="1"/>
          </p:cNvSpPr>
          <p:nvPr>
            <p:ph idx="1"/>
          </p:nvPr>
        </p:nvSpPr>
        <p:spPr/>
        <p:txBody>
          <a:bodyPr>
            <a:normAutofit lnSpcReduction="10000"/>
          </a:bodyPr>
          <a:lstStyle/>
          <a:p>
            <a:r>
              <a:rPr lang="en-US" dirty="0" smtClean="0"/>
              <a:t>The study provided the thoughts and ideas of children’s view of healthy foods and activities throughout different ages.  </a:t>
            </a:r>
          </a:p>
          <a:p>
            <a:endParaRPr lang="en-US" dirty="0" smtClean="0"/>
          </a:p>
          <a:p>
            <a:r>
              <a:rPr lang="en-US" dirty="0" smtClean="0"/>
              <a:t>Obesity is rising throughout America in the younger population. </a:t>
            </a:r>
          </a:p>
          <a:p>
            <a:endParaRPr lang="en-US" dirty="0"/>
          </a:p>
          <a:p>
            <a:r>
              <a:rPr lang="en-US" dirty="0" smtClean="0"/>
              <a:t>The study helped improve education of healthy choices of food. </a:t>
            </a:r>
          </a:p>
          <a:p>
            <a:endParaRPr lang="en-US" sz="1400" dirty="0" smtClean="0"/>
          </a:p>
          <a:p>
            <a:endParaRPr lang="en-US" sz="1400" dirty="0" smtClean="0"/>
          </a:p>
          <a:p>
            <a:r>
              <a:rPr lang="en-US" sz="1400" dirty="0" smtClean="0"/>
              <a:t>Source: Meininger et al, (2010), p. 494-500   </a:t>
            </a:r>
            <a:endParaRPr lang="en-US" sz="1400" dirty="0"/>
          </a:p>
          <a:p>
            <a:endParaRPr lang="en-US" dirty="0"/>
          </a:p>
        </p:txBody>
      </p:sp>
    </p:spTree>
    <p:extLst>
      <p:ext uri="{BB962C8B-B14F-4D97-AF65-F5344CB8AC3E}">
        <p14:creationId xmlns:p14="http://schemas.microsoft.com/office/powerpoint/2010/main" xmlns="" val="291630727"/>
      </p:ext>
    </p:extLst>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Quantitative Research</a:t>
            </a:r>
          </a:p>
        </p:txBody>
      </p:sp>
      <p:sp>
        <p:nvSpPr>
          <p:cNvPr id="3" name="Content Placeholder 2"/>
          <p:cNvSpPr>
            <a:spLocks noGrp="1"/>
          </p:cNvSpPr>
          <p:nvPr>
            <p:ph idx="1"/>
          </p:nvPr>
        </p:nvSpPr>
        <p:spPr/>
        <p:txBody>
          <a:bodyPr>
            <a:normAutofit lnSpcReduction="10000"/>
          </a:bodyPr>
          <a:lstStyle/>
          <a:p>
            <a:r>
              <a:rPr lang="en-US" dirty="0" smtClean="0"/>
              <a:t>A formal process that involves numerical data. </a:t>
            </a:r>
          </a:p>
          <a:p>
            <a:endParaRPr lang="en-US" dirty="0"/>
          </a:p>
          <a:p>
            <a:r>
              <a:rPr lang="en-US" dirty="0"/>
              <a:t>The primarily used process of scientific investigation in nursing.  </a:t>
            </a:r>
          </a:p>
          <a:p>
            <a:endParaRPr lang="en-US" dirty="0"/>
          </a:p>
          <a:p>
            <a:r>
              <a:rPr lang="en-US" dirty="0"/>
              <a:t>The focus during quantitative research is </a:t>
            </a:r>
            <a:r>
              <a:rPr lang="en-US" dirty="0" smtClean="0"/>
              <a:t>concise </a:t>
            </a:r>
            <a:r>
              <a:rPr lang="en-US" dirty="0"/>
              <a:t>and </a:t>
            </a:r>
            <a:r>
              <a:rPr lang="en-US" dirty="0" smtClean="0"/>
              <a:t>reductionist.</a:t>
            </a:r>
          </a:p>
          <a:p>
            <a:endParaRPr lang="en-US" dirty="0" smtClean="0"/>
          </a:p>
          <a:p>
            <a:endParaRPr lang="en-US" dirty="0" smtClean="0"/>
          </a:p>
          <a:p>
            <a:r>
              <a:rPr lang="en-US" sz="1600" dirty="0" smtClean="0"/>
              <a:t>Source: Burns &amp; Grove (2010).</a:t>
            </a:r>
            <a:endParaRPr lang="en-US" sz="1600" dirty="0"/>
          </a:p>
          <a:p>
            <a:endParaRPr lang="en-US" dirty="0"/>
          </a:p>
        </p:txBody>
      </p:sp>
    </p:spTree>
    <p:extLst>
      <p:ext uri="{BB962C8B-B14F-4D97-AF65-F5344CB8AC3E}">
        <p14:creationId xmlns:p14="http://schemas.microsoft.com/office/powerpoint/2010/main" xmlns="" val="3150139039"/>
      </p:ext>
    </p:extLst>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Research</a:t>
            </a:r>
          </a:p>
        </p:txBody>
      </p:sp>
      <p:sp>
        <p:nvSpPr>
          <p:cNvPr id="3" name="Content Placeholder 2"/>
          <p:cNvSpPr>
            <a:spLocks noGrp="1"/>
          </p:cNvSpPr>
          <p:nvPr>
            <p:ph idx="1"/>
          </p:nvPr>
        </p:nvSpPr>
        <p:spPr/>
        <p:txBody>
          <a:bodyPr>
            <a:normAutofit/>
          </a:bodyPr>
          <a:lstStyle/>
          <a:p>
            <a:r>
              <a:rPr lang="en-US" dirty="0"/>
              <a:t>A orderly, interactive, individual approach used to describe life experiences and give them meaning.</a:t>
            </a:r>
          </a:p>
          <a:p>
            <a:endParaRPr lang="en-US" dirty="0"/>
          </a:p>
          <a:p>
            <a:r>
              <a:rPr lang="en-US" dirty="0"/>
              <a:t>Produces a more subjective science than quantitative research.</a:t>
            </a:r>
          </a:p>
          <a:p>
            <a:endParaRPr lang="en-US" dirty="0"/>
          </a:p>
          <a:p>
            <a:r>
              <a:rPr lang="en-US" dirty="0"/>
              <a:t>The focus is wide-ranging and the intention is to give meaning to the whole. </a:t>
            </a:r>
            <a:endParaRPr lang="en-US" dirty="0" smtClean="0"/>
          </a:p>
          <a:p>
            <a:endParaRPr lang="en-US" dirty="0"/>
          </a:p>
          <a:p>
            <a:r>
              <a:rPr lang="en-US" sz="1400" dirty="0" smtClean="0"/>
              <a:t>Source: Burns &amp; Grove, (2010), p.23</a:t>
            </a:r>
          </a:p>
          <a:p>
            <a:endParaRPr lang="en-US" dirty="0"/>
          </a:p>
        </p:txBody>
      </p:sp>
    </p:spTree>
    <p:extLst>
      <p:ext uri="{BB962C8B-B14F-4D97-AF65-F5344CB8AC3E}">
        <p14:creationId xmlns:p14="http://schemas.microsoft.com/office/powerpoint/2010/main" xmlns="" val="2508364717"/>
      </p:ext>
    </p:extLst>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Comparison of Qualitative and Quantitative Research</a:t>
            </a:r>
          </a:p>
        </p:txBody>
      </p:sp>
      <p:sp>
        <p:nvSpPr>
          <p:cNvPr id="3" name="Content Placeholder 2"/>
          <p:cNvSpPr>
            <a:spLocks noGrp="1"/>
          </p:cNvSpPr>
          <p:nvPr>
            <p:ph idx="1"/>
          </p:nvPr>
        </p:nvSpPr>
        <p:spPr/>
        <p:txBody>
          <a:bodyPr>
            <a:normAutofit fontScale="92500"/>
          </a:bodyPr>
          <a:lstStyle/>
          <a:p>
            <a:r>
              <a:rPr lang="en-US" dirty="0" smtClean="0"/>
              <a:t>Very important process and useful in the nursing practice </a:t>
            </a:r>
          </a:p>
          <a:p>
            <a:endParaRPr lang="en-US" dirty="0" smtClean="0"/>
          </a:p>
          <a:p>
            <a:r>
              <a:rPr lang="en-US" dirty="0" smtClean="0"/>
              <a:t>The </a:t>
            </a:r>
            <a:r>
              <a:rPr lang="en-US" dirty="0"/>
              <a:t>problem and principle to be studied determines the type of research to be conducted. </a:t>
            </a:r>
          </a:p>
          <a:p>
            <a:endParaRPr lang="en-US" dirty="0"/>
          </a:p>
          <a:p>
            <a:r>
              <a:rPr lang="en-US" dirty="0"/>
              <a:t>The researcher’s facts of both types of research promotes an precise selection for the problem to be identified. </a:t>
            </a:r>
            <a:endParaRPr lang="en-US" dirty="0" smtClean="0"/>
          </a:p>
          <a:p>
            <a:endParaRPr lang="en-US" dirty="0" smtClean="0"/>
          </a:p>
          <a:p>
            <a:endParaRPr lang="en-US" dirty="0" smtClean="0"/>
          </a:p>
          <a:p>
            <a:r>
              <a:rPr lang="en-US" sz="1400" dirty="0" smtClean="0"/>
              <a:t>Source: Burns &amp; Grove (2010).</a:t>
            </a:r>
          </a:p>
          <a:p>
            <a:endParaRPr lang="en-US" dirty="0"/>
          </a:p>
          <a:p>
            <a:endParaRPr lang="en-US" dirty="0"/>
          </a:p>
        </p:txBody>
      </p:sp>
    </p:spTree>
    <p:extLst>
      <p:ext uri="{BB962C8B-B14F-4D97-AF65-F5344CB8AC3E}">
        <p14:creationId xmlns:p14="http://schemas.microsoft.com/office/powerpoint/2010/main" xmlns="" val="3176702489"/>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Introduction</a:t>
            </a:r>
            <a:endParaRPr lang="en-US" dirty="0">
              <a:solidFill>
                <a:schemeClr val="tx1"/>
              </a:solidFill>
            </a:endParaRPr>
          </a:p>
        </p:txBody>
      </p:sp>
      <p:sp>
        <p:nvSpPr>
          <p:cNvPr id="3" name="Content Placeholder 2"/>
          <p:cNvSpPr>
            <a:spLocks noGrp="1"/>
          </p:cNvSpPr>
          <p:nvPr>
            <p:ph idx="1"/>
          </p:nvPr>
        </p:nvSpPr>
        <p:spPr/>
        <p:txBody>
          <a:bodyPr>
            <a:normAutofit fontScale="92500"/>
          </a:bodyPr>
          <a:lstStyle/>
          <a:p>
            <a:r>
              <a:rPr lang="en-US" dirty="0" smtClean="0"/>
              <a:t>Discuss the importance of preventing childhood obesity</a:t>
            </a:r>
          </a:p>
          <a:p>
            <a:endParaRPr lang="en-US" dirty="0" smtClean="0"/>
          </a:p>
          <a:p>
            <a:r>
              <a:rPr lang="en-US" dirty="0" smtClean="0"/>
              <a:t>To make a distinction between the different age groups of healthy food perception</a:t>
            </a:r>
          </a:p>
          <a:p>
            <a:endParaRPr lang="en-US" dirty="0" smtClean="0"/>
          </a:p>
          <a:p>
            <a:r>
              <a:rPr lang="en-US" dirty="0" smtClean="0"/>
              <a:t>To discuss the study done between kindergarten through sixth grade students and how the study was conducted</a:t>
            </a:r>
          </a:p>
          <a:p>
            <a:endParaRPr lang="en-US" dirty="0" smtClean="0"/>
          </a:p>
          <a:p>
            <a:r>
              <a:rPr lang="en-US" dirty="0" smtClean="0"/>
              <a:t>Compare/Contrast the quantitative and qualitative methodologies</a:t>
            </a:r>
            <a:endParaRPr lang="en-US"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The study helped children differentiate between healthy and non healthy foods.</a:t>
            </a:r>
          </a:p>
          <a:p>
            <a:endParaRPr lang="en-US" dirty="0" smtClean="0"/>
          </a:p>
          <a:p>
            <a:r>
              <a:rPr lang="en-US" dirty="0" smtClean="0"/>
              <a:t>The method helped find implications and interventions to prevent obesity. </a:t>
            </a:r>
          </a:p>
          <a:p>
            <a:endParaRPr lang="en-US" dirty="0" smtClean="0"/>
          </a:p>
          <a:p>
            <a:r>
              <a:rPr lang="en-US" dirty="0" smtClean="0"/>
              <a:t>The study helped target the needs of a school population with appropriate methods of promoting exercise.</a:t>
            </a:r>
          </a:p>
          <a:p>
            <a:endParaRPr lang="en-US" dirty="0" smtClean="0"/>
          </a:p>
          <a:p>
            <a:r>
              <a:rPr lang="en-US" sz="1400" dirty="0" smtClean="0"/>
              <a:t>Source: Meininger et al, (2010), p.494</a:t>
            </a:r>
          </a:p>
          <a:p>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dirty="0" smtClean="0"/>
              <a:t>Burns, N. &amp; Grove, S. K. (2010). </a:t>
            </a:r>
            <a:r>
              <a:rPr lang="en-US" i="1" dirty="0" smtClean="0"/>
              <a:t>The practice of nursing 	research:  Appraisal, synthesis, and  generation of 	evidence</a:t>
            </a:r>
            <a:r>
              <a:rPr lang="en-US" dirty="0" smtClean="0"/>
              <a:t>. (6</a:t>
            </a:r>
            <a:r>
              <a:rPr lang="en-US" baseline="30000" dirty="0" smtClean="0"/>
              <a:t>th</a:t>
            </a:r>
            <a:r>
              <a:rPr lang="en-US" dirty="0" smtClean="0"/>
              <a:t> ed.). St. Louis, MO: Saunders 	Elsevier.</a:t>
            </a:r>
          </a:p>
          <a:p>
            <a:r>
              <a:rPr lang="en-US" dirty="0" smtClean="0"/>
              <a:t>Meininger, J., Reyes, L., Selwyn, B., Upchurch, S., 	</a:t>
            </a:r>
            <a:r>
              <a:rPr lang="en-US" dirty="0" err="1" smtClean="0"/>
              <a:t>Brosnan</a:t>
            </a:r>
            <a:r>
              <a:rPr lang="en-US" dirty="0" smtClean="0"/>
              <a:t>, C., Taylor, W.,… Philips, M. (2010). A 	structured, interactive method for youth 	participation in a school district-university 	partnership to prevent obesity. </a:t>
            </a:r>
            <a:r>
              <a:rPr lang="en-US" i="1" dirty="0" smtClean="0"/>
              <a:t>Journal of School 	Health, 80(10)</a:t>
            </a:r>
            <a:r>
              <a:rPr lang="en-US" dirty="0" smtClean="0"/>
              <a:t>, 493-500. </a:t>
            </a:r>
          </a:p>
          <a:p>
            <a:endParaRPr lang="en-US"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Being Addressed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Obesity in children</a:t>
            </a:r>
          </a:p>
          <a:p>
            <a:endParaRPr lang="en-US" dirty="0" smtClean="0"/>
          </a:p>
          <a:p>
            <a:r>
              <a:rPr lang="en-US" dirty="0" smtClean="0"/>
              <a:t>17.1% overweight in 2003-2004</a:t>
            </a:r>
          </a:p>
          <a:p>
            <a:endParaRPr lang="en-US" dirty="0" smtClean="0"/>
          </a:p>
          <a:p>
            <a:r>
              <a:rPr lang="en-US" dirty="0" smtClean="0"/>
              <a:t>Increases in children of minority groups</a:t>
            </a:r>
          </a:p>
          <a:p>
            <a:endParaRPr lang="en-US" dirty="0" smtClean="0"/>
          </a:p>
          <a:p>
            <a:r>
              <a:rPr lang="en-US" dirty="0" smtClean="0"/>
              <a:t>Interventions need to be taken</a:t>
            </a:r>
          </a:p>
          <a:p>
            <a:endParaRPr lang="en-US" dirty="0" smtClean="0"/>
          </a:p>
          <a:p>
            <a:r>
              <a:rPr lang="en-US" dirty="0" smtClean="0"/>
              <a:t>Lifestyle habits need to be observed and changes made if required.</a:t>
            </a:r>
          </a:p>
          <a:p>
            <a:r>
              <a:rPr lang="en-US" sz="1400" dirty="0" smtClean="0"/>
              <a:t>Source: Meininger et al, (2010), p.495.</a:t>
            </a:r>
            <a:endParaRPr lang="en-US" sz="14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idx="1"/>
          </p:nvPr>
        </p:nvSpPr>
        <p:spPr/>
        <p:txBody>
          <a:bodyPr>
            <a:normAutofit/>
          </a:bodyPr>
          <a:lstStyle/>
          <a:p>
            <a:r>
              <a:rPr lang="en-US" dirty="0" smtClean="0"/>
              <a:t>Study children in kindergarten through sixth grade randomly</a:t>
            </a:r>
          </a:p>
          <a:p>
            <a:endParaRPr lang="en-US" dirty="0" smtClean="0"/>
          </a:p>
          <a:p>
            <a:r>
              <a:rPr lang="en-US" dirty="0" smtClean="0"/>
              <a:t>Children participated in small group exercises focused on perceptions of food and activities.</a:t>
            </a:r>
          </a:p>
          <a:p>
            <a:endParaRPr lang="en-US" dirty="0" smtClean="0"/>
          </a:p>
          <a:p>
            <a:r>
              <a:rPr lang="en-US" dirty="0" smtClean="0"/>
              <a:t>High school students lead the groups</a:t>
            </a:r>
          </a:p>
          <a:p>
            <a:endParaRPr lang="en-US" dirty="0" smtClean="0"/>
          </a:p>
          <a:p>
            <a:r>
              <a:rPr lang="en-US" sz="1400" dirty="0" smtClean="0"/>
              <a:t>Source: Meininger et al, (2010), p.493</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Research Question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Two questions were addressed</a:t>
            </a:r>
          </a:p>
          <a:p>
            <a:endParaRPr lang="en-US" dirty="0" smtClean="0"/>
          </a:p>
          <a:p>
            <a:r>
              <a:rPr lang="en-US" dirty="0" smtClean="0"/>
              <a:t>Likes and dislikes related to healthy and unhealthy food</a:t>
            </a:r>
          </a:p>
          <a:p>
            <a:endParaRPr lang="en-US" dirty="0" smtClean="0"/>
          </a:p>
          <a:p>
            <a:r>
              <a:rPr lang="en-US" dirty="0" smtClean="0"/>
              <a:t>Likes and dislikes related to physical and sedentary activities</a:t>
            </a:r>
          </a:p>
          <a:p>
            <a:endParaRPr lang="en-US" dirty="0" smtClean="0"/>
          </a:p>
          <a:p>
            <a:r>
              <a:rPr lang="en-US" dirty="0" smtClean="0"/>
              <a:t>Healthy eating habits and exercise</a:t>
            </a:r>
          </a:p>
          <a:p>
            <a:endParaRPr lang="en-US" dirty="0" smtClean="0"/>
          </a:p>
          <a:p>
            <a:endParaRPr lang="en-US" dirty="0" smtClean="0"/>
          </a:p>
          <a:p>
            <a:r>
              <a:rPr lang="en-US" sz="1400" dirty="0" smtClean="0"/>
              <a:t>Source: Meininger et al, (2010), p.494.</a:t>
            </a:r>
            <a:endParaRPr lang="en-US" sz="1400"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Design</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sz="2400" dirty="0" smtClean="0"/>
              <a:t>  </a:t>
            </a:r>
            <a:r>
              <a:rPr lang="en-US" sz="5100" dirty="0" smtClean="0"/>
              <a:t>This is an experimental study.</a:t>
            </a:r>
          </a:p>
          <a:p>
            <a:pPr marL="0" indent="0">
              <a:buNone/>
            </a:pPr>
            <a:endParaRPr lang="en-US" sz="5100" dirty="0" smtClean="0"/>
          </a:p>
          <a:p>
            <a:r>
              <a:rPr lang="en-US" sz="5100" dirty="0" smtClean="0"/>
              <a:t>These types of studies are done to evaluate the effects of a process and to provide interventions to change it. </a:t>
            </a:r>
          </a:p>
          <a:p>
            <a:endParaRPr lang="en-US" sz="5100" dirty="0" smtClean="0"/>
          </a:p>
          <a:p>
            <a:r>
              <a:rPr lang="en-US" sz="5100" dirty="0" smtClean="0"/>
              <a:t>Small structured groups</a:t>
            </a:r>
          </a:p>
          <a:p>
            <a:endParaRPr lang="en-US" sz="5100" dirty="0" smtClean="0"/>
          </a:p>
          <a:p>
            <a:r>
              <a:rPr lang="en-US" sz="5100" dirty="0" smtClean="0"/>
              <a:t>Activities were fun and active or sedentary</a:t>
            </a:r>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r>
              <a:rPr lang="en-US" sz="2900" dirty="0" smtClean="0"/>
              <a:t>Source: Burns &amp; Grove, (2010). </a:t>
            </a:r>
            <a:endParaRPr lang="en-US" sz="2900"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Population</a:t>
            </a:r>
          </a:p>
        </p:txBody>
      </p:sp>
      <p:sp>
        <p:nvSpPr>
          <p:cNvPr id="3" name="Content Placeholder 2"/>
          <p:cNvSpPr>
            <a:spLocks noGrp="1"/>
          </p:cNvSpPr>
          <p:nvPr>
            <p:ph idx="1"/>
          </p:nvPr>
        </p:nvSpPr>
        <p:spPr/>
        <p:txBody>
          <a:bodyPr>
            <a:normAutofit fontScale="92500" lnSpcReduction="10000"/>
          </a:bodyPr>
          <a:lstStyle/>
          <a:p>
            <a:r>
              <a:rPr lang="en-US" dirty="0"/>
              <a:t>The sample population was kindergarten through 6</a:t>
            </a:r>
            <a:r>
              <a:rPr lang="en-US" baseline="30000" dirty="0"/>
              <a:t>th</a:t>
            </a:r>
            <a:r>
              <a:rPr lang="en-US" dirty="0"/>
              <a:t> </a:t>
            </a:r>
            <a:r>
              <a:rPr lang="en-US" dirty="0" smtClean="0"/>
              <a:t>grade.</a:t>
            </a:r>
          </a:p>
          <a:p>
            <a:endParaRPr lang="en-US" dirty="0"/>
          </a:p>
          <a:p>
            <a:r>
              <a:rPr lang="en-US" dirty="0" smtClean="0"/>
              <a:t>Students came from 3 different schools.</a:t>
            </a:r>
          </a:p>
          <a:p>
            <a:endParaRPr lang="en-US" dirty="0"/>
          </a:p>
          <a:p>
            <a:r>
              <a:rPr lang="en-US" dirty="0"/>
              <a:t>For this study, the sample population which was 218 children was large </a:t>
            </a:r>
            <a:r>
              <a:rPr lang="en-US" dirty="0" smtClean="0"/>
              <a:t>enough.</a:t>
            </a:r>
          </a:p>
          <a:p>
            <a:endParaRPr lang="en-US" dirty="0" smtClean="0"/>
          </a:p>
          <a:p>
            <a:endParaRPr lang="en-US" dirty="0" smtClean="0"/>
          </a:p>
          <a:p>
            <a:endParaRPr lang="en-US" dirty="0" smtClean="0"/>
          </a:p>
          <a:p>
            <a:r>
              <a:rPr lang="en-US" sz="1400" dirty="0" smtClean="0"/>
              <a:t>Source: Meininger et al, (2010), p.493.</a:t>
            </a:r>
            <a:endParaRPr lang="en-US" sz="1400" dirty="0"/>
          </a:p>
          <a:p>
            <a:endParaRPr lang="en-US" dirty="0"/>
          </a:p>
        </p:txBody>
      </p:sp>
    </p:spTree>
    <p:extLst>
      <p:ext uri="{BB962C8B-B14F-4D97-AF65-F5344CB8AC3E}">
        <p14:creationId xmlns:p14="http://schemas.microsoft.com/office/powerpoint/2010/main" xmlns="" val="53754614"/>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Data</a:t>
            </a:r>
          </a:p>
        </p:txBody>
      </p:sp>
      <p:sp>
        <p:nvSpPr>
          <p:cNvPr id="3" name="Content Placeholder 2"/>
          <p:cNvSpPr>
            <a:spLocks noGrp="1"/>
          </p:cNvSpPr>
          <p:nvPr>
            <p:ph idx="1"/>
          </p:nvPr>
        </p:nvSpPr>
        <p:spPr/>
        <p:txBody>
          <a:bodyPr>
            <a:normAutofit/>
          </a:bodyPr>
          <a:lstStyle/>
          <a:p>
            <a:r>
              <a:rPr lang="en-US" dirty="0"/>
              <a:t>The data was collected from high school students in the same district that were trained through the university</a:t>
            </a:r>
            <a:r>
              <a:rPr lang="en-US" dirty="0" smtClean="0"/>
              <a:t>.</a:t>
            </a:r>
          </a:p>
          <a:p>
            <a:endParaRPr lang="en-US" dirty="0"/>
          </a:p>
          <a:p>
            <a:r>
              <a:rPr lang="en-US" dirty="0"/>
              <a:t>The children participated in small structured </a:t>
            </a:r>
            <a:r>
              <a:rPr lang="en-US" dirty="0" smtClean="0"/>
              <a:t>groups.</a:t>
            </a:r>
          </a:p>
          <a:p>
            <a:endParaRPr lang="en-US" dirty="0"/>
          </a:p>
          <a:p>
            <a:r>
              <a:rPr lang="en-US" dirty="0"/>
              <a:t>These groups focused on the perception of food including how it taste and whether it is healthy or </a:t>
            </a:r>
            <a:r>
              <a:rPr lang="en-US" dirty="0" smtClean="0"/>
              <a:t>not.</a:t>
            </a:r>
            <a:endParaRPr lang="en-US" dirty="0"/>
          </a:p>
          <a:p>
            <a:endParaRPr lang="en-US" dirty="0" smtClean="0"/>
          </a:p>
          <a:p>
            <a:r>
              <a:rPr lang="en-US" sz="1400" dirty="0" smtClean="0"/>
              <a:t>Source: Meininger et al, (2010), p.496.</a:t>
            </a:r>
            <a:endParaRPr lang="en-US" sz="1400" dirty="0"/>
          </a:p>
        </p:txBody>
      </p:sp>
    </p:spTree>
    <p:extLst>
      <p:ext uri="{BB962C8B-B14F-4D97-AF65-F5344CB8AC3E}">
        <p14:creationId xmlns:p14="http://schemas.microsoft.com/office/powerpoint/2010/main" xmlns="" val="1859542322"/>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Data</a:t>
            </a:r>
          </a:p>
        </p:txBody>
      </p:sp>
      <p:sp>
        <p:nvSpPr>
          <p:cNvPr id="3" name="Content Placeholder 2"/>
          <p:cNvSpPr>
            <a:spLocks noGrp="1"/>
          </p:cNvSpPr>
          <p:nvPr>
            <p:ph idx="1"/>
          </p:nvPr>
        </p:nvSpPr>
        <p:spPr/>
        <p:txBody>
          <a:bodyPr>
            <a:normAutofit lnSpcReduction="10000"/>
          </a:bodyPr>
          <a:lstStyle/>
          <a:p>
            <a:r>
              <a:rPr lang="en-US" dirty="0" smtClean="0"/>
              <a:t>Divided data into computer.</a:t>
            </a:r>
          </a:p>
          <a:p>
            <a:endParaRPr lang="en-US" dirty="0" smtClean="0"/>
          </a:p>
          <a:p>
            <a:r>
              <a:rPr lang="en-US" dirty="0" smtClean="0"/>
              <a:t>Data information was based on gender and age group.</a:t>
            </a:r>
          </a:p>
          <a:p>
            <a:endParaRPr lang="en-US" dirty="0" smtClean="0"/>
          </a:p>
          <a:p>
            <a:r>
              <a:rPr lang="en-US" dirty="0" smtClean="0"/>
              <a:t>The note taker checked that the information was recorded precisely.</a:t>
            </a:r>
          </a:p>
          <a:p>
            <a:endParaRPr lang="en-US" dirty="0" smtClean="0"/>
          </a:p>
          <a:p>
            <a:endParaRPr lang="en-US" dirty="0" smtClean="0"/>
          </a:p>
          <a:p>
            <a:endParaRPr lang="en-US" dirty="0" smtClean="0"/>
          </a:p>
          <a:p>
            <a:r>
              <a:rPr lang="en-US" sz="1400" dirty="0" smtClean="0"/>
              <a:t>Source: Meininger et al, (2010), p.496-497.</a:t>
            </a:r>
          </a:p>
          <a:p>
            <a:endParaRPr lang="en-US" dirty="0"/>
          </a:p>
        </p:txBody>
      </p:sp>
    </p:spTree>
    <p:extLst>
      <p:ext uri="{BB962C8B-B14F-4D97-AF65-F5344CB8AC3E}">
        <p14:creationId xmlns:p14="http://schemas.microsoft.com/office/powerpoint/2010/main" xmlns="" val="142379376"/>
      </p:ext>
    </p:extLst>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1110</TotalTime>
  <Words>3432</Words>
  <Application>Microsoft Office PowerPoint</Application>
  <PresentationFormat>On-screen Show (4:3)</PresentationFormat>
  <Paragraphs>324</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Analysis of a Qualitative Research Article</vt:lpstr>
      <vt:lpstr>Introduction</vt:lpstr>
      <vt:lpstr>Problem Being Addressed</vt:lpstr>
      <vt:lpstr>Purpose of Study</vt:lpstr>
      <vt:lpstr>Primary Research Question</vt:lpstr>
      <vt:lpstr>Study Design</vt:lpstr>
      <vt:lpstr>Sample Population</vt:lpstr>
      <vt:lpstr>Data</vt:lpstr>
      <vt:lpstr>Data</vt:lpstr>
      <vt:lpstr>Results</vt:lpstr>
      <vt:lpstr>Results</vt:lpstr>
      <vt:lpstr>Human rights</vt:lpstr>
      <vt:lpstr>Human rights Cont.</vt:lpstr>
      <vt:lpstr>Strengths</vt:lpstr>
      <vt:lpstr>Limitations</vt:lpstr>
      <vt:lpstr>Why is this problem important to nursing ?</vt:lpstr>
      <vt:lpstr>Quantitative Research</vt:lpstr>
      <vt:lpstr>Qualitative Research</vt:lpstr>
      <vt:lpstr>Comparison of Qualitative and Quantitative Research</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a Qualitative Research Article</dc:title>
  <dc:creator>Boyle</dc:creator>
  <cp:lastModifiedBy> </cp:lastModifiedBy>
  <cp:revision>68</cp:revision>
  <dcterms:created xsi:type="dcterms:W3CDTF">2011-02-19T00:18:58Z</dcterms:created>
  <dcterms:modified xsi:type="dcterms:W3CDTF">2011-02-27T22:03:30Z</dcterms:modified>
</cp:coreProperties>
</file>