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C0FF"/>
    <a:srgbClr val="00A204"/>
    <a:srgbClr val="008E0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66140" autoAdjust="0"/>
  </p:normalViewPr>
  <p:slideViewPr>
    <p:cSldViewPr>
      <p:cViewPr varScale="1">
        <p:scale>
          <a:sx n="48" d="100"/>
          <a:sy n="48" d="100"/>
        </p:scale>
        <p:origin x="-1626" y="-96"/>
      </p:cViewPr>
      <p:guideLst>
        <p:guide orient="horz" pos="2160"/>
        <p:guide pos="2880"/>
      </p:guideLst>
    </p:cSldViewPr>
  </p:slideViewPr>
  <p:notesTextViewPr>
    <p:cViewPr>
      <p:scale>
        <a:sx n="100" d="100"/>
        <a:sy n="100" d="100"/>
      </p:scale>
      <p:origin x="0" y="24"/>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7033EC-1B3A-4E32-B4EC-55EDC51370FD}" type="datetimeFigureOut">
              <a:rPr lang="en-US" smtClean="0"/>
              <a:pPr/>
              <a:t>4/16/2011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52758-47A3-43CB-8BFB-29CC484D7839}"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begin, I will clarify that Indian Americans are from India and have come to the United States while Native Americans are native to America. That being said, it is important to have a brief and general idea of what Indian culture is like in order to understand what type of care would be best to provide for an Indian American patient or family. The major aspects of the Indian culture that are important to know about are the influences of religion and family. India is a predominantly Hindu practicing community. This may affect a client’s diet, treatment options, medications, and even who their health care providers are. As well, they are typically a patriarchal society. This family structure may influence some health care issues with Indian American patients in regards to the way they will handle their health care or how the patient may be approached by their health care providers for example.</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Right now Caucasians</a:t>
            </a:r>
            <a:r>
              <a:rPr lang="en-US" baseline="0" dirty="0" smtClean="0"/>
              <a:t> are the  majority group with minorities making up 34% of the population. By 2042 they will constitute 54% of the population. Madeliene has already seem the impact of culturally incompetent nursing and has developed her own theory of Transcultural Nursing. This impacts us as students, who will be the practicing nurses of 2042. We need to focus our education on how their religion and cultures effect how we care for them. </a:t>
            </a:r>
            <a:r>
              <a:rPr lang="en-US" sz="1200" b="0" i="0" kern="1200" dirty="0" smtClean="0">
                <a:solidFill>
                  <a:schemeClr val="tx1"/>
                </a:solidFill>
                <a:latin typeface="+mn-lt"/>
                <a:ea typeface="+mn-ea"/>
                <a:cs typeface="+mn-cs"/>
              </a:rPr>
              <a:t>(Sanner,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is not uncommon for Indian's to have strong religious beliefs.  Some of the practices that in American culture may be seen as common, such as pill taking or insulin injections, may not be so straight forward to someone with a common Indian religion.  This makes practicing seem more difficult when the easiest way will not always be the way preferred.  </a:t>
            </a:r>
          </a:p>
          <a:p>
            <a:r>
              <a:rPr lang="en-US" baseline="0" dirty="0" smtClean="0"/>
              <a:t>With so many different cultures in the United states it impacts nurses in a way that each specific culture has no significant impact.  Unless the nurse is in a town with a high Indian population it is difficult for each nurse to understand Indian medical practice to a depth that could be seen as satisfactory to an Indian client.</a:t>
            </a:r>
          </a:p>
          <a:p>
            <a:r>
              <a:rPr lang="en-US" baseline="0" dirty="0" smtClean="0"/>
              <a:t>If this patient feels as though we do not know them on a deep enough level it will be difficult to gain their trust and treat them properly. </a:t>
            </a:r>
            <a:r>
              <a:rPr lang="en-US" sz="1200" b="0" i="0" kern="1200" dirty="0" smtClean="0">
                <a:solidFill>
                  <a:schemeClr val="tx1"/>
                </a:solidFill>
                <a:latin typeface="+mn-lt"/>
                <a:ea typeface="+mn-ea"/>
                <a:cs typeface="+mn-cs"/>
              </a:rPr>
              <a:t>(Sanner, et al. 2010)</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India there are over 18 national</a:t>
            </a:r>
            <a:r>
              <a:rPr lang="en-US" baseline="0" dirty="0" smtClean="0"/>
              <a:t> languages that are taught, and each of them are very different from each other. Healthcare providers may encounter a variety of language barriers when caring for the Indian patient. Nurses need to avoid making assumptions of the language that an Indian individual knows because of the large variations throughout the culture. (</a:t>
            </a:r>
            <a:r>
              <a:rPr lang="en-US" dirty="0" smtClean="0"/>
              <a:t>Firth, 2005)</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Transcultural</a:t>
            </a:r>
            <a:r>
              <a:rPr lang="en-US" baseline="0" dirty="0" smtClean="0"/>
              <a:t> nursing is essential to developing trust with patients and providing a comfortable healing environment. Language barriers, greeting technique, eye contact, personal space, and conversational dialogue all need to be taken into consideration when caring for an Indian patient. Nurses need to understand that they see interruption as rude and consider men the head of the household, among many other variations. Through educating oneself and acknowledging the differences among people of Indian culture, healthcare providers can provide effecting culturally acceptable healthcare. (</a:t>
            </a:r>
            <a:r>
              <a:rPr lang="en-US" dirty="0" smtClean="0"/>
              <a:t>Firth, 2005)</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Indian American minority group is one of the fastest growing in America. While some of them may choose to drop their beliefs and follow a more Western based belief. However, the majority do not. It is important to understand the significance of the  Yin/Yang theory and how it relates to an individual’s health. It is also important to understand the methods of healing and the health related preferences that are valued by a client’s culture. This includes a general understanding of Hinduism and how it influences their diet and medicines.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a:t>
            </a:r>
            <a:r>
              <a:rPr lang="en-US" baseline="0" dirty="0" smtClean="0"/>
              <a:t> Hindu belief, meditation is essential and as a nurse, it is important to understand this need. A part of this includes the three principles: vata, pitta, and kapha. These three make up the health belief of the human body and all need to be in equilibrium in order to maintain good health. The impact of the Hindu belief on an Indian American’s health preferences is very prominent and health care providers need to be understanding of what the needs of an Indian American patient are and how they relate to their culture. Health care providers need to be able to communicate with their patients with out insulting them and having an understanding of their preferences will assist in that need.</a:t>
            </a:r>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Every</a:t>
            </a:r>
            <a:r>
              <a:rPr lang="en-US" baseline="0" dirty="0" smtClean="0"/>
              <a:t> aspect of this PowerPoint is excellent…from the choice of design and artwork, to the placement of the text! The presentation to the class was even more exemplary and provided a very informative and interesting look into some of this culture’s preferences.  You found excellent sources to support your discussion and your use of a personal interview with an expert added authenticity. Well done!</a:t>
            </a:r>
          </a:p>
          <a:p>
            <a:endParaRPr lang="en-US" baseline="0" dirty="0" smtClean="0"/>
          </a:p>
          <a:p>
            <a:r>
              <a:rPr lang="en-US" baseline="0" dirty="0" smtClean="0"/>
              <a:t>You had only a few minor APA issues within the notes and references page. These are noted in bold face and are underlined. However, because they did not detract from the excellence of this submission, no points were deducted</a:t>
            </a:r>
            <a:r>
              <a:rPr lang="en-US" baseline="0" dirty="0" smtClean="0"/>
              <a:t>. – Cindy Line, RN</a:t>
            </a:r>
            <a:r>
              <a:rPr lang="en-US" baseline="0" smtClean="0"/>
              <a:t>, MSN-Instructor, N200</a:t>
            </a:r>
            <a:endParaRPr lang="en-US" baseline="0" dirty="0" smtClean="0"/>
          </a:p>
          <a:p>
            <a:endParaRPr lang="en-US" baseline="0" dirty="0" smtClean="0"/>
          </a:p>
          <a:p>
            <a:endParaRPr lang="en-US" baseline="0" dirty="0" smtClean="0"/>
          </a:p>
          <a:p>
            <a:r>
              <a:rPr lang="en-US" b="1" u="sng" baseline="0" dirty="0" smtClean="0"/>
              <a:t>Grade: 100/100</a:t>
            </a:r>
            <a:endParaRPr lang="en-US" b="1" u="sng"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17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Indians</a:t>
            </a:r>
            <a:r>
              <a:rPr lang="en-US" baseline="0" dirty="0" smtClean="0"/>
              <a:t> account for only 1.5% of the population in the U.S. but they are the fastest growing minority in America. 16.2% of all Asians in the U.S. are of Indian origin.  Largest percentage are of people between the ages of 16-64.  24.6% of Indians are born in the U.S&gt;, while 88.9% are natural citizens.  In the past 2 decades, 76% of Indians have migrated over.  During the 70s about 9.7% of Indians migrated but prior to that only 3% migrated over to the U.S. </a:t>
            </a:r>
            <a:r>
              <a:rPr lang="en-US" sz="1200" b="0" i="0" kern="1200" dirty="0" smtClean="0">
                <a:solidFill>
                  <a:schemeClr val="tx1"/>
                </a:solidFill>
                <a:latin typeface="+mn-lt"/>
                <a:ea typeface="+mn-ea"/>
                <a:cs typeface="+mn-cs"/>
              </a:rPr>
              <a:t>(Mui &amp; Nguyen, 2006)</a:t>
            </a:r>
            <a:endParaRPr lang="en-US"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2006, California</a:t>
            </a:r>
            <a:r>
              <a:rPr lang="en-US" baseline="0" dirty="0" smtClean="0"/>
              <a:t> had the largest number of Indians (19.9%), then New Jersey (11.4%), followed by New York (9.5%), Texas (8.1%), and Illinois (7.6%).  The top 10 states that are growing with an Indian population between the years of 2000 and 2006 are Wyoming, Rhode Island, District of Colombia, Maine, Arizona, Washington, Connecticut, Alabama, North Carolina, and Florida.  38% of Indians are doctors in the U.S. while about 4% are nurses.  The top states where Indian nurses practice are California, Florida, New York, Texas, New Jersey, and Illinois. </a:t>
            </a:r>
            <a:r>
              <a:rPr lang="en-US" sz="1200" b="0" i="0" kern="1200" dirty="0" smtClean="0">
                <a:solidFill>
                  <a:schemeClr val="tx1"/>
                </a:solidFill>
                <a:latin typeface="+mn-lt"/>
                <a:ea typeface="+mn-ea"/>
                <a:cs typeface="+mn-cs"/>
              </a:rPr>
              <a:t>(</a:t>
            </a:r>
            <a:r>
              <a:rPr lang="en-US" sz="12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Srinivasan, </a:t>
            </a:r>
            <a:r>
              <a:rPr lang="en-US" sz="1200" b="0" i="0" kern="1200" dirty="0" smtClean="0">
                <a:solidFill>
                  <a:schemeClr val="tx1"/>
                </a:solidFill>
                <a:latin typeface="+mn-lt"/>
                <a:ea typeface="+mn-ea"/>
                <a:cs typeface="+mn-cs"/>
              </a:rPr>
              <a:t>2001)</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sz="1200" b="0" i="0" kern="1200" dirty="0" smtClean="0">
                <a:solidFill>
                  <a:schemeClr val="tx1"/>
                </a:solidFill>
                <a:latin typeface="+mn-lt"/>
                <a:ea typeface="+mn-ea"/>
                <a:cs typeface="+mn-cs"/>
              </a:rPr>
              <a:t>From the Chinese philosophy of Tao, the yin/yang theory states that all organisms and objects in the universe consist of yin and yang energy forces.  Yin is described as the energy that represents the female and negative forces, for example emptiness, darkness, and cold, where as the yang is fit for the male aspect and means positive, meaning warmth and fullness. Going into further detail the Asian culture healing is relies upon the </a:t>
            </a:r>
            <a:r>
              <a:rPr lang="en-US" sz="1200" b="0" i="0" kern="1200" dirty="0" err="1" smtClean="0">
                <a:solidFill>
                  <a:schemeClr val="tx1"/>
                </a:solidFill>
                <a:latin typeface="+mn-lt"/>
                <a:ea typeface="+mn-ea"/>
                <a:cs typeface="+mn-cs"/>
              </a:rPr>
              <a:t>natureaspects</a:t>
            </a:r>
            <a:r>
              <a:rPr lang="en-US" sz="1200" b="0" i="0" kern="1200" dirty="0" smtClean="0">
                <a:solidFill>
                  <a:schemeClr val="tx1"/>
                </a:solidFill>
                <a:latin typeface="+mn-lt"/>
                <a:ea typeface="+mn-ea"/>
                <a:cs typeface="+mn-cs"/>
              </a:rPr>
              <a:t> of healing so when trying to heal the yin and the yang food is brought into the picture yin food is most generally cold while yang food is generally hot.</a:t>
            </a:r>
          </a:p>
          <a:p>
            <a:pPr rtl="0"/>
            <a:r>
              <a:rPr lang="en-US" sz="1200" b="0" i="0" kern="1200" dirty="0" smtClean="0">
                <a:solidFill>
                  <a:schemeClr val="tx1"/>
                </a:solidFill>
                <a:latin typeface="+mn-lt"/>
                <a:ea typeface="+mn-ea"/>
                <a:cs typeface="+mn-cs"/>
              </a:rPr>
              <a:t>(Jarvis, 2004).</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a:r>
              <a:rPr lang="en-US" sz="1200" b="0" i="0" kern="1200" dirty="0" smtClean="0">
                <a:solidFill>
                  <a:schemeClr val="tx1"/>
                </a:solidFill>
                <a:latin typeface="+mn-lt"/>
                <a:ea typeface="+mn-ea"/>
                <a:cs typeface="+mn-cs"/>
              </a:rPr>
              <a:t>Health Beliefs for Indian Americans is previously stated as the Yin/Yang Theory. The health belief is for the yin and the yang to be balanced out. Therefore the illness belief is that when the yin and yang are imbalanced. Causation of the illness consists of an upset in the balance between the two examples being immobile or suffering from exhaustion. In order to maintain health it is important to prevent the imbalance and any changes that may cause an imbalance. The main protective  instinct that the Indian Americans abide by would be his or her diet. In order for health restoration traditional remedies and the possibility of acupuncture may be done. Traditional healers that Indian Americans use are commonly referred to as Chinese physicians also the use of herbalist are common.</a:t>
            </a:r>
          </a:p>
          <a:p>
            <a:pPr rtl="0"/>
            <a:r>
              <a:rPr lang="en-US" sz="1200" b="0" i="0" kern="1200" dirty="0" smtClean="0">
                <a:solidFill>
                  <a:schemeClr val="tx1"/>
                </a:solidFill>
                <a:latin typeface="+mn-lt"/>
                <a:ea typeface="+mn-ea"/>
                <a:cs typeface="+mn-cs"/>
              </a:rPr>
              <a:t>(Jarvis, 2004).</a:t>
            </a:r>
            <a:endParaRPr lang="en-US"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F952758-47A3-43CB-8BFB-29CC484D7839}"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rtl="0"/>
            <a:r>
              <a:rPr lang="en-US" sz="1200" b="0" i="0" kern="1200" dirty="0" smtClean="0">
                <a:solidFill>
                  <a:schemeClr val="tx1"/>
                </a:solidFill>
                <a:latin typeface="+mn-lt"/>
                <a:ea typeface="+mn-ea"/>
                <a:cs typeface="+mn-cs"/>
              </a:rPr>
              <a:t>In general Indian Americans prefer Eastern Medicine (Ayurvedic Medicines) over Western Medicine which is known for the use of drugs (medications). Eastern medicine would be like  a massage therapeutic remedy. Female patients are only supposed to have female physicians especially in gynecology this is seen as a sign disrespect if not followed.  The diet preference is mainly vegetarian which is seen as a healthy way of life.  The Majority of Indian Americans are Hindu which lead them following a strict vegetarian diet due to the Hinduism belief. Those who follow may use a variety of different ways to make sure they have an appropriate intake of protein. </a:t>
            </a:r>
            <a:r>
              <a:rPr lang="en-US" sz="1200" b="0" i="0" kern="1200" dirty="0" err="1" smtClean="0">
                <a:solidFill>
                  <a:schemeClr val="tx1"/>
                </a:solidFill>
                <a:latin typeface="+mn-lt"/>
                <a:ea typeface="+mn-ea"/>
                <a:cs typeface="+mn-cs"/>
              </a:rPr>
              <a:t>InHinduism</a:t>
            </a:r>
            <a:r>
              <a:rPr lang="en-US" sz="1200" b="0" i="0" kern="1200" dirty="0" smtClean="0">
                <a:solidFill>
                  <a:schemeClr val="tx1"/>
                </a:solidFill>
                <a:latin typeface="+mn-lt"/>
                <a:ea typeface="+mn-ea"/>
                <a:cs typeface="+mn-cs"/>
              </a:rPr>
              <a:t>, they find the cow sacred therefore eating red meat is a sin in all ways. As most women living in India do not suffer from certain types of breast cancer, moving to the United States increase their chances of developing breast cancer significantly.  Diets are much different leading to large consumptions of carbohydrates.  An interesting fact is that during Indian Americans dining time people usually do not consume anything but water with meals.</a:t>
            </a:r>
          </a:p>
          <a:p>
            <a:pPr rtl="0"/>
            <a:r>
              <a:rPr lang="en-US" sz="1200" b="0" i="0" kern="1200" dirty="0" smtClean="0">
                <a:solidFill>
                  <a:schemeClr val="tx1"/>
                </a:solidFill>
                <a:latin typeface="+mn-lt"/>
                <a:ea typeface="+mn-ea"/>
                <a:cs typeface="+mn-cs"/>
              </a:rPr>
              <a:t>(Pitta, S.,personal interview, April 6,2011).</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Larson-Presswalla (1994),  the Etymology of the word Ayurveda describes its meaning which comes from the two words, ayus and veda. Ayus stands for the combination of the body, the sense organs, the mind, and soul. Veda means science of knowledge. The purpose is to promote health and longevity so that the wisdom associated with age can be shared. The fundamentals to Ayurveda is that the mind exerts the deepest influence on the body and meditation is essential to bring the body into balance. (p.22)</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Larson-Presswalla (1994), vata, pitta, and kapha each represents a law and then has a different function. Vata is responsible for movement; pitta represents metabolism and heat, and kapha supplies the body structure and solidity. When these three are in balance the body is said to be functioning normally and the individual is at optimal health. It is said that when vata is is balanced it creates energy and creativity. When pitta is balanced it creates perfect digestion and contentment and when kapha is balanced it provides strength, stamina, immunity and even temperament. It is believed when these three are not balance distress and disease is caused. (p.22)</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According to Larson-Presswalla (1994), Ayurveda is not commonly practiced in the US it is difficult to identify Ayurvedic health care practices that nurses can preserve or maintain for cultural congruent care. The goal and action in the future is to identify with practice base on care preservation and maintenance for healthy outcomes. (p. 23)</a:t>
            </a:r>
          </a:p>
          <a:p>
            <a:r>
              <a:rPr lang="en-US" sz="1200" kern="1200" dirty="0" smtClean="0">
                <a:solidFill>
                  <a:schemeClr val="tx1"/>
                </a:solidFill>
                <a:latin typeface="+mn-lt"/>
                <a:ea typeface="+mn-ea"/>
                <a:cs typeface="+mn-cs"/>
              </a:rPr>
              <a:t>According to Larson-Presswalla, Leininger states Ayurveda emphasizes that humans come from nature and are an integral part of the universe. With this it is believed human beings have within themselves a healing response that is achieved through the balance of ones unique constitution.  Medication, herbs, and dietary practices are important. Lieninger states that hospital regulations would need to become more relaxed to accommodate to Ayurveda preferences. She gives and example that dietary intake control would need to be turned over to the client so their dietary intake would correlate with the Ayurveda guidelines. They believe that correct dietary selection are critical to the bodies structure and helps create balance. Medication and diet go hand and hand as well as the use of Eastern herbs. Culture care accommodation of these herbs would be essential for health and well being in practicing culturally congruent nursing care. Meditation is also essential to Ayurveda and caring for an individual as a nurse we need to find an environment sufficient for this exercise. (p. 23)</a:t>
            </a:r>
          </a:p>
          <a:p>
            <a:r>
              <a:rPr lang="en-US" sz="1200" kern="1200" dirty="0" smtClean="0">
                <a:solidFill>
                  <a:schemeClr val="tx1"/>
                </a:solidFill>
                <a:latin typeface="+mn-lt"/>
                <a:ea typeface="+mn-ea"/>
                <a:cs typeface="+mn-cs"/>
              </a:rPr>
              <a:t>According to Larson-Presswalla, some major repatterning and restructuring of care practices would be needed in nursing care practices in hospitals and other settings where Ayurveda practices were not integrated into the western professional nursing practices. (p.23)</a:t>
            </a:r>
          </a:p>
          <a:p>
            <a:endParaRPr lang="en-US" dirty="0"/>
          </a:p>
        </p:txBody>
      </p:sp>
      <p:sp>
        <p:nvSpPr>
          <p:cNvPr id="4" name="Slide Number Placeholder 3"/>
          <p:cNvSpPr>
            <a:spLocks noGrp="1"/>
          </p:cNvSpPr>
          <p:nvPr>
            <p:ph type="sldNum" sz="quarter" idx="10"/>
          </p:nvPr>
        </p:nvSpPr>
        <p:spPr/>
        <p:txBody>
          <a:bodyPr/>
          <a:lstStyle/>
          <a:p>
            <a:fld id="{5F952758-47A3-43CB-8BFB-29CC484D7839}"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95867-FD16-4462-A58E-06D6BF32F15C}" type="datetimeFigureOut">
              <a:rPr lang="en-US" smtClean="0"/>
              <a:pPr/>
              <a:t>4/16/2011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FD81E6-C1F3-46B0-8DD9-E871649B8DB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095867-FD16-4462-A58E-06D6BF32F15C}" type="datetimeFigureOut">
              <a:rPr lang="en-US" smtClean="0"/>
              <a:pPr/>
              <a:t>4/16/2011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FD81E6-C1F3-46B0-8DD9-E871649B8DB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33ff.com/flags/XL_flags/India_flag.gif" TargetMode="External"/><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dirty="0" smtClean="0">
                <a:latin typeface="Algerian" pitchFamily="82" charset="0"/>
              </a:rPr>
              <a:t>Cultural Competency</a:t>
            </a:r>
            <a:endParaRPr lang="en-US" dirty="0">
              <a:latin typeface="Algerian" pitchFamily="82" charset="0"/>
            </a:endParaRPr>
          </a:p>
        </p:txBody>
      </p:sp>
      <p:sp>
        <p:nvSpPr>
          <p:cNvPr id="3" name="Subtitle 2"/>
          <p:cNvSpPr>
            <a:spLocks noGrp="1"/>
          </p:cNvSpPr>
          <p:nvPr>
            <p:ph type="subTitle" idx="1"/>
          </p:nvPr>
        </p:nvSpPr>
        <p:spPr>
          <a:xfrm>
            <a:off x="1371600" y="1600200"/>
            <a:ext cx="6400800" cy="1752600"/>
          </a:xfrm>
        </p:spPr>
        <p:txBody>
          <a:bodyPr>
            <a:normAutofit/>
          </a:bodyPr>
          <a:lstStyle/>
          <a:p>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Indian Americans</a:t>
            </a:r>
            <a:endParaRPr lang="en-US" sz="40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4338" name="Picture 2" descr="http://www.33ff.com/flags/XL_flags/India_flag.gif"/>
          <p:cNvPicPr>
            <a:picLocks noChangeAspect="1" noChangeArrowheads="1"/>
          </p:cNvPicPr>
          <p:nvPr/>
        </p:nvPicPr>
        <p:blipFill>
          <a:blip r:embed="rId2" cstate="print"/>
          <a:srcRect/>
          <a:stretch>
            <a:fillRect/>
          </a:stretch>
        </p:blipFill>
        <p:spPr bwMode="auto">
          <a:xfrm>
            <a:off x="2819400" y="2438400"/>
            <a:ext cx="3429000" cy="2286001"/>
          </a:xfrm>
          <a:prstGeom prst="rect">
            <a:avLst/>
          </a:prstGeom>
          <a:noFill/>
        </p:spPr>
      </p:pic>
      <p:sp>
        <p:nvSpPr>
          <p:cNvPr id="5" name="TextBox 4"/>
          <p:cNvSpPr txBox="1"/>
          <p:nvPr/>
        </p:nvSpPr>
        <p:spPr>
          <a:xfrm>
            <a:off x="3733800" y="4724400"/>
            <a:ext cx="3429000" cy="230832"/>
          </a:xfrm>
          <a:prstGeom prst="rect">
            <a:avLst/>
          </a:prstGeom>
          <a:noFill/>
        </p:spPr>
        <p:txBody>
          <a:bodyPr wrap="square" rtlCol="0">
            <a:spAutoFit/>
          </a:bodyPr>
          <a:lstStyle/>
          <a:p>
            <a:r>
              <a:rPr lang="en-US" sz="900" dirty="0" smtClean="0">
                <a:hlinkClick r:id="rId3"/>
              </a:rPr>
              <a:t>http://www.33ff.com/flags/XL_flags/India_flag.gif</a:t>
            </a:r>
            <a:endParaRPr lang="en-US" sz="900" dirty="0"/>
          </a:p>
        </p:txBody>
      </p:sp>
      <p:sp>
        <p:nvSpPr>
          <p:cNvPr id="7" name="TextBox 6"/>
          <p:cNvSpPr txBox="1"/>
          <p:nvPr/>
        </p:nvSpPr>
        <p:spPr>
          <a:xfrm>
            <a:off x="1905000" y="5257800"/>
            <a:ext cx="5257800" cy="923330"/>
          </a:xfrm>
          <a:prstGeom prst="rect">
            <a:avLst/>
          </a:prstGeom>
          <a:noFill/>
        </p:spPr>
        <p:txBody>
          <a:bodyPr wrap="square" rtlCol="0">
            <a:spAutoFit/>
          </a:bodyPr>
          <a:lstStyle/>
          <a:p>
            <a:pPr algn="ctr"/>
            <a:r>
              <a:rPr lang="en-US" dirty="0">
                <a:solidFill>
                  <a:srgbClr val="0DC0FF"/>
                </a:solidFill>
                <a:effectLst>
                  <a:outerShdw blurRad="38100" dist="38100" dir="2700000" algn="tl">
                    <a:srgbClr val="000000">
                      <a:alpha val="85000"/>
                    </a:srgbClr>
                  </a:outerShdw>
                </a:effectLst>
                <a:latin typeface="Andalus" pitchFamily="2" charset="-78"/>
                <a:cs typeface="Andalus" pitchFamily="2" charset="-78"/>
              </a:rPr>
              <a:t>Debra </a:t>
            </a:r>
            <a:r>
              <a:rPr lang="en-US" dirty="0" smtClean="0">
                <a:solidFill>
                  <a:srgbClr val="0DC0FF"/>
                </a:solidFill>
                <a:effectLst>
                  <a:outerShdw blurRad="38100" dist="38100" dir="2700000" algn="tl">
                    <a:srgbClr val="000000">
                      <a:alpha val="85000"/>
                    </a:srgbClr>
                  </a:outerShdw>
                </a:effectLst>
                <a:latin typeface="Andalus" pitchFamily="2" charset="-78"/>
                <a:cs typeface="Andalus" pitchFamily="2" charset="-78"/>
              </a:rPr>
              <a:t>Wendt, Erinn Tye, Holly Robson, Swarnalatha Pitta, Catherine Morris, and Hanna </a:t>
            </a:r>
            <a:r>
              <a:rPr lang="en-US" dirty="0">
                <a:solidFill>
                  <a:srgbClr val="0DC0FF"/>
                </a:solidFill>
                <a:effectLst>
                  <a:outerShdw blurRad="38100" dist="38100" dir="2700000" algn="tl">
                    <a:srgbClr val="000000">
                      <a:alpha val="85000"/>
                    </a:srgbClr>
                  </a:outerShdw>
                </a:effectLst>
                <a:latin typeface="Andalus" pitchFamily="2" charset="-78"/>
                <a:cs typeface="Andalus" pitchFamily="2" charset="-78"/>
              </a:rPr>
              <a:t>McHugh</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sz="4000" dirty="0">
                <a:latin typeface="Algerian" pitchFamily="82" charset="0"/>
              </a:rPr>
              <a:t>Leininger’s Three Action-Decision Modes to Advanced Eastern Health Care Practices.</a:t>
            </a:r>
            <a:r>
              <a:rPr lang="en-US" dirty="0"/>
              <a:t/>
            </a:r>
            <a:br>
              <a:rPr lang="en-US" dirty="0"/>
            </a:br>
            <a:endParaRPr lang="en-US" dirty="0"/>
          </a:p>
        </p:txBody>
      </p:sp>
      <p:sp>
        <p:nvSpPr>
          <p:cNvPr id="3" name="Content Placeholder 2"/>
          <p:cNvSpPr>
            <a:spLocks noGrp="1"/>
          </p:cNvSpPr>
          <p:nvPr>
            <p:ph idx="1"/>
          </p:nvPr>
        </p:nvSpPr>
        <p:spPr>
          <a:xfrm>
            <a:off x="457200" y="2362200"/>
            <a:ext cx="8229600" cy="2971800"/>
          </a:xfrm>
        </p:spPr>
        <p:txBody>
          <a:bodyPr>
            <a:normAutofit fontScale="92500" lnSpcReduction="20000"/>
          </a:bodyPr>
          <a:lstStyle/>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a:t>
            </a:r>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Preservation/Maintenance</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a:t>
            </a:r>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Accommodation/Negotiation</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Culture </a:t>
            </a:r>
            <a:r>
              <a:rPr lang="en-US" sz="3600" b="1" dirty="0">
                <a:solidFill>
                  <a:srgbClr val="00B0F0"/>
                </a:solidFill>
                <a:effectLst>
                  <a:outerShdw blurRad="38100" dist="38100" dir="2700000" algn="tl">
                    <a:srgbClr val="000000">
                      <a:alpha val="85000"/>
                    </a:srgbClr>
                  </a:outerShdw>
                </a:effectLst>
                <a:latin typeface="Andalus" pitchFamily="2" charset="-78"/>
                <a:cs typeface="Andalus" pitchFamily="2" charset="-78"/>
              </a:rPr>
              <a:t>Care Repatterning/Restructuring</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Soon minorities will make up the majority</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Madeleine Leininger’s Transcultural Nursing</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Impact on student’s education</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in practice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with culture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Difficulties with patients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normAutofit/>
          </a:bodyPr>
          <a:lstStyle/>
          <a:p>
            <a:r>
              <a:rPr lang="en-US" sz="5000" dirty="0" smtClean="0">
                <a:latin typeface="Algerian" pitchFamily="82" charset="0"/>
              </a:rPr>
              <a:t>impact</a:t>
            </a:r>
            <a:endParaRPr lang="en-US" sz="5000" dirty="0">
              <a:latin typeface="Algerian" pitchFamily="82" charset="0"/>
            </a:endParaRPr>
          </a:p>
        </p:txBody>
      </p:sp>
      <p:sp>
        <p:nvSpPr>
          <p:cNvPr id="3" name="Content Placeholder 2"/>
          <p:cNvSpPr>
            <a:spLocks noGrp="1"/>
          </p:cNvSpPr>
          <p:nvPr>
            <p:ph idx="1"/>
          </p:nvPr>
        </p:nvSpPr>
        <p:spPr>
          <a:xfrm>
            <a:off x="457200" y="1981200"/>
            <a:ext cx="8229600" cy="4525963"/>
          </a:xfrm>
        </p:spPr>
        <p:txBody>
          <a:bodyPr/>
          <a:lstStyle/>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Language barriers</a:t>
            </a:r>
          </a:p>
          <a:p>
            <a:endPar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Variety of languages</a:t>
            </a:r>
          </a:p>
          <a:p>
            <a:endPar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Avoid making assumptions</a:t>
            </a:r>
          </a:p>
          <a:p>
            <a:endParaRPr lang="en-US" dirty="0"/>
          </a:p>
        </p:txBody>
      </p:sp>
      <p:pic>
        <p:nvPicPr>
          <p:cNvPr id="22533" name="Picture 5" descr="C:\Users\Hanna\AppData\Local\Microsoft\Windows\Temporary Internet Files\Content.IE5\08JVY5O8\MC900195432[1].wmf"/>
          <p:cNvPicPr>
            <a:picLocks noChangeAspect="1" noChangeArrowheads="1"/>
          </p:cNvPicPr>
          <p:nvPr/>
        </p:nvPicPr>
        <p:blipFill>
          <a:blip r:embed="rId3" cstate="print"/>
          <a:srcRect/>
          <a:stretch>
            <a:fillRect/>
          </a:stretch>
        </p:blipFill>
        <p:spPr bwMode="auto">
          <a:xfrm>
            <a:off x="5105400" y="1905000"/>
            <a:ext cx="3193085" cy="225962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impact</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Indian culture requires specific care</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Nurses need to be properly educated </a:t>
            </a:r>
          </a:p>
          <a:p>
            <a:endPar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Need to acknowledge the differences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sz="6000" dirty="0" smtClean="0">
                <a:latin typeface="Algerian" pitchFamily="82" charset="0"/>
              </a:rPr>
              <a:t>Summary</a:t>
            </a:r>
            <a:endParaRPr lang="en-US" sz="6000" dirty="0">
              <a:latin typeface="Algerian" pitchFamily="82" charset="0"/>
            </a:endParaRPr>
          </a:p>
        </p:txBody>
      </p:sp>
      <p:sp>
        <p:nvSpPr>
          <p:cNvPr id="3" name="Content Placeholder 2"/>
          <p:cNvSpPr>
            <a:spLocks noGrp="1"/>
          </p:cNvSpPr>
          <p:nvPr>
            <p:ph idx="1"/>
          </p:nvPr>
        </p:nvSpPr>
        <p:spPr>
          <a:xfrm>
            <a:off x="685800" y="2057400"/>
            <a:ext cx="8001000" cy="4068763"/>
          </a:xfrm>
        </p:spPr>
        <p:txBody>
          <a:bodyPr>
            <a:normAutofit/>
          </a:bodyPr>
          <a:lstStyle/>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Geography and Population</a:t>
            </a:r>
          </a:p>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Yin/Yang Theory</a:t>
            </a:r>
          </a:p>
          <a:p>
            <a:r>
              <a:rPr lang="en-US" sz="44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Traditional Healing</a:t>
            </a:r>
            <a:endParaRPr lang="en-US" sz="4400" dirty="0">
              <a:solidFill>
                <a:srgbClr val="00B0F0"/>
              </a:solidFill>
              <a:effectLst>
                <a:outerShdw blurRad="38100" dist="38100" dir="5400000" algn="tl">
                  <a:srgbClr val="000000">
                    <a:alpha val="85000"/>
                  </a:srgbClr>
                </a:outerShdw>
              </a:effectLst>
              <a:latin typeface="Andalus" pitchFamily="2" charset="-78"/>
              <a:cs typeface="Andalus" pitchFamily="2" charset="-78"/>
            </a:endParaRPr>
          </a:p>
        </p:txBody>
      </p:sp>
      <p:pic>
        <p:nvPicPr>
          <p:cNvPr id="20482" name="Picture 2" descr="C:\Users\Hanna\AppData\Local\Microsoft\Windows\Temporary Internet Files\Content.IE5\IAONAH1Q\MC900155208[1].wmf"/>
          <p:cNvPicPr>
            <a:picLocks noChangeAspect="1" noChangeArrowheads="1"/>
          </p:cNvPicPr>
          <p:nvPr/>
        </p:nvPicPr>
        <p:blipFill>
          <a:blip r:embed="rId3" cstate="print"/>
          <a:srcRect/>
          <a:stretch>
            <a:fillRect/>
          </a:stretch>
        </p:blipFill>
        <p:spPr bwMode="auto">
          <a:xfrm>
            <a:off x="5410200" y="3810000"/>
            <a:ext cx="2987442" cy="2417979"/>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sz="6000" dirty="0" smtClean="0">
                <a:latin typeface="Algerian" pitchFamily="82" charset="0"/>
              </a:rPr>
              <a:t>summary</a:t>
            </a:r>
            <a:endParaRPr lang="en-US" sz="6000" dirty="0">
              <a:latin typeface="Algerian" pitchFamily="82" charset="0"/>
            </a:endParaRPr>
          </a:p>
        </p:txBody>
      </p:sp>
      <p:sp>
        <p:nvSpPr>
          <p:cNvPr id="3" name="Content Placeholder 2"/>
          <p:cNvSpPr>
            <a:spLocks noGrp="1"/>
          </p:cNvSpPr>
          <p:nvPr>
            <p:ph idx="1"/>
          </p:nvPr>
        </p:nvSpPr>
        <p:spPr>
          <a:xfrm>
            <a:off x="1295400" y="1828800"/>
            <a:ext cx="7391400" cy="4525963"/>
          </a:xfrm>
        </p:spPr>
        <p:txBody>
          <a:bodyPr/>
          <a:lstStyle/>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Ayurveda</a:t>
            </a:r>
          </a:p>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Three Principles</a:t>
            </a:r>
          </a:p>
          <a:p>
            <a:r>
              <a:rPr lang="en-US" sz="4800" dirty="0" smtClean="0">
                <a:solidFill>
                  <a:srgbClr val="00B0F0"/>
                </a:solidFill>
                <a:effectLst>
                  <a:outerShdw blurRad="38100" dist="38100" dir="5400000" algn="tl">
                    <a:srgbClr val="000000">
                      <a:alpha val="85000"/>
                    </a:srgbClr>
                  </a:outerShdw>
                </a:effectLst>
                <a:latin typeface="Andalus" pitchFamily="2" charset="-78"/>
                <a:cs typeface="Andalus" pitchFamily="2" charset="-78"/>
              </a:rPr>
              <a:t>Impact</a:t>
            </a:r>
          </a:p>
          <a:p>
            <a:endParaRPr lang="en-US" dirty="0">
              <a:solidFill>
                <a:srgbClr val="00B0F0"/>
              </a:solidFill>
              <a:effectLst>
                <a:outerShdw blurRad="38100" dist="38100" dir="5400000" algn="tl">
                  <a:srgbClr val="000000">
                    <a:alpha val="85000"/>
                  </a:srgbClr>
                </a:outerShdw>
              </a:effectLst>
              <a:latin typeface="Andalus" pitchFamily="2" charset="-78"/>
              <a:cs typeface="Andalus" pitchFamily="2" charset="-78"/>
            </a:endParaRPr>
          </a:p>
        </p:txBody>
      </p:sp>
      <p:pic>
        <p:nvPicPr>
          <p:cNvPr id="23554" name="Picture 2" descr="C:\Users\Hanna\AppData\Local\Microsoft\Windows\Temporary Internet Files\Content.IE5\EME1U1VC\MC900441240[1].jpg"/>
          <p:cNvPicPr>
            <a:picLocks noChangeAspect="1" noChangeArrowheads="1"/>
          </p:cNvPicPr>
          <p:nvPr/>
        </p:nvPicPr>
        <p:blipFill>
          <a:blip r:embed="rId3" cstate="print"/>
          <a:srcRect/>
          <a:stretch>
            <a:fillRect/>
          </a:stretch>
        </p:blipFill>
        <p:spPr bwMode="auto">
          <a:xfrm>
            <a:off x="4572000" y="3657600"/>
            <a:ext cx="3217520" cy="248671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latin typeface="Algerian" pitchFamily="82" charset="0"/>
              </a:rPr>
              <a:t>references</a:t>
            </a:r>
            <a:endParaRPr lang="en-US" dirty="0">
              <a:latin typeface="Algerian" pitchFamily="82" charset="0"/>
            </a:endParaRPr>
          </a:p>
        </p:txBody>
      </p:sp>
      <p:sp>
        <p:nvSpPr>
          <p:cNvPr id="3" name="Content Placeholder 2"/>
          <p:cNvSpPr>
            <a:spLocks noGrp="1"/>
          </p:cNvSpPr>
          <p:nvPr>
            <p:ph idx="1"/>
          </p:nvPr>
        </p:nvSpPr>
        <p:spPr>
          <a:xfrm>
            <a:off x="457200" y="1066800"/>
            <a:ext cx="8229600" cy="5562600"/>
          </a:xfrm>
        </p:spPr>
        <p:txBody>
          <a:bodyPr>
            <a:normAutofit fontScale="85000" lnSpcReduction="20000"/>
          </a:bodyPr>
          <a:lstStyle/>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Firth, S. (2005, August 20). End-of-life: a Hindu view. Lancet, </a:t>
            </a:r>
            <a:r>
              <a:rPr lang="en-US" sz="2400" b="1" u="sng" dirty="0" smtClean="0">
                <a:solidFill>
                  <a:schemeClr val="accent6"/>
                </a:solidFill>
                <a:latin typeface="Andalus" pitchFamily="2" charset="-78"/>
                <a:cs typeface="Andalus" pitchFamily="2" charset="-78"/>
              </a:rPr>
              <a:t>366</a:t>
            </a: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(9486), 682-686. Retrieved from CINAHL.</a:t>
            </a:r>
          </a:p>
          <a:p>
            <a:pPr marL="682625" indent="-682625">
              <a:buNone/>
            </a:pP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Jarvis, C. (2008). </a:t>
            </a:r>
            <a:r>
              <a:rPr lang="en-US" sz="2400" i="1" dirty="0">
                <a:solidFill>
                  <a:srgbClr val="00B0F0"/>
                </a:solidFill>
                <a:effectLst>
                  <a:outerShdw dist="50800" dir="5640000" algn="ctr" rotWithShape="0">
                    <a:srgbClr val="000000">
                      <a:alpha val="85000"/>
                    </a:srgbClr>
                  </a:outerShdw>
                </a:effectLst>
                <a:latin typeface="Andalus" pitchFamily="2" charset="-78"/>
                <a:cs typeface="Andalus" pitchFamily="2" charset="-78"/>
              </a:rPr>
              <a:t>Physical examination &amp; health assessment</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St. Louis, MO: Elsevier Saunders.</a:t>
            </a:r>
            <a:endPar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endParaRPr>
          </a:p>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Lawson-Presswalla</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J. (1994). Insights into eastern health care: Some transcultural nursing </a:t>
            </a: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 p</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erspectives</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Transcultural Nursing, </a:t>
            </a:r>
            <a:r>
              <a:rPr lang="en-US" sz="2400" b="1" u="sng" dirty="0">
                <a:solidFill>
                  <a:schemeClr val="accent6"/>
                </a:solidFill>
                <a:latin typeface="Andalus" pitchFamily="2" charset="-78"/>
                <a:cs typeface="Andalus" pitchFamily="2" charset="-78"/>
              </a:rPr>
              <a:t>5</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(21), 21-24. doi: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10.1177/104365969400500204</a:t>
            </a: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Mui, A.C.,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&amp; Nguyen,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D.D. (2006). Demographic profiles of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Asian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immigrant elderly residing in metropolitan ethnic endlave communities.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Ethnic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and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Cultural Diversity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in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Social Work</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(1-2): 193.214</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Retrieved from 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endPar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Pitta, S.,personal interview, April 6,2011</a:t>
            </a:r>
            <a:endPar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r>
              <a:rPr lang="en-US" sz="2400" dirty="0" smtClean="0">
                <a:solidFill>
                  <a:srgbClr val="00B0F0"/>
                </a:solidFill>
                <a:effectLst>
                  <a:outerShdw dist="50800" dir="5640000" algn="ctr" rotWithShape="0">
                    <a:srgbClr val="000000">
                      <a:alpha val="85000"/>
                    </a:srgbClr>
                  </a:outerShdw>
                </a:effectLst>
                <a:latin typeface="Andalus" pitchFamily="2" charset="-78"/>
                <a:cs typeface="Andalus" pitchFamily="2" charset="-78"/>
              </a:rPr>
              <a:t>Sanner</a:t>
            </a:r>
            <a:r>
              <a:rPr lang="en-US" sz="2400" dirty="0">
                <a:solidFill>
                  <a:srgbClr val="00B0F0"/>
                </a:solidFill>
                <a:effectLst>
                  <a:outerShdw dist="50800" dir="5640000" algn="ctr" rotWithShape="0">
                    <a:srgbClr val="000000">
                      <a:alpha val="85000"/>
                    </a:srgbClr>
                  </a:outerShdw>
                </a:effectLst>
                <a:latin typeface="Andalus" pitchFamily="2" charset="-78"/>
                <a:cs typeface="Andalus" pitchFamily="2" charset="-78"/>
              </a:rPr>
              <a:t>, S., Baldwin, D., Cannella, K., Charles, J., &amp; Parker, L. (2010). The impact of cultural diversity forum on students' openness to diversity. </a:t>
            </a:r>
            <a:r>
              <a:rPr lang="en-US" sz="2400" i="1" dirty="0">
                <a:solidFill>
                  <a:srgbClr val="00B0F0"/>
                </a:solidFill>
                <a:effectLst>
                  <a:outerShdw dist="50800" dir="5640000" algn="ctr" rotWithShape="0">
                    <a:srgbClr val="000000">
                      <a:alpha val="85000"/>
                    </a:srgbClr>
                  </a:outerShdw>
                </a:effectLst>
                <a:latin typeface="Andalus" pitchFamily="2" charset="-78"/>
                <a:cs typeface="Andalus" pitchFamily="2" charset="-78"/>
              </a:rPr>
              <a:t>Journal of Cul</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tural Diversity</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a:t>
            </a:r>
            <a:r>
              <a:rPr lang="en-US" sz="2400" b="1" u="sng" dirty="0">
                <a:solidFill>
                  <a:schemeClr val="accent6"/>
                </a:solidFill>
                <a:latin typeface="Andalus" pitchFamily="2" charset="-78"/>
                <a:cs typeface="Andalus" pitchFamily="2" charset="-78"/>
              </a:rPr>
              <a:t>17</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(2), 56-61. Retrieved from </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p>
          <a:p>
            <a:pPr marL="682625" indent="-682625">
              <a:buNone/>
            </a:pP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Srinivasan, S. 2001. Being Indian, being American: A balancing act or a creative blend?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Journal of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Human Behavior </a:t>
            </a:r>
            <a:r>
              <a:rPr lang="en-US" sz="2400" i="1"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in the </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Social Environment</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a:t>
            </a:r>
            <a:r>
              <a:rPr lang="en-US" sz="2400" dirty="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135-58</a:t>
            </a:r>
            <a:r>
              <a:rPr lang="en-US" sz="240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 Retrieved from EBSCO</a:t>
            </a:r>
            <a:r>
              <a:rPr lang="en-US" sz="2400" i="1"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rPr>
              <a:t>host</a:t>
            </a:r>
            <a:endParaRPr lang="en-US" sz="2400" baseline="0" dirty="0" smtClean="0">
              <a:solidFill>
                <a:srgbClr val="00B0F0"/>
              </a:solidFill>
              <a:effectLst>
                <a:outerShdw blurRad="50800" dist="50800" dir="5400000" algn="ctr" rotWithShape="0">
                  <a:srgbClr val="000000">
                    <a:alpha val="85000"/>
                  </a:srgbClr>
                </a:outerShdw>
              </a:effectLst>
              <a:latin typeface="Andalus" pitchFamily="2" charset="-78"/>
              <a:cs typeface="Andalus" pitchFamily="2" charset="-78"/>
            </a:endParaRPr>
          </a:p>
          <a:p>
            <a:pPr marL="682625" indent="-682625">
              <a:buNone/>
            </a:pPr>
            <a:endParaRPr lang="en-US" sz="24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rmAutofit fontScale="90000"/>
          </a:bodyPr>
          <a:lstStyle/>
          <a:p>
            <a:r>
              <a:rPr lang="en-US" sz="9600" dirty="0" smtClean="0">
                <a:latin typeface="Algerian" pitchFamily="82" charset="0"/>
              </a:rPr>
              <a:t>India</a:t>
            </a:r>
            <a:endParaRPr lang="en-US" sz="9600" dirty="0">
              <a:latin typeface="Algerian" pitchFamily="82" charset="0"/>
            </a:endParaRPr>
          </a:p>
        </p:txBody>
      </p:sp>
      <p:sp>
        <p:nvSpPr>
          <p:cNvPr id="3" name="Subtitle 2"/>
          <p:cNvSpPr>
            <a:spLocks noGrp="1"/>
          </p:cNvSpPr>
          <p:nvPr>
            <p:ph type="subTitle" idx="1"/>
          </p:nvPr>
        </p:nvSpPr>
        <p:spPr>
          <a:xfrm>
            <a:off x="1295400" y="1905000"/>
            <a:ext cx="6400800" cy="4267200"/>
          </a:xfrm>
        </p:spPr>
        <p:txBody>
          <a:bodyPr>
            <a:normAutofit/>
          </a:bodyPr>
          <a:lstStyle/>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Eastern Hemisphere</a:t>
            </a:r>
          </a:p>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Predominantly Hindu</a:t>
            </a:r>
          </a:p>
          <a:p>
            <a:pPr algn="l">
              <a:buFont typeface="Arial" pitchFamily="34" charset="0"/>
              <a:buChar char="•"/>
            </a:pPr>
            <a:r>
              <a:rPr lang="en-US" sz="40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Patriarchal</a:t>
            </a:r>
          </a:p>
          <a:p>
            <a:pPr algn="l">
              <a:buFont typeface="Arial" pitchFamily="34" charset="0"/>
              <a:buChar char="•"/>
            </a:pPr>
            <a:endParaRPr lang="en-US"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3074" name="Picture 2" descr="C:\Users\Hanna\AppData\Local\Microsoft\Windows\Temporary Internet Files\Content.IE5\IAONAH1Q\MC900435310[1].wmf"/>
          <p:cNvPicPr>
            <a:picLocks noChangeAspect="1" noChangeArrowheads="1"/>
          </p:cNvPicPr>
          <p:nvPr/>
        </p:nvPicPr>
        <p:blipFill>
          <a:blip r:embed="rId3" cstate="print"/>
          <a:srcRect/>
          <a:stretch>
            <a:fillRect/>
          </a:stretch>
        </p:blipFill>
        <p:spPr bwMode="auto">
          <a:xfrm>
            <a:off x="5486400" y="2590800"/>
            <a:ext cx="2949575" cy="332257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752600"/>
          </a:xfrm>
        </p:spPr>
        <p:txBody>
          <a:bodyPr/>
          <a:lstStyle/>
          <a:p>
            <a:r>
              <a:rPr lang="en-US" dirty="0" smtClean="0">
                <a:latin typeface="Algerian" pitchFamily="82" charset="0"/>
              </a:rPr>
              <a:t>Demographic Representation in the U.s.</a:t>
            </a:r>
            <a:endParaRPr lang="en-US" dirty="0">
              <a:latin typeface="Algerian" pitchFamily="82" charset="0"/>
            </a:endParaRPr>
          </a:p>
        </p:txBody>
      </p:sp>
      <p:sp>
        <p:nvSpPr>
          <p:cNvPr id="3" name="Subtitle 2"/>
          <p:cNvSpPr>
            <a:spLocks noGrp="1"/>
          </p:cNvSpPr>
          <p:nvPr>
            <p:ph type="subTitle" idx="1"/>
          </p:nvPr>
        </p:nvSpPr>
        <p:spPr>
          <a:xfrm>
            <a:off x="1752600" y="2286000"/>
            <a:ext cx="4343400" cy="2819400"/>
          </a:xfrm>
        </p:spPr>
        <p:txBody>
          <a:bodyPr>
            <a:normAutofit/>
          </a:bodyPr>
          <a:lstStyle/>
          <a:p>
            <a:pPr algn="l">
              <a:buFont typeface="Arial" pitchFamily="34" charset="0"/>
              <a:buChar char="•"/>
            </a:pP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Statistics</a:t>
            </a:r>
          </a:p>
          <a:p>
            <a:pPr algn="l">
              <a:buFont typeface="Arial" pitchFamily="34" charset="0"/>
              <a:buChar char="•"/>
            </a:pP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Past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2 </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decades</a:t>
            </a:r>
          </a:p>
          <a:p>
            <a:pPr algn="l">
              <a:buFont typeface="Arial" pitchFamily="34" charset="0"/>
              <a:buChar char="•"/>
            </a:pP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1970-1979-9.7%</a:t>
            </a:r>
          </a:p>
          <a:p>
            <a:pPr algn="l">
              <a:buFont typeface="Arial" pitchFamily="34" charset="0"/>
              <a:buChar char="•"/>
            </a:pP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Prior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to 1970-3%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470025"/>
          </a:xfrm>
        </p:spPr>
        <p:txBody>
          <a:bodyPr/>
          <a:lstStyle/>
          <a:p>
            <a:r>
              <a:rPr lang="en-US" dirty="0" smtClean="0">
                <a:latin typeface="Algerian" pitchFamily="82" charset="0"/>
              </a:rPr>
              <a:t>Geography</a:t>
            </a:r>
            <a:endParaRPr lang="en-US" dirty="0">
              <a:latin typeface="Algerian" pitchFamily="82" charset="0"/>
            </a:endParaRPr>
          </a:p>
        </p:txBody>
      </p:sp>
      <p:sp>
        <p:nvSpPr>
          <p:cNvPr id="5" name="TextBox 4"/>
          <p:cNvSpPr txBox="1"/>
          <p:nvPr/>
        </p:nvSpPr>
        <p:spPr>
          <a:xfrm>
            <a:off x="4724400" y="2667000"/>
            <a:ext cx="2057400" cy="2554545"/>
          </a:xfrm>
          <a:prstGeom prst="rect">
            <a:avLst/>
          </a:prstGeom>
          <a:noFill/>
        </p:spPr>
        <p:txBody>
          <a:bodyPr wrap="square" rtlCol="0">
            <a:spAutoFit/>
          </a:bodyPr>
          <a:lstStyle/>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WY</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RI</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D.O.C.</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ME</a:t>
            </a:r>
          </a:p>
          <a:p>
            <a:pPr marL="514350" indent="-514350">
              <a:buAutoNum type="arabicPeriod"/>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AZ</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sp>
        <p:nvSpPr>
          <p:cNvPr id="6" name="TextBox 5"/>
          <p:cNvSpPr txBox="1"/>
          <p:nvPr/>
        </p:nvSpPr>
        <p:spPr>
          <a:xfrm>
            <a:off x="6477000" y="2667000"/>
            <a:ext cx="1676400" cy="2554545"/>
          </a:xfrm>
          <a:prstGeom prst="rect">
            <a:avLst/>
          </a:prstGeom>
          <a:noFill/>
        </p:spPr>
        <p:txBody>
          <a:bodyPr wrap="square" rtlCol="0">
            <a:spAutoFit/>
          </a:bodyPr>
          <a:lstStyle/>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WA</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CT</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AL</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NC</a:t>
            </a:r>
          </a:p>
          <a:p>
            <a:pPr marL="514350" indent="-514350">
              <a:buAutoNum type="arabicPeriod" startAt="6"/>
            </a:pPr>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FL</a:t>
            </a:r>
          </a:p>
        </p:txBody>
      </p:sp>
      <p:sp>
        <p:nvSpPr>
          <p:cNvPr id="8" name="TextBox 7"/>
          <p:cNvSpPr txBox="1"/>
          <p:nvPr/>
        </p:nvSpPr>
        <p:spPr>
          <a:xfrm>
            <a:off x="5257800" y="2057400"/>
            <a:ext cx="2286000" cy="584775"/>
          </a:xfrm>
          <a:prstGeom prst="rect">
            <a:avLst/>
          </a:prstGeom>
          <a:noFill/>
        </p:spPr>
        <p:txBody>
          <a:bodyPr wrap="square" rtlCol="0">
            <a:spAutoFit/>
          </a:bodyPr>
          <a:lstStyle/>
          <a:p>
            <a:r>
              <a:rPr lang="en-US" sz="32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2000-2006</a:t>
            </a:r>
            <a:endParaRPr lang="en-US" sz="32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0" name="Picture 1" descr="F:\indian pop.jpg"/>
          <p:cNvPicPr>
            <a:picLocks noChangeAspect="1" noChangeArrowheads="1"/>
          </p:cNvPicPr>
          <p:nvPr/>
        </p:nvPicPr>
        <p:blipFill>
          <a:blip r:embed="rId3" cstate="print"/>
          <a:srcRect/>
          <a:stretch>
            <a:fillRect/>
          </a:stretch>
        </p:blipFill>
        <p:spPr bwMode="auto">
          <a:xfrm>
            <a:off x="457200" y="1828800"/>
            <a:ext cx="3962400" cy="3634087"/>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3" name="Group 5"/>
          <p:cNvGrpSpPr>
            <a:grpSpLocks noChangeAspect="1"/>
          </p:cNvGrpSpPr>
          <p:nvPr/>
        </p:nvGrpSpPr>
        <p:grpSpPr bwMode="auto">
          <a:xfrm>
            <a:off x="1219200" y="0"/>
            <a:ext cx="6781800" cy="6778625"/>
            <a:chOff x="768" y="0"/>
            <a:chExt cx="4272" cy="4270"/>
          </a:xfrm>
          <a:effectLst>
            <a:outerShdw sx="1000" sy="1000" algn="ctr" rotWithShape="0">
              <a:srgbClr val="000000"/>
            </a:outerShdw>
          </a:effectLst>
          <a:scene3d>
            <a:camera prst="orthographicFront">
              <a:rot lat="0" lon="0" rev="4800000"/>
            </a:camera>
            <a:lightRig rig="threePt" dir="t"/>
          </a:scene3d>
        </p:grpSpPr>
        <p:sp>
          <p:nvSpPr>
            <p:cNvPr id="17412" name="AutoShape 4"/>
            <p:cNvSpPr>
              <a:spLocks noChangeAspect="1" noChangeArrowheads="1" noTextEdit="1"/>
            </p:cNvSpPr>
            <p:nvPr/>
          </p:nvSpPr>
          <p:spPr bwMode="auto">
            <a:xfrm>
              <a:off x="768" y="0"/>
              <a:ext cx="4272" cy="4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4" name="Freeform 6"/>
            <p:cNvSpPr>
              <a:spLocks/>
            </p:cNvSpPr>
            <p:nvPr/>
          </p:nvSpPr>
          <p:spPr bwMode="auto">
            <a:xfrm>
              <a:off x="768" y="0"/>
              <a:ext cx="4272" cy="4270"/>
            </a:xfrm>
            <a:custGeom>
              <a:avLst/>
              <a:gdLst/>
              <a:ahLst/>
              <a:cxnLst>
                <a:cxn ang="0">
                  <a:pos x="2355" y="4259"/>
                </a:cxn>
                <a:cxn ang="0">
                  <a:pos x="2669" y="4203"/>
                </a:cxn>
                <a:cxn ang="0">
                  <a:pos x="2968" y="4101"/>
                </a:cxn>
                <a:cxn ang="0">
                  <a:pos x="3243" y="3960"/>
                </a:cxn>
                <a:cxn ang="0">
                  <a:pos x="3494" y="3783"/>
                </a:cxn>
                <a:cxn ang="0">
                  <a:pos x="3717" y="3570"/>
                </a:cxn>
                <a:cxn ang="0">
                  <a:pos x="3906" y="3328"/>
                </a:cxn>
                <a:cxn ang="0">
                  <a:pos x="4062" y="3059"/>
                </a:cxn>
                <a:cxn ang="0">
                  <a:pos x="4177" y="2769"/>
                </a:cxn>
                <a:cxn ang="0">
                  <a:pos x="4248" y="2459"/>
                </a:cxn>
                <a:cxn ang="0">
                  <a:pos x="4272" y="2134"/>
                </a:cxn>
                <a:cxn ang="0">
                  <a:pos x="4248" y="1809"/>
                </a:cxn>
                <a:cxn ang="0">
                  <a:pos x="4177" y="1499"/>
                </a:cxn>
                <a:cxn ang="0">
                  <a:pos x="4062" y="1209"/>
                </a:cxn>
                <a:cxn ang="0">
                  <a:pos x="3906" y="940"/>
                </a:cxn>
                <a:cxn ang="0">
                  <a:pos x="3717" y="700"/>
                </a:cxn>
                <a:cxn ang="0">
                  <a:pos x="3494" y="487"/>
                </a:cxn>
                <a:cxn ang="0">
                  <a:pos x="3243" y="310"/>
                </a:cxn>
                <a:cxn ang="0">
                  <a:pos x="2968" y="167"/>
                </a:cxn>
                <a:cxn ang="0">
                  <a:pos x="2669" y="67"/>
                </a:cxn>
                <a:cxn ang="0">
                  <a:pos x="2355" y="11"/>
                </a:cxn>
                <a:cxn ang="0">
                  <a:pos x="2026" y="2"/>
                </a:cxn>
                <a:cxn ang="0">
                  <a:pos x="1705" y="43"/>
                </a:cxn>
                <a:cxn ang="0">
                  <a:pos x="1402" y="130"/>
                </a:cxn>
                <a:cxn ang="0">
                  <a:pos x="1118" y="258"/>
                </a:cxn>
                <a:cxn ang="0">
                  <a:pos x="858" y="425"/>
                </a:cxn>
                <a:cxn ang="0">
                  <a:pos x="626" y="624"/>
                </a:cxn>
                <a:cxn ang="0">
                  <a:pos x="425" y="858"/>
                </a:cxn>
                <a:cxn ang="0">
                  <a:pos x="258" y="1116"/>
                </a:cxn>
                <a:cxn ang="0">
                  <a:pos x="130" y="1400"/>
                </a:cxn>
                <a:cxn ang="0">
                  <a:pos x="43" y="1703"/>
                </a:cxn>
                <a:cxn ang="0">
                  <a:pos x="2" y="2023"/>
                </a:cxn>
                <a:cxn ang="0">
                  <a:pos x="11" y="2353"/>
                </a:cxn>
                <a:cxn ang="0">
                  <a:pos x="67" y="2667"/>
                </a:cxn>
                <a:cxn ang="0">
                  <a:pos x="169" y="2966"/>
                </a:cxn>
                <a:cxn ang="0">
                  <a:pos x="310" y="3241"/>
                </a:cxn>
                <a:cxn ang="0">
                  <a:pos x="487" y="3492"/>
                </a:cxn>
                <a:cxn ang="0">
                  <a:pos x="700" y="3715"/>
                </a:cxn>
                <a:cxn ang="0">
                  <a:pos x="942" y="3904"/>
                </a:cxn>
                <a:cxn ang="0">
                  <a:pos x="1211" y="4060"/>
                </a:cxn>
                <a:cxn ang="0">
                  <a:pos x="1501" y="4175"/>
                </a:cxn>
                <a:cxn ang="0">
                  <a:pos x="1811" y="4246"/>
                </a:cxn>
                <a:cxn ang="0">
                  <a:pos x="2136" y="4270"/>
                </a:cxn>
              </a:cxnLst>
              <a:rect l="0" t="0" r="r" b="b"/>
              <a:pathLst>
                <a:path w="4272" h="4270">
                  <a:moveTo>
                    <a:pt x="2136" y="4270"/>
                  </a:moveTo>
                  <a:lnTo>
                    <a:pt x="2246" y="4268"/>
                  </a:lnTo>
                  <a:lnTo>
                    <a:pt x="2355" y="4259"/>
                  </a:lnTo>
                  <a:lnTo>
                    <a:pt x="2461" y="4246"/>
                  </a:lnTo>
                  <a:lnTo>
                    <a:pt x="2567" y="4227"/>
                  </a:lnTo>
                  <a:lnTo>
                    <a:pt x="2669" y="4203"/>
                  </a:lnTo>
                  <a:lnTo>
                    <a:pt x="2771" y="4175"/>
                  </a:lnTo>
                  <a:lnTo>
                    <a:pt x="2870" y="4140"/>
                  </a:lnTo>
                  <a:lnTo>
                    <a:pt x="2968" y="4101"/>
                  </a:lnTo>
                  <a:lnTo>
                    <a:pt x="3061" y="4060"/>
                  </a:lnTo>
                  <a:lnTo>
                    <a:pt x="3154" y="4012"/>
                  </a:lnTo>
                  <a:lnTo>
                    <a:pt x="3243" y="3960"/>
                  </a:lnTo>
                  <a:lnTo>
                    <a:pt x="3330" y="3904"/>
                  </a:lnTo>
                  <a:lnTo>
                    <a:pt x="3414" y="3845"/>
                  </a:lnTo>
                  <a:lnTo>
                    <a:pt x="3494" y="3783"/>
                  </a:lnTo>
                  <a:lnTo>
                    <a:pt x="3572" y="3715"/>
                  </a:lnTo>
                  <a:lnTo>
                    <a:pt x="3646" y="3644"/>
                  </a:lnTo>
                  <a:lnTo>
                    <a:pt x="3717" y="3570"/>
                  </a:lnTo>
                  <a:lnTo>
                    <a:pt x="3785" y="3492"/>
                  </a:lnTo>
                  <a:lnTo>
                    <a:pt x="3847" y="3412"/>
                  </a:lnTo>
                  <a:lnTo>
                    <a:pt x="3906" y="3328"/>
                  </a:lnTo>
                  <a:lnTo>
                    <a:pt x="3962" y="3241"/>
                  </a:lnTo>
                  <a:lnTo>
                    <a:pt x="4014" y="3152"/>
                  </a:lnTo>
                  <a:lnTo>
                    <a:pt x="4062" y="3059"/>
                  </a:lnTo>
                  <a:lnTo>
                    <a:pt x="4103" y="2966"/>
                  </a:lnTo>
                  <a:lnTo>
                    <a:pt x="4142" y="2868"/>
                  </a:lnTo>
                  <a:lnTo>
                    <a:pt x="4177" y="2769"/>
                  </a:lnTo>
                  <a:lnTo>
                    <a:pt x="4205" y="2667"/>
                  </a:lnTo>
                  <a:lnTo>
                    <a:pt x="4229" y="2565"/>
                  </a:lnTo>
                  <a:lnTo>
                    <a:pt x="4248" y="2459"/>
                  </a:lnTo>
                  <a:lnTo>
                    <a:pt x="4261" y="2353"/>
                  </a:lnTo>
                  <a:lnTo>
                    <a:pt x="4270" y="2244"/>
                  </a:lnTo>
                  <a:lnTo>
                    <a:pt x="4272" y="2134"/>
                  </a:lnTo>
                  <a:lnTo>
                    <a:pt x="4270" y="2023"/>
                  </a:lnTo>
                  <a:lnTo>
                    <a:pt x="4261" y="1915"/>
                  </a:lnTo>
                  <a:lnTo>
                    <a:pt x="4248" y="1809"/>
                  </a:lnTo>
                  <a:lnTo>
                    <a:pt x="4229" y="1703"/>
                  </a:lnTo>
                  <a:lnTo>
                    <a:pt x="4205" y="1601"/>
                  </a:lnTo>
                  <a:lnTo>
                    <a:pt x="4177" y="1499"/>
                  </a:lnTo>
                  <a:lnTo>
                    <a:pt x="4142" y="1400"/>
                  </a:lnTo>
                  <a:lnTo>
                    <a:pt x="4103" y="1304"/>
                  </a:lnTo>
                  <a:lnTo>
                    <a:pt x="4062" y="1209"/>
                  </a:lnTo>
                  <a:lnTo>
                    <a:pt x="4014" y="1116"/>
                  </a:lnTo>
                  <a:lnTo>
                    <a:pt x="3962" y="1027"/>
                  </a:lnTo>
                  <a:lnTo>
                    <a:pt x="3906" y="940"/>
                  </a:lnTo>
                  <a:lnTo>
                    <a:pt x="3847" y="858"/>
                  </a:lnTo>
                  <a:lnTo>
                    <a:pt x="3785" y="776"/>
                  </a:lnTo>
                  <a:lnTo>
                    <a:pt x="3717" y="700"/>
                  </a:lnTo>
                  <a:lnTo>
                    <a:pt x="3646" y="624"/>
                  </a:lnTo>
                  <a:lnTo>
                    <a:pt x="3572" y="555"/>
                  </a:lnTo>
                  <a:lnTo>
                    <a:pt x="3494" y="487"/>
                  </a:lnTo>
                  <a:lnTo>
                    <a:pt x="3414" y="425"/>
                  </a:lnTo>
                  <a:lnTo>
                    <a:pt x="3330" y="364"/>
                  </a:lnTo>
                  <a:lnTo>
                    <a:pt x="3243" y="310"/>
                  </a:lnTo>
                  <a:lnTo>
                    <a:pt x="3154" y="258"/>
                  </a:lnTo>
                  <a:lnTo>
                    <a:pt x="3061" y="210"/>
                  </a:lnTo>
                  <a:lnTo>
                    <a:pt x="2968" y="167"/>
                  </a:lnTo>
                  <a:lnTo>
                    <a:pt x="2870" y="130"/>
                  </a:lnTo>
                  <a:lnTo>
                    <a:pt x="2771" y="95"/>
                  </a:lnTo>
                  <a:lnTo>
                    <a:pt x="2669" y="67"/>
                  </a:lnTo>
                  <a:lnTo>
                    <a:pt x="2567" y="43"/>
                  </a:lnTo>
                  <a:lnTo>
                    <a:pt x="2461" y="24"/>
                  </a:lnTo>
                  <a:lnTo>
                    <a:pt x="2355" y="11"/>
                  </a:lnTo>
                  <a:lnTo>
                    <a:pt x="2246" y="2"/>
                  </a:lnTo>
                  <a:lnTo>
                    <a:pt x="2136" y="0"/>
                  </a:lnTo>
                  <a:lnTo>
                    <a:pt x="2026" y="2"/>
                  </a:lnTo>
                  <a:lnTo>
                    <a:pt x="1917" y="11"/>
                  </a:lnTo>
                  <a:lnTo>
                    <a:pt x="1811" y="24"/>
                  </a:lnTo>
                  <a:lnTo>
                    <a:pt x="1705" y="43"/>
                  </a:lnTo>
                  <a:lnTo>
                    <a:pt x="1603" y="67"/>
                  </a:lnTo>
                  <a:lnTo>
                    <a:pt x="1501" y="95"/>
                  </a:lnTo>
                  <a:lnTo>
                    <a:pt x="1402" y="130"/>
                  </a:lnTo>
                  <a:lnTo>
                    <a:pt x="1304" y="167"/>
                  </a:lnTo>
                  <a:lnTo>
                    <a:pt x="1211" y="210"/>
                  </a:lnTo>
                  <a:lnTo>
                    <a:pt x="1118" y="258"/>
                  </a:lnTo>
                  <a:lnTo>
                    <a:pt x="1029" y="310"/>
                  </a:lnTo>
                  <a:lnTo>
                    <a:pt x="942" y="364"/>
                  </a:lnTo>
                  <a:lnTo>
                    <a:pt x="858" y="425"/>
                  </a:lnTo>
                  <a:lnTo>
                    <a:pt x="778" y="487"/>
                  </a:lnTo>
                  <a:lnTo>
                    <a:pt x="700" y="555"/>
                  </a:lnTo>
                  <a:lnTo>
                    <a:pt x="626" y="624"/>
                  </a:lnTo>
                  <a:lnTo>
                    <a:pt x="555" y="700"/>
                  </a:lnTo>
                  <a:lnTo>
                    <a:pt x="487" y="776"/>
                  </a:lnTo>
                  <a:lnTo>
                    <a:pt x="425" y="858"/>
                  </a:lnTo>
                  <a:lnTo>
                    <a:pt x="366" y="940"/>
                  </a:lnTo>
                  <a:lnTo>
                    <a:pt x="310" y="1027"/>
                  </a:lnTo>
                  <a:lnTo>
                    <a:pt x="258" y="1116"/>
                  </a:lnTo>
                  <a:lnTo>
                    <a:pt x="210" y="1209"/>
                  </a:lnTo>
                  <a:lnTo>
                    <a:pt x="169" y="1304"/>
                  </a:lnTo>
                  <a:lnTo>
                    <a:pt x="130" y="1400"/>
                  </a:lnTo>
                  <a:lnTo>
                    <a:pt x="95" y="1499"/>
                  </a:lnTo>
                  <a:lnTo>
                    <a:pt x="67" y="1601"/>
                  </a:lnTo>
                  <a:lnTo>
                    <a:pt x="43" y="1703"/>
                  </a:lnTo>
                  <a:lnTo>
                    <a:pt x="24" y="1809"/>
                  </a:lnTo>
                  <a:lnTo>
                    <a:pt x="11" y="1915"/>
                  </a:lnTo>
                  <a:lnTo>
                    <a:pt x="2" y="2023"/>
                  </a:lnTo>
                  <a:lnTo>
                    <a:pt x="0" y="2134"/>
                  </a:lnTo>
                  <a:lnTo>
                    <a:pt x="2" y="2244"/>
                  </a:lnTo>
                  <a:lnTo>
                    <a:pt x="11" y="2353"/>
                  </a:lnTo>
                  <a:lnTo>
                    <a:pt x="24" y="2459"/>
                  </a:lnTo>
                  <a:lnTo>
                    <a:pt x="43" y="2565"/>
                  </a:lnTo>
                  <a:lnTo>
                    <a:pt x="67" y="2667"/>
                  </a:lnTo>
                  <a:lnTo>
                    <a:pt x="95" y="2769"/>
                  </a:lnTo>
                  <a:lnTo>
                    <a:pt x="130" y="2868"/>
                  </a:lnTo>
                  <a:lnTo>
                    <a:pt x="169" y="2966"/>
                  </a:lnTo>
                  <a:lnTo>
                    <a:pt x="210" y="3059"/>
                  </a:lnTo>
                  <a:lnTo>
                    <a:pt x="258" y="3152"/>
                  </a:lnTo>
                  <a:lnTo>
                    <a:pt x="310" y="3241"/>
                  </a:lnTo>
                  <a:lnTo>
                    <a:pt x="366" y="3328"/>
                  </a:lnTo>
                  <a:lnTo>
                    <a:pt x="425" y="3412"/>
                  </a:lnTo>
                  <a:lnTo>
                    <a:pt x="487" y="3492"/>
                  </a:lnTo>
                  <a:lnTo>
                    <a:pt x="555" y="3570"/>
                  </a:lnTo>
                  <a:lnTo>
                    <a:pt x="626" y="3644"/>
                  </a:lnTo>
                  <a:lnTo>
                    <a:pt x="700" y="3715"/>
                  </a:lnTo>
                  <a:lnTo>
                    <a:pt x="778" y="3783"/>
                  </a:lnTo>
                  <a:lnTo>
                    <a:pt x="858" y="3845"/>
                  </a:lnTo>
                  <a:lnTo>
                    <a:pt x="942" y="3904"/>
                  </a:lnTo>
                  <a:lnTo>
                    <a:pt x="1029" y="3960"/>
                  </a:lnTo>
                  <a:lnTo>
                    <a:pt x="1118" y="4012"/>
                  </a:lnTo>
                  <a:lnTo>
                    <a:pt x="1211" y="4060"/>
                  </a:lnTo>
                  <a:lnTo>
                    <a:pt x="1304" y="4101"/>
                  </a:lnTo>
                  <a:lnTo>
                    <a:pt x="1402" y="4140"/>
                  </a:lnTo>
                  <a:lnTo>
                    <a:pt x="1501" y="4175"/>
                  </a:lnTo>
                  <a:lnTo>
                    <a:pt x="1603" y="4203"/>
                  </a:lnTo>
                  <a:lnTo>
                    <a:pt x="1705" y="4227"/>
                  </a:lnTo>
                  <a:lnTo>
                    <a:pt x="1811" y="4246"/>
                  </a:lnTo>
                  <a:lnTo>
                    <a:pt x="1917" y="4259"/>
                  </a:lnTo>
                  <a:lnTo>
                    <a:pt x="2026" y="4268"/>
                  </a:lnTo>
                  <a:lnTo>
                    <a:pt x="2136" y="427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5" name="Freeform 7"/>
            <p:cNvSpPr>
              <a:spLocks/>
            </p:cNvSpPr>
            <p:nvPr/>
          </p:nvSpPr>
          <p:spPr bwMode="auto">
            <a:xfrm>
              <a:off x="959" y="180"/>
              <a:ext cx="3890" cy="2788"/>
            </a:xfrm>
            <a:custGeom>
              <a:avLst/>
              <a:gdLst/>
              <a:ahLst/>
              <a:cxnLst>
                <a:cxn ang="0">
                  <a:pos x="23" y="1859"/>
                </a:cxn>
                <a:cxn ang="0">
                  <a:pos x="132" y="1742"/>
                </a:cxn>
                <a:cxn ang="0">
                  <a:pos x="307" y="1575"/>
                </a:cxn>
                <a:cxn ang="0">
                  <a:pos x="522" y="1406"/>
                </a:cxn>
                <a:cxn ang="0">
                  <a:pos x="749" y="1280"/>
                </a:cxn>
                <a:cxn ang="0">
                  <a:pos x="1057" y="1243"/>
                </a:cxn>
                <a:cxn ang="0">
                  <a:pos x="1445" y="1354"/>
                </a:cxn>
                <a:cxn ang="0">
                  <a:pos x="1713" y="1583"/>
                </a:cxn>
                <a:cxn ang="0">
                  <a:pos x="1902" y="1869"/>
                </a:cxn>
                <a:cxn ang="0">
                  <a:pos x="2045" y="2149"/>
                </a:cxn>
                <a:cxn ang="0">
                  <a:pos x="2179" y="2357"/>
                </a:cxn>
                <a:cxn ang="0">
                  <a:pos x="2344" y="2511"/>
                </a:cxn>
                <a:cxn ang="0">
                  <a:pos x="2543" y="2649"/>
                </a:cxn>
                <a:cxn ang="0">
                  <a:pos x="2768" y="2751"/>
                </a:cxn>
                <a:cxn ang="0">
                  <a:pos x="3007" y="2788"/>
                </a:cxn>
                <a:cxn ang="0">
                  <a:pos x="3245" y="2736"/>
                </a:cxn>
                <a:cxn ang="0">
                  <a:pos x="3492" y="2574"/>
                </a:cxn>
                <a:cxn ang="0">
                  <a:pos x="3693" y="2361"/>
                </a:cxn>
                <a:cxn ang="0">
                  <a:pos x="3828" y="2116"/>
                </a:cxn>
                <a:cxn ang="0">
                  <a:pos x="3888" y="1850"/>
                </a:cxn>
                <a:cxn ang="0">
                  <a:pos x="3871" y="1564"/>
                </a:cxn>
                <a:cxn ang="0">
                  <a:pos x="3784" y="1295"/>
                </a:cxn>
                <a:cxn ang="0">
                  <a:pos x="3693" y="1094"/>
                </a:cxn>
                <a:cxn ang="0">
                  <a:pos x="3585" y="910"/>
                </a:cxn>
                <a:cxn ang="0">
                  <a:pos x="3468" y="741"/>
                </a:cxn>
                <a:cxn ang="0">
                  <a:pos x="3336" y="589"/>
                </a:cxn>
                <a:cxn ang="0">
                  <a:pos x="3197" y="453"/>
                </a:cxn>
                <a:cxn ang="0">
                  <a:pos x="3048" y="336"/>
                </a:cxn>
                <a:cxn ang="0">
                  <a:pos x="2894" y="236"/>
                </a:cxn>
                <a:cxn ang="0">
                  <a:pos x="2734" y="151"/>
                </a:cxn>
                <a:cxn ang="0">
                  <a:pos x="2569" y="86"/>
                </a:cxn>
                <a:cxn ang="0">
                  <a:pos x="2402" y="41"/>
                </a:cxn>
                <a:cxn ang="0">
                  <a:pos x="2222" y="13"/>
                </a:cxn>
                <a:cxn ang="0">
                  <a:pos x="2029" y="0"/>
                </a:cxn>
                <a:cxn ang="0">
                  <a:pos x="1837" y="4"/>
                </a:cxn>
                <a:cxn ang="0">
                  <a:pos x="1646" y="26"/>
                </a:cxn>
                <a:cxn ang="0">
                  <a:pos x="1458" y="60"/>
                </a:cxn>
                <a:cxn ang="0">
                  <a:pos x="1276" y="108"/>
                </a:cxn>
                <a:cxn ang="0">
                  <a:pos x="1102" y="169"/>
                </a:cxn>
                <a:cxn ang="0">
                  <a:pos x="944" y="240"/>
                </a:cxn>
                <a:cxn ang="0">
                  <a:pos x="801" y="320"/>
                </a:cxn>
                <a:cxn ang="0">
                  <a:pos x="676" y="407"/>
                </a:cxn>
                <a:cxn ang="0">
                  <a:pos x="574" y="502"/>
                </a:cxn>
                <a:cxn ang="0">
                  <a:pos x="286" y="884"/>
                </a:cxn>
                <a:cxn ang="0">
                  <a:pos x="119" y="1230"/>
                </a:cxn>
                <a:cxn ang="0">
                  <a:pos x="41" y="1525"/>
                </a:cxn>
                <a:cxn ang="0">
                  <a:pos x="15" y="1746"/>
                </a:cxn>
                <a:cxn ang="0">
                  <a:pos x="4" y="1869"/>
                </a:cxn>
              </a:cxnLst>
              <a:rect l="0" t="0" r="r" b="b"/>
              <a:pathLst>
                <a:path w="3890" h="2788">
                  <a:moveTo>
                    <a:pt x="0" y="1885"/>
                  </a:moveTo>
                  <a:lnTo>
                    <a:pt x="6" y="1878"/>
                  </a:lnTo>
                  <a:lnTo>
                    <a:pt x="23" y="1859"/>
                  </a:lnTo>
                  <a:lnTo>
                    <a:pt x="49" y="1828"/>
                  </a:lnTo>
                  <a:lnTo>
                    <a:pt x="86" y="1789"/>
                  </a:lnTo>
                  <a:lnTo>
                    <a:pt x="132" y="1742"/>
                  </a:lnTo>
                  <a:lnTo>
                    <a:pt x="186" y="1690"/>
                  </a:lnTo>
                  <a:lnTo>
                    <a:pt x="244" y="1633"/>
                  </a:lnTo>
                  <a:lnTo>
                    <a:pt x="307" y="1575"/>
                  </a:lnTo>
                  <a:lnTo>
                    <a:pt x="377" y="1516"/>
                  </a:lnTo>
                  <a:lnTo>
                    <a:pt x="448" y="1460"/>
                  </a:lnTo>
                  <a:lnTo>
                    <a:pt x="522" y="1406"/>
                  </a:lnTo>
                  <a:lnTo>
                    <a:pt x="598" y="1358"/>
                  </a:lnTo>
                  <a:lnTo>
                    <a:pt x="673" y="1315"/>
                  </a:lnTo>
                  <a:lnTo>
                    <a:pt x="749" y="1280"/>
                  </a:lnTo>
                  <a:lnTo>
                    <a:pt x="823" y="1256"/>
                  </a:lnTo>
                  <a:lnTo>
                    <a:pt x="894" y="1245"/>
                  </a:lnTo>
                  <a:lnTo>
                    <a:pt x="1057" y="1243"/>
                  </a:lnTo>
                  <a:lnTo>
                    <a:pt x="1202" y="1263"/>
                  </a:lnTo>
                  <a:lnTo>
                    <a:pt x="1330" y="1300"/>
                  </a:lnTo>
                  <a:lnTo>
                    <a:pt x="1445" y="1354"/>
                  </a:lnTo>
                  <a:lnTo>
                    <a:pt x="1546" y="1419"/>
                  </a:lnTo>
                  <a:lnTo>
                    <a:pt x="1635" y="1497"/>
                  </a:lnTo>
                  <a:lnTo>
                    <a:pt x="1713" y="1583"/>
                  </a:lnTo>
                  <a:lnTo>
                    <a:pt x="1785" y="1674"/>
                  </a:lnTo>
                  <a:lnTo>
                    <a:pt x="1845" y="1772"/>
                  </a:lnTo>
                  <a:lnTo>
                    <a:pt x="1902" y="1869"/>
                  </a:lnTo>
                  <a:lnTo>
                    <a:pt x="1951" y="1967"/>
                  </a:lnTo>
                  <a:lnTo>
                    <a:pt x="1999" y="2060"/>
                  </a:lnTo>
                  <a:lnTo>
                    <a:pt x="2045" y="2149"/>
                  </a:lnTo>
                  <a:lnTo>
                    <a:pt x="2088" y="2229"/>
                  </a:lnTo>
                  <a:lnTo>
                    <a:pt x="2133" y="2298"/>
                  </a:lnTo>
                  <a:lnTo>
                    <a:pt x="2179" y="2357"/>
                  </a:lnTo>
                  <a:lnTo>
                    <a:pt x="2229" y="2409"/>
                  </a:lnTo>
                  <a:lnTo>
                    <a:pt x="2283" y="2459"/>
                  </a:lnTo>
                  <a:lnTo>
                    <a:pt x="2344" y="2511"/>
                  </a:lnTo>
                  <a:lnTo>
                    <a:pt x="2406" y="2561"/>
                  </a:lnTo>
                  <a:lnTo>
                    <a:pt x="2474" y="2606"/>
                  </a:lnTo>
                  <a:lnTo>
                    <a:pt x="2543" y="2649"/>
                  </a:lnTo>
                  <a:lnTo>
                    <a:pt x="2617" y="2688"/>
                  </a:lnTo>
                  <a:lnTo>
                    <a:pt x="2692" y="2723"/>
                  </a:lnTo>
                  <a:lnTo>
                    <a:pt x="2768" y="2751"/>
                  </a:lnTo>
                  <a:lnTo>
                    <a:pt x="2846" y="2771"/>
                  </a:lnTo>
                  <a:lnTo>
                    <a:pt x="2926" y="2784"/>
                  </a:lnTo>
                  <a:lnTo>
                    <a:pt x="3007" y="2788"/>
                  </a:lnTo>
                  <a:lnTo>
                    <a:pt x="3087" y="2781"/>
                  </a:lnTo>
                  <a:lnTo>
                    <a:pt x="3167" y="2764"/>
                  </a:lnTo>
                  <a:lnTo>
                    <a:pt x="3245" y="2736"/>
                  </a:lnTo>
                  <a:lnTo>
                    <a:pt x="3323" y="2695"/>
                  </a:lnTo>
                  <a:lnTo>
                    <a:pt x="3412" y="2636"/>
                  </a:lnTo>
                  <a:lnTo>
                    <a:pt x="3492" y="2574"/>
                  </a:lnTo>
                  <a:lnTo>
                    <a:pt x="3568" y="2506"/>
                  </a:lnTo>
                  <a:lnTo>
                    <a:pt x="3635" y="2435"/>
                  </a:lnTo>
                  <a:lnTo>
                    <a:pt x="3693" y="2361"/>
                  </a:lnTo>
                  <a:lnTo>
                    <a:pt x="3747" y="2283"/>
                  </a:lnTo>
                  <a:lnTo>
                    <a:pt x="3791" y="2201"/>
                  </a:lnTo>
                  <a:lnTo>
                    <a:pt x="3828" y="2116"/>
                  </a:lnTo>
                  <a:lnTo>
                    <a:pt x="3856" y="2032"/>
                  </a:lnTo>
                  <a:lnTo>
                    <a:pt x="3875" y="1941"/>
                  </a:lnTo>
                  <a:lnTo>
                    <a:pt x="3888" y="1850"/>
                  </a:lnTo>
                  <a:lnTo>
                    <a:pt x="3890" y="1757"/>
                  </a:lnTo>
                  <a:lnTo>
                    <a:pt x="3884" y="1661"/>
                  </a:lnTo>
                  <a:lnTo>
                    <a:pt x="3871" y="1564"/>
                  </a:lnTo>
                  <a:lnTo>
                    <a:pt x="3845" y="1464"/>
                  </a:lnTo>
                  <a:lnTo>
                    <a:pt x="3812" y="1365"/>
                  </a:lnTo>
                  <a:lnTo>
                    <a:pt x="3784" y="1295"/>
                  </a:lnTo>
                  <a:lnTo>
                    <a:pt x="3756" y="1226"/>
                  </a:lnTo>
                  <a:lnTo>
                    <a:pt x="3726" y="1159"/>
                  </a:lnTo>
                  <a:lnTo>
                    <a:pt x="3693" y="1094"/>
                  </a:lnTo>
                  <a:lnTo>
                    <a:pt x="3659" y="1031"/>
                  </a:lnTo>
                  <a:lnTo>
                    <a:pt x="3624" y="968"/>
                  </a:lnTo>
                  <a:lnTo>
                    <a:pt x="3585" y="910"/>
                  </a:lnTo>
                  <a:lnTo>
                    <a:pt x="3548" y="851"/>
                  </a:lnTo>
                  <a:lnTo>
                    <a:pt x="3507" y="795"/>
                  </a:lnTo>
                  <a:lnTo>
                    <a:pt x="3468" y="741"/>
                  </a:lnTo>
                  <a:lnTo>
                    <a:pt x="3425" y="689"/>
                  </a:lnTo>
                  <a:lnTo>
                    <a:pt x="3381" y="637"/>
                  </a:lnTo>
                  <a:lnTo>
                    <a:pt x="3336" y="589"/>
                  </a:lnTo>
                  <a:lnTo>
                    <a:pt x="3290" y="541"/>
                  </a:lnTo>
                  <a:lnTo>
                    <a:pt x="3245" y="496"/>
                  </a:lnTo>
                  <a:lnTo>
                    <a:pt x="3197" y="453"/>
                  </a:lnTo>
                  <a:lnTo>
                    <a:pt x="3147" y="411"/>
                  </a:lnTo>
                  <a:lnTo>
                    <a:pt x="3100" y="372"/>
                  </a:lnTo>
                  <a:lnTo>
                    <a:pt x="3048" y="336"/>
                  </a:lnTo>
                  <a:lnTo>
                    <a:pt x="2998" y="301"/>
                  </a:lnTo>
                  <a:lnTo>
                    <a:pt x="2946" y="266"/>
                  </a:lnTo>
                  <a:lnTo>
                    <a:pt x="2894" y="236"/>
                  </a:lnTo>
                  <a:lnTo>
                    <a:pt x="2840" y="206"/>
                  </a:lnTo>
                  <a:lnTo>
                    <a:pt x="2788" y="177"/>
                  </a:lnTo>
                  <a:lnTo>
                    <a:pt x="2734" y="151"/>
                  </a:lnTo>
                  <a:lnTo>
                    <a:pt x="2679" y="128"/>
                  </a:lnTo>
                  <a:lnTo>
                    <a:pt x="2623" y="106"/>
                  </a:lnTo>
                  <a:lnTo>
                    <a:pt x="2569" y="86"/>
                  </a:lnTo>
                  <a:lnTo>
                    <a:pt x="2513" y="69"/>
                  </a:lnTo>
                  <a:lnTo>
                    <a:pt x="2458" y="54"/>
                  </a:lnTo>
                  <a:lnTo>
                    <a:pt x="2402" y="41"/>
                  </a:lnTo>
                  <a:lnTo>
                    <a:pt x="2346" y="30"/>
                  </a:lnTo>
                  <a:lnTo>
                    <a:pt x="2283" y="19"/>
                  </a:lnTo>
                  <a:lnTo>
                    <a:pt x="2222" y="13"/>
                  </a:lnTo>
                  <a:lnTo>
                    <a:pt x="2157" y="6"/>
                  </a:lnTo>
                  <a:lnTo>
                    <a:pt x="2094" y="2"/>
                  </a:lnTo>
                  <a:lnTo>
                    <a:pt x="2029" y="0"/>
                  </a:lnTo>
                  <a:lnTo>
                    <a:pt x="1967" y="0"/>
                  </a:lnTo>
                  <a:lnTo>
                    <a:pt x="1902" y="2"/>
                  </a:lnTo>
                  <a:lnTo>
                    <a:pt x="1837" y="4"/>
                  </a:lnTo>
                  <a:lnTo>
                    <a:pt x="1774" y="11"/>
                  </a:lnTo>
                  <a:lnTo>
                    <a:pt x="1709" y="17"/>
                  </a:lnTo>
                  <a:lnTo>
                    <a:pt x="1646" y="26"/>
                  </a:lnTo>
                  <a:lnTo>
                    <a:pt x="1581" y="37"/>
                  </a:lnTo>
                  <a:lnTo>
                    <a:pt x="1518" y="47"/>
                  </a:lnTo>
                  <a:lnTo>
                    <a:pt x="1458" y="60"/>
                  </a:lnTo>
                  <a:lnTo>
                    <a:pt x="1395" y="76"/>
                  </a:lnTo>
                  <a:lnTo>
                    <a:pt x="1334" y="91"/>
                  </a:lnTo>
                  <a:lnTo>
                    <a:pt x="1276" y="108"/>
                  </a:lnTo>
                  <a:lnTo>
                    <a:pt x="1217" y="128"/>
                  </a:lnTo>
                  <a:lnTo>
                    <a:pt x="1159" y="147"/>
                  </a:lnTo>
                  <a:lnTo>
                    <a:pt x="1102" y="169"/>
                  </a:lnTo>
                  <a:lnTo>
                    <a:pt x="1048" y="193"/>
                  </a:lnTo>
                  <a:lnTo>
                    <a:pt x="996" y="214"/>
                  </a:lnTo>
                  <a:lnTo>
                    <a:pt x="944" y="240"/>
                  </a:lnTo>
                  <a:lnTo>
                    <a:pt x="894" y="266"/>
                  </a:lnTo>
                  <a:lnTo>
                    <a:pt x="847" y="292"/>
                  </a:lnTo>
                  <a:lnTo>
                    <a:pt x="801" y="320"/>
                  </a:lnTo>
                  <a:lnTo>
                    <a:pt x="758" y="349"/>
                  </a:lnTo>
                  <a:lnTo>
                    <a:pt x="717" y="377"/>
                  </a:lnTo>
                  <a:lnTo>
                    <a:pt x="676" y="407"/>
                  </a:lnTo>
                  <a:lnTo>
                    <a:pt x="639" y="440"/>
                  </a:lnTo>
                  <a:lnTo>
                    <a:pt x="606" y="470"/>
                  </a:lnTo>
                  <a:lnTo>
                    <a:pt x="574" y="502"/>
                  </a:lnTo>
                  <a:lnTo>
                    <a:pt x="461" y="632"/>
                  </a:lnTo>
                  <a:lnTo>
                    <a:pt x="366" y="758"/>
                  </a:lnTo>
                  <a:lnTo>
                    <a:pt x="286" y="884"/>
                  </a:lnTo>
                  <a:lnTo>
                    <a:pt x="218" y="1003"/>
                  </a:lnTo>
                  <a:lnTo>
                    <a:pt x="164" y="1120"/>
                  </a:lnTo>
                  <a:lnTo>
                    <a:pt x="119" y="1230"/>
                  </a:lnTo>
                  <a:lnTo>
                    <a:pt x="84" y="1336"/>
                  </a:lnTo>
                  <a:lnTo>
                    <a:pt x="60" y="1434"/>
                  </a:lnTo>
                  <a:lnTo>
                    <a:pt x="41" y="1525"/>
                  </a:lnTo>
                  <a:lnTo>
                    <a:pt x="28" y="1607"/>
                  </a:lnTo>
                  <a:lnTo>
                    <a:pt x="19" y="1681"/>
                  </a:lnTo>
                  <a:lnTo>
                    <a:pt x="15" y="1746"/>
                  </a:lnTo>
                  <a:lnTo>
                    <a:pt x="10" y="1798"/>
                  </a:lnTo>
                  <a:lnTo>
                    <a:pt x="8" y="1839"/>
                  </a:lnTo>
                  <a:lnTo>
                    <a:pt x="4" y="1869"/>
                  </a:lnTo>
                  <a:lnTo>
                    <a:pt x="0" y="188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6" name="Freeform 8"/>
            <p:cNvSpPr>
              <a:spLocks/>
            </p:cNvSpPr>
            <p:nvPr/>
          </p:nvSpPr>
          <p:spPr bwMode="auto">
            <a:xfrm>
              <a:off x="1619" y="2032"/>
              <a:ext cx="572" cy="572"/>
            </a:xfrm>
            <a:custGeom>
              <a:avLst/>
              <a:gdLst/>
              <a:ahLst/>
              <a:cxnLst>
                <a:cxn ang="0">
                  <a:pos x="286" y="572"/>
                </a:cxn>
                <a:cxn ang="0">
                  <a:pos x="345" y="566"/>
                </a:cxn>
                <a:cxn ang="0">
                  <a:pos x="397" y="550"/>
                </a:cxn>
                <a:cxn ang="0">
                  <a:pos x="447" y="522"/>
                </a:cxn>
                <a:cxn ang="0">
                  <a:pos x="488" y="488"/>
                </a:cxn>
                <a:cxn ang="0">
                  <a:pos x="522" y="446"/>
                </a:cxn>
                <a:cxn ang="0">
                  <a:pos x="551" y="397"/>
                </a:cxn>
                <a:cxn ang="0">
                  <a:pos x="566" y="345"/>
                </a:cxn>
                <a:cxn ang="0">
                  <a:pos x="572" y="286"/>
                </a:cxn>
                <a:cxn ang="0">
                  <a:pos x="566" y="228"/>
                </a:cxn>
                <a:cxn ang="0">
                  <a:pos x="551" y="176"/>
                </a:cxn>
                <a:cxn ang="0">
                  <a:pos x="522" y="126"/>
                </a:cxn>
                <a:cxn ang="0">
                  <a:pos x="488" y="85"/>
                </a:cxn>
                <a:cxn ang="0">
                  <a:pos x="447" y="50"/>
                </a:cxn>
                <a:cxn ang="0">
                  <a:pos x="397" y="22"/>
                </a:cxn>
                <a:cxn ang="0">
                  <a:pos x="345" y="7"/>
                </a:cxn>
                <a:cxn ang="0">
                  <a:pos x="286" y="0"/>
                </a:cxn>
                <a:cxn ang="0">
                  <a:pos x="228" y="7"/>
                </a:cxn>
                <a:cxn ang="0">
                  <a:pos x="176" y="22"/>
                </a:cxn>
                <a:cxn ang="0">
                  <a:pos x="126" y="50"/>
                </a:cxn>
                <a:cxn ang="0">
                  <a:pos x="85" y="85"/>
                </a:cxn>
                <a:cxn ang="0">
                  <a:pos x="50" y="126"/>
                </a:cxn>
                <a:cxn ang="0">
                  <a:pos x="22" y="176"/>
                </a:cxn>
                <a:cxn ang="0">
                  <a:pos x="7" y="228"/>
                </a:cxn>
                <a:cxn ang="0">
                  <a:pos x="0" y="286"/>
                </a:cxn>
                <a:cxn ang="0">
                  <a:pos x="7" y="345"/>
                </a:cxn>
                <a:cxn ang="0">
                  <a:pos x="22" y="397"/>
                </a:cxn>
                <a:cxn ang="0">
                  <a:pos x="50" y="446"/>
                </a:cxn>
                <a:cxn ang="0">
                  <a:pos x="85" y="488"/>
                </a:cxn>
                <a:cxn ang="0">
                  <a:pos x="126" y="522"/>
                </a:cxn>
                <a:cxn ang="0">
                  <a:pos x="176" y="550"/>
                </a:cxn>
                <a:cxn ang="0">
                  <a:pos x="228" y="566"/>
                </a:cxn>
                <a:cxn ang="0">
                  <a:pos x="286" y="572"/>
                </a:cxn>
              </a:cxnLst>
              <a:rect l="0" t="0" r="r" b="b"/>
              <a:pathLst>
                <a:path w="572" h="572">
                  <a:moveTo>
                    <a:pt x="286" y="572"/>
                  </a:moveTo>
                  <a:lnTo>
                    <a:pt x="345" y="566"/>
                  </a:lnTo>
                  <a:lnTo>
                    <a:pt x="397" y="550"/>
                  </a:lnTo>
                  <a:lnTo>
                    <a:pt x="447" y="522"/>
                  </a:lnTo>
                  <a:lnTo>
                    <a:pt x="488" y="488"/>
                  </a:lnTo>
                  <a:lnTo>
                    <a:pt x="522" y="446"/>
                  </a:lnTo>
                  <a:lnTo>
                    <a:pt x="551" y="397"/>
                  </a:lnTo>
                  <a:lnTo>
                    <a:pt x="566" y="345"/>
                  </a:lnTo>
                  <a:lnTo>
                    <a:pt x="572" y="286"/>
                  </a:lnTo>
                  <a:lnTo>
                    <a:pt x="566" y="228"/>
                  </a:lnTo>
                  <a:lnTo>
                    <a:pt x="551" y="176"/>
                  </a:lnTo>
                  <a:lnTo>
                    <a:pt x="522" y="126"/>
                  </a:lnTo>
                  <a:lnTo>
                    <a:pt x="488" y="85"/>
                  </a:lnTo>
                  <a:lnTo>
                    <a:pt x="447" y="50"/>
                  </a:lnTo>
                  <a:lnTo>
                    <a:pt x="397" y="22"/>
                  </a:lnTo>
                  <a:lnTo>
                    <a:pt x="345" y="7"/>
                  </a:lnTo>
                  <a:lnTo>
                    <a:pt x="286" y="0"/>
                  </a:lnTo>
                  <a:lnTo>
                    <a:pt x="228" y="7"/>
                  </a:lnTo>
                  <a:lnTo>
                    <a:pt x="176" y="22"/>
                  </a:lnTo>
                  <a:lnTo>
                    <a:pt x="126" y="50"/>
                  </a:lnTo>
                  <a:lnTo>
                    <a:pt x="85" y="85"/>
                  </a:lnTo>
                  <a:lnTo>
                    <a:pt x="50" y="126"/>
                  </a:lnTo>
                  <a:lnTo>
                    <a:pt x="22" y="176"/>
                  </a:lnTo>
                  <a:lnTo>
                    <a:pt x="7" y="228"/>
                  </a:lnTo>
                  <a:lnTo>
                    <a:pt x="0" y="286"/>
                  </a:lnTo>
                  <a:lnTo>
                    <a:pt x="7" y="345"/>
                  </a:lnTo>
                  <a:lnTo>
                    <a:pt x="22" y="397"/>
                  </a:lnTo>
                  <a:lnTo>
                    <a:pt x="50" y="446"/>
                  </a:lnTo>
                  <a:lnTo>
                    <a:pt x="85" y="488"/>
                  </a:lnTo>
                  <a:lnTo>
                    <a:pt x="126" y="522"/>
                  </a:lnTo>
                  <a:lnTo>
                    <a:pt x="176" y="550"/>
                  </a:lnTo>
                  <a:lnTo>
                    <a:pt x="228" y="566"/>
                  </a:lnTo>
                  <a:lnTo>
                    <a:pt x="286" y="57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417" name="Freeform 9"/>
            <p:cNvSpPr>
              <a:spLocks/>
            </p:cNvSpPr>
            <p:nvPr/>
          </p:nvSpPr>
          <p:spPr bwMode="auto">
            <a:xfrm>
              <a:off x="3643" y="1694"/>
              <a:ext cx="572" cy="574"/>
            </a:xfrm>
            <a:custGeom>
              <a:avLst/>
              <a:gdLst/>
              <a:ahLst/>
              <a:cxnLst>
                <a:cxn ang="0">
                  <a:pos x="286" y="574"/>
                </a:cxn>
                <a:cxn ang="0">
                  <a:pos x="344" y="568"/>
                </a:cxn>
                <a:cxn ang="0">
                  <a:pos x="396" y="550"/>
                </a:cxn>
                <a:cxn ang="0">
                  <a:pos x="446" y="524"/>
                </a:cxn>
                <a:cxn ang="0">
                  <a:pos x="487" y="490"/>
                </a:cxn>
                <a:cxn ang="0">
                  <a:pos x="522" y="446"/>
                </a:cxn>
                <a:cxn ang="0">
                  <a:pos x="550" y="399"/>
                </a:cxn>
                <a:cxn ang="0">
                  <a:pos x="565" y="345"/>
                </a:cxn>
                <a:cxn ang="0">
                  <a:pos x="572" y="286"/>
                </a:cxn>
                <a:cxn ang="0">
                  <a:pos x="565" y="228"/>
                </a:cxn>
                <a:cxn ang="0">
                  <a:pos x="550" y="176"/>
                </a:cxn>
                <a:cxn ang="0">
                  <a:pos x="522" y="126"/>
                </a:cxn>
                <a:cxn ang="0">
                  <a:pos x="487" y="85"/>
                </a:cxn>
                <a:cxn ang="0">
                  <a:pos x="446" y="50"/>
                </a:cxn>
                <a:cxn ang="0">
                  <a:pos x="396" y="22"/>
                </a:cxn>
                <a:cxn ang="0">
                  <a:pos x="344" y="7"/>
                </a:cxn>
                <a:cxn ang="0">
                  <a:pos x="286" y="0"/>
                </a:cxn>
                <a:cxn ang="0">
                  <a:pos x="227" y="7"/>
                </a:cxn>
                <a:cxn ang="0">
                  <a:pos x="175" y="22"/>
                </a:cxn>
                <a:cxn ang="0">
                  <a:pos x="125" y="50"/>
                </a:cxn>
                <a:cxn ang="0">
                  <a:pos x="84" y="85"/>
                </a:cxn>
                <a:cxn ang="0">
                  <a:pos x="50" y="126"/>
                </a:cxn>
                <a:cxn ang="0">
                  <a:pos x="21" y="176"/>
                </a:cxn>
                <a:cxn ang="0">
                  <a:pos x="6" y="228"/>
                </a:cxn>
                <a:cxn ang="0">
                  <a:pos x="0" y="286"/>
                </a:cxn>
                <a:cxn ang="0">
                  <a:pos x="6" y="345"/>
                </a:cxn>
                <a:cxn ang="0">
                  <a:pos x="21" y="399"/>
                </a:cxn>
                <a:cxn ang="0">
                  <a:pos x="50" y="446"/>
                </a:cxn>
                <a:cxn ang="0">
                  <a:pos x="84" y="490"/>
                </a:cxn>
                <a:cxn ang="0">
                  <a:pos x="125" y="524"/>
                </a:cxn>
                <a:cxn ang="0">
                  <a:pos x="175" y="550"/>
                </a:cxn>
                <a:cxn ang="0">
                  <a:pos x="227" y="568"/>
                </a:cxn>
                <a:cxn ang="0">
                  <a:pos x="286" y="574"/>
                </a:cxn>
              </a:cxnLst>
              <a:rect l="0" t="0" r="r" b="b"/>
              <a:pathLst>
                <a:path w="572" h="574">
                  <a:moveTo>
                    <a:pt x="286" y="574"/>
                  </a:moveTo>
                  <a:lnTo>
                    <a:pt x="344" y="568"/>
                  </a:lnTo>
                  <a:lnTo>
                    <a:pt x="396" y="550"/>
                  </a:lnTo>
                  <a:lnTo>
                    <a:pt x="446" y="524"/>
                  </a:lnTo>
                  <a:lnTo>
                    <a:pt x="487" y="490"/>
                  </a:lnTo>
                  <a:lnTo>
                    <a:pt x="522" y="446"/>
                  </a:lnTo>
                  <a:lnTo>
                    <a:pt x="550" y="399"/>
                  </a:lnTo>
                  <a:lnTo>
                    <a:pt x="565" y="345"/>
                  </a:lnTo>
                  <a:lnTo>
                    <a:pt x="572" y="286"/>
                  </a:lnTo>
                  <a:lnTo>
                    <a:pt x="565" y="228"/>
                  </a:lnTo>
                  <a:lnTo>
                    <a:pt x="550" y="176"/>
                  </a:lnTo>
                  <a:lnTo>
                    <a:pt x="522" y="126"/>
                  </a:lnTo>
                  <a:lnTo>
                    <a:pt x="487" y="85"/>
                  </a:lnTo>
                  <a:lnTo>
                    <a:pt x="446" y="50"/>
                  </a:lnTo>
                  <a:lnTo>
                    <a:pt x="396" y="22"/>
                  </a:lnTo>
                  <a:lnTo>
                    <a:pt x="344" y="7"/>
                  </a:lnTo>
                  <a:lnTo>
                    <a:pt x="286" y="0"/>
                  </a:lnTo>
                  <a:lnTo>
                    <a:pt x="227" y="7"/>
                  </a:lnTo>
                  <a:lnTo>
                    <a:pt x="175" y="22"/>
                  </a:lnTo>
                  <a:lnTo>
                    <a:pt x="125" y="50"/>
                  </a:lnTo>
                  <a:lnTo>
                    <a:pt x="84" y="85"/>
                  </a:lnTo>
                  <a:lnTo>
                    <a:pt x="50" y="126"/>
                  </a:lnTo>
                  <a:lnTo>
                    <a:pt x="21" y="176"/>
                  </a:lnTo>
                  <a:lnTo>
                    <a:pt x="6" y="228"/>
                  </a:lnTo>
                  <a:lnTo>
                    <a:pt x="0" y="286"/>
                  </a:lnTo>
                  <a:lnTo>
                    <a:pt x="6" y="345"/>
                  </a:lnTo>
                  <a:lnTo>
                    <a:pt x="21" y="399"/>
                  </a:lnTo>
                  <a:lnTo>
                    <a:pt x="50" y="446"/>
                  </a:lnTo>
                  <a:lnTo>
                    <a:pt x="84" y="490"/>
                  </a:lnTo>
                  <a:lnTo>
                    <a:pt x="125" y="524"/>
                  </a:lnTo>
                  <a:lnTo>
                    <a:pt x="175" y="550"/>
                  </a:lnTo>
                  <a:lnTo>
                    <a:pt x="227" y="568"/>
                  </a:lnTo>
                  <a:lnTo>
                    <a:pt x="286" y="57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57200" y="533400"/>
            <a:ext cx="8229600" cy="1143000"/>
          </a:xfrm>
        </p:spPr>
        <p:txBody>
          <a:bodyPr/>
          <a:lstStyle/>
          <a:p>
            <a:r>
              <a:rPr lang="en-US" dirty="0" smtClean="0">
                <a:solidFill>
                  <a:srgbClr val="00A204"/>
                </a:solidFill>
                <a:effectLst>
                  <a:outerShdw blurRad="38100" dist="38100" dir="2700000" algn="tl">
                    <a:srgbClr val="000000">
                      <a:alpha val="43137"/>
                    </a:srgbClr>
                  </a:outerShdw>
                </a:effectLst>
                <a:latin typeface="Algerian" pitchFamily="82" charset="0"/>
              </a:rPr>
              <a:t>Yin/Yang Theory</a:t>
            </a:r>
            <a:endParaRPr lang="en-US" dirty="0">
              <a:solidFill>
                <a:srgbClr val="00A204"/>
              </a:solidFill>
              <a:effectLst>
                <a:outerShdw blurRad="38100" dist="38100" dir="2700000" algn="tl">
                  <a:srgbClr val="000000">
                    <a:alpha val="43137"/>
                  </a:srgbClr>
                </a:outerShdw>
              </a:effectLst>
              <a:latin typeface="Algerian" pitchFamily="82" charset="0"/>
            </a:endParaRPr>
          </a:p>
        </p:txBody>
      </p:sp>
      <p:sp>
        <p:nvSpPr>
          <p:cNvPr id="3" name="Content Placeholder 2"/>
          <p:cNvSpPr>
            <a:spLocks noGrp="1"/>
          </p:cNvSpPr>
          <p:nvPr>
            <p:ph idx="1"/>
          </p:nvPr>
        </p:nvSpPr>
        <p:spPr>
          <a:xfrm>
            <a:off x="457200" y="2286000"/>
            <a:ext cx="8229600" cy="3505200"/>
          </a:xfrm>
        </p:spPr>
        <p:txBody>
          <a:bodyPr/>
          <a:lstStyle/>
          <a:p>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“Yin/Yang theory is when health is believed to exist in all aspects of the person are in perfect balance” (Jarvis, 2004, p 45).</a:t>
            </a:r>
          </a:p>
          <a:p>
            <a:endParaRPr lang="en-US"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lgerian" pitchFamily="82" charset="0"/>
              </a:rPr>
              <a:t>Traditional health beliefs</a:t>
            </a:r>
            <a:endParaRPr lang="en-US" dirty="0">
              <a:latin typeface="Algerian" pitchFamily="82" charset="0"/>
            </a:endParaRPr>
          </a:p>
        </p:txBody>
      </p:sp>
      <p:sp>
        <p:nvSpPr>
          <p:cNvPr id="3" name="Content Placeholder 2"/>
          <p:cNvSpPr>
            <a:spLocks noGrp="1"/>
          </p:cNvSpPr>
          <p:nvPr>
            <p:ph idx="1"/>
          </p:nvPr>
        </p:nvSpPr>
        <p:spPr/>
        <p:txBody>
          <a:bodyPr/>
          <a:lstStyle/>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Beliefs</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Illness Beliefs</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Illness Causation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Maintenance</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Protection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Health Restoration</a:t>
            </a:r>
          </a:p>
          <a:p>
            <a:r>
              <a:rPr lang="en-US"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Traditional Healers</a:t>
            </a:r>
          </a:p>
          <a:p>
            <a:endParaRPr lang="en-US" dirty="0"/>
          </a:p>
        </p:txBody>
      </p:sp>
      <p:pic>
        <p:nvPicPr>
          <p:cNvPr id="18434" name="Picture 2" descr="C:\Users\Hanna\AppData\Local\Microsoft\Windows\Temporary Internet Files\Content.IE5\08JVY5O8\MC900156553[1].wmf"/>
          <p:cNvPicPr>
            <a:picLocks noChangeAspect="1" noChangeArrowheads="1"/>
          </p:cNvPicPr>
          <p:nvPr/>
        </p:nvPicPr>
        <p:blipFill>
          <a:blip r:embed="rId3" cstate="print"/>
          <a:srcRect/>
          <a:stretch>
            <a:fillRect/>
          </a:stretch>
        </p:blipFill>
        <p:spPr bwMode="auto">
          <a:xfrm rot="10800000">
            <a:off x="5029200" y="2133600"/>
            <a:ext cx="3278264" cy="3276600"/>
          </a:xfrm>
          <a:prstGeom prst="rect">
            <a:avLst/>
          </a:prstGeom>
          <a:noFill/>
          <a:scene3d>
            <a:camera prst="orthographicFront">
              <a:rot lat="0" lon="0" rev="4800000"/>
            </a:camera>
            <a:lightRig rig="threePt" dir="t"/>
          </a:scene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Health preferences</a:t>
            </a:r>
            <a:endParaRPr lang="en-US" dirty="0">
              <a:latin typeface="Algerian" pitchFamily="82" charset="0"/>
            </a:endParaRPr>
          </a:p>
        </p:txBody>
      </p:sp>
      <p:sp>
        <p:nvSpPr>
          <p:cNvPr id="3" name="Content Placeholder 2"/>
          <p:cNvSpPr>
            <a:spLocks noGrp="1"/>
          </p:cNvSpPr>
          <p:nvPr>
            <p:ph idx="1"/>
          </p:nvPr>
        </p:nvSpPr>
        <p:spPr>
          <a:xfrm>
            <a:off x="1219200" y="1600200"/>
            <a:ext cx="7010400" cy="4525963"/>
          </a:xfrm>
        </p:spPr>
        <p:txBody>
          <a:bodyPr/>
          <a:lstStyle/>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Home Remedies</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Physician Preference</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Hinduism</a:t>
            </a:r>
          </a:p>
          <a:p>
            <a:r>
              <a:rPr lang="en-US" sz="4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Other Preferences</a:t>
            </a:r>
          </a:p>
          <a:p>
            <a:endParaRPr lang="en-US" dirty="0">
              <a:solidFill>
                <a:srgbClr val="00B0F0"/>
              </a:solidFill>
              <a:effectLst>
                <a:outerShdw blurRad="38100" dist="38100" dir="2700000" algn="tl">
                  <a:srgbClr val="000000">
                    <a:alpha val="43137"/>
                  </a:srgbClr>
                </a:outerShdw>
              </a:effectLst>
              <a:latin typeface="Andalus" pitchFamily="2" charset="-78"/>
              <a:cs typeface="Andalus"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latin typeface="Algerian" pitchFamily="82" charset="0"/>
              </a:rPr>
              <a:t>ayurveda</a:t>
            </a:r>
            <a:endParaRPr lang="en-US" dirty="0">
              <a:latin typeface="Algerian" pitchFamily="82" charset="0"/>
            </a:endParaRPr>
          </a:p>
        </p:txBody>
      </p:sp>
      <p:sp>
        <p:nvSpPr>
          <p:cNvPr id="3" name="Content Placeholder 2"/>
          <p:cNvSpPr>
            <a:spLocks noGrp="1"/>
          </p:cNvSpPr>
          <p:nvPr>
            <p:ph idx="1"/>
          </p:nvPr>
        </p:nvSpPr>
        <p:spPr>
          <a:xfrm>
            <a:off x="457200" y="1447800"/>
            <a:ext cx="8229600" cy="3382963"/>
          </a:xfrm>
        </p:spPr>
        <p:txBody>
          <a:bodyPr/>
          <a:lstStyle/>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Ayus</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is the combination of the body, the sense organs, the mind, and soul</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a:t>
            </a:r>
            <a:endPar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a:p>
            <a:r>
              <a:rPr lang="en-US" sz="3600" b="1"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Veda</a:t>
            </a:r>
            <a:r>
              <a:rPr lang="en-US" sz="36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 </a:t>
            </a:r>
            <a:r>
              <a:rPr lang="en-US" sz="3600" dirty="0">
                <a:solidFill>
                  <a:srgbClr val="00B0F0"/>
                </a:solidFill>
                <a:effectLst>
                  <a:outerShdw blurRad="38100" dist="38100" dir="2700000" algn="tl">
                    <a:srgbClr val="000000">
                      <a:alpha val="85000"/>
                    </a:srgbClr>
                  </a:outerShdw>
                </a:effectLst>
                <a:latin typeface="Andalus" pitchFamily="2" charset="-78"/>
                <a:cs typeface="Andalus" pitchFamily="2" charset="-78"/>
              </a:rPr>
              <a:t>means science of knowledge.</a:t>
            </a:r>
          </a:p>
          <a:p>
            <a:pPr>
              <a:buNone/>
            </a:pPr>
            <a:endParaRPr lang="en-US" dirty="0"/>
          </a:p>
        </p:txBody>
      </p:sp>
      <p:pic>
        <p:nvPicPr>
          <p:cNvPr id="25602" name="Picture 2" descr="C:\Users\Hanna\AppData\Local\Microsoft\Windows\Temporary Internet Files\Content.IE5\ZK261K0A\MC900441234[1].jpg"/>
          <p:cNvPicPr>
            <a:picLocks noChangeAspect="1" noChangeArrowheads="1"/>
          </p:cNvPicPr>
          <p:nvPr/>
        </p:nvPicPr>
        <p:blipFill>
          <a:blip r:embed="rId3" cstate="print"/>
          <a:srcRect/>
          <a:stretch>
            <a:fillRect/>
          </a:stretch>
        </p:blipFill>
        <p:spPr bwMode="auto">
          <a:xfrm>
            <a:off x="2514600" y="3429000"/>
            <a:ext cx="3979520" cy="307564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latin typeface="Algerian" pitchFamily="82" charset="0"/>
              </a:rPr>
              <a:t>Three principles</a:t>
            </a:r>
            <a:endParaRPr lang="en-US" dirty="0">
              <a:latin typeface="Algerian" pitchFamily="82" charset="0"/>
            </a:endParaRPr>
          </a:p>
        </p:txBody>
      </p:sp>
      <p:sp>
        <p:nvSpPr>
          <p:cNvPr id="3" name="Content Placeholder 2"/>
          <p:cNvSpPr>
            <a:spLocks noGrp="1"/>
          </p:cNvSpPr>
          <p:nvPr>
            <p:ph idx="1"/>
          </p:nvPr>
        </p:nvSpPr>
        <p:spPr>
          <a:xfrm>
            <a:off x="1143000" y="2133600"/>
            <a:ext cx="5715000" cy="3657600"/>
          </a:xfrm>
        </p:spPr>
        <p:txBody>
          <a:bodyPr>
            <a:normAutofit/>
          </a:bodyPr>
          <a:lstStyle/>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Vata</a:t>
            </a:r>
          </a:p>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Pitta</a:t>
            </a:r>
          </a:p>
          <a:p>
            <a:r>
              <a:rPr lang="en-US" sz="5400" dirty="0" smtClean="0">
                <a:solidFill>
                  <a:srgbClr val="00B0F0"/>
                </a:solidFill>
                <a:effectLst>
                  <a:outerShdw blurRad="38100" dist="38100" dir="2700000" algn="tl">
                    <a:srgbClr val="000000">
                      <a:alpha val="85000"/>
                    </a:srgbClr>
                  </a:outerShdw>
                </a:effectLst>
                <a:latin typeface="Andalus" pitchFamily="2" charset="-78"/>
                <a:cs typeface="Andalus" pitchFamily="2" charset="-78"/>
              </a:rPr>
              <a:t>Kapha</a:t>
            </a:r>
            <a:endParaRPr lang="en-US" sz="5400" dirty="0">
              <a:solidFill>
                <a:srgbClr val="00B0F0"/>
              </a:solidFill>
              <a:effectLst>
                <a:outerShdw blurRad="38100" dist="38100" dir="2700000" algn="tl">
                  <a:srgbClr val="000000">
                    <a:alpha val="85000"/>
                  </a:srgbClr>
                </a:outerShdw>
              </a:effectLst>
              <a:latin typeface="Andalus" pitchFamily="2" charset="-78"/>
              <a:cs typeface="Andalus" pitchFamily="2" charset="-78"/>
            </a:endParaRPr>
          </a:p>
        </p:txBody>
      </p:sp>
      <p:pic>
        <p:nvPicPr>
          <p:cNvPr id="19458" name="Picture 2" descr="C:\Users\Hanna\AppData\Local\Microsoft\Windows\Temporary Internet Files\Content.IE5\ZK261K0A\MC900020743[1].wmf"/>
          <p:cNvPicPr>
            <a:picLocks noChangeAspect="1" noChangeArrowheads="1"/>
          </p:cNvPicPr>
          <p:nvPr/>
        </p:nvPicPr>
        <p:blipFill>
          <a:blip r:embed="rId3" cstate="print"/>
          <a:srcRect/>
          <a:stretch>
            <a:fillRect/>
          </a:stretch>
        </p:blipFill>
        <p:spPr bwMode="auto">
          <a:xfrm>
            <a:off x="4419600" y="2209800"/>
            <a:ext cx="3167470" cy="297561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Custom 1">
      <a:dk1>
        <a:srgbClr val="008402"/>
      </a:dk1>
      <a:lt1>
        <a:srgbClr val="F4740A"/>
      </a:lt1>
      <a:dk2>
        <a:srgbClr val="0070C0"/>
      </a:dk2>
      <a:lt2>
        <a:srgbClr val="FFFFFF"/>
      </a:lt2>
      <a:accent1>
        <a:srgbClr val="0070C0"/>
      </a:accent1>
      <a:accent2>
        <a:srgbClr val="C85F08"/>
      </a:accent2>
      <a:accent3>
        <a:srgbClr val="1CFF1F"/>
      </a:accent3>
      <a:accent4>
        <a:srgbClr val="17365D"/>
      </a:accent4>
      <a:accent5>
        <a:srgbClr val="00B050"/>
      </a:accent5>
      <a:accent6>
        <a:srgbClr val="273014"/>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9896</TotalTime>
  <Words>1986</Words>
  <Application>Microsoft Office PowerPoint</Application>
  <PresentationFormat>On-screen Show (4:3)</PresentationFormat>
  <Paragraphs>135</Paragraphs>
  <Slides>17</Slides>
  <Notes>16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Cultural Competency</vt:lpstr>
      <vt:lpstr>India</vt:lpstr>
      <vt:lpstr>Demographic Representation in the U.s.</vt:lpstr>
      <vt:lpstr>Geography</vt:lpstr>
      <vt:lpstr>Yin/Yang Theory</vt:lpstr>
      <vt:lpstr>Traditional health beliefs</vt:lpstr>
      <vt:lpstr>Health preferences</vt:lpstr>
      <vt:lpstr>ayurveda</vt:lpstr>
      <vt:lpstr>Three principles</vt:lpstr>
      <vt:lpstr>Leininger’s Three Action-Decision Modes to Advanced Eastern Health Care Practices. </vt:lpstr>
      <vt:lpstr>impact</vt:lpstr>
      <vt:lpstr>impact</vt:lpstr>
      <vt:lpstr>impact</vt:lpstr>
      <vt:lpstr>impact</vt:lpstr>
      <vt:lpstr>Summary</vt:lpstr>
      <vt:lpstr>summary</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dc:title>
  <dc:creator>Duncan  McHugh</dc:creator>
  <cp:lastModifiedBy> </cp:lastModifiedBy>
  <cp:revision>5</cp:revision>
  <dcterms:created xsi:type="dcterms:W3CDTF">2011-04-06T18:28:41Z</dcterms:created>
  <dcterms:modified xsi:type="dcterms:W3CDTF">2011-04-17T01:13:07Z</dcterms:modified>
</cp:coreProperties>
</file>