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52" r:id="rId1"/>
  </p:sldMasterIdLst>
  <p:notesMasterIdLst>
    <p:notesMasterId r:id="rId15"/>
  </p:notesMasterIdLst>
  <p:sldIdLst>
    <p:sldId id="256" r:id="rId2"/>
    <p:sldId id="257" r:id="rId3"/>
    <p:sldId id="263" r:id="rId4"/>
    <p:sldId id="264" r:id="rId5"/>
    <p:sldId id="258" r:id="rId6"/>
    <p:sldId id="259" r:id="rId7"/>
    <p:sldId id="260" r:id="rId8"/>
    <p:sldId id="261" r:id="rId9"/>
    <p:sldId id="262" r:id="rId10"/>
    <p:sldId id="266" r:id="rId11"/>
    <p:sldId id="267" r:id="rId12"/>
    <p:sldId id="268" r:id="rId13"/>
    <p:sldId id="265" r:id="rId14"/>
  </p:sldIdLst>
  <p:sldSz cx="13004800" cy="9753600"/>
  <p:notesSz cx="6858000" cy="9144000"/>
  <p:defaultTextStyle>
    <a:defPPr>
      <a:defRPr lang="en-US"/>
    </a:defPPr>
    <a:lvl1pPr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1pPr>
    <a:lvl2pPr marL="455613" indent="1588"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2pPr>
    <a:lvl3pPr marL="912813" indent="1588"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3pPr>
    <a:lvl4pPr marL="1370013" indent="1588"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4pPr>
    <a:lvl5pPr marL="1827213" indent="1588" algn="ctr" rtl="0" fontAlgn="base">
      <a:spcBef>
        <a:spcPct val="0"/>
      </a:spcBef>
      <a:spcAft>
        <a:spcPct val="0"/>
      </a:spcAft>
      <a:defRPr sz="4300" kern="1200">
        <a:solidFill>
          <a:srgbClr val="000000"/>
        </a:solidFill>
        <a:latin typeface="Gill Sans" charset="0"/>
        <a:ea typeface="ヒラギノ角ゴ Pro W3" charset="0"/>
        <a:cs typeface="ヒラギノ角ゴ Pro W3" charset="0"/>
        <a:sym typeface="Gill Sans" charset="0"/>
      </a:defRPr>
    </a:lvl5pPr>
    <a:lvl6pPr marL="2286000" algn="l" defTabSz="914400" rtl="0" eaLnBrk="1" latinLnBrk="0" hangingPunct="1">
      <a:defRPr sz="4300" kern="1200">
        <a:solidFill>
          <a:srgbClr val="000000"/>
        </a:solidFill>
        <a:latin typeface="Gill Sans" charset="0"/>
        <a:ea typeface="ヒラギノ角ゴ Pro W3" charset="0"/>
        <a:cs typeface="ヒラギノ角ゴ Pro W3" charset="0"/>
        <a:sym typeface="Gill Sans" charset="0"/>
      </a:defRPr>
    </a:lvl6pPr>
    <a:lvl7pPr marL="2743200" algn="l" defTabSz="914400" rtl="0" eaLnBrk="1" latinLnBrk="0" hangingPunct="1">
      <a:defRPr sz="4300" kern="1200">
        <a:solidFill>
          <a:srgbClr val="000000"/>
        </a:solidFill>
        <a:latin typeface="Gill Sans" charset="0"/>
        <a:ea typeface="ヒラギノ角ゴ Pro W3" charset="0"/>
        <a:cs typeface="ヒラギノ角ゴ Pro W3" charset="0"/>
        <a:sym typeface="Gill Sans" charset="0"/>
      </a:defRPr>
    </a:lvl7pPr>
    <a:lvl8pPr marL="3200400" algn="l" defTabSz="914400" rtl="0" eaLnBrk="1" latinLnBrk="0" hangingPunct="1">
      <a:defRPr sz="4300" kern="1200">
        <a:solidFill>
          <a:srgbClr val="000000"/>
        </a:solidFill>
        <a:latin typeface="Gill Sans" charset="0"/>
        <a:ea typeface="ヒラギノ角ゴ Pro W3" charset="0"/>
        <a:cs typeface="ヒラギノ角ゴ Pro W3" charset="0"/>
        <a:sym typeface="Gill Sans" charset="0"/>
      </a:defRPr>
    </a:lvl8pPr>
    <a:lvl9pPr marL="3657600" algn="l" defTabSz="914400" rtl="0" eaLnBrk="1" latinLnBrk="0" hangingPunct="1">
      <a:defRPr sz="4300" kern="1200">
        <a:solidFill>
          <a:srgbClr val="000000"/>
        </a:solidFill>
        <a:latin typeface="Gill Sans" charset="0"/>
        <a:ea typeface="ヒラギノ角ゴ Pro W3" charset="0"/>
        <a:cs typeface="ヒラギノ角ゴ Pro W3" charset="0"/>
        <a:sym typeface="Gill Sans"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30" autoAdjust="0"/>
    <p:restoredTop sz="60526" autoAdjust="0"/>
  </p:normalViewPr>
  <p:slideViewPr>
    <p:cSldViewPr>
      <p:cViewPr varScale="1">
        <p:scale>
          <a:sx n="30" d="100"/>
          <a:sy n="30" d="100"/>
        </p:scale>
        <p:origin x="-1290" y="-108"/>
      </p:cViewPr>
      <p:guideLst>
        <p:guide orient="horz" pos="3072"/>
        <p:guide pos="4096"/>
      </p:guideLst>
    </p:cSldViewPr>
  </p:slideViewPr>
  <p:notesTextViewPr>
    <p:cViewPr>
      <p:scale>
        <a:sx n="100" d="100"/>
        <a:sy n="100" d="100"/>
      </p:scale>
      <p:origin x="0" y="186"/>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1"/>
          <p:cNvSpPr>
            <a:spLocks noGrp="1" noRot="1" noChangeAspect="1" noChangeArrowheads="1" noTextEdit="1"/>
          </p:cNvSpPr>
          <p:nvPr>
            <p:ph type="sldImg"/>
          </p:nvPr>
        </p:nvSpPr>
        <p:spPr bwMode="auto">
          <a:xfrm>
            <a:off x="1143000" y="685800"/>
            <a:ext cx="4572000" cy="3429000"/>
          </a:xfrm>
          <a:prstGeom prst="rect">
            <a:avLst/>
          </a:prstGeom>
          <a:noFill/>
          <a:ln w="9525">
            <a:solidFill>
              <a:srgbClr val="000000"/>
            </a:solidFill>
            <a:miter lim="800000"/>
            <a:headEnd/>
            <a:tailEnd/>
          </a:ln>
        </p:spPr>
      </p:sp>
      <p:sp>
        <p:nvSpPr>
          <p:cNvPr id="18434" name="Rectangle 2"/>
          <p:cNvSpPr>
            <a:spLocks noGrp="1" noChangeArrowheads="1"/>
          </p:cNvSpPr>
          <p:nvPr>
            <p:ph type="body" sz="quarter" idx="1"/>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100" kern="1200">
        <a:solidFill>
          <a:schemeClr val="tx1"/>
        </a:solidFill>
        <a:latin typeface="Gill Sans" charset="0"/>
        <a:ea typeface="+mn-ea"/>
        <a:cs typeface="+mn-cs"/>
      </a:defRPr>
    </a:lvl1pPr>
    <a:lvl2pPr marL="455613" algn="l" rtl="0" eaLnBrk="0" fontAlgn="base" hangingPunct="0">
      <a:spcBef>
        <a:spcPct val="0"/>
      </a:spcBef>
      <a:spcAft>
        <a:spcPct val="0"/>
      </a:spcAft>
      <a:defRPr sz="1100" kern="1200">
        <a:solidFill>
          <a:schemeClr val="tx1"/>
        </a:solidFill>
        <a:latin typeface="Gill Sans" charset="0"/>
        <a:ea typeface="+mn-ea"/>
        <a:cs typeface="+mn-cs"/>
      </a:defRPr>
    </a:lvl2pPr>
    <a:lvl3pPr marL="912813" algn="l" rtl="0" eaLnBrk="0" fontAlgn="base" hangingPunct="0">
      <a:spcBef>
        <a:spcPct val="0"/>
      </a:spcBef>
      <a:spcAft>
        <a:spcPct val="0"/>
      </a:spcAft>
      <a:defRPr sz="1100" kern="1200">
        <a:solidFill>
          <a:schemeClr val="tx1"/>
        </a:solidFill>
        <a:latin typeface="Gill Sans" charset="0"/>
        <a:ea typeface="+mn-ea"/>
        <a:cs typeface="+mn-cs"/>
      </a:defRPr>
    </a:lvl3pPr>
    <a:lvl4pPr marL="1370013" algn="l" rtl="0" eaLnBrk="0" fontAlgn="base" hangingPunct="0">
      <a:spcBef>
        <a:spcPct val="0"/>
      </a:spcBef>
      <a:spcAft>
        <a:spcPct val="0"/>
      </a:spcAft>
      <a:defRPr sz="1100" kern="1200">
        <a:solidFill>
          <a:schemeClr val="tx1"/>
        </a:solidFill>
        <a:latin typeface="Gill Sans" charset="0"/>
        <a:ea typeface="+mn-ea"/>
        <a:cs typeface="+mn-cs"/>
      </a:defRPr>
    </a:lvl4pPr>
    <a:lvl5pPr marL="1827213" algn="l" rtl="0" eaLnBrk="0" fontAlgn="base" hangingPunct="0">
      <a:spcBef>
        <a:spcPct val="0"/>
      </a:spcBef>
      <a:spcAft>
        <a:spcPct val="0"/>
      </a:spcAft>
      <a:defRPr sz="1100" kern="1200">
        <a:solidFill>
          <a:schemeClr val="tx1"/>
        </a:solidFill>
        <a:latin typeface="Gill Sans" charset="0"/>
        <a:ea typeface="+mn-ea"/>
        <a:cs typeface="+mn-cs"/>
      </a:defRPr>
    </a:lvl5pPr>
    <a:lvl6pPr marL="2285767" algn="l" defTabSz="914307" rtl="0" eaLnBrk="1" latinLnBrk="0" hangingPunct="1">
      <a:defRPr sz="1100" kern="1200">
        <a:solidFill>
          <a:schemeClr val="tx1"/>
        </a:solidFill>
        <a:latin typeface="+mn-lt"/>
        <a:ea typeface="+mn-ea"/>
        <a:cs typeface="+mn-cs"/>
      </a:defRPr>
    </a:lvl6pPr>
    <a:lvl7pPr marL="2742919" algn="l" defTabSz="914307" rtl="0" eaLnBrk="1" latinLnBrk="0" hangingPunct="1">
      <a:defRPr sz="1100" kern="1200">
        <a:solidFill>
          <a:schemeClr val="tx1"/>
        </a:solidFill>
        <a:latin typeface="+mn-lt"/>
        <a:ea typeface="+mn-ea"/>
        <a:cs typeface="+mn-cs"/>
      </a:defRPr>
    </a:lvl7pPr>
    <a:lvl8pPr marL="3200072" algn="l" defTabSz="914307" rtl="0" eaLnBrk="1" latinLnBrk="0" hangingPunct="1">
      <a:defRPr sz="1100" kern="1200">
        <a:solidFill>
          <a:schemeClr val="tx1"/>
        </a:solidFill>
        <a:latin typeface="+mn-lt"/>
        <a:ea typeface="+mn-ea"/>
        <a:cs typeface="+mn-cs"/>
      </a:defRPr>
    </a:lvl8pPr>
    <a:lvl9pPr marL="3657226" algn="l" defTabSz="91430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r>
              <a:rPr lang="en-US" dirty="0" smtClean="0"/>
              <a:t>	Language barriers for nurses is a major handicap for the delivery of nursing care. Limited English proficiency is one of the greatest challenges that nurses face when dealing with Latinos (Jarvis, 2008, p.71). A lot of Latino patients who migrated as adults have been unable to learn English. Bu then the healthcare sector requires that nurses do all they can to help a patient even those with limited English proficiency. This becomes very challenging as nurses have to create ways to communicate and understand what problems these patients could be dealing with</a:t>
            </a:r>
            <a:r>
              <a:rPr lang="en-US" baseline="0" dirty="0" smtClean="0"/>
              <a:t> </a:t>
            </a:r>
            <a:r>
              <a:rPr lang="en-US" dirty="0" smtClean="0"/>
              <a:t>nurses are Anglo-Saxon or monolingual since majority of nurses grow up and schooled in the United States. Besides, English is the language of instruction for students who become  future nurses. Thus all their assessments, clinical rotations and laboratory procedures were learned in English. Learning a second language was more of a luxury than a necessity. So it can be difficult for nurses in this status to communicate with Latino patients who do not understand English. (Chitty &amp; Black, 2011,p. 396)</a:t>
            </a:r>
          </a:p>
          <a:p>
            <a:r>
              <a:rPr lang="en-US" dirty="0" smtClean="0"/>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r>
              <a:rPr lang="en-US" dirty="0" smtClean="0"/>
              <a:t>	The use of children as interpreters sounds a little odd but this is the medium that most Hispanic older adults </a:t>
            </a:r>
            <a:r>
              <a:rPr lang="en-US" b="1" u="sng" dirty="0" err="1" smtClean="0"/>
              <a:t>expliot</a:t>
            </a:r>
            <a:r>
              <a:rPr lang="en-US" b="1" u="sng" dirty="0" smtClean="0"/>
              <a:t> </a:t>
            </a:r>
            <a:r>
              <a:rPr lang="en-US" dirty="0" smtClean="0"/>
              <a:t>to communicate with nurses. Use of children by adults especially older adults have become an issue in the health sector requiring the health system to make adjustment to address this issues. For example, using a trained interpreter. Most Latinos live in a family setup that cuts across younger to older generation within a closed proximity (</a:t>
            </a:r>
            <a:r>
              <a:rPr lang="en-US" b="1" u="sng" dirty="0" err="1" smtClean="0"/>
              <a:t>Anorld</a:t>
            </a:r>
            <a:r>
              <a:rPr lang="en-US" b="1" u="sng" dirty="0" smtClean="0"/>
              <a:t> </a:t>
            </a:r>
            <a:r>
              <a:rPr lang="en-US" dirty="0" smtClean="0"/>
              <a:t>&amp; Boggs, 2011, p.211). With the young adults working, the older adults who cannot express themselves in English, are left with young children at home to do the interpretation for them. Thus more often than not, these older adults will bring these children to translate to the nurses. This can be embarrassing to the child and to the nurse if certain health issues have to talk about. (Ku &amp; Flores, 2005, p.1)</a:t>
            </a:r>
          </a:p>
          <a:p>
            <a:r>
              <a:rPr lang="en-US" dirty="0" smtClean="0"/>
              <a:t>	Limited knowledge of health language is another issue in that nurses have to deal with when older adults bring children in to serve as interpreters. The child’s vocabulary could not have grown to the point where he/she could understand and translate certain medical condition into English (Ku &amp; Flores, 2005, p.1). Worst of all, nurses can become frustrated when all efforts to understand the health conditions goes avail just because the interpreter is unable to describe it using the right terminology. Furthermore it makes the interviewing unnecessary long (Jarvis, 2005, p.71) and thus, boring for a nurse operating in a very busy environment. </a:t>
            </a:r>
          </a:p>
          <a:p>
            <a:endParaRPr lang="en-US" dirty="0" smtClean="0"/>
          </a:p>
          <a:p>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kern="1200" dirty="0" smtClean="0">
                <a:solidFill>
                  <a:schemeClr val="tx1"/>
                </a:solidFill>
                <a:latin typeface="Gill Sans" charset="0"/>
                <a:ea typeface="+mn-ea"/>
                <a:cs typeface="+mn-cs"/>
              </a:rPr>
              <a:t>	The Hispanic/Latinos are the largest immigrant growing population in the United States of America. Thus as nurses it is important that we try to understand their culture in our drive to become competent nurses. As my mates have mentioned, this is a fine group of people that need care like everybody but are limited due to language, cultural barrier and socio economic status. It is therefore our obligation to treat them like everyone else, encourage them to seek care not only when they are sick but for routine checkup in order to prevent future health crisis. And most importantly avoid conscious and unconscious stereotypes against them by paying attention to our verbal and non verbal communication skills</a:t>
            </a:r>
            <a:r>
              <a:rPr lang="en-US" sz="1100" kern="1200" smtClean="0">
                <a:solidFill>
                  <a:schemeClr val="tx1"/>
                </a:solidFill>
                <a:latin typeface="Gill Sans" charset="0"/>
                <a:ea typeface="+mn-ea"/>
                <a:cs typeface="+mn-cs"/>
              </a:rPr>
              <a:t>. </a:t>
            </a:r>
            <a:r>
              <a:rPr lang="en-US" smtClean="0">
                <a:latin typeface="Times New Roman" charset="0"/>
                <a:cs typeface="Times New Roman" charset="0"/>
                <a:sym typeface="Times New Roman" charset="0"/>
              </a:rPr>
              <a:t>(</a:t>
            </a:r>
            <a:r>
              <a:rPr lang="en-US" dirty="0" smtClean="0">
                <a:latin typeface="Times New Roman" charset="0"/>
                <a:cs typeface="Times New Roman" charset="0"/>
                <a:sym typeface="Times New Roman" charset="0"/>
              </a:rPr>
              <a:t>Springer-</a:t>
            </a:r>
            <a:r>
              <a:rPr lang="en-US" dirty="0" err="1" smtClean="0">
                <a:latin typeface="Times New Roman" charset="0"/>
                <a:cs typeface="Times New Roman" charset="0"/>
                <a:sym typeface="Times New Roman" charset="0"/>
              </a:rPr>
              <a:t>Napoles</a:t>
            </a:r>
            <a:r>
              <a:rPr lang="en-US" dirty="0" smtClean="0">
                <a:latin typeface="Times New Roman" charset="0"/>
                <a:cs typeface="Times New Roman" charset="0"/>
                <a:sym typeface="Times New Roman" charset="0"/>
              </a:rPr>
              <a:t>, </a:t>
            </a:r>
            <a:r>
              <a:rPr lang="en-US" dirty="0" err="1" smtClean="0">
                <a:latin typeface="Times New Roman" charset="0"/>
                <a:cs typeface="Times New Roman" charset="0"/>
                <a:sym typeface="Times New Roman" charset="0"/>
              </a:rPr>
              <a:t>Santoyo</a:t>
            </a:r>
            <a:r>
              <a:rPr lang="en-US" dirty="0" smtClean="0">
                <a:latin typeface="Times New Roman" charset="0"/>
                <a:cs typeface="Times New Roman" charset="0"/>
                <a:sym typeface="Times New Roman" charset="0"/>
              </a:rPr>
              <a:t>, Houston, Perez-Stable &amp; Stewart, 2005, pp. 11-12)</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pPr eaLnBrk="1" hangingPunct="1"/>
            <a:r>
              <a:rPr lang="en-US" dirty="0" smtClean="0"/>
              <a:t>There are a few issues with this reference page. Everything I highlighted in RED is some type of APA error.</a:t>
            </a:r>
            <a:r>
              <a:rPr lang="en-US" baseline="0" dirty="0" smtClean="0"/>
              <a:t> In addition, you have listed a resource by </a:t>
            </a:r>
            <a:r>
              <a:rPr lang="en-US" baseline="0" dirty="0" err="1" smtClean="0"/>
              <a:t>Dubard</a:t>
            </a:r>
            <a:r>
              <a:rPr lang="en-US" baseline="0" dirty="0" smtClean="0"/>
              <a:t>… which is not cited anywhere in the text.</a:t>
            </a:r>
          </a:p>
          <a:p>
            <a:pPr eaLnBrk="1" hangingPunct="1"/>
            <a:endParaRPr lang="en-US" baseline="0" dirty="0" smtClean="0"/>
          </a:p>
          <a:p>
            <a:pPr eaLnBrk="1" hangingPunct="1"/>
            <a:endParaRPr lang="en-US" baseline="0" dirty="0" smtClean="0"/>
          </a:p>
          <a:p>
            <a:pPr eaLnBrk="1" hangingPunct="1"/>
            <a:r>
              <a:rPr lang="en-US" baseline="0" dirty="0" smtClean="0"/>
              <a:t>Your presentation to the class was excellent. It was informative and interesting. Your PowerPoint presentation overall is very good with only a few minor APA issues. They are in bold face and </a:t>
            </a:r>
            <a:r>
              <a:rPr lang="en-US" baseline="0" dirty="0" smtClean="0"/>
              <a:t>underlined, or in RED on within </a:t>
            </a:r>
            <a:r>
              <a:rPr lang="en-US" baseline="0" smtClean="0"/>
              <a:t>the references.</a:t>
            </a:r>
            <a:endParaRPr lang="en-US" baseline="0" dirty="0" smtClean="0"/>
          </a:p>
          <a:p>
            <a:pPr eaLnBrk="1" hangingPunct="1"/>
            <a:endParaRPr lang="en-US" baseline="0" dirty="0" smtClean="0"/>
          </a:p>
          <a:p>
            <a:pPr eaLnBrk="1" hangingPunct="1"/>
            <a:endParaRPr lang="en-US" baseline="0" dirty="0" smtClean="0"/>
          </a:p>
          <a:p>
            <a:pPr eaLnBrk="1" hangingPunct="1"/>
            <a:r>
              <a:rPr lang="en-US" baseline="0" dirty="0" smtClean="0"/>
              <a:t>Well done!</a:t>
            </a:r>
          </a:p>
          <a:p>
            <a:pPr eaLnBrk="1" hangingPunct="1"/>
            <a:endParaRPr lang="en-US" baseline="0" dirty="0" smtClean="0"/>
          </a:p>
          <a:p>
            <a:pPr eaLnBrk="1" hangingPunct="1"/>
            <a:endParaRPr lang="en-US" baseline="0" dirty="0" smtClean="0"/>
          </a:p>
          <a:p>
            <a:pPr eaLnBrk="1" hangingPunct="1"/>
            <a:r>
              <a:rPr lang="en-US" baseline="0" dirty="0" smtClean="0"/>
              <a:t>Content: 70/70</a:t>
            </a:r>
          </a:p>
          <a:p>
            <a:pPr eaLnBrk="1" hangingPunct="1"/>
            <a:r>
              <a:rPr lang="en-US" baseline="0" dirty="0" smtClean="0"/>
              <a:t>APA: 24/30</a:t>
            </a:r>
          </a:p>
          <a:p>
            <a:pPr eaLnBrk="1" hangingPunct="1"/>
            <a:r>
              <a:rPr lang="en-US" baseline="0" dirty="0" smtClean="0"/>
              <a:t>Grade: 94/100</a:t>
            </a:r>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Rot="1" noChangeAspect="1" noChangeArrowheads="1" noTextEdit="1"/>
          </p:cNvSpPr>
          <p:nvPr>
            <p:ph type="sldImg"/>
          </p:nvPr>
        </p:nvSpPr>
        <p:spPr>
          <a:solidFill>
            <a:srgbClr val="FFFFFF"/>
          </a:solidFill>
          <a:ln/>
        </p:spPr>
      </p:sp>
      <p:sp>
        <p:nvSpPr>
          <p:cNvPr id="23555" name="Rectangle 2"/>
          <p:cNvSpPr>
            <a:spLocks noGrp="1" noChangeArrowheads="1"/>
          </p:cNvSpPr>
          <p:nvPr>
            <p:ph type="body" idx="1"/>
          </p:nvPr>
        </p:nvSpPr>
        <p:spPr>
          <a:noFill/>
          <a:ln/>
        </p:spPr>
        <p:txBody>
          <a:bodyPr/>
          <a:lstStyle/>
          <a:p>
            <a:pPr eaLnBrk="1" hangingPunct="1"/>
            <a:r>
              <a:rPr lang="en-US" dirty="0" smtClean="0">
                <a:latin typeface="Times New Roman" charset="0"/>
                <a:cs typeface="Times New Roman" charset="0"/>
                <a:sym typeface="Times New Roman" charset="0"/>
              </a:rPr>
              <a:t>	Hispanics and Latino American’s are extremely prevalent in the United States.  Because of this, their culture will have a large impact on how they perceive healthcare and how they will react to illness and treatments we may be able to provide for them.  During this presentation we will be specifically talking about the Hispanic and Latino American population, including statistics in the United States and Illinois, their health preferences, and how this impact’s nurses in different settings. (Chitty &amp; Black, 2011, pp. 231-232)</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Grp="1" noRot="1" noChangeAspect="1" noChangeArrowheads="1" noTextEdit="1"/>
          </p:cNvSpPr>
          <p:nvPr>
            <p:ph type="sldImg"/>
          </p:nvPr>
        </p:nvSpPr>
        <p:spPr>
          <a:solidFill>
            <a:srgbClr val="FFFFFF"/>
          </a:solidFill>
          <a:ln/>
        </p:spPr>
      </p:sp>
      <p:sp>
        <p:nvSpPr>
          <p:cNvPr id="24579" name="Rectangle 2"/>
          <p:cNvSpPr>
            <a:spLocks noGrp="1" noChangeArrowheads="1"/>
          </p:cNvSpPr>
          <p:nvPr>
            <p:ph type="body" idx="1"/>
          </p:nvPr>
        </p:nvSpPr>
        <p:spPr>
          <a:noFill/>
          <a:ln/>
        </p:spPr>
        <p:txBody>
          <a:bodyPr/>
          <a:lstStyle/>
          <a:p>
            <a:pPr eaLnBrk="1" hangingPunct="1"/>
            <a:r>
              <a:rPr lang="en-US" dirty="0" smtClean="0">
                <a:latin typeface="Times New Roman" charset="0"/>
                <a:cs typeface="Times New Roman" charset="0"/>
                <a:sym typeface="Times New Roman" charset="0"/>
              </a:rPr>
              <a:t>	Currently there are approximately 1,962,000 Hispanics in Illinois, which makes up 15% of Illinois's population. The median age of native and foreign born Hispanics is 26years old, 15 years old for native born, and 37 years old for foreign born Hispanics. In Illinois the average annual income of Hispanics is reported to be about $23,423. The poverty rate for individuals aged 18-64 years old is 14% and is slightly higher at 23% for those aged 17 or younger. In the state of Illinois there are approximately 328,000 or 19% of Hispanics that speak English as their primary and only language, while the other 1,410,000 or 81% speak a language other than English. (PEW Hispanic</a:t>
            </a:r>
            <a:r>
              <a:rPr lang="en-US" baseline="0" dirty="0" smtClean="0">
                <a:latin typeface="Times New Roman" charset="0"/>
                <a:cs typeface="Times New Roman" charset="0"/>
                <a:sym typeface="Times New Roman" charset="0"/>
              </a:rPr>
              <a:t> Center, 2011)</a:t>
            </a:r>
            <a:endParaRPr lang="en-US" dirty="0" smtClean="0">
              <a:latin typeface="Times New Roman" charset="0"/>
              <a:cs typeface="Times New Roman" charset="0"/>
              <a:sym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Rot="1" noChangeAspect="1" noChangeArrowheads="1" noTextEdit="1"/>
          </p:cNvSpPr>
          <p:nvPr>
            <p:ph type="sldImg"/>
          </p:nvPr>
        </p:nvSpPr>
        <p:spPr>
          <a:solidFill>
            <a:srgbClr val="FFFFFF"/>
          </a:solidFill>
          <a:ln/>
        </p:spPr>
      </p:sp>
      <p:sp>
        <p:nvSpPr>
          <p:cNvPr id="25603" name="Rectangle 2"/>
          <p:cNvSpPr>
            <a:spLocks noGrp="1" noChangeArrowheads="1"/>
          </p:cNvSpPr>
          <p:nvPr>
            <p:ph type="body" idx="1"/>
          </p:nvPr>
        </p:nvSpPr>
        <p:spPr>
          <a:noFill/>
          <a:ln/>
        </p:spPr>
        <p:txBody>
          <a:bodyPr/>
          <a:lstStyle/>
          <a:p>
            <a:pPr eaLnBrk="1" hangingPunct="1"/>
            <a:r>
              <a:rPr lang="en-US" smtClean="0">
                <a:latin typeface="Times New Roman" charset="0"/>
                <a:cs typeface="Times New Roman" charset="0"/>
                <a:sym typeface="Times New Roman" charset="0"/>
              </a:rPr>
              <a:t>	Hispanics </a:t>
            </a:r>
            <a:r>
              <a:rPr lang="en-US" dirty="0" smtClean="0">
                <a:latin typeface="Times New Roman" charset="0"/>
                <a:cs typeface="Times New Roman" charset="0"/>
                <a:sym typeface="Times New Roman" charset="0"/>
              </a:rPr>
              <a:t>are a very quickly rising population that has increased from 35.5 million people in the year 2000 by 46.3% to 50.5 million as reported by the 2010 US Census. This increase has been reported to be the sharpest in the southeastern states. Of births in the United States about 20% accounted for are Hispanic. It is also reported that approximately 27% do not have health insurance. Of this 27% it is reported that native born Hispanics make up 15% and foreign born make up 45%. (PEW Hispanic Center, 2011)</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Grp="1" noRot="1" noChangeAspect="1" noChangeArrowheads="1" noTextEdit="1"/>
          </p:cNvSpPr>
          <p:nvPr>
            <p:ph type="sldImg"/>
          </p:nvPr>
        </p:nvSpPr>
        <p:spPr>
          <a:solidFill>
            <a:srgbClr val="FFFFFF"/>
          </a:solidFill>
          <a:ln/>
        </p:spPr>
      </p:sp>
      <p:sp>
        <p:nvSpPr>
          <p:cNvPr id="34819" name="Rectangle 2"/>
          <p:cNvSpPr>
            <a:spLocks noGrp="1" noChangeArrowheads="1"/>
          </p:cNvSpPr>
          <p:nvPr>
            <p:ph type="body" idx="1"/>
          </p:nvPr>
        </p:nvSpPr>
        <p:spPr>
          <a:ln/>
        </p:spPr>
        <p:txBody>
          <a:bodyPr/>
          <a:lstStyle/>
          <a:p>
            <a:pPr marL="57150" eaLnBrk="1" hangingPunct="1">
              <a:spcBef>
                <a:spcPts val="588"/>
              </a:spcBef>
              <a:defRPr/>
            </a:pPr>
            <a:r>
              <a:rPr lang="en-US" dirty="0" smtClean="0">
                <a:solidFill>
                  <a:srgbClr val="000000"/>
                </a:solidFill>
                <a:latin typeface="Times New Roman" charset="0"/>
                <a:cs typeface="Times New Roman" charset="0"/>
                <a:sym typeface="Times New Roman" charset="0"/>
              </a:rPr>
              <a:t>Hispanic cultural health beliefs include the use of herbs, rituals, ointments, and various home remedies, and consultations with folk healers or practitioners known as curanderos (Gordon, 1994, p.308). Medical information is passed down from mother to daughter, and it is up to the </a:t>
            </a:r>
            <a:r>
              <a:rPr lang="en-US" b="1" u="sng" dirty="0" smtClean="0">
                <a:solidFill>
                  <a:srgbClr val="000000"/>
                </a:solidFill>
                <a:latin typeface="Times New Roman" charset="0"/>
                <a:cs typeface="Times New Roman" charset="0"/>
                <a:sym typeface="Times New Roman" charset="0"/>
              </a:rPr>
              <a:t>woman</a:t>
            </a:r>
            <a:r>
              <a:rPr lang="en-US" dirty="0" smtClean="0">
                <a:solidFill>
                  <a:srgbClr val="000000"/>
                </a:solidFill>
                <a:latin typeface="Times New Roman" charset="0"/>
                <a:cs typeface="Times New Roman" charset="0"/>
                <a:sym typeface="Times New Roman" charset="0"/>
              </a:rPr>
              <a:t> to decide when an illness is beyond her capacity to treat and requires outside help (Gordon,1994, p.309) </a:t>
            </a:r>
            <a:r>
              <a:rPr lang="en-US" dirty="0" smtClean="0"/>
              <a:t>Home remedies are usually tried first for illnesses and always within the family network. According to </a:t>
            </a:r>
            <a:r>
              <a:rPr lang="en-US" dirty="0" err="1" smtClean="0"/>
              <a:t>Germain</a:t>
            </a:r>
            <a:r>
              <a:rPr lang="en-US" dirty="0" smtClean="0"/>
              <a:t> (1986), An estimated 70% to 90% of self-recognized episodes of illness are managed outside the formal health care system.</a:t>
            </a:r>
            <a:r>
              <a:rPr lang="en-US" baseline="0" dirty="0" smtClean="0"/>
              <a:t> </a:t>
            </a:r>
            <a:r>
              <a:rPr lang="en-US" dirty="0" smtClean="0"/>
              <a:t>(Gordon, 1994, p. 309) Because of a tendency to delay seeking medical care, it often leads to conditions becoming critical, illness are not treated early enough and secondary complications are frequent. </a:t>
            </a:r>
            <a:r>
              <a:rPr lang="en-US" b="1" u="sng" dirty="0" smtClean="0"/>
              <a:t>(p. 309)-You have two different sources in this paragraph; it is not clear who the author is regarding</a:t>
            </a:r>
            <a:r>
              <a:rPr lang="en-US" b="1" u="sng" baseline="0" dirty="0" smtClean="0"/>
              <a:t> this citation.</a:t>
            </a:r>
            <a:endParaRPr lang="en-US" b="1" u="sng" dirty="0" smtClean="0"/>
          </a:p>
          <a:p>
            <a:pPr>
              <a:defRPr/>
            </a:pPr>
            <a:endParaRPr lang="en-US" dirty="0" smtClean="0"/>
          </a:p>
          <a:p>
            <a:pPr>
              <a:defRPr/>
            </a:pPr>
            <a:r>
              <a:rPr lang="en-US" dirty="0" smtClean="0"/>
              <a:t>The remedies used by Hispanics varies. The most common was to prepare ingredients into a drink or to cook them to make a tea, other remedies were topically applied using poultices or ointments (Gordon, 1994, p.313).</a:t>
            </a:r>
            <a:r>
              <a:rPr lang="en-US" baseline="0" dirty="0" smtClean="0"/>
              <a:t> </a:t>
            </a:r>
            <a:r>
              <a:rPr lang="en-US" dirty="0" smtClean="0">
                <a:solidFill>
                  <a:srgbClr val="000000"/>
                </a:solidFill>
                <a:latin typeface="Times New Roman" charset="0"/>
                <a:cs typeface="Times New Roman" charset="0"/>
                <a:sym typeface="Times New Roman" charset="0"/>
              </a:rPr>
              <a:t>There are many different remedies used by the Hispanic Population, one for example my mother tends to give me a tea of </a:t>
            </a:r>
            <a:r>
              <a:rPr lang="en-US" dirty="0" err="1" smtClean="0">
                <a:solidFill>
                  <a:srgbClr val="000000"/>
                </a:solidFill>
                <a:latin typeface="Times New Roman" charset="0"/>
                <a:cs typeface="Times New Roman" charset="0"/>
                <a:sym typeface="Times New Roman" charset="0"/>
              </a:rPr>
              <a:t>manzanilla</a:t>
            </a:r>
            <a:r>
              <a:rPr lang="en-US" dirty="0" smtClean="0">
                <a:solidFill>
                  <a:srgbClr val="000000"/>
                </a:solidFill>
                <a:latin typeface="Times New Roman" charset="0"/>
                <a:cs typeface="Times New Roman" charset="0"/>
                <a:sym typeface="Times New Roman" charset="0"/>
              </a:rPr>
              <a:t> (chamomile) when I have a stomach ache. My mom explained that at times its given when girls experience menstrual cramps as well.  </a:t>
            </a:r>
            <a:r>
              <a:rPr lang="en-US" b="1" u="sng" dirty="0" smtClean="0">
                <a:solidFill>
                  <a:srgbClr val="000000"/>
                </a:solidFill>
                <a:latin typeface="Times New Roman" charset="0"/>
                <a:cs typeface="Times New Roman" charset="0"/>
                <a:sym typeface="Times New Roman" charset="0"/>
              </a:rPr>
              <a:t>THIS PARAGRAPH</a:t>
            </a:r>
            <a:r>
              <a:rPr lang="en-US" b="1" u="sng" baseline="0" dirty="0" smtClean="0">
                <a:solidFill>
                  <a:srgbClr val="000000"/>
                </a:solidFill>
                <a:latin typeface="Times New Roman" charset="0"/>
                <a:cs typeface="Times New Roman" charset="0"/>
                <a:sym typeface="Times New Roman" charset="0"/>
              </a:rPr>
              <a:t> IS NOT CITED COMPLETELY.</a:t>
            </a:r>
            <a:endParaRPr lang="en-US" sz="1600" b="1" u="sng" dirty="0" smtClean="0">
              <a:solidFill>
                <a:srgbClr val="000000"/>
              </a:solidFill>
              <a:latin typeface="Lucida Grande" charset="0"/>
              <a:ea typeface="Lucida Grande" charset="0"/>
              <a:cs typeface="Lucida Grande" charset="0"/>
              <a:sym typeface="Lucida Grande"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Grp="1" noRot="1" noChangeAspect="1" noChangeArrowheads="1" noTextEdit="1"/>
          </p:cNvSpPr>
          <p:nvPr>
            <p:ph type="sldImg"/>
          </p:nvPr>
        </p:nvSpPr>
        <p:spPr>
          <a:solidFill>
            <a:srgbClr val="FFFFFF"/>
          </a:solidFill>
          <a:ln/>
        </p:spPr>
      </p:sp>
      <p:sp>
        <p:nvSpPr>
          <p:cNvPr id="30723" name="Rectangle 2"/>
          <p:cNvSpPr>
            <a:spLocks noGrp="1" noChangeArrowheads="1"/>
          </p:cNvSpPr>
          <p:nvPr>
            <p:ph type="body" idx="1"/>
          </p:nvPr>
        </p:nvSpPr>
        <p:spPr>
          <a:noFill/>
          <a:ln/>
        </p:spPr>
        <p:txBody>
          <a:bodyPr/>
          <a:lstStyle/>
          <a:p>
            <a:pPr marL="57150" eaLnBrk="1" hangingPunct="1">
              <a:lnSpc>
                <a:spcPct val="90000"/>
              </a:lnSpc>
            </a:pPr>
            <a:r>
              <a:rPr lang="en-US" dirty="0" smtClean="0">
                <a:solidFill>
                  <a:srgbClr val="000000"/>
                </a:solidFill>
                <a:latin typeface="Times New Roman" charset="0"/>
                <a:cs typeface="Times New Roman" charset="0"/>
                <a:sym typeface="Times New Roman" charset="0"/>
              </a:rPr>
              <a:t>According to the study, “Latin American-Trained Nurse Perspectives on Latino Health Disparities” (2008), the Hispanic population viewed their own health concerns as those resulting from chronic illnesses, such as diabetes. In addition, there is concern regarding Sexually Transmitted Infections (particularly HIV), hypertension, nutrition, cancer risk and screening and substance abuse. The medical community acknowledges that the afore-mentioned risks are present for the Hispanic community, however they have identified additional factors. According to the National Institute of Health Hispanic individuals are also affected at a higher proportion by arthritis, stroke and non-immunization. It was reported by the National Institute of Health that the number of strokes would increase by 350% in the next 40 years. 3.1 million Hispanics suffer from arthritis. Hispanic individuals were less likely to obtain a flu-vaccination than their counterparts. The percentage of those non-immunized Hispanics was highest among monolingual individuals.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Grp="1" noRot="1" noChangeAspect="1" noChangeArrowheads="1" noTextEdit="1"/>
          </p:cNvSpPr>
          <p:nvPr>
            <p:ph type="sldImg"/>
          </p:nvPr>
        </p:nvSpPr>
        <p:spPr>
          <a:solidFill>
            <a:srgbClr val="FFFFFF"/>
          </a:solidFill>
          <a:ln/>
        </p:spPr>
      </p:sp>
      <p:sp>
        <p:nvSpPr>
          <p:cNvPr id="31747" name="Rectangle 2"/>
          <p:cNvSpPr>
            <a:spLocks noGrp="1" noChangeArrowheads="1"/>
          </p:cNvSpPr>
          <p:nvPr>
            <p:ph type="body" idx="1"/>
          </p:nvPr>
        </p:nvSpPr>
        <p:spPr>
          <a:noFill/>
          <a:ln/>
        </p:spPr>
        <p:txBody>
          <a:bodyPr/>
          <a:lstStyle/>
          <a:p>
            <a:pPr marL="57150" eaLnBrk="1" hangingPunct="1">
              <a:lnSpc>
                <a:spcPct val="90000"/>
              </a:lnSpc>
            </a:pPr>
            <a:r>
              <a:rPr lang="en-US" dirty="0" smtClean="0">
                <a:solidFill>
                  <a:srgbClr val="000000"/>
                </a:solidFill>
                <a:latin typeface="Times New Roman" charset="0"/>
                <a:cs typeface="Times New Roman" charset="0"/>
                <a:sym typeface="Times New Roman" charset="0"/>
              </a:rPr>
              <a:t>	Factors that contribute to the health concerns of Hispanics are: low SES, lack of access to care, language barriers, misconceptions and mistrust of the health care system. In the study, “Language Spoken and Differences in Health Status, Access to Care, and Receipt of Preventative Services Among US Hispanics” </a:t>
            </a:r>
            <a:r>
              <a:rPr lang="en-US" b="1" u="sng" dirty="0" smtClean="0">
                <a:solidFill>
                  <a:srgbClr val="000000"/>
                </a:solidFill>
                <a:latin typeface="Times New Roman" charset="0"/>
                <a:cs typeface="Times New Roman" charset="0"/>
                <a:sym typeface="Times New Roman" charset="0"/>
              </a:rPr>
              <a:t>(date) </a:t>
            </a:r>
            <a:r>
              <a:rPr lang="en-US" dirty="0" smtClean="0">
                <a:solidFill>
                  <a:srgbClr val="000000"/>
                </a:solidFill>
                <a:latin typeface="Times New Roman" charset="0"/>
                <a:cs typeface="Times New Roman" charset="0"/>
                <a:sym typeface="Times New Roman" charset="0"/>
              </a:rPr>
              <a:t>74.4% of monolingual Hispanics earned less than $24,999 versus 36% of bilingual Hispanics. In addition to low income 83.3% of monolingual Hispanics had less than or equal to a high school diploma. Of the 83.3%, 59% did not have a high school diploma versus the 51.2% of bilingual Hispanics. Low SES can lead to other barriers in health care such as lack of access to care and no health insurance. If the individual lives in a rural community of inner city transportation to and from the medical center or doctor is severely limited. In addition, a lack of health insurance can cause additional financial burdens on a family that is already at the poverty level. </a:t>
            </a:r>
          </a:p>
          <a:p>
            <a:pPr marL="57150" eaLnBrk="1" hangingPunct="1">
              <a:lnSpc>
                <a:spcPct val="90000"/>
              </a:lnSpc>
            </a:pPr>
            <a:r>
              <a:rPr lang="en-US" dirty="0" smtClean="0">
                <a:solidFill>
                  <a:srgbClr val="000000"/>
                </a:solidFill>
                <a:latin typeface="Times New Roman" charset="0"/>
                <a:cs typeface="Times New Roman" charset="0"/>
                <a:sym typeface="Times New Roman" charset="0"/>
              </a:rPr>
              <a:t>Monolingual individuals also face a language barrier when accessing care. Even with the initiative to provide translators and culturally sensitive staff monolingual individuals are at a communication deficit when accessing care. It is one of the major barriers to care.</a:t>
            </a:r>
            <a:r>
              <a:rPr lang="en-US" baseline="0" dirty="0" smtClean="0">
                <a:solidFill>
                  <a:srgbClr val="000000"/>
                </a:solidFill>
                <a:latin typeface="Times New Roman" charset="0"/>
                <a:cs typeface="Times New Roman" charset="0"/>
                <a:sym typeface="Times New Roman" charset="0"/>
              </a:rPr>
              <a:t> </a:t>
            </a:r>
            <a:r>
              <a:rPr lang="en-US" dirty="0" smtClean="0">
                <a:solidFill>
                  <a:srgbClr val="000000"/>
                </a:solidFill>
                <a:latin typeface="Times New Roman" charset="0"/>
                <a:cs typeface="Times New Roman" charset="0"/>
                <a:sym typeface="Times New Roman" charset="0"/>
              </a:rPr>
              <a:t>Individuals that are not legal residents of the United States may distrust the medical system in fear of being reported. As well as fear from immigration status many individuals stated they did not “speak up” because they did not want to be rude to the doctor. (Carter-</a:t>
            </a:r>
            <a:r>
              <a:rPr lang="en-US" dirty="0" err="1" smtClean="0">
                <a:solidFill>
                  <a:srgbClr val="000000"/>
                </a:solidFill>
                <a:latin typeface="Times New Roman" charset="0"/>
                <a:cs typeface="Times New Roman" charset="0"/>
                <a:sym typeface="Times New Roman" charset="0"/>
              </a:rPr>
              <a:t>Pokras</a:t>
            </a:r>
            <a:r>
              <a:rPr lang="en-US" dirty="0" smtClean="0">
                <a:solidFill>
                  <a:srgbClr val="000000"/>
                </a:solidFill>
                <a:latin typeface="Times New Roman" charset="0"/>
                <a:cs typeface="Times New Roman" charset="0"/>
                <a:sym typeface="Times New Roman" charset="0"/>
              </a:rPr>
              <a:t> et</a:t>
            </a:r>
            <a:r>
              <a:rPr lang="en-US" baseline="0" dirty="0" smtClean="0">
                <a:solidFill>
                  <a:srgbClr val="000000"/>
                </a:solidFill>
                <a:latin typeface="Times New Roman" charset="0"/>
                <a:cs typeface="Times New Roman" charset="0"/>
                <a:sym typeface="Times New Roman" charset="0"/>
              </a:rPr>
              <a:t> al.</a:t>
            </a:r>
            <a:r>
              <a:rPr lang="en-US" dirty="0" smtClean="0">
                <a:solidFill>
                  <a:srgbClr val="000000"/>
                </a:solidFill>
                <a:latin typeface="Times New Roman" charset="0"/>
                <a:cs typeface="Times New Roman" charset="0"/>
                <a:sym typeface="Times New Roman" charset="0"/>
              </a:rPr>
              <a:t>, 2008, p.163)</a:t>
            </a:r>
          </a:p>
          <a:p>
            <a:pPr marL="57150" eaLnBrk="1" hangingPunct="1">
              <a:lnSpc>
                <a:spcPct val="90000"/>
              </a:lnSpc>
            </a:pPr>
            <a:r>
              <a:rPr lang="en-US" dirty="0" smtClean="0">
                <a:solidFill>
                  <a:srgbClr val="000000"/>
                </a:solidFill>
                <a:latin typeface="Times New Roman" charset="0"/>
                <a:cs typeface="Times New Roman" charset="0"/>
                <a:sym typeface="Times New Roman" charset="0"/>
              </a:rPr>
              <a:t>	Cultural influence plays a role in Hispanic health. Many Hispanic individuals may believe that religion </a:t>
            </a:r>
            <a:r>
              <a:rPr lang="en-US" dirty="0" err="1" smtClean="0">
                <a:solidFill>
                  <a:srgbClr val="000000"/>
                </a:solidFill>
                <a:latin typeface="Times New Roman" charset="0"/>
                <a:cs typeface="Times New Roman" charset="0"/>
                <a:sym typeface="Times New Roman" charset="0"/>
              </a:rPr>
              <a:t>supercedes</a:t>
            </a:r>
            <a:r>
              <a:rPr lang="en-US" dirty="0" smtClean="0">
                <a:solidFill>
                  <a:srgbClr val="000000"/>
                </a:solidFill>
                <a:latin typeface="Times New Roman" charset="0"/>
                <a:cs typeface="Times New Roman" charset="0"/>
                <a:sym typeface="Times New Roman" charset="0"/>
              </a:rPr>
              <a:t> medicine. In the Carter-</a:t>
            </a:r>
            <a:r>
              <a:rPr lang="en-US" dirty="0" err="1" smtClean="0">
                <a:solidFill>
                  <a:srgbClr val="000000"/>
                </a:solidFill>
                <a:latin typeface="Times New Roman" charset="0"/>
                <a:cs typeface="Times New Roman" charset="0"/>
                <a:sym typeface="Times New Roman" charset="0"/>
              </a:rPr>
              <a:t>Pokras</a:t>
            </a:r>
            <a:r>
              <a:rPr lang="en-US" dirty="0" smtClean="0">
                <a:solidFill>
                  <a:srgbClr val="000000"/>
                </a:solidFill>
                <a:latin typeface="Times New Roman" charset="0"/>
                <a:cs typeface="Times New Roman" charset="0"/>
                <a:sym typeface="Times New Roman" charset="0"/>
              </a:rPr>
              <a:t> study one nurse stated being told “if I am sick, it is his [GOD] will” (Carter-</a:t>
            </a:r>
            <a:r>
              <a:rPr lang="en-US" dirty="0" err="1" smtClean="0">
                <a:solidFill>
                  <a:srgbClr val="000000"/>
                </a:solidFill>
                <a:latin typeface="Times New Roman" charset="0"/>
                <a:cs typeface="Times New Roman" charset="0"/>
                <a:sym typeface="Times New Roman" charset="0"/>
              </a:rPr>
              <a:t>Pokras</a:t>
            </a:r>
            <a:r>
              <a:rPr lang="en-US" dirty="0" smtClean="0">
                <a:solidFill>
                  <a:srgbClr val="000000"/>
                </a:solidFill>
                <a:latin typeface="Times New Roman" charset="0"/>
                <a:cs typeface="Times New Roman" charset="0"/>
                <a:sym typeface="Times New Roman" charset="0"/>
              </a:rPr>
              <a:t>, 2008, p. 163). Thus medical intervention may not be sought. Also another nurse stated being told by a patient that, “Things that are acceptable in America may not be in their native countries</a:t>
            </a:r>
            <a:r>
              <a:rPr lang="en-US" b="1" u="sng" dirty="0" smtClean="0">
                <a:solidFill>
                  <a:srgbClr val="000000"/>
                </a:solidFill>
                <a:latin typeface="Times New Roman" charset="0"/>
                <a:cs typeface="Times New Roman" charset="0"/>
                <a:sym typeface="Times New Roman" charset="0"/>
              </a:rPr>
              <a:t>.”(Carter-</a:t>
            </a:r>
            <a:r>
              <a:rPr lang="en-US" b="1" u="sng" dirty="0" err="1" smtClean="0">
                <a:solidFill>
                  <a:srgbClr val="000000"/>
                </a:solidFill>
                <a:latin typeface="Times New Roman" charset="0"/>
                <a:cs typeface="Times New Roman" charset="0"/>
                <a:sym typeface="Times New Roman" charset="0"/>
              </a:rPr>
              <a:t>Pokras</a:t>
            </a:r>
            <a:r>
              <a:rPr lang="en-US" b="1" u="sng" dirty="0" smtClean="0">
                <a:solidFill>
                  <a:srgbClr val="000000"/>
                </a:solidFill>
                <a:latin typeface="Times New Roman" charset="0"/>
                <a:cs typeface="Times New Roman" charset="0"/>
                <a:sym typeface="Times New Roman" charset="0"/>
              </a:rPr>
              <a:t> et al., 2008, p. 163)</a:t>
            </a:r>
            <a:endParaRPr lang="en-US" sz="1600" b="1" u="sng" dirty="0" smtClean="0">
              <a:solidFill>
                <a:srgbClr val="000000"/>
              </a:solidFill>
              <a:latin typeface="Lucida Grande" charset="0"/>
              <a:ea typeface="Lucida Grande" charset="0"/>
              <a:cs typeface="Lucida Grande" charset="0"/>
              <a:sym typeface="Lucida Grande" charset="0"/>
            </a:endParaRPr>
          </a:p>
          <a:p>
            <a:pPr marL="57150" eaLnBrk="1" hangingPunct="1">
              <a:lnSpc>
                <a:spcPct val="90000"/>
              </a:lnSpc>
            </a:pPr>
            <a:r>
              <a:rPr lang="en-US" sz="1600" dirty="0" smtClean="0">
                <a:solidFill>
                  <a:srgbClr val="000000"/>
                </a:solidFill>
                <a:latin typeface="Lucida Grande" charset="0"/>
                <a:ea typeface="Lucida Grande" charset="0"/>
                <a:cs typeface="Lucida Grande" charset="0"/>
                <a:sym typeface="Lucida Grande" charset="0"/>
              </a:rPr>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Grp="1" noRot="1" noChangeAspect="1" noChangeArrowheads="1" noTextEdit="1"/>
          </p:cNvSpPr>
          <p:nvPr>
            <p:ph type="sldImg"/>
          </p:nvPr>
        </p:nvSpPr>
        <p:spPr>
          <a:solidFill>
            <a:srgbClr val="FFFFFF"/>
          </a:solidFill>
          <a:ln/>
        </p:spPr>
      </p:sp>
      <p:sp>
        <p:nvSpPr>
          <p:cNvPr id="32771" name="Rectangle 2"/>
          <p:cNvSpPr>
            <a:spLocks noGrp="1" noChangeArrowheads="1"/>
          </p:cNvSpPr>
          <p:nvPr>
            <p:ph type="body" idx="1"/>
          </p:nvPr>
        </p:nvSpPr>
        <p:spPr>
          <a:noFill/>
          <a:ln/>
        </p:spPr>
        <p:txBody>
          <a:bodyPr/>
          <a:lstStyle/>
          <a:p>
            <a:pPr marL="57150" eaLnBrk="1" hangingPunct="1">
              <a:spcBef>
                <a:spcPts val="588"/>
              </a:spcBef>
            </a:pPr>
            <a:r>
              <a:rPr lang="en-US" dirty="0" smtClean="0">
                <a:solidFill>
                  <a:srgbClr val="000000"/>
                </a:solidFill>
                <a:latin typeface="Times New Roman" charset="0"/>
                <a:cs typeface="Times New Roman" charset="0"/>
                <a:sym typeface="Times New Roman" charset="0"/>
              </a:rPr>
              <a:t>SOURCE: Workshop presentation by E. Richard Brown, April 10, 2002.</a:t>
            </a:r>
          </a:p>
          <a:p>
            <a:pPr marL="57150" eaLnBrk="1" hangingPunct="1">
              <a:spcBef>
                <a:spcPts val="588"/>
              </a:spcBef>
            </a:pPr>
            <a:r>
              <a:rPr lang="en-US" dirty="0" smtClean="0">
                <a:solidFill>
                  <a:srgbClr val="000000"/>
                </a:solidFill>
                <a:latin typeface="Times New Roman" charset="0"/>
                <a:cs typeface="Times New Roman" charset="0"/>
                <a:sym typeface="Times New Roman" charset="0"/>
              </a:rPr>
              <a:t>These high rates of being uninsured persist among Hispanics despite having higher rates of Medicaid and State Children’s Health Insurance Program (SCHIP) coverage: 17 percent of Hispanics receive this type of insurance compared to 7 percent non-Hispanic whites (</a:t>
            </a:r>
            <a:r>
              <a:rPr lang="en-US" b="1" u="sng" dirty="0" smtClean="0">
                <a:solidFill>
                  <a:srgbClr val="000000"/>
                </a:solidFill>
                <a:latin typeface="Times New Roman" charset="0"/>
                <a:cs typeface="Times New Roman" charset="0"/>
                <a:sym typeface="Times New Roman" charset="0"/>
              </a:rPr>
              <a:t>Iannoni,</a:t>
            </a:r>
            <a:r>
              <a:rPr lang="en-US" dirty="0" smtClean="0">
                <a:solidFill>
                  <a:srgbClr val="000000"/>
                </a:solidFill>
                <a:latin typeface="Times New Roman" charset="0"/>
                <a:cs typeface="Times New Roman" charset="0"/>
                <a:sym typeface="Times New Roman" charset="0"/>
              </a:rPr>
              <a:t>2002, p.22) Hispanics are the least likely ethnic group to have health insurance: 35 percent of Hispanics ages 0 to 64 are uninsured, compared to 11 percent of non-Hispanic whites and 20 percent of African Americans (</a:t>
            </a:r>
            <a:r>
              <a:rPr lang="en-US" b="1" u="sng" dirty="0" err="1" smtClean="0">
                <a:solidFill>
                  <a:srgbClr val="000000"/>
                </a:solidFill>
                <a:latin typeface="Times New Roman" charset="0"/>
                <a:cs typeface="Times New Roman" charset="0"/>
                <a:sym typeface="Times New Roman" charset="0"/>
              </a:rPr>
              <a:t>Iannoni</a:t>
            </a:r>
            <a:r>
              <a:rPr lang="en-US" b="1" u="sng" dirty="0" smtClean="0">
                <a:solidFill>
                  <a:srgbClr val="000000"/>
                </a:solidFill>
                <a:latin typeface="Times New Roman" charset="0"/>
                <a:cs typeface="Times New Roman" charset="0"/>
                <a:sym typeface="Times New Roman" charset="0"/>
              </a:rPr>
              <a:t>, </a:t>
            </a:r>
            <a:r>
              <a:rPr lang="en-US" dirty="0" smtClean="0">
                <a:solidFill>
                  <a:srgbClr val="000000"/>
                </a:solidFill>
                <a:latin typeface="Times New Roman" charset="0"/>
                <a:cs typeface="Times New Roman" charset="0"/>
                <a:sym typeface="Times New Roman" charset="0"/>
              </a:rPr>
              <a:t>2002, p.22)</a:t>
            </a:r>
          </a:p>
          <a:p>
            <a:pPr marL="57150" eaLnBrk="1" hangingPunct="1">
              <a:spcBef>
                <a:spcPts val="588"/>
              </a:spcBef>
            </a:pPr>
            <a:endParaRPr lang="en-US" sz="1600" dirty="0" smtClean="0">
              <a:solidFill>
                <a:srgbClr val="000000"/>
              </a:solidFill>
              <a:latin typeface="Lucida Grande" charset="0"/>
              <a:ea typeface="Lucida Grande" charset="0"/>
              <a:cs typeface="Lucida Grande" charset="0"/>
              <a:sym typeface="Lucida Grande" charset="0"/>
            </a:endParaRPr>
          </a:p>
          <a:p>
            <a:pPr marL="57150" eaLnBrk="1" hangingPunct="1">
              <a:spcBef>
                <a:spcPts val="588"/>
              </a:spcBef>
            </a:pPr>
            <a:endParaRPr lang="en-US" sz="2200" dirty="0" smtClean="0">
              <a:latin typeface="Lucida Grande" charset="0"/>
              <a:ea typeface="Lucida Grande" charset="0"/>
              <a:cs typeface="Lucida Grande" charset="0"/>
              <a:sym typeface="Lucida Grande"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noRot="1" noChangeAspect="1" noChangeArrowheads="1" noTextEdit="1"/>
          </p:cNvSpPr>
          <p:nvPr>
            <p:ph type="sldImg"/>
          </p:nvPr>
        </p:nvSpPr>
        <p:spPr>
          <a:solidFill>
            <a:srgbClr val="FFFFFF"/>
          </a:solidFill>
          <a:ln/>
        </p:spPr>
      </p:sp>
      <p:sp>
        <p:nvSpPr>
          <p:cNvPr id="27651" name="Rectangle 2"/>
          <p:cNvSpPr>
            <a:spLocks noGrp="1" noChangeArrowheads="1"/>
          </p:cNvSpPr>
          <p:nvPr>
            <p:ph type="body" idx="1"/>
          </p:nvPr>
        </p:nvSpPr>
        <p:spPr>
          <a:noFill/>
          <a:ln/>
        </p:spPr>
        <p:txBody>
          <a:bodyPr/>
          <a:lstStyle/>
          <a:p>
            <a:pPr eaLnBrk="1" hangingPunct="1">
              <a:lnSpc>
                <a:spcPct val="115000"/>
              </a:lnSpc>
            </a:pPr>
            <a:r>
              <a:rPr lang="en-US" dirty="0" smtClean="0">
                <a:latin typeface="Times New Roman" charset="0"/>
                <a:cs typeface="Times New Roman" charset="0"/>
                <a:sym typeface="Times New Roman" charset="0"/>
              </a:rPr>
              <a:t>	Although the Latino / Hispanic men are the head of the family and make decision about health care, the Hispanic women are the primary care provider. They are the ones who determine when a sickness is beyond their ability to treat and need an outside help. They first seek help from informal sources of families and friends, then from folk healer and finally from medically. Therefore, as a nurse, one should keep this in mind and ask questions in order to obtain information about previous treatments to prevent negative reactions of drugs that may compromise patient’s health. Latino women also often go with solutions that are cost effective or solutions that have reported efficacy from families and friends. As a result, it is important for nurses to understand this and help educate the patient’s and their family on their decision or the need to a change if it will not yield favorable outcome. (Springer-</a:t>
            </a:r>
            <a:r>
              <a:rPr lang="en-US" dirty="0" err="1" smtClean="0">
                <a:latin typeface="Times New Roman" charset="0"/>
                <a:cs typeface="Times New Roman" charset="0"/>
                <a:sym typeface="Times New Roman" charset="0"/>
              </a:rPr>
              <a:t>Napoles</a:t>
            </a:r>
            <a:r>
              <a:rPr lang="en-US" dirty="0" smtClean="0">
                <a:latin typeface="Times New Roman" charset="0"/>
                <a:cs typeface="Times New Roman" charset="0"/>
                <a:sym typeface="Times New Roman" charset="0"/>
              </a:rPr>
              <a:t>, </a:t>
            </a:r>
            <a:r>
              <a:rPr lang="en-US" dirty="0" err="1" smtClean="0">
                <a:latin typeface="Times New Roman" charset="0"/>
                <a:cs typeface="Times New Roman" charset="0"/>
                <a:sym typeface="Times New Roman" charset="0"/>
              </a:rPr>
              <a:t>Santoyo</a:t>
            </a:r>
            <a:r>
              <a:rPr lang="en-US" dirty="0" smtClean="0">
                <a:latin typeface="Times New Roman" charset="0"/>
                <a:cs typeface="Times New Roman" charset="0"/>
                <a:sym typeface="Times New Roman" charset="0"/>
              </a:rPr>
              <a:t>, Houston, Perez-Stable &amp; Stewart, 2005, pp. 11-12)</a:t>
            </a:r>
          </a:p>
          <a:p>
            <a:pPr eaLnBrk="1" hangingPunct="1">
              <a:lnSpc>
                <a:spcPct val="115000"/>
              </a:lnSpc>
            </a:pPr>
            <a:r>
              <a:rPr lang="en-US" dirty="0" smtClean="0">
                <a:latin typeface="Times New Roman" charset="0"/>
                <a:cs typeface="Times New Roman" charset="0"/>
                <a:sym typeface="Times New Roman" charset="0"/>
              </a:rPr>
              <a:t>	Some areas where Latinos and Hispanic patients encounter stereotypes or prejudice in the health care setting are in areas like nutrition, occupation, appearance, level of education and immigration status. Latinos feel that physicians or health care providers often stereotype their weight related problem to be as a result of their diet. Because they assume their diet comprises of just greasy foods. They also expressed how health care providers assume they are factory workers and if told otherwise they seem surprise. Latinos feel health care providers most times fail to understand that they might walk in the hospital however they look because they sick. But health care providers often stereotype them on their appearance. Health care providers often fail to explain or give inadequate information about their illness or medication because they assume they will not understand due to their low level of education. Latinos feel they sometimes get treated as third class citizens and the inhuman treatment they receive is as a result of their immigration status. (Springer-</a:t>
            </a:r>
            <a:r>
              <a:rPr lang="en-US" dirty="0" err="1" smtClean="0">
                <a:latin typeface="Times New Roman" charset="0"/>
                <a:cs typeface="Times New Roman" charset="0"/>
                <a:sym typeface="Times New Roman" charset="0"/>
              </a:rPr>
              <a:t>Napoles</a:t>
            </a:r>
            <a:r>
              <a:rPr lang="en-US" dirty="0" smtClean="0">
                <a:latin typeface="Times New Roman" charset="0"/>
                <a:cs typeface="Times New Roman" charset="0"/>
                <a:sym typeface="Times New Roman" charset="0"/>
              </a:rPr>
              <a:t> et al., 2005, pp. 11-12)</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3"/>
          <p:cNvSpPr/>
          <p:nvPr/>
        </p:nvSpPr>
        <p:spPr>
          <a:xfrm rot="16200000">
            <a:off x="10744200" y="7472363"/>
            <a:ext cx="2692400" cy="1841500"/>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0046" tIns="65023" rIns="130046" bIns="65023" anchor="ctr"/>
          <a:lstStyle/>
          <a:p>
            <a:pPr>
              <a:defRPr/>
            </a:pPr>
            <a:endParaRPr lang="en-US"/>
          </a:p>
        </p:txBody>
      </p:sp>
      <p:sp>
        <p:nvSpPr>
          <p:cNvPr id="8" name="Title 7"/>
          <p:cNvSpPr>
            <a:spLocks noGrp="1"/>
          </p:cNvSpPr>
          <p:nvPr>
            <p:ph type="ctrTitle"/>
          </p:nvPr>
        </p:nvSpPr>
        <p:spPr>
          <a:xfrm>
            <a:off x="768774" y="1104055"/>
            <a:ext cx="11467253" cy="2090702"/>
          </a:xfrm>
        </p:spPr>
        <p:txBody>
          <a:bodyPr anchor="b"/>
          <a:lstStyle>
            <a:lvl1pPr algn="r">
              <a:defRPr sz="6300"/>
            </a:lvl1pPr>
          </a:lstStyle>
          <a:p>
            <a:r>
              <a:rPr lang="en-US" smtClean="0"/>
              <a:t>Click to edit Master title style</a:t>
            </a:r>
            <a:endParaRPr lang="en-US"/>
          </a:p>
        </p:txBody>
      </p:sp>
      <p:sp>
        <p:nvSpPr>
          <p:cNvPr id="9" name="Subtitle 8"/>
          <p:cNvSpPr>
            <a:spLocks noGrp="1"/>
          </p:cNvSpPr>
          <p:nvPr>
            <p:ph type="subTitle" idx="1"/>
          </p:nvPr>
        </p:nvSpPr>
        <p:spPr>
          <a:xfrm>
            <a:off x="768774" y="3200398"/>
            <a:ext cx="11467253" cy="2492587"/>
          </a:xfrm>
        </p:spPr>
        <p:txBody>
          <a:bodyPr/>
          <a:lstStyle>
            <a:lvl1pPr marL="0" marR="52018" indent="0" algn="r">
              <a:spcBef>
                <a:spcPts val="0"/>
              </a:spcBef>
              <a:buNone/>
              <a:defRPr>
                <a:ln>
                  <a:solidFill>
                    <a:schemeClr val="bg2"/>
                  </a:solidFill>
                </a:ln>
                <a:solidFill>
                  <a:schemeClr val="tx1">
                    <a:tint val="75000"/>
                  </a:schemeClr>
                </a:solidFill>
              </a:defRPr>
            </a:lvl1pPr>
            <a:lvl2pPr marL="650230" indent="0" algn="ctr">
              <a:buNone/>
            </a:lvl2pPr>
            <a:lvl3pPr marL="1300460" indent="0" algn="ctr">
              <a:buNone/>
            </a:lvl3pPr>
            <a:lvl4pPr marL="1950690" indent="0" algn="ctr">
              <a:buNone/>
            </a:lvl4pPr>
            <a:lvl5pPr marL="2600919" indent="0" algn="ctr">
              <a:buNone/>
            </a:lvl5pPr>
            <a:lvl6pPr marL="3251149" indent="0" algn="ctr">
              <a:buNone/>
            </a:lvl6pPr>
            <a:lvl7pPr marL="3901379" indent="0" algn="ctr">
              <a:buNone/>
            </a:lvl7pPr>
            <a:lvl8pPr marL="4551609" indent="0" algn="ctr">
              <a:buNone/>
            </a:lvl8pPr>
            <a:lvl9pPr marL="5201839"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951038" y="8551863"/>
            <a:ext cx="8235950" cy="519112"/>
          </a:xfrm>
        </p:spPr>
        <p:txBody>
          <a:bodyPr tIns="0" bIns="0" anchor="t"/>
          <a:lstStyle>
            <a:lvl1pPr algn="r">
              <a:defRPr sz="1400"/>
            </a:lvl1pPr>
          </a:lstStyle>
          <a:p>
            <a:pPr>
              <a:defRPr/>
            </a:pPr>
            <a:fld id="{1EE6C5AE-DA5C-479C-B1EB-EC7D04B0460B}" type="datetimeFigureOut">
              <a:rPr lang="en-US"/>
              <a:pPr>
                <a:defRPr/>
              </a:pPr>
              <a:t>4/16/2011</a:t>
            </a:fld>
            <a:endParaRPr lang="en-US"/>
          </a:p>
        </p:txBody>
      </p:sp>
      <p:sp>
        <p:nvSpPr>
          <p:cNvPr id="6" name="Footer Placeholder 16"/>
          <p:cNvSpPr>
            <a:spLocks noGrp="1"/>
          </p:cNvSpPr>
          <p:nvPr>
            <p:ph type="ftr" sz="quarter" idx="11"/>
          </p:nvPr>
        </p:nvSpPr>
        <p:spPr>
          <a:xfrm>
            <a:off x="1951038" y="8035925"/>
            <a:ext cx="8235950" cy="520700"/>
          </a:xfrm>
        </p:spPr>
        <p:txBody>
          <a:bodyPr tIns="0" bIns="0"/>
          <a:lstStyle>
            <a:lvl1pPr algn="r">
              <a:defRPr sz="1600"/>
            </a:lvl1pPr>
          </a:lstStyle>
          <a:p>
            <a:pPr>
              <a:defRPr/>
            </a:pPr>
            <a:endParaRPr lang="en-US"/>
          </a:p>
        </p:txBody>
      </p:sp>
      <p:sp>
        <p:nvSpPr>
          <p:cNvPr id="7" name="Slide Number Placeholder 28"/>
          <p:cNvSpPr>
            <a:spLocks noGrp="1"/>
          </p:cNvSpPr>
          <p:nvPr>
            <p:ph type="sldNum" sz="quarter" idx="12"/>
          </p:nvPr>
        </p:nvSpPr>
        <p:spPr>
          <a:xfrm>
            <a:off x="11936413" y="8180388"/>
            <a:ext cx="714375" cy="520700"/>
          </a:xfrm>
        </p:spPr>
        <p:txBody>
          <a:bodyPr anchor="ctr"/>
          <a:lstStyle>
            <a:lvl1pPr algn="ctr">
              <a:defRPr sz="1800">
                <a:solidFill>
                  <a:srgbClr val="FFFFFF"/>
                </a:solidFill>
              </a:defRPr>
            </a:lvl1pPr>
          </a:lstStyle>
          <a:p>
            <a:pPr>
              <a:defRPr/>
            </a:pPr>
            <a:fld id="{5A7427CA-2F05-48EB-B920-94D0A7C950D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A4DF3251-329B-4ED0-AC15-00E582A6AE1C}" type="datetimeFigureOut">
              <a:rPr lang="en-US"/>
              <a:pPr>
                <a:defRPr/>
              </a:pPr>
              <a:t>4/16/2011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2C4357B-C834-4544-9DBF-2DD82D5CBCB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45227" y="541867"/>
            <a:ext cx="2709333" cy="780288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240" y="541867"/>
            <a:ext cx="8886613" cy="78028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4C9F5D22-CC31-43F8-AFC3-80D63B9436CB}" type="datetimeFigureOut">
              <a:rPr lang="en-US"/>
              <a:pPr>
                <a:defRPr/>
              </a:pPr>
              <a:t>4/16/2011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811DECDF-2BC2-4EA0-A31B-137A84E9DCB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240" y="380436"/>
            <a:ext cx="11704320" cy="1989734"/>
          </a:xfrm>
        </p:spPr>
        <p:txBody>
          <a:bodyPr/>
          <a:lstStyle/>
          <a:p>
            <a:r>
              <a:rPr lang="en-US" smtClean="0"/>
              <a:t>Click to edit Master title style</a:t>
            </a:r>
            <a:endParaRPr lang="en-US"/>
          </a:p>
        </p:txBody>
      </p:sp>
      <p:sp>
        <p:nvSpPr>
          <p:cNvPr id="3" name="Content Placeholder 2"/>
          <p:cNvSpPr>
            <a:spLocks noGrp="1"/>
          </p:cNvSpPr>
          <p:nvPr>
            <p:ph idx="1"/>
          </p:nvPr>
        </p:nvSpPr>
        <p:spPr>
          <a:xfrm>
            <a:off x="650240" y="2677771"/>
            <a:ext cx="11704320" cy="6502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15138" y="9215438"/>
            <a:ext cx="3033712" cy="430212"/>
          </a:xfrm>
        </p:spPr>
        <p:txBody>
          <a:bodyPr/>
          <a:lstStyle>
            <a:lvl1pPr>
              <a:defRPr/>
            </a:lvl1pPr>
          </a:lstStyle>
          <a:p>
            <a:pPr>
              <a:defRPr/>
            </a:pPr>
            <a:fld id="{63169F11-F839-4CE9-9F90-A6419C9F9926}" type="datetimeFigureOut">
              <a:rPr lang="en-US"/>
              <a:pPr>
                <a:defRPr/>
              </a:pPr>
              <a:t>4/16/2011</a:t>
            </a:fld>
            <a:endParaRPr lang="en-US"/>
          </a:p>
        </p:txBody>
      </p:sp>
      <p:sp>
        <p:nvSpPr>
          <p:cNvPr id="5" name="Footer Placeholder 4"/>
          <p:cNvSpPr>
            <a:spLocks noGrp="1"/>
          </p:cNvSpPr>
          <p:nvPr>
            <p:ph type="ftr" sz="quarter" idx="11"/>
          </p:nvPr>
        </p:nvSpPr>
        <p:spPr>
          <a:xfrm>
            <a:off x="650875" y="9217025"/>
            <a:ext cx="6057900" cy="428625"/>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135C46-3FC3-406A-A294-C1E111D18DD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3"/>
          <p:cNvSpPr/>
          <p:nvPr/>
        </p:nvSpPr>
        <p:spPr>
          <a:xfrm flipV="1">
            <a:off x="9525" y="9525"/>
            <a:ext cx="12985750" cy="9723438"/>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0046" tIns="65023" rIns="130046" bIns="65023" anchor="ctr"/>
          <a:lstStyle/>
          <a:p>
            <a:pPr defTabSz="1300460">
              <a:defRPr/>
            </a:pPr>
            <a:endParaRPr lang="en-US" sz="2600"/>
          </a:p>
        </p:txBody>
      </p:sp>
      <p:sp>
        <p:nvSpPr>
          <p:cNvPr id="5" name="Isosceles Triangle 4"/>
          <p:cNvSpPr/>
          <p:nvPr/>
        </p:nvSpPr>
        <p:spPr>
          <a:xfrm rot="5400000" flipV="1">
            <a:off x="10744200" y="439738"/>
            <a:ext cx="2692400" cy="1841500"/>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0046" tIns="65023" rIns="130046" bIns="65023" anchor="ctr"/>
          <a:lstStyle/>
          <a:p>
            <a:pPr>
              <a:defRPr/>
            </a:pPr>
            <a:endParaRPr lang="en-US"/>
          </a:p>
        </p:txBody>
      </p:sp>
      <p:cxnSp>
        <p:nvCxnSpPr>
          <p:cNvPr id="6" name="Straight Connector 5"/>
          <p:cNvCxnSpPr/>
          <p:nvPr/>
        </p:nvCxnSpPr>
        <p:spPr>
          <a:xfrm rot="10800000">
            <a:off x="9199563" y="12700"/>
            <a:ext cx="3802062" cy="2703513"/>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0" y="9525"/>
            <a:ext cx="12995275" cy="973455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541867" y="386083"/>
            <a:ext cx="10295467" cy="1937173"/>
          </a:xfrm>
        </p:spPr>
        <p:txBody>
          <a:bodyPr/>
          <a:lstStyle>
            <a:lvl1pPr marL="0" algn="l">
              <a:buNone/>
              <a:defRPr sz="51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541867" y="2323251"/>
            <a:ext cx="5527040" cy="3251200"/>
          </a:xfrm>
        </p:spPr>
        <p:txBody>
          <a:bodyPr/>
          <a:lstStyle>
            <a:lvl1pPr marL="78028" indent="0" algn="l">
              <a:buNone/>
              <a:defRPr sz="2800">
                <a:solidFill>
                  <a:schemeClr val="tx1">
                    <a:tint val="75000"/>
                  </a:schemeClr>
                </a:solidFill>
              </a:defRPr>
            </a:lvl1pPr>
            <a:lvl2pPr>
              <a:buNone/>
              <a:defRPr sz="2600">
                <a:solidFill>
                  <a:schemeClr val="tx1">
                    <a:tint val="75000"/>
                  </a:schemeClr>
                </a:solidFill>
              </a:defRPr>
            </a:lvl2pPr>
            <a:lvl3pPr>
              <a:buNone/>
              <a:defRPr sz="2300">
                <a:solidFill>
                  <a:schemeClr val="tx1">
                    <a:tint val="75000"/>
                  </a:schemeClr>
                </a:solidFill>
              </a:defRPr>
            </a:lvl3pPr>
            <a:lvl4pPr>
              <a:buNone/>
              <a:defRPr sz="2000">
                <a:solidFill>
                  <a:schemeClr val="tx1">
                    <a:tint val="75000"/>
                  </a:schemeClr>
                </a:solidFill>
              </a:defRPr>
            </a:lvl4pPr>
            <a:lvl5pPr>
              <a:buNone/>
              <a:defRPr sz="20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9891713" y="9212263"/>
            <a:ext cx="3035300" cy="433387"/>
          </a:xfrm>
        </p:spPr>
        <p:txBody>
          <a:bodyPr/>
          <a:lstStyle>
            <a:lvl1pPr>
              <a:defRPr/>
            </a:lvl1pPr>
          </a:lstStyle>
          <a:p>
            <a:pPr>
              <a:defRPr/>
            </a:pPr>
            <a:fld id="{5849F608-6DF8-464F-A59E-1BD3C8BC6881}" type="datetimeFigureOut">
              <a:rPr lang="en-US"/>
              <a:pPr>
                <a:defRPr/>
              </a:pPr>
              <a:t>4/16/2011</a:t>
            </a:fld>
            <a:endParaRPr lang="en-US"/>
          </a:p>
        </p:txBody>
      </p:sp>
      <p:sp>
        <p:nvSpPr>
          <p:cNvPr id="9" name="Footer Placeholder 4"/>
          <p:cNvSpPr>
            <a:spLocks noGrp="1"/>
          </p:cNvSpPr>
          <p:nvPr>
            <p:ph type="ftr" sz="quarter" idx="11"/>
          </p:nvPr>
        </p:nvSpPr>
        <p:spPr>
          <a:xfrm>
            <a:off x="3725863" y="9217025"/>
            <a:ext cx="6057900" cy="428625"/>
          </a:xfrm>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12018963" y="1150938"/>
            <a:ext cx="715962" cy="428625"/>
          </a:xfrm>
        </p:spPr>
        <p:txBody>
          <a:bodyPr/>
          <a:lstStyle>
            <a:lvl1pPr>
              <a:defRPr/>
            </a:lvl1pPr>
          </a:lstStyle>
          <a:p>
            <a:pPr>
              <a:defRPr/>
            </a:pPr>
            <a:fld id="{A4D4BEDE-E217-4401-82A6-F8A9A8EA8E4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650240" y="2449689"/>
            <a:ext cx="5743787" cy="6436925"/>
          </a:xfrm>
        </p:spPr>
        <p:txBody>
          <a:bodyPr/>
          <a:lstStyle>
            <a:lvl1pPr>
              <a:defRPr sz="3700"/>
            </a:lvl1pPr>
            <a:lvl2pPr>
              <a:defRPr sz="3400"/>
            </a:lvl2pPr>
            <a:lvl3pPr>
              <a:defRPr sz="2800"/>
            </a:lvl3pPr>
            <a:lvl4pPr>
              <a:defRPr sz="2600"/>
            </a:lvl4pPr>
            <a:lvl5pPr>
              <a:defRPr sz="2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610773" y="2449689"/>
            <a:ext cx="5743787" cy="6436925"/>
          </a:xfrm>
        </p:spPr>
        <p:txBody>
          <a:bodyPr/>
          <a:lstStyle>
            <a:lvl1pPr>
              <a:defRPr sz="3700"/>
            </a:lvl1pPr>
            <a:lvl2pPr>
              <a:defRPr sz="3400"/>
            </a:lvl2pPr>
            <a:lvl3pPr>
              <a:defRPr sz="2800"/>
            </a:lvl3pPr>
            <a:lvl4pPr>
              <a:defRPr sz="2600"/>
            </a:lvl4pPr>
            <a:lvl5pPr>
              <a:defRPr sz="2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550555CB-D32E-4513-9D73-11A3A26EA45A}" type="datetimeFigureOut">
              <a:rPr lang="en-US"/>
              <a:pPr>
                <a:defRPr/>
              </a:pPr>
              <a:t>4/16/2011</a:t>
            </a:fld>
            <a:endParaRPr lang="en-US"/>
          </a:p>
        </p:txBody>
      </p:sp>
      <p:sp>
        <p:nvSpPr>
          <p:cNvPr id="6" name="Footer Placeholder 5"/>
          <p:cNvSpPr>
            <a:spLocks noGrp="1"/>
          </p:cNvSpPr>
          <p:nvPr>
            <p:ph type="ftr" sz="quarter" idx="11"/>
          </p:nvPr>
        </p:nvSpPr>
        <p:spPr>
          <a:xfrm>
            <a:off x="650875" y="9217025"/>
            <a:ext cx="6057900" cy="430213"/>
          </a:xfrm>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1156E833-0FB3-4D95-829D-227CE10ABD2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993" y="413486"/>
            <a:ext cx="1517227" cy="8752230"/>
          </a:xfrm>
        </p:spPr>
        <p:txBody>
          <a:bodyPr vert="vert270" anchor="b"/>
          <a:lstStyle>
            <a:lvl1pPr marL="0" algn="ctr">
              <a:defRPr sz="47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941342" y="413486"/>
            <a:ext cx="826345" cy="4291584"/>
          </a:xfrm>
          <a:solidFill>
            <a:schemeClr val="bg1"/>
          </a:solidFill>
          <a:ln w="12700">
            <a:noFill/>
          </a:ln>
        </p:spPr>
        <p:txBody>
          <a:bodyPr vert="vert270" anchor="ctr"/>
          <a:lstStyle>
            <a:lvl1pPr marL="0" indent="0" algn="ctr">
              <a:buNone/>
              <a:defRPr sz="2300" b="0">
                <a:solidFill>
                  <a:schemeClr val="tx1"/>
                </a:solidFill>
              </a:defRPr>
            </a:lvl1pPr>
            <a:lvl2pPr>
              <a:buNone/>
              <a:defRPr sz="2800" b="1"/>
            </a:lvl2pPr>
            <a:lvl3pPr>
              <a:buNone/>
              <a:defRPr sz="2600" b="1"/>
            </a:lvl3pPr>
            <a:lvl4pPr>
              <a:buNone/>
              <a:defRPr sz="2300" b="1"/>
            </a:lvl4pPr>
            <a:lvl5pPr>
              <a:buNone/>
              <a:defRPr sz="2300" b="1"/>
            </a:lvl5pPr>
          </a:lstStyle>
          <a:p>
            <a:pPr lvl="0"/>
            <a:r>
              <a:rPr lang="en-US" smtClean="0"/>
              <a:t>Click to edit Master text styles</a:t>
            </a:r>
          </a:p>
        </p:txBody>
      </p:sp>
      <p:sp>
        <p:nvSpPr>
          <p:cNvPr id="4" name="Text Placeholder 3"/>
          <p:cNvSpPr>
            <a:spLocks noGrp="1"/>
          </p:cNvSpPr>
          <p:nvPr>
            <p:ph type="body" sz="half" idx="3"/>
          </p:nvPr>
        </p:nvSpPr>
        <p:spPr>
          <a:xfrm>
            <a:off x="1941342" y="4874132"/>
            <a:ext cx="826345" cy="4291584"/>
          </a:xfrm>
          <a:solidFill>
            <a:schemeClr val="bg1"/>
          </a:solidFill>
          <a:ln w="12700">
            <a:noFill/>
          </a:ln>
        </p:spPr>
        <p:txBody>
          <a:bodyPr vert="vert270" anchor="ctr"/>
          <a:lstStyle>
            <a:lvl1pPr marL="0" indent="0" algn="ctr">
              <a:buNone/>
              <a:defRPr sz="2300" b="0">
                <a:solidFill>
                  <a:schemeClr val="tx1"/>
                </a:solidFill>
              </a:defRPr>
            </a:lvl1pPr>
            <a:lvl2pPr>
              <a:buNone/>
              <a:defRPr sz="2800" b="1"/>
            </a:lvl2pPr>
            <a:lvl3pPr>
              <a:buNone/>
              <a:defRPr sz="2600" b="1"/>
            </a:lvl3pPr>
            <a:lvl4pPr>
              <a:buNone/>
              <a:defRPr sz="2300" b="1"/>
            </a:lvl4pPr>
            <a:lvl5pPr>
              <a:buNone/>
              <a:defRPr sz="2300" b="1"/>
            </a:lvl5pPr>
          </a:lstStyle>
          <a:p>
            <a:pPr lvl="0"/>
            <a:r>
              <a:rPr lang="en-US" smtClean="0"/>
              <a:t>Click to edit Master text styles</a:t>
            </a:r>
          </a:p>
        </p:txBody>
      </p:sp>
      <p:sp>
        <p:nvSpPr>
          <p:cNvPr id="5" name="Content Placeholder 4"/>
          <p:cNvSpPr>
            <a:spLocks noGrp="1"/>
          </p:cNvSpPr>
          <p:nvPr>
            <p:ph sz="quarter" idx="2"/>
          </p:nvPr>
        </p:nvSpPr>
        <p:spPr>
          <a:xfrm>
            <a:off x="2876060" y="413486"/>
            <a:ext cx="9753600" cy="4291584"/>
          </a:xfrm>
        </p:spPr>
        <p:txBody>
          <a:bodyPr/>
          <a:lstStyle>
            <a:lvl1pPr algn="l">
              <a:defRPr sz="3400"/>
            </a:lvl1pPr>
            <a:lvl2pPr algn="l">
              <a:defRPr sz="2800"/>
            </a:lvl2pPr>
            <a:lvl3pPr algn="l">
              <a:defRPr sz="2600"/>
            </a:lvl3pPr>
            <a:lvl4pPr algn="l">
              <a:defRPr sz="2300"/>
            </a:lvl4pPr>
            <a:lvl5pPr algn="l">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876060" y="4874132"/>
            <a:ext cx="9753600" cy="4291584"/>
          </a:xfrm>
        </p:spPr>
        <p:txBody>
          <a:bodyPr/>
          <a:lstStyle>
            <a:lvl1pPr>
              <a:defRPr sz="3400"/>
            </a:lvl1pPr>
            <a:lvl2pPr>
              <a:defRPr sz="2800"/>
            </a:lvl2pPr>
            <a:lvl3pPr>
              <a:defRPr sz="26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815138" y="9217025"/>
            <a:ext cx="3028950" cy="430213"/>
          </a:xfrm>
        </p:spPr>
        <p:txBody>
          <a:bodyPr/>
          <a:lstStyle>
            <a:lvl1pPr>
              <a:defRPr/>
            </a:lvl1pPr>
          </a:lstStyle>
          <a:p>
            <a:pPr>
              <a:defRPr/>
            </a:pPr>
            <a:fld id="{9CDB68C7-5A23-46E6-9C6B-478DACF29820}" type="datetimeFigureOut">
              <a:rPr lang="en-US"/>
              <a:pPr>
                <a:defRPr/>
              </a:pPr>
              <a:t>4/16/2011</a:t>
            </a:fld>
            <a:endParaRPr lang="en-US"/>
          </a:p>
        </p:txBody>
      </p:sp>
      <p:sp>
        <p:nvSpPr>
          <p:cNvPr id="8" name="Footer Placeholder 7"/>
          <p:cNvSpPr>
            <a:spLocks noGrp="1"/>
          </p:cNvSpPr>
          <p:nvPr>
            <p:ph type="ftr" sz="quarter" idx="11"/>
          </p:nvPr>
        </p:nvSpPr>
        <p:spPr>
          <a:xfrm>
            <a:off x="650875" y="9217025"/>
            <a:ext cx="6059488" cy="430213"/>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10793413" y="9220200"/>
            <a:ext cx="715962" cy="428625"/>
          </a:xfrm>
        </p:spPr>
        <p:txBody>
          <a:bodyPr/>
          <a:lstStyle>
            <a:lvl1pPr algn="ctr">
              <a:defRPr/>
            </a:lvl1pPr>
          </a:lstStyle>
          <a:p>
            <a:pPr>
              <a:defRPr/>
            </a:pPr>
            <a:fld id="{7B6F3B38-592E-41E0-976B-2725F115E91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1CDA1729-83F9-495F-93B2-822B12031DC8}" type="datetimeFigureOut">
              <a:rPr lang="en-US"/>
              <a:pPr>
                <a:defRPr/>
              </a:pPr>
              <a:t>4/16/2011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3C3749EA-D0D1-4E8B-A26F-89F98775A55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F7711040-A4D7-4C99-BB52-3A2AA7DC244E}" type="datetimeFigureOut">
              <a:rPr lang="en-US"/>
              <a:pPr>
                <a:defRPr/>
              </a:pPr>
              <a:t>4/16/2011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D8F1E760-11BC-4F99-9FAB-28EE7B9BF14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2115" y="522900"/>
            <a:ext cx="1300480" cy="8453120"/>
          </a:xfrm>
        </p:spPr>
        <p:txBody>
          <a:bodyPr vert="vert270" anchor="b"/>
          <a:lstStyle>
            <a:lvl1pPr marL="0" marR="26009" algn="r">
              <a:spcBef>
                <a:spcPts val="0"/>
              </a:spcBef>
              <a:buNone/>
              <a:defRPr sz="41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615439" y="522900"/>
            <a:ext cx="3467947" cy="8453120"/>
          </a:xfrm>
        </p:spPr>
        <p:txBody>
          <a:bodyPr/>
          <a:lstStyle>
            <a:lvl1pPr marL="0" indent="0">
              <a:spcBef>
                <a:spcPts val="0"/>
              </a:spcBef>
              <a:buNone/>
              <a:defRPr sz="2000"/>
            </a:lvl1pPr>
            <a:lvl2pPr>
              <a:buNone/>
              <a:defRPr sz="1700"/>
            </a:lvl2pPr>
            <a:lvl3pPr>
              <a:buNone/>
              <a:defRPr sz="1400"/>
            </a:lvl3pPr>
            <a:lvl4pPr>
              <a:buNone/>
              <a:defRPr sz="1300"/>
            </a:lvl4pPr>
            <a:lvl5pPr>
              <a:buNone/>
              <a:defRPr sz="1300"/>
            </a:lvl5pPr>
          </a:lstStyle>
          <a:p>
            <a:pPr lvl="0"/>
            <a:r>
              <a:rPr lang="en-US" smtClean="0"/>
              <a:t>Click to edit Master text styles</a:t>
            </a:r>
          </a:p>
        </p:txBody>
      </p:sp>
      <p:sp>
        <p:nvSpPr>
          <p:cNvPr id="4" name="Content Placeholder 3"/>
          <p:cNvSpPr>
            <a:spLocks noGrp="1"/>
          </p:cNvSpPr>
          <p:nvPr>
            <p:ph sz="half" idx="1"/>
          </p:nvPr>
        </p:nvSpPr>
        <p:spPr>
          <a:xfrm>
            <a:off x="5192889" y="455168"/>
            <a:ext cx="7503770" cy="8518144"/>
          </a:xfrm>
        </p:spPr>
        <p:txBody>
          <a:bodyPr/>
          <a:lstStyle>
            <a:lvl1pPr>
              <a:spcBef>
                <a:spcPts val="0"/>
              </a:spcBef>
              <a:defRPr sz="4300"/>
            </a:lvl1pPr>
            <a:lvl2pPr>
              <a:defRPr sz="3700"/>
            </a:lvl2pPr>
            <a:lvl3pPr>
              <a:defRPr sz="34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929688" y="9324975"/>
            <a:ext cx="3035300" cy="428625"/>
          </a:xfrm>
        </p:spPr>
        <p:txBody>
          <a:bodyPr/>
          <a:lstStyle>
            <a:lvl1pPr>
              <a:defRPr sz="1300"/>
            </a:lvl1pPr>
          </a:lstStyle>
          <a:p>
            <a:pPr>
              <a:defRPr/>
            </a:pPr>
            <a:fld id="{5623863E-B4AA-4C38-BF87-0449D818CA33}" type="datetimeFigureOut">
              <a:rPr lang="en-US"/>
              <a:pPr>
                <a:defRPr/>
              </a:pPr>
              <a:t>4/16/2011</a:t>
            </a:fld>
            <a:endParaRPr lang="en-US"/>
          </a:p>
        </p:txBody>
      </p:sp>
      <p:sp>
        <p:nvSpPr>
          <p:cNvPr id="6" name="Footer Placeholder 5"/>
          <p:cNvSpPr>
            <a:spLocks noGrp="1"/>
          </p:cNvSpPr>
          <p:nvPr>
            <p:ph type="ftr" sz="quarter" idx="11"/>
          </p:nvPr>
        </p:nvSpPr>
        <p:spPr>
          <a:xfrm>
            <a:off x="1616075" y="9324975"/>
            <a:ext cx="7313613" cy="428625"/>
          </a:xfrm>
        </p:spPr>
        <p:txBody>
          <a:bodyPr/>
          <a:lstStyle>
            <a:lvl1pPr>
              <a:defRPr sz="1300"/>
            </a:lvl1pPr>
          </a:lstStyle>
          <a:p>
            <a:pPr>
              <a:defRPr/>
            </a:pPr>
            <a:endParaRPr lang="en-US"/>
          </a:p>
        </p:txBody>
      </p:sp>
      <p:sp>
        <p:nvSpPr>
          <p:cNvPr id="7" name="Slide Number Placeholder 6"/>
          <p:cNvSpPr>
            <a:spLocks noGrp="1"/>
          </p:cNvSpPr>
          <p:nvPr>
            <p:ph type="sldNum" sz="quarter" idx="12"/>
          </p:nvPr>
        </p:nvSpPr>
        <p:spPr>
          <a:xfrm>
            <a:off x="11961813" y="9324975"/>
            <a:ext cx="714375" cy="428625"/>
          </a:xfrm>
        </p:spPr>
        <p:txBody>
          <a:bodyPr/>
          <a:lstStyle>
            <a:lvl1pPr>
              <a:defRPr sz="1300"/>
            </a:lvl1pPr>
          </a:lstStyle>
          <a:p>
            <a:pPr>
              <a:defRPr/>
            </a:pPr>
            <a:fld id="{47D4AB4B-CB13-4267-9942-41EED42D660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12115" y="214608"/>
            <a:ext cx="1300480" cy="9103360"/>
          </a:xfrm>
        </p:spPr>
        <p:txBody>
          <a:bodyPr vert="vert270" anchor="b"/>
          <a:lstStyle>
            <a:lvl1pPr marL="0" algn="l">
              <a:buNone/>
              <a:defRPr sz="43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618826" y="531863"/>
            <a:ext cx="10429850" cy="7802880"/>
          </a:xfrm>
          <a:solidFill>
            <a:schemeClr val="bg2">
              <a:shade val="50000"/>
            </a:schemeClr>
          </a:solidFill>
        </p:spPr>
        <p:txBody>
          <a:bodyPr>
            <a:normAutofit/>
          </a:bodyPr>
          <a:lstStyle>
            <a:lvl1pPr marL="0" indent="0">
              <a:buNone/>
              <a:defRPr sz="46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25600" y="8344747"/>
            <a:ext cx="10429850" cy="975360"/>
          </a:xfrm>
          <a:solidFill>
            <a:schemeClr val="accent1">
              <a:alpha val="15000"/>
            </a:schemeClr>
          </a:solidFill>
          <a:ln>
            <a:solidFill>
              <a:schemeClr val="accent1"/>
            </a:solidFill>
            <a:miter lim="800000"/>
          </a:ln>
        </p:spPr>
        <p:txBody>
          <a:bodyPr/>
          <a:lstStyle>
            <a:lvl1pPr marL="0" indent="0">
              <a:spcBef>
                <a:spcPts val="0"/>
              </a:spcBef>
              <a:buNone/>
              <a:defRPr sz="2000"/>
            </a:lvl1pPr>
            <a:lvl2pPr>
              <a:defRPr sz="1700"/>
            </a:lvl2pPr>
            <a:lvl3pPr>
              <a:defRPr sz="1400"/>
            </a:lvl3pPr>
            <a:lvl4pPr>
              <a:defRPr sz="1300"/>
            </a:lvl4pPr>
            <a:lvl5pPr>
              <a:defRPr sz="1300"/>
            </a:lvl5pPr>
          </a:lstStyle>
          <a:p>
            <a:pPr lvl="0"/>
            <a:r>
              <a:rPr lang="en-US" smtClean="0"/>
              <a:t>Click to edit Master text styles</a:t>
            </a:r>
          </a:p>
        </p:txBody>
      </p:sp>
      <p:sp>
        <p:nvSpPr>
          <p:cNvPr id="5" name="Date Placeholder 4"/>
          <p:cNvSpPr>
            <a:spLocks noGrp="1"/>
          </p:cNvSpPr>
          <p:nvPr>
            <p:ph type="dt" sz="half" idx="10"/>
          </p:nvPr>
        </p:nvSpPr>
        <p:spPr>
          <a:xfrm>
            <a:off x="8686800" y="9324975"/>
            <a:ext cx="2990850" cy="428625"/>
          </a:xfrm>
        </p:spPr>
        <p:txBody>
          <a:bodyPr/>
          <a:lstStyle>
            <a:lvl1pPr>
              <a:defRPr sz="1300"/>
            </a:lvl1pPr>
          </a:lstStyle>
          <a:p>
            <a:pPr>
              <a:defRPr/>
            </a:pPr>
            <a:fld id="{96C0E796-0607-4BB3-B59D-D856F1E1CF31}" type="datetimeFigureOut">
              <a:rPr lang="en-US"/>
              <a:pPr>
                <a:defRPr/>
              </a:pPr>
              <a:t>4/16/2011</a:t>
            </a:fld>
            <a:endParaRPr lang="en-US"/>
          </a:p>
        </p:txBody>
      </p:sp>
      <p:sp>
        <p:nvSpPr>
          <p:cNvPr id="6" name="Footer Placeholder 5"/>
          <p:cNvSpPr>
            <a:spLocks noGrp="1"/>
          </p:cNvSpPr>
          <p:nvPr>
            <p:ph type="ftr" sz="quarter" idx="11"/>
          </p:nvPr>
        </p:nvSpPr>
        <p:spPr>
          <a:xfrm>
            <a:off x="1665288" y="9324975"/>
            <a:ext cx="7035800" cy="430213"/>
          </a:xfrm>
        </p:spPr>
        <p:txBody>
          <a:bodyPr/>
          <a:lstStyle>
            <a:lvl1pPr>
              <a:defRPr sz="1300"/>
            </a:lvl1pPr>
          </a:lstStyle>
          <a:p>
            <a:pPr>
              <a:defRPr/>
            </a:pPr>
            <a:endParaRPr lang="en-US"/>
          </a:p>
        </p:txBody>
      </p:sp>
      <p:sp>
        <p:nvSpPr>
          <p:cNvPr id="7" name="Slide Number Placeholder 6"/>
          <p:cNvSpPr>
            <a:spLocks noGrp="1"/>
          </p:cNvSpPr>
          <p:nvPr>
            <p:ph type="sldNum" sz="quarter" idx="12"/>
          </p:nvPr>
        </p:nvSpPr>
        <p:spPr>
          <a:xfrm>
            <a:off x="11687175" y="9324975"/>
            <a:ext cx="519113" cy="428625"/>
          </a:xfrm>
        </p:spPr>
        <p:txBody>
          <a:bodyPr/>
          <a:lstStyle>
            <a:lvl1pPr algn="ctr">
              <a:defRPr sz="1300"/>
            </a:lvl1pPr>
          </a:lstStyle>
          <a:p>
            <a:pPr>
              <a:defRPr/>
            </a:pPr>
            <a:fld id="{DEBE6789-08D7-46E6-B0D8-E1C23CFD5DE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9525" y="20638"/>
            <a:ext cx="12985750" cy="9723437"/>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30046" tIns="65023" rIns="130046" bIns="65023" anchor="ctr"/>
          <a:lstStyle/>
          <a:p>
            <a:pPr>
              <a:defRPr/>
            </a:pPr>
            <a:endParaRPr lang="en-US"/>
          </a:p>
        </p:txBody>
      </p:sp>
      <p:cxnSp>
        <p:nvCxnSpPr>
          <p:cNvPr id="8" name="Straight Connector 7"/>
          <p:cNvCxnSpPr/>
          <p:nvPr/>
        </p:nvCxnSpPr>
        <p:spPr>
          <a:xfrm>
            <a:off x="0" y="9525"/>
            <a:ext cx="12995275" cy="973455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9199563" y="7037388"/>
            <a:ext cx="3802062" cy="2703512"/>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650875" y="381000"/>
            <a:ext cx="11703050" cy="1989138"/>
          </a:xfrm>
          <a:prstGeom prst="rect">
            <a:avLst/>
          </a:prstGeom>
        </p:spPr>
        <p:txBody>
          <a:bodyPr vert="horz" lIns="130046" tIns="65023" rIns="130046" bIns="65023"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650875" y="2678113"/>
            <a:ext cx="11703050" cy="6502400"/>
          </a:xfrm>
          <a:prstGeom prst="rect">
            <a:avLst/>
          </a:prstGeom>
          <a:noFill/>
          <a:ln w="9525">
            <a:noFill/>
            <a:miter lim="800000"/>
            <a:headEnd/>
            <a:tailEnd/>
          </a:ln>
        </p:spPr>
        <p:txBody>
          <a:bodyPr vert="horz" wrap="square" lIns="130046" tIns="65023" rIns="130046" bIns="6502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815138" y="9217025"/>
            <a:ext cx="3033712" cy="430213"/>
          </a:xfrm>
          <a:prstGeom prst="rect">
            <a:avLst/>
          </a:prstGeom>
        </p:spPr>
        <p:txBody>
          <a:bodyPr vert="horz" lIns="130046" tIns="65023" rIns="130046" bIns="65023" anchor="b"/>
          <a:lstStyle>
            <a:lvl1pPr algn="l" eaLnBrk="1" latinLnBrk="0" hangingPunct="1">
              <a:defRPr kumimoji="0" sz="1400" b="0">
                <a:solidFill>
                  <a:schemeClr val="tx1"/>
                </a:solidFill>
              </a:defRPr>
            </a:lvl1pPr>
          </a:lstStyle>
          <a:p>
            <a:pPr>
              <a:defRPr/>
            </a:pPr>
            <a:fld id="{A31E4936-2C8C-4ACC-9A75-2147D3617A59}" type="datetimeFigureOut">
              <a:rPr lang="en-US"/>
              <a:pPr>
                <a:defRPr/>
              </a:pPr>
              <a:t>4/16/2011</a:t>
            </a:fld>
            <a:endParaRPr lang="en-US"/>
          </a:p>
        </p:txBody>
      </p:sp>
      <p:sp>
        <p:nvSpPr>
          <p:cNvPr id="3" name="Footer Placeholder 2"/>
          <p:cNvSpPr>
            <a:spLocks noGrp="1"/>
          </p:cNvSpPr>
          <p:nvPr>
            <p:ph type="ftr" sz="quarter" idx="3"/>
          </p:nvPr>
        </p:nvSpPr>
        <p:spPr>
          <a:xfrm>
            <a:off x="650875" y="9218613"/>
            <a:ext cx="6057900" cy="428625"/>
          </a:xfrm>
          <a:prstGeom prst="rect">
            <a:avLst/>
          </a:prstGeom>
        </p:spPr>
        <p:txBody>
          <a:bodyPr vert="horz" lIns="130046" tIns="65023" rIns="130046" bIns="65023" anchor="b"/>
          <a:lstStyle>
            <a:lvl1pPr algn="r" eaLnBrk="1" latinLnBrk="0" hangingPunct="1">
              <a:defRPr kumimoji="0" sz="1400">
                <a:solidFill>
                  <a:schemeClr val="tx1"/>
                </a:solidFill>
              </a:defRPr>
            </a:lvl1pPr>
          </a:lstStyle>
          <a:p>
            <a:pPr>
              <a:defRPr/>
            </a:pPr>
            <a:endParaRPr lang="en-US"/>
          </a:p>
        </p:txBody>
      </p:sp>
      <p:sp>
        <p:nvSpPr>
          <p:cNvPr id="23" name="Slide Number Placeholder 22"/>
          <p:cNvSpPr>
            <a:spLocks noGrp="1"/>
          </p:cNvSpPr>
          <p:nvPr>
            <p:ph type="sldNum" sz="quarter" idx="4"/>
          </p:nvPr>
        </p:nvSpPr>
        <p:spPr>
          <a:xfrm>
            <a:off x="10793413" y="9217025"/>
            <a:ext cx="715962" cy="430213"/>
          </a:xfrm>
          <a:prstGeom prst="rect">
            <a:avLst/>
          </a:prstGeom>
        </p:spPr>
        <p:txBody>
          <a:bodyPr vert="horz" lIns="130046" tIns="65023" rIns="130046" bIns="65023" anchor="b"/>
          <a:lstStyle>
            <a:lvl1pPr algn="ctr" eaLnBrk="1" latinLnBrk="0" hangingPunct="1">
              <a:defRPr kumimoji="0" sz="1700">
                <a:solidFill>
                  <a:schemeClr val="tx1"/>
                </a:solidFill>
              </a:defRPr>
            </a:lvl1pPr>
          </a:lstStyle>
          <a:p>
            <a:pPr>
              <a:defRPr/>
            </a:pPr>
            <a:fld id="{D5ED9444-B601-4F8D-AD56-CD5BD4780C3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515" r:id="rId1"/>
    <p:sldLayoutId id="2147484516" r:id="rId2"/>
    <p:sldLayoutId id="2147484517" r:id="rId3"/>
    <p:sldLayoutId id="2147484518" r:id="rId4"/>
    <p:sldLayoutId id="2147484519" r:id="rId5"/>
    <p:sldLayoutId id="2147484511" r:id="rId6"/>
    <p:sldLayoutId id="2147484512" r:id="rId7"/>
    <p:sldLayoutId id="2147484520" r:id="rId8"/>
    <p:sldLayoutId id="2147484521" r:id="rId9"/>
    <p:sldLayoutId id="2147484513" r:id="rId10"/>
    <p:sldLayoutId id="2147484514" r:id="rId11"/>
  </p:sldLayoutIdLst>
  <p:txStyles>
    <p:titleStyle>
      <a:lvl1pPr marL="688975" indent="-688975" algn="l" rtl="0" eaLnBrk="0" fontAlgn="base" hangingPunct="0">
        <a:spcBef>
          <a:spcPct val="0"/>
        </a:spcBef>
        <a:spcAft>
          <a:spcPct val="0"/>
        </a:spcAft>
        <a:defRPr sz="6000" kern="1200">
          <a:ln w="6350">
            <a:solidFill>
              <a:schemeClr val="accent1">
                <a:shade val="43000"/>
              </a:schemeClr>
            </a:solidFill>
          </a:ln>
          <a:solidFill>
            <a:srgbClr val="8ABACB"/>
          </a:solidFill>
          <a:effectLst>
            <a:outerShdw blurRad="26000" dist="26000" dir="14500000" algn="tl" rotWithShape="0">
              <a:srgbClr val="000000">
                <a:alpha val="40000"/>
              </a:srgbClr>
            </a:outerShdw>
          </a:effectLst>
          <a:latin typeface="+mj-lt"/>
          <a:ea typeface="+mj-ea"/>
          <a:cs typeface="+mj-cs"/>
        </a:defRPr>
      </a:lvl1pPr>
      <a:lvl2pPr marL="688975" indent="-688975" algn="l" rtl="0" eaLnBrk="0" fontAlgn="base" hangingPunct="0">
        <a:spcBef>
          <a:spcPct val="0"/>
        </a:spcBef>
        <a:spcAft>
          <a:spcPct val="0"/>
        </a:spcAft>
        <a:defRPr sz="6000">
          <a:solidFill>
            <a:srgbClr val="8ABACB"/>
          </a:solidFill>
          <a:latin typeface="Century Gothic" pitchFamily="34" charset="0"/>
        </a:defRPr>
      </a:lvl2pPr>
      <a:lvl3pPr marL="688975" indent="-688975" algn="l" rtl="0" eaLnBrk="0" fontAlgn="base" hangingPunct="0">
        <a:spcBef>
          <a:spcPct val="0"/>
        </a:spcBef>
        <a:spcAft>
          <a:spcPct val="0"/>
        </a:spcAft>
        <a:defRPr sz="6000">
          <a:solidFill>
            <a:srgbClr val="8ABACB"/>
          </a:solidFill>
          <a:latin typeface="Century Gothic" pitchFamily="34" charset="0"/>
        </a:defRPr>
      </a:lvl3pPr>
      <a:lvl4pPr marL="688975" indent="-688975" algn="l" rtl="0" eaLnBrk="0" fontAlgn="base" hangingPunct="0">
        <a:spcBef>
          <a:spcPct val="0"/>
        </a:spcBef>
        <a:spcAft>
          <a:spcPct val="0"/>
        </a:spcAft>
        <a:defRPr sz="6000">
          <a:solidFill>
            <a:srgbClr val="8ABACB"/>
          </a:solidFill>
          <a:latin typeface="Century Gothic" pitchFamily="34" charset="0"/>
        </a:defRPr>
      </a:lvl4pPr>
      <a:lvl5pPr marL="688975" indent="-688975" algn="l" rtl="0" eaLnBrk="0" fontAlgn="base" hangingPunct="0">
        <a:spcBef>
          <a:spcPct val="0"/>
        </a:spcBef>
        <a:spcAft>
          <a:spcPct val="0"/>
        </a:spcAft>
        <a:defRPr sz="6000">
          <a:solidFill>
            <a:srgbClr val="8ABACB"/>
          </a:solidFill>
          <a:latin typeface="Century Gothic" pitchFamily="34" charset="0"/>
        </a:defRPr>
      </a:lvl5pPr>
      <a:lvl6pPr marL="1146175" indent="-688975" algn="l" rtl="0" fontAlgn="base">
        <a:spcBef>
          <a:spcPct val="0"/>
        </a:spcBef>
        <a:spcAft>
          <a:spcPct val="0"/>
        </a:spcAft>
        <a:defRPr sz="6000">
          <a:solidFill>
            <a:srgbClr val="8ABACB"/>
          </a:solidFill>
          <a:latin typeface="Century Gothic" pitchFamily="34" charset="0"/>
        </a:defRPr>
      </a:lvl6pPr>
      <a:lvl7pPr marL="1603375" indent="-688975" algn="l" rtl="0" fontAlgn="base">
        <a:spcBef>
          <a:spcPct val="0"/>
        </a:spcBef>
        <a:spcAft>
          <a:spcPct val="0"/>
        </a:spcAft>
        <a:defRPr sz="6000">
          <a:solidFill>
            <a:srgbClr val="8ABACB"/>
          </a:solidFill>
          <a:latin typeface="Century Gothic" pitchFamily="34" charset="0"/>
        </a:defRPr>
      </a:lvl7pPr>
      <a:lvl8pPr marL="2060575" indent="-688975" algn="l" rtl="0" fontAlgn="base">
        <a:spcBef>
          <a:spcPct val="0"/>
        </a:spcBef>
        <a:spcAft>
          <a:spcPct val="0"/>
        </a:spcAft>
        <a:defRPr sz="6000">
          <a:solidFill>
            <a:srgbClr val="8ABACB"/>
          </a:solidFill>
          <a:latin typeface="Century Gothic" pitchFamily="34" charset="0"/>
        </a:defRPr>
      </a:lvl8pPr>
      <a:lvl9pPr marL="2517775" indent="-688975" algn="l" rtl="0" fontAlgn="base">
        <a:spcBef>
          <a:spcPct val="0"/>
        </a:spcBef>
        <a:spcAft>
          <a:spcPct val="0"/>
        </a:spcAft>
        <a:defRPr sz="6000">
          <a:solidFill>
            <a:srgbClr val="8ABACB"/>
          </a:solidFill>
          <a:latin typeface="Century Gothic" pitchFamily="34" charset="0"/>
        </a:defRPr>
      </a:lvl9pPr>
    </p:titleStyle>
    <p:bodyStyle>
      <a:lvl1pPr marL="636588" indent="-546100" algn="l" rtl="0" eaLnBrk="0" fontAlgn="base" hangingPunct="0">
        <a:spcBef>
          <a:spcPct val="20000"/>
        </a:spcBef>
        <a:spcAft>
          <a:spcPct val="0"/>
        </a:spcAft>
        <a:buClr>
          <a:schemeClr val="accent1"/>
        </a:buClr>
        <a:buSzPct val="80000"/>
        <a:buFont typeface="Wingdings 2" pitchFamily="18" charset="2"/>
        <a:buChar char=""/>
        <a:defRPr sz="4300" kern="1200">
          <a:solidFill>
            <a:schemeClr val="tx1"/>
          </a:solidFill>
          <a:latin typeface="+mn-lt"/>
          <a:ea typeface="+mn-ea"/>
          <a:cs typeface="+mn-cs"/>
        </a:defRPr>
      </a:lvl1pPr>
      <a:lvl2pPr marL="1169988" indent="-404813" algn="l" rtl="0" eaLnBrk="0" fontAlgn="base" hangingPunct="0">
        <a:spcBef>
          <a:spcPct val="20000"/>
        </a:spcBef>
        <a:spcAft>
          <a:spcPct val="0"/>
        </a:spcAft>
        <a:buClr>
          <a:schemeClr val="accent1"/>
        </a:buClr>
        <a:buSzPct val="95000"/>
        <a:buFont typeface="Verdana" pitchFamily="34" charset="0"/>
        <a:buChar char="›"/>
        <a:defRPr sz="3700" kern="1200">
          <a:solidFill>
            <a:schemeClr val="tx1"/>
          </a:solidFill>
          <a:latin typeface="+mn-lt"/>
          <a:ea typeface="+mn-ea"/>
          <a:cs typeface="+mn-cs"/>
        </a:defRPr>
      </a:lvl2pPr>
      <a:lvl3pPr marL="1573213" indent="-323850" algn="l" rtl="0" eaLnBrk="0" fontAlgn="base" hangingPunct="0">
        <a:spcBef>
          <a:spcPct val="20000"/>
        </a:spcBef>
        <a:spcAft>
          <a:spcPct val="0"/>
        </a:spcAft>
        <a:buClr>
          <a:schemeClr val="accent1"/>
        </a:buClr>
        <a:buFont typeface="Wingdings 2" pitchFamily="18" charset="2"/>
        <a:buChar char=""/>
        <a:defRPr sz="3400" kern="1200">
          <a:solidFill>
            <a:schemeClr val="tx1"/>
          </a:solidFill>
          <a:latin typeface="+mn-lt"/>
          <a:ea typeface="+mn-ea"/>
          <a:cs typeface="+mn-cs"/>
        </a:defRPr>
      </a:lvl3pPr>
      <a:lvl4pPr marL="1949450" indent="-298450" algn="l" rtl="0" eaLnBrk="0" fontAlgn="base" hangingPunct="0">
        <a:spcBef>
          <a:spcPct val="20000"/>
        </a:spcBef>
        <a:spcAft>
          <a:spcPct val="0"/>
        </a:spcAft>
        <a:buClr>
          <a:schemeClr val="accent1"/>
        </a:buClr>
        <a:buFont typeface="Wingdings 2" pitchFamily="18" charset="2"/>
        <a:buChar char=""/>
        <a:defRPr sz="2800" kern="1200">
          <a:solidFill>
            <a:schemeClr val="tx1"/>
          </a:solidFill>
          <a:latin typeface="+mn-lt"/>
          <a:ea typeface="+mn-ea"/>
          <a:cs typeface="+mn-cs"/>
        </a:defRPr>
      </a:lvl4pPr>
      <a:lvl5pPr marL="2274888" indent="-298450" algn="l" rtl="0" eaLnBrk="0" fontAlgn="base" hangingPunct="0">
        <a:spcBef>
          <a:spcPct val="20000"/>
        </a:spcBef>
        <a:spcAft>
          <a:spcPct val="0"/>
        </a:spcAft>
        <a:buClr>
          <a:srgbClr val="A3BEC8"/>
        </a:buClr>
        <a:buFont typeface="Wingdings 2" pitchFamily="18" charset="2"/>
        <a:buChar char=""/>
        <a:defRPr sz="2700" kern="1200">
          <a:solidFill>
            <a:schemeClr val="tx1"/>
          </a:solidFill>
          <a:latin typeface="+mn-lt"/>
          <a:ea typeface="+mn-ea"/>
          <a:cs typeface="+mn-cs"/>
        </a:defRPr>
      </a:lvl5pPr>
      <a:lvl6pPr marL="2600919" indent="-299106" algn="l" rtl="0" eaLnBrk="1" latinLnBrk="0" hangingPunct="1">
        <a:spcBef>
          <a:spcPct val="20000"/>
        </a:spcBef>
        <a:buClr>
          <a:schemeClr val="accent1">
            <a:tint val="75000"/>
          </a:schemeClr>
        </a:buClr>
        <a:buFont typeface="Wingdings 2"/>
        <a:buChar char=""/>
        <a:defRPr kumimoji="0" sz="2600" kern="1200">
          <a:solidFill>
            <a:schemeClr val="tx1"/>
          </a:solidFill>
          <a:latin typeface="+mn-lt"/>
          <a:ea typeface="+mn-ea"/>
          <a:cs typeface="+mn-cs"/>
        </a:defRPr>
      </a:lvl6pPr>
      <a:lvl7pPr marL="2965048" indent="-299106" algn="l" rtl="0" eaLnBrk="1" latinLnBrk="0" hangingPunct="1">
        <a:spcBef>
          <a:spcPct val="20000"/>
        </a:spcBef>
        <a:buClr>
          <a:schemeClr val="accent1">
            <a:tint val="75000"/>
          </a:schemeClr>
        </a:buClr>
        <a:buFont typeface="Wingdings 2"/>
        <a:buChar char=""/>
        <a:defRPr kumimoji="0" sz="2300" kern="1200">
          <a:solidFill>
            <a:schemeClr val="tx1"/>
          </a:solidFill>
          <a:latin typeface="+mn-lt"/>
          <a:ea typeface="+mn-ea"/>
          <a:cs typeface="+mn-cs"/>
        </a:defRPr>
      </a:lvl7pPr>
      <a:lvl8pPr marL="3251149" indent="-260092" algn="l" rtl="0" eaLnBrk="1" latinLnBrk="0" hangingPunct="1">
        <a:spcBef>
          <a:spcPct val="20000"/>
        </a:spcBef>
        <a:buClr>
          <a:schemeClr val="accent1">
            <a:tint val="75000"/>
          </a:schemeClr>
        </a:buClr>
        <a:buFont typeface="Wingdings 2"/>
        <a:buChar char=""/>
        <a:defRPr kumimoji="0" sz="2300" kern="1200">
          <a:solidFill>
            <a:schemeClr val="tx1"/>
          </a:solidFill>
          <a:latin typeface="+mn-lt"/>
          <a:ea typeface="+mn-ea"/>
          <a:cs typeface="+mn-cs"/>
        </a:defRPr>
      </a:lvl8pPr>
      <a:lvl9pPr marL="3576264" indent="-260092" algn="l" rtl="0" eaLnBrk="1" latinLnBrk="0" hangingPunct="1">
        <a:spcBef>
          <a:spcPct val="20000"/>
        </a:spcBef>
        <a:buClr>
          <a:schemeClr val="accent1">
            <a:tint val="75000"/>
          </a:schemeClr>
        </a:buClr>
        <a:buFont typeface="Wingdings 2"/>
        <a:buChar char=""/>
        <a:defRPr kumimoji="0" sz="23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650230" algn="l" rtl="0" eaLnBrk="1" latinLnBrk="0" hangingPunct="1">
        <a:defRPr kumimoji="0" kern="1200">
          <a:solidFill>
            <a:schemeClr val="tx1"/>
          </a:solidFill>
          <a:latin typeface="+mn-lt"/>
          <a:ea typeface="+mn-ea"/>
          <a:cs typeface="+mn-cs"/>
        </a:defRPr>
      </a:lvl2pPr>
      <a:lvl3pPr marL="1300460" algn="l" rtl="0" eaLnBrk="1" latinLnBrk="0" hangingPunct="1">
        <a:defRPr kumimoji="0" kern="1200">
          <a:solidFill>
            <a:schemeClr val="tx1"/>
          </a:solidFill>
          <a:latin typeface="+mn-lt"/>
          <a:ea typeface="+mn-ea"/>
          <a:cs typeface="+mn-cs"/>
        </a:defRPr>
      </a:lvl3pPr>
      <a:lvl4pPr marL="1950690" algn="l" rtl="0" eaLnBrk="1" latinLnBrk="0" hangingPunct="1">
        <a:defRPr kumimoji="0" kern="1200">
          <a:solidFill>
            <a:schemeClr val="tx1"/>
          </a:solidFill>
          <a:latin typeface="+mn-lt"/>
          <a:ea typeface="+mn-ea"/>
          <a:cs typeface="+mn-cs"/>
        </a:defRPr>
      </a:lvl4pPr>
      <a:lvl5pPr marL="2600919" algn="l" rtl="0" eaLnBrk="1" latinLnBrk="0" hangingPunct="1">
        <a:defRPr kumimoji="0" kern="1200">
          <a:solidFill>
            <a:schemeClr val="tx1"/>
          </a:solidFill>
          <a:latin typeface="+mn-lt"/>
          <a:ea typeface="+mn-ea"/>
          <a:cs typeface="+mn-cs"/>
        </a:defRPr>
      </a:lvl5pPr>
      <a:lvl6pPr marL="3251149" algn="l" rtl="0" eaLnBrk="1" latinLnBrk="0" hangingPunct="1">
        <a:defRPr kumimoji="0" kern="1200">
          <a:solidFill>
            <a:schemeClr val="tx1"/>
          </a:solidFill>
          <a:latin typeface="+mn-lt"/>
          <a:ea typeface="+mn-ea"/>
          <a:cs typeface="+mn-cs"/>
        </a:defRPr>
      </a:lvl6pPr>
      <a:lvl7pPr marL="3901379" algn="l" rtl="0" eaLnBrk="1" latinLnBrk="0" hangingPunct="1">
        <a:defRPr kumimoji="0" kern="1200">
          <a:solidFill>
            <a:schemeClr val="tx1"/>
          </a:solidFill>
          <a:latin typeface="+mn-lt"/>
          <a:ea typeface="+mn-ea"/>
          <a:cs typeface="+mn-cs"/>
        </a:defRPr>
      </a:lvl7pPr>
      <a:lvl8pPr marL="4551609" algn="l" rtl="0" eaLnBrk="1" latinLnBrk="0" hangingPunct="1">
        <a:defRPr kumimoji="0" kern="1200">
          <a:solidFill>
            <a:schemeClr val="tx1"/>
          </a:solidFill>
          <a:latin typeface="+mn-lt"/>
          <a:ea typeface="+mn-ea"/>
          <a:cs typeface="+mn-cs"/>
        </a:defRPr>
      </a:lvl8pPr>
      <a:lvl9pPr marL="5201839"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nlm.nih.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nih.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1270002" y="368302"/>
            <a:ext cx="10464801" cy="3302000"/>
          </a:xfrm>
        </p:spPr>
        <p:txBody>
          <a:bodyPr>
            <a:normAutofit fontScale="90000"/>
          </a:bodyPr>
          <a:lstStyle/>
          <a:p>
            <a:pPr marL="689244" indent="0" eaLnBrk="1" fontAlgn="auto" hangingPunct="1">
              <a:spcAft>
                <a:spcPts val="0"/>
              </a:spcAft>
              <a:defRPr/>
            </a:pPr>
            <a:r>
              <a:rPr lang="en-US" sz="7300" dirty="0">
                <a:solidFill>
                  <a:schemeClr val="accent1">
                    <a:tint val="83000"/>
                    <a:satMod val="150000"/>
                  </a:schemeClr>
                </a:solidFill>
              </a:rPr>
              <a:t>Hispanic/Latino Americans &amp; Healthcare</a:t>
            </a:r>
          </a:p>
        </p:txBody>
      </p:sp>
      <p:sp>
        <p:nvSpPr>
          <p:cNvPr id="9219" name="Rectangle 2"/>
          <p:cNvSpPr>
            <a:spLocks noGrp="1" noChangeArrowheads="1"/>
          </p:cNvSpPr>
          <p:nvPr>
            <p:ph idx="1"/>
          </p:nvPr>
        </p:nvSpPr>
        <p:spPr>
          <a:xfrm>
            <a:off x="4445000" y="4495800"/>
            <a:ext cx="7908925" cy="4684713"/>
          </a:xfrm>
        </p:spPr>
        <p:txBody>
          <a:bodyPr/>
          <a:lstStyle/>
          <a:p>
            <a:pPr eaLnBrk="1" hangingPunct="1"/>
            <a:r>
              <a:rPr lang="en-US" smtClean="0"/>
              <a:t>Lisa Fresso, Jamie Lowe, Peter Mbinglo, Omololu Kafisanwo, Chanelle Carley, Anna Barrera</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06400" y="4114800"/>
            <a:ext cx="12598400" cy="3416320"/>
          </a:xfrm>
          <a:prstGeom prst="rect">
            <a:avLst/>
          </a:prstGeom>
        </p:spPr>
        <p:txBody>
          <a:bodyPr>
            <a:spAutoFit/>
          </a:bodyPr>
          <a:lstStyle/>
          <a:p>
            <a:pPr algn="l">
              <a:defRPr/>
            </a:pPr>
            <a:endParaRPr lang="en-US" sz="5400" dirty="0">
              <a:solidFill>
                <a:schemeClr val="tx1"/>
              </a:solidFill>
              <a:latin typeface="+mn-lt"/>
            </a:endParaRPr>
          </a:p>
          <a:p>
            <a:pPr algn="l">
              <a:defRPr/>
            </a:pPr>
            <a:r>
              <a:rPr lang="en-US" sz="5400" dirty="0">
                <a:solidFill>
                  <a:schemeClr val="tx1"/>
                </a:solidFill>
                <a:latin typeface="+mn-lt"/>
              </a:rPr>
              <a:t>-Limited English proficiency,</a:t>
            </a:r>
          </a:p>
          <a:p>
            <a:pPr algn="l">
              <a:defRPr/>
            </a:pPr>
            <a:r>
              <a:rPr lang="en-US" sz="5400" dirty="0">
                <a:solidFill>
                  <a:schemeClr val="tx1"/>
                </a:solidFill>
                <a:latin typeface="+mn-lt"/>
              </a:rPr>
              <a:t>-Nurses are </a:t>
            </a:r>
            <a:r>
              <a:rPr lang="en-US" sz="5400" dirty="0" err="1">
                <a:solidFill>
                  <a:schemeClr val="tx1"/>
                </a:solidFill>
                <a:latin typeface="+mn-lt"/>
              </a:rPr>
              <a:t>anglo-saxon</a:t>
            </a:r>
            <a:r>
              <a:rPr lang="en-US" sz="5400" dirty="0">
                <a:solidFill>
                  <a:schemeClr val="tx1"/>
                </a:solidFill>
                <a:latin typeface="+mn-lt"/>
              </a:rPr>
              <a:t> or monolingual</a:t>
            </a:r>
          </a:p>
        </p:txBody>
      </p:sp>
      <p:sp>
        <p:nvSpPr>
          <p:cNvPr id="6" name="Title 5"/>
          <p:cNvSpPr>
            <a:spLocks noGrp="1"/>
          </p:cNvSpPr>
          <p:nvPr>
            <p:ph type="title"/>
          </p:nvPr>
        </p:nvSpPr>
        <p:spPr/>
        <p:txBody>
          <a:bodyPr/>
          <a:lstStyle/>
          <a:p>
            <a:pPr algn="ctr"/>
            <a:r>
              <a:rPr lang="en-US" dirty="0" smtClean="0"/>
              <a:t>Impact on Nurses</a:t>
            </a:r>
            <a:endParaRPr lang="en-US" dirty="0"/>
          </a:p>
        </p:txBody>
      </p:sp>
      <p:sp>
        <p:nvSpPr>
          <p:cNvPr id="7" name="Content Placeholder 6"/>
          <p:cNvSpPr>
            <a:spLocks noGrp="1"/>
          </p:cNvSpPr>
          <p:nvPr>
            <p:ph idx="1"/>
          </p:nvPr>
        </p:nvSpPr>
        <p:spPr/>
        <p:txBody>
          <a:bodyPr/>
          <a:lstStyle/>
          <a:p>
            <a:r>
              <a:rPr lang="en-US" sz="5400" dirty="0" smtClean="0"/>
              <a:t>Language Barriers for Nurses</a:t>
            </a:r>
            <a:endParaRPr lang="en-US" sz="5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7800" y="381000"/>
            <a:ext cx="9575800" cy="7602538"/>
          </a:xfrm>
          <a:prstGeom prst="rect">
            <a:avLst/>
          </a:prstGeom>
        </p:spPr>
        <p:txBody>
          <a:bodyPr>
            <a:spAutoFit/>
          </a:bodyPr>
          <a:lstStyle/>
          <a:p>
            <a:pPr algn="l">
              <a:defRPr/>
            </a:pPr>
            <a:r>
              <a:rPr lang="en-US" sz="8800" dirty="0">
                <a:solidFill>
                  <a:schemeClr val="accent1"/>
                </a:solidFill>
                <a:effectLst>
                  <a:outerShdw blurRad="38100" dist="38100" dir="2700000" algn="tl">
                    <a:srgbClr val="000000">
                      <a:alpha val="43137"/>
                    </a:srgbClr>
                  </a:outerShdw>
                </a:effectLst>
                <a:latin typeface="+mj-lt"/>
              </a:rPr>
              <a:t>Use of interpreter</a:t>
            </a:r>
          </a:p>
          <a:p>
            <a:pPr algn="l">
              <a:defRPr/>
            </a:pPr>
            <a:r>
              <a:rPr lang="en-US" sz="8000" dirty="0">
                <a:solidFill>
                  <a:schemeClr val="tx1"/>
                </a:solidFill>
                <a:latin typeface="+mj-lt"/>
              </a:rPr>
              <a:t>-Use of children by adults</a:t>
            </a:r>
          </a:p>
          <a:p>
            <a:pPr algn="l">
              <a:defRPr/>
            </a:pPr>
            <a:r>
              <a:rPr lang="en-US" sz="8000" dirty="0">
                <a:solidFill>
                  <a:schemeClr val="tx1"/>
                </a:solidFill>
                <a:latin typeface="+mj-lt"/>
              </a:rPr>
              <a:t>-Limited knowledge of health language.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Summary</a:t>
            </a:r>
            <a:endParaRPr lang="en-US" dirty="0"/>
          </a:p>
        </p:txBody>
      </p:sp>
      <p:sp>
        <p:nvSpPr>
          <p:cNvPr id="5" name="Content Placeholder 4"/>
          <p:cNvSpPr>
            <a:spLocks noGrp="1"/>
          </p:cNvSpPr>
          <p:nvPr>
            <p:ph idx="1"/>
          </p:nvPr>
        </p:nvSpPr>
        <p:spPr/>
        <p:txBody>
          <a:bodyPr/>
          <a:lstStyle/>
          <a:p>
            <a:r>
              <a:rPr lang="en-US" dirty="0" smtClean="0"/>
              <a:t>Language</a:t>
            </a:r>
          </a:p>
          <a:p>
            <a:r>
              <a:rPr lang="en-US" dirty="0" smtClean="0"/>
              <a:t>Culture </a:t>
            </a:r>
            <a:r>
              <a:rPr lang="en-US" dirty="0" err="1" smtClean="0"/>
              <a:t>Barrrier</a:t>
            </a:r>
            <a:endParaRPr lang="en-US" dirty="0" smtClean="0"/>
          </a:p>
          <a:p>
            <a:r>
              <a:rPr lang="en-US" dirty="0" smtClean="0"/>
              <a:t>Socio economic status</a:t>
            </a:r>
          </a:p>
          <a:p>
            <a:r>
              <a:rPr lang="en-US" dirty="0" smtClean="0"/>
              <a:t>Stereotypes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xfrm>
            <a:off x="1206503" y="152400"/>
            <a:ext cx="10591799" cy="1295400"/>
          </a:xfrm>
        </p:spPr>
        <p:txBody>
          <a:bodyPr/>
          <a:lstStyle/>
          <a:p>
            <a:pPr marL="689244" indent="0" eaLnBrk="1" fontAlgn="auto" hangingPunct="1">
              <a:spcAft>
                <a:spcPts val="0"/>
              </a:spcAft>
              <a:defRPr/>
            </a:pPr>
            <a:r>
              <a:rPr lang="en-US" dirty="0">
                <a:solidFill>
                  <a:schemeClr val="accent1">
                    <a:tint val="83000"/>
                    <a:satMod val="150000"/>
                  </a:schemeClr>
                </a:solidFill>
              </a:rPr>
              <a:t>References</a:t>
            </a:r>
          </a:p>
        </p:txBody>
      </p:sp>
      <p:sp>
        <p:nvSpPr>
          <p:cNvPr id="20483" name="Rectangle 2"/>
          <p:cNvSpPr>
            <a:spLocks/>
          </p:cNvSpPr>
          <p:nvPr/>
        </p:nvSpPr>
        <p:spPr bwMode="auto">
          <a:xfrm>
            <a:off x="63500" y="4784725"/>
            <a:ext cx="13004800" cy="317500"/>
          </a:xfrm>
          <a:prstGeom prst="rect">
            <a:avLst/>
          </a:prstGeom>
          <a:noFill/>
          <a:ln w="12700">
            <a:noFill/>
            <a:miter lim="800000"/>
            <a:headEnd/>
            <a:tailEnd/>
          </a:ln>
        </p:spPr>
        <p:txBody>
          <a:bodyPr lIns="0" tIns="0" rIns="57793" bIns="0" anchor="ctr"/>
          <a:lstStyle/>
          <a:p>
            <a:pPr marL="55563" algn="l">
              <a:spcBef>
                <a:spcPts val="588"/>
              </a:spcBef>
            </a:pPr>
            <a:r>
              <a:rPr lang="en-US" sz="1400">
                <a:solidFill>
                  <a:schemeClr val="tx1"/>
                </a:solidFill>
                <a:latin typeface="Lucida Grande" charset="0"/>
                <a:ea typeface="Lucida Grande" charset="0"/>
                <a:cs typeface="Lucida Grande" charset="0"/>
                <a:sym typeface="Lucida Grande" charset="0"/>
              </a:rPr>
              <a:t>Iannotta, J. G. (2002).Emerging issues in Hispanic health summary of a workshop. Washington, D.C.: National Academies Press.</a:t>
            </a:r>
          </a:p>
        </p:txBody>
      </p:sp>
      <p:sp>
        <p:nvSpPr>
          <p:cNvPr id="20484" name="Rectangle 3"/>
          <p:cNvSpPr>
            <a:spLocks/>
          </p:cNvSpPr>
          <p:nvPr/>
        </p:nvSpPr>
        <p:spPr bwMode="auto">
          <a:xfrm>
            <a:off x="-65088" y="3581400"/>
            <a:ext cx="13004801" cy="317500"/>
          </a:xfrm>
          <a:prstGeom prst="rect">
            <a:avLst/>
          </a:prstGeom>
          <a:noFill/>
          <a:ln w="12700">
            <a:noFill/>
            <a:miter lim="800000"/>
            <a:headEnd/>
            <a:tailEnd/>
          </a:ln>
        </p:spPr>
        <p:txBody>
          <a:bodyPr lIns="0" tIns="0" rIns="57793" bIns="0" anchor="ctr"/>
          <a:lstStyle/>
          <a:p>
            <a:pPr marL="55563" algn="l">
              <a:spcBef>
                <a:spcPts val="588"/>
              </a:spcBef>
            </a:pPr>
            <a:r>
              <a:rPr lang="en-US" sz="1400" dirty="0">
                <a:solidFill>
                  <a:schemeClr val="tx1"/>
                </a:solidFill>
                <a:latin typeface="Lucida Grande" charset="0"/>
                <a:ea typeface="Lucida Grande" charset="0"/>
                <a:cs typeface="Lucida Grande" charset="0"/>
                <a:sym typeface="Lucida Grande" charset="0"/>
              </a:rPr>
              <a:t>Gordon, S. (1994). Hispanic cultural health beliefs and folk remedies. </a:t>
            </a:r>
            <a:r>
              <a:rPr lang="en-US" sz="1400" b="1" u="sng" dirty="0">
                <a:solidFill>
                  <a:srgbClr val="FF0000"/>
                </a:solidFill>
                <a:latin typeface="Lucida Grande" charset="0"/>
                <a:ea typeface="Lucida Grande" charset="0"/>
                <a:cs typeface="Lucida Grande" charset="0"/>
                <a:sym typeface="Lucida Grande" charset="0"/>
              </a:rPr>
              <a:t>Journal of Holistic Nursing, 12</a:t>
            </a:r>
            <a:r>
              <a:rPr lang="en-US" sz="1400" dirty="0">
                <a:solidFill>
                  <a:schemeClr val="tx1"/>
                </a:solidFill>
                <a:latin typeface="Lucida Grande" charset="0"/>
                <a:ea typeface="Lucida Grande" charset="0"/>
                <a:cs typeface="Lucida Grande" charset="0"/>
                <a:sym typeface="Lucida Grande" charset="0"/>
              </a:rPr>
              <a:t>(3), 307-322. Retrieved from </a:t>
            </a:r>
            <a:r>
              <a:rPr lang="en-US" sz="1400" dirty="0" err="1">
                <a:solidFill>
                  <a:schemeClr val="tx1"/>
                </a:solidFill>
                <a:latin typeface="Lucida Grande" charset="0"/>
                <a:ea typeface="Lucida Grande" charset="0"/>
                <a:cs typeface="Lucida Grande" charset="0"/>
                <a:sym typeface="Lucida Grande" charset="0"/>
              </a:rPr>
              <a:t>EBSCOhost</a:t>
            </a:r>
            <a:r>
              <a:rPr lang="en-US" sz="1400" dirty="0">
                <a:solidFill>
                  <a:schemeClr val="tx1"/>
                </a:solidFill>
                <a:latin typeface="Lucida Grande" charset="0"/>
                <a:ea typeface="Lucida Grande" charset="0"/>
                <a:cs typeface="Lucida Grande" charset="0"/>
                <a:sym typeface="Lucida Grande" charset="0"/>
              </a:rPr>
              <a:t>.</a:t>
            </a:r>
          </a:p>
        </p:txBody>
      </p:sp>
      <p:sp>
        <p:nvSpPr>
          <p:cNvPr id="20485" name="Rectangle 4"/>
          <p:cNvSpPr>
            <a:spLocks/>
          </p:cNvSpPr>
          <p:nvPr/>
        </p:nvSpPr>
        <p:spPr bwMode="auto">
          <a:xfrm>
            <a:off x="-34925" y="7170738"/>
            <a:ext cx="11239500" cy="571500"/>
          </a:xfrm>
          <a:prstGeom prst="rect">
            <a:avLst/>
          </a:prstGeom>
          <a:noFill/>
          <a:ln w="12700">
            <a:noFill/>
            <a:miter lim="800000"/>
            <a:headEnd/>
            <a:tailEnd/>
          </a:ln>
        </p:spPr>
        <p:txBody>
          <a:bodyPr lIns="0" tIns="0" rIns="0" bIns="0" anchor="ctr"/>
          <a:lstStyle/>
          <a:p>
            <a:pPr marL="0" lvl="4" indent="0" algn="l">
              <a:lnSpc>
                <a:spcPct val="115000"/>
              </a:lnSpc>
            </a:pPr>
            <a:r>
              <a:rPr lang="en-US" sz="1400" dirty="0">
                <a:solidFill>
                  <a:schemeClr val="tx1"/>
                </a:solidFill>
                <a:latin typeface="Lucida Grande" charset="0"/>
                <a:ea typeface="Lucida Grande" charset="0"/>
                <a:cs typeface="Lucida Grande" charset="0"/>
                <a:sym typeface="Lucida Grande" charset="0"/>
              </a:rPr>
              <a:t>Springer-</a:t>
            </a:r>
            <a:r>
              <a:rPr lang="en-US" sz="1400" dirty="0" err="1">
                <a:solidFill>
                  <a:schemeClr val="tx1"/>
                </a:solidFill>
                <a:latin typeface="Lucida Grande" charset="0"/>
                <a:ea typeface="Lucida Grande" charset="0"/>
                <a:cs typeface="Lucida Grande" charset="0"/>
                <a:sym typeface="Lucida Grande" charset="0"/>
              </a:rPr>
              <a:t>Napoles</a:t>
            </a:r>
            <a:r>
              <a:rPr lang="en-US" sz="1400" dirty="0">
                <a:solidFill>
                  <a:schemeClr val="tx1"/>
                </a:solidFill>
                <a:latin typeface="Lucida Grande" charset="0"/>
                <a:ea typeface="Lucida Grande" charset="0"/>
                <a:cs typeface="Lucida Grande" charset="0"/>
                <a:sym typeface="Lucida Grande" charset="0"/>
              </a:rPr>
              <a:t>, A., </a:t>
            </a:r>
            <a:r>
              <a:rPr lang="en-US" sz="1400" dirty="0" err="1">
                <a:solidFill>
                  <a:schemeClr val="tx1"/>
                </a:solidFill>
                <a:latin typeface="Lucida Grande" charset="0"/>
                <a:ea typeface="Lucida Grande" charset="0"/>
                <a:cs typeface="Lucida Grande" charset="0"/>
                <a:sym typeface="Lucida Grande" charset="0"/>
              </a:rPr>
              <a:t>Santoyo</a:t>
            </a:r>
            <a:r>
              <a:rPr lang="en-US" sz="1400" dirty="0">
                <a:solidFill>
                  <a:schemeClr val="tx1"/>
                </a:solidFill>
                <a:latin typeface="Lucida Grande" charset="0"/>
                <a:ea typeface="Lucida Grande" charset="0"/>
                <a:cs typeface="Lucida Grande" charset="0"/>
                <a:sym typeface="Lucida Grande" charset="0"/>
              </a:rPr>
              <a:t>, J., Houston, K., Perez-Stable, E., &amp; Stewart, A. (2005). Patient’s perceptions of cultural factors </a:t>
            </a:r>
          </a:p>
          <a:p>
            <a:pPr marL="0" lvl="4" indent="0" algn="l">
              <a:lnSpc>
                <a:spcPct val="115000"/>
              </a:lnSpc>
            </a:pPr>
            <a:r>
              <a:rPr lang="en-US" sz="1400" dirty="0">
                <a:solidFill>
                  <a:schemeClr val="tx1"/>
                </a:solidFill>
                <a:latin typeface="Lucida Grande" charset="0"/>
                <a:ea typeface="Lucida Grande" charset="0"/>
                <a:cs typeface="Lucida Grande" charset="0"/>
                <a:sym typeface="Lucida Grande" charset="0"/>
              </a:rPr>
              <a:t>            affecting the quality of their medical encounters. </a:t>
            </a:r>
            <a:r>
              <a:rPr lang="en-US" sz="1400" b="1" u="sng" dirty="0">
                <a:solidFill>
                  <a:srgbClr val="FF0000"/>
                </a:solidFill>
                <a:latin typeface="Lucida Grande" charset="0"/>
                <a:ea typeface="Lucida Grande" charset="0"/>
                <a:cs typeface="Lucida Grande" charset="0"/>
                <a:sym typeface="Lucida Grande" charset="0"/>
              </a:rPr>
              <a:t>Culture and the Medical Encounter, 8</a:t>
            </a:r>
            <a:r>
              <a:rPr lang="en-US" sz="1400" dirty="0">
                <a:solidFill>
                  <a:schemeClr val="tx1"/>
                </a:solidFill>
                <a:latin typeface="Lucida Grande" charset="0"/>
                <a:ea typeface="Lucida Grande" charset="0"/>
                <a:cs typeface="Lucida Grande" charset="0"/>
                <a:sym typeface="Lucida Grande" charset="0"/>
              </a:rPr>
              <a:t>, 4-17. Retrieved from </a:t>
            </a:r>
            <a:r>
              <a:rPr lang="en-US" sz="1400" dirty="0" err="1">
                <a:solidFill>
                  <a:schemeClr val="tx1"/>
                </a:solidFill>
                <a:latin typeface="Lucida Grande" charset="0"/>
                <a:ea typeface="Lucida Grande" charset="0"/>
                <a:cs typeface="Lucida Grande" charset="0"/>
                <a:sym typeface="Lucida Grande" charset="0"/>
              </a:rPr>
              <a:t>EBSCOhost</a:t>
            </a:r>
            <a:r>
              <a:rPr lang="en-US" sz="1400" dirty="0">
                <a:solidFill>
                  <a:schemeClr val="tx1"/>
                </a:solidFill>
                <a:latin typeface="Lucida Grande" charset="0"/>
                <a:ea typeface="Lucida Grande" charset="0"/>
                <a:cs typeface="Lucida Grande" charset="0"/>
                <a:sym typeface="Lucida Grande" charset="0"/>
              </a:rPr>
              <a:t>.</a:t>
            </a:r>
          </a:p>
        </p:txBody>
      </p:sp>
      <p:sp>
        <p:nvSpPr>
          <p:cNvPr id="20486" name="Rectangle 5"/>
          <p:cNvSpPr>
            <a:spLocks/>
          </p:cNvSpPr>
          <p:nvPr/>
        </p:nvSpPr>
        <p:spPr bwMode="auto">
          <a:xfrm>
            <a:off x="88900" y="2517626"/>
            <a:ext cx="9592691" cy="359073"/>
          </a:xfrm>
          <a:prstGeom prst="rect">
            <a:avLst/>
          </a:prstGeom>
          <a:noFill/>
          <a:ln w="12700">
            <a:noFill/>
            <a:miter lim="800000"/>
            <a:headEnd/>
            <a:tailEnd/>
          </a:ln>
        </p:spPr>
        <p:txBody>
          <a:bodyPr wrap="none" lIns="0" tIns="0" rIns="0" bIns="0" anchor="ctr">
            <a:spAutoFit/>
          </a:bodyPr>
          <a:lstStyle/>
          <a:p>
            <a:pPr algn="l">
              <a:lnSpc>
                <a:spcPts val="2800"/>
              </a:lnSpc>
            </a:pPr>
            <a:r>
              <a:rPr lang="en-US" sz="1400" dirty="0">
                <a:solidFill>
                  <a:schemeClr val="tx1"/>
                </a:solidFill>
                <a:latin typeface="Lucida Grande" charset="0"/>
                <a:ea typeface="Lucida Grande" charset="0"/>
                <a:cs typeface="Lucida Grande" charset="0"/>
                <a:sym typeface="Lucida Grande" charset="0"/>
              </a:rPr>
              <a:t>Chitty, K., &amp; Black, B. (2011).</a:t>
            </a:r>
            <a:r>
              <a:rPr lang="en-US" sz="1400" b="1" u="sng" dirty="0">
                <a:solidFill>
                  <a:srgbClr val="FF0000"/>
                </a:solidFill>
                <a:latin typeface="Lucida Grande" charset="0"/>
                <a:ea typeface="Lucida Grande" charset="0"/>
                <a:cs typeface="Lucida Grande" charset="0"/>
                <a:sym typeface="Lucida Grande" charset="0"/>
              </a:rPr>
              <a:t>Professional nursing: Concepts &amp; challenges</a:t>
            </a:r>
            <a:r>
              <a:rPr lang="en-US" sz="1400" dirty="0">
                <a:solidFill>
                  <a:schemeClr val="tx1"/>
                </a:solidFill>
                <a:latin typeface="Lucida Grande" charset="0"/>
                <a:ea typeface="Lucida Grande" charset="0"/>
                <a:cs typeface="Lucida Grande" charset="0"/>
                <a:sym typeface="Lucida Grande" charset="0"/>
              </a:rPr>
              <a:t>. Maryland heights, MO: Saunders Elsevier.</a:t>
            </a:r>
          </a:p>
        </p:txBody>
      </p:sp>
      <p:sp>
        <p:nvSpPr>
          <p:cNvPr id="20487" name="Rectangle 3"/>
          <p:cNvSpPr>
            <a:spLocks noChangeArrowheads="1"/>
          </p:cNvSpPr>
          <p:nvPr/>
        </p:nvSpPr>
        <p:spPr bwMode="auto">
          <a:xfrm>
            <a:off x="0" y="6629400"/>
            <a:ext cx="9037638" cy="307975"/>
          </a:xfrm>
          <a:prstGeom prst="rect">
            <a:avLst/>
          </a:prstGeom>
          <a:noFill/>
          <a:ln w="9525">
            <a:noFill/>
            <a:miter lim="800000"/>
            <a:headEnd/>
            <a:tailEnd/>
          </a:ln>
        </p:spPr>
        <p:txBody>
          <a:bodyPr>
            <a:spAutoFit/>
          </a:bodyPr>
          <a:lstStyle/>
          <a:p>
            <a:pPr algn="l"/>
            <a:r>
              <a:rPr lang="en-US" sz="1400" dirty="0">
                <a:solidFill>
                  <a:schemeClr val="tx1"/>
                </a:solidFill>
              </a:rPr>
              <a:t>PEW Hispanic Center. (2011). Featured Research. Retrieved from http://pewhispanic.org/</a:t>
            </a:r>
          </a:p>
        </p:txBody>
      </p:sp>
      <p:sp>
        <p:nvSpPr>
          <p:cNvPr id="20488" name="Rectangle 4"/>
          <p:cNvSpPr>
            <a:spLocks noChangeArrowheads="1"/>
          </p:cNvSpPr>
          <p:nvPr/>
        </p:nvSpPr>
        <p:spPr bwMode="auto">
          <a:xfrm>
            <a:off x="63500" y="1316038"/>
            <a:ext cx="9680575" cy="523875"/>
          </a:xfrm>
          <a:prstGeom prst="rect">
            <a:avLst/>
          </a:prstGeom>
          <a:noFill/>
          <a:ln w="9525">
            <a:noFill/>
            <a:miter lim="800000"/>
            <a:headEnd/>
            <a:tailEnd/>
          </a:ln>
        </p:spPr>
        <p:txBody>
          <a:bodyPr>
            <a:spAutoFit/>
          </a:bodyPr>
          <a:lstStyle/>
          <a:p>
            <a:pPr algn="l"/>
            <a:r>
              <a:rPr lang="en-US" sz="1400" dirty="0">
                <a:solidFill>
                  <a:schemeClr val="tx1"/>
                </a:solidFill>
              </a:rPr>
              <a:t>Arnold, E. C. &amp; Boggs, K. U. (2011). </a:t>
            </a:r>
            <a:r>
              <a:rPr lang="en-US" sz="1400" b="1" u="sng" dirty="0">
                <a:solidFill>
                  <a:srgbClr val="FF0000"/>
                </a:solidFill>
              </a:rPr>
              <a:t>Interpersonal relationship: Professional communication skills for </a:t>
            </a:r>
            <a:r>
              <a:rPr lang="en-US" sz="1400" b="1" dirty="0">
                <a:solidFill>
                  <a:srgbClr val="FF0000"/>
                </a:solidFill>
              </a:rPr>
              <a:t>	</a:t>
            </a:r>
            <a:r>
              <a:rPr lang="en-US" sz="1400" b="1" u="sng" dirty="0">
                <a:solidFill>
                  <a:srgbClr val="FF0000"/>
                </a:solidFill>
              </a:rPr>
              <a:t>nurses </a:t>
            </a:r>
            <a:r>
              <a:rPr lang="en-US" sz="1400" dirty="0">
                <a:solidFill>
                  <a:schemeClr val="tx1"/>
                </a:solidFill>
              </a:rPr>
              <a:t>(6th Ed).             	St. Louis, MO: Elsevier Saunders.</a:t>
            </a:r>
          </a:p>
        </p:txBody>
      </p:sp>
      <p:sp>
        <p:nvSpPr>
          <p:cNvPr id="20489" name="Rectangle 5"/>
          <p:cNvSpPr>
            <a:spLocks noChangeArrowheads="1"/>
          </p:cNvSpPr>
          <p:nvPr/>
        </p:nvSpPr>
        <p:spPr bwMode="auto">
          <a:xfrm>
            <a:off x="-46038" y="5408613"/>
            <a:ext cx="10907713" cy="307975"/>
          </a:xfrm>
          <a:prstGeom prst="rect">
            <a:avLst/>
          </a:prstGeom>
          <a:noFill/>
          <a:ln w="9525">
            <a:noFill/>
            <a:miter lim="800000"/>
            <a:headEnd/>
            <a:tailEnd/>
          </a:ln>
        </p:spPr>
        <p:txBody>
          <a:bodyPr>
            <a:spAutoFit/>
          </a:bodyPr>
          <a:lstStyle/>
          <a:p>
            <a:pPr algn="l"/>
            <a:r>
              <a:rPr lang="en-US" sz="1400" dirty="0">
                <a:solidFill>
                  <a:schemeClr val="tx1"/>
                </a:solidFill>
              </a:rPr>
              <a:t>Jarvis, C. (2008). </a:t>
            </a:r>
            <a:r>
              <a:rPr lang="en-US" sz="1400" b="1" u="sng" dirty="0">
                <a:solidFill>
                  <a:srgbClr val="FF0000"/>
                </a:solidFill>
              </a:rPr>
              <a:t>Physical examination &amp; health assessment </a:t>
            </a:r>
            <a:r>
              <a:rPr lang="en-US" sz="1400" dirty="0">
                <a:solidFill>
                  <a:schemeClr val="tx1"/>
                </a:solidFill>
              </a:rPr>
              <a:t>(5th Ed). St. Louis: MO. Saunders 	Elsevier.</a:t>
            </a:r>
          </a:p>
        </p:txBody>
      </p:sp>
      <p:sp>
        <p:nvSpPr>
          <p:cNvPr id="20490" name="Rectangle 6"/>
          <p:cNvSpPr>
            <a:spLocks noChangeArrowheads="1"/>
          </p:cNvSpPr>
          <p:nvPr/>
        </p:nvSpPr>
        <p:spPr bwMode="auto">
          <a:xfrm>
            <a:off x="-46038" y="5776913"/>
            <a:ext cx="12268201" cy="523875"/>
          </a:xfrm>
          <a:prstGeom prst="rect">
            <a:avLst/>
          </a:prstGeom>
          <a:noFill/>
          <a:ln w="9525">
            <a:noFill/>
            <a:miter lim="800000"/>
            <a:headEnd/>
            <a:tailEnd/>
          </a:ln>
        </p:spPr>
        <p:txBody>
          <a:bodyPr>
            <a:spAutoFit/>
          </a:bodyPr>
          <a:lstStyle/>
          <a:p>
            <a:pPr algn="l"/>
            <a:r>
              <a:rPr lang="en-US" sz="1400" dirty="0">
                <a:solidFill>
                  <a:schemeClr val="tx1"/>
                </a:solidFill>
              </a:rPr>
              <a:t>Ku, L., &amp; Flores, G. (2005). Pay now or pay later: providing interpreter services in health care. </a:t>
            </a:r>
            <a:r>
              <a:rPr lang="en-US" sz="1400" b="1" u="sng" dirty="0">
                <a:solidFill>
                  <a:srgbClr val="FF0000"/>
                </a:solidFill>
              </a:rPr>
              <a:t>Health Affairs</a:t>
            </a:r>
            <a:r>
              <a:rPr lang="en-US" sz="1400" dirty="0">
                <a:solidFill>
                  <a:schemeClr val="tx1"/>
                </a:solidFill>
              </a:rPr>
              <a:t>. Retrieved from </a:t>
            </a:r>
            <a:r>
              <a:rPr lang="en-US" sz="1400" dirty="0" err="1">
                <a:solidFill>
                  <a:schemeClr val="tx1"/>
                </a:solidFill>
              </a:rPr>
              <a:t>EBSCOhost</a:t>
            </a:r>
            <a:r>
              <a:rPr lang="en-US" sz="1400" dirty="0">
                <a:solidFill>
                  <a:schemeClr val="tx1"/>
                </a:solidFill>
              </a:rPr>
              <a:t>.</a:t>
            </a:r>
          </a:p>
          <a:p>
            <a:pPr algn="l"/>
            <a:r>
              <a:rPr lang="en-US" sz="1400" dirty="0">
                <a:solidFill>
                  <a:schemeClr val="tx1"/>
                </a:solidFill>
              </a:rPr>
              <a:t>	http://search.ebscohost.com/login.aspx?direct=true&amp;db=rzh&amp;AN=2005074743&amp;site=ehost-live&amp;scope=site</a:t>
            </a:r>
          </a:p>
        </p:txBody>
      </p:sp>
      <p:sp>
        <p:nvSpPr>
          <p:cNvPr id="20491" name="Rectangle 7"/>
          <p:cNvSpPr>
            <a:spLocks noChangeArrowheads="1"/>
          </p:cNvSpPr>
          <p:nvPr/>
        </p:nvSpPr>
        <p:spPr bwMode="auto">
          <a:xfrm>
            <a:off x="25400" y="1874838"/>
            <a:ext cx="12522200" cy="523875"/>
          </a:xfrm>
          <a:prstGeom prst="rect">
            <a:avLst/>
          </a:prstGeom>
          <a:noFill/>
          <a:ln w="9525">
            <a:noFill/>
            <a:miter lim="800000"/>
            <a:headEnd/>
            <a:tailEnd/>
          </a:ln>
        </p:spPr>
        <p:txBody>
          <a:bodyPr>
            <a:spAutoFit/>
          </a:bodyPr>
          <a:lstStyle/>
          <a:p>
            <a:pPr algn="l"/>
            <a:r>
              <a:rPr lang="en-US" sz="1400" dirty="0">
                <a:solidFill>
                  <a:schemeClr val="tx1"/>
                </a:solidFill>
              </a:rPr>
              <a:t>Carter-</a:t>
            </a:r>
            <a:r>
              <a:rPr lang="en-US" sz="1400" dirty="0" err="1">
                <a:solidFill>
                  <a:schemeClr val="tx1"/>
                </a:solidFill>
              </a:rPr>
              <a:t>Pokras</a:t>
            </a:r>
            <a:r>
              <a:rPr lang="en-US" sz="1400" dirty="0">
                <a:solidFill>
                  <a:schemeClr val="tx1"/>
                </a:solidFill>
              </a:rPr>
              <a:t>, O., Brown, P., Martinez, I., Solano, H., Rivera, M. &amp; Pierpont, Y. (2008). </a:t>
            </a:r>
            <a:r>
              <a:rPr lang="en-US" sz="1400" b="1" u="sng" dirty="0">
                <a:solidFill>
                  <a:srgbClr val="FF0000"/>
                </a:solidFill>
              </a:rPr>
              <a:t>Latin America- Trained Nurse Perspective on Latino Health</a:t>
            </a:r>
          </a:p>
          <a:p>
            <a:pPr algn="l"/>
            <a:r>
              <a:rPr lang="en-US" sz="1400" b="1" dirty="0">
                <a:solidFill>
                  <a:srgbClr val="FF0000"/>
                </a:solidFill>
              </a:rPr>
              <a:t>	 </a:t>
            </a:r>
            <a:r>
              <a:rPr lang="en-US" sz="1400" b="1" u="sng" dirty="0">
                <a:solidFill>
                  <a:srgbClr val="FF0000"/>
                </a:solidFill>
              </a:rPr>
              <a:t>Disparities. J </a:t>
            </a:r>
            <a:r>
              <a:rPr lang="en-US" sz="1400" b="1" u="sng" dirty="0" err="1">
                <a:solidFill>
                  <a:srgbClr val="FF0000"/>
                </a:solidFill>
              </a:rPr>
              <a:t>Transcultural</a:t>
            </a:r>
            <a:r>
              <a:rPr lang="en-US" sz="1400" b="1" u="sng" dirty="0">
                <a:solidFill>
                  <a:srgbClr val="FF0000"/>
                </a:solidFill>
              </a:rPr>
              <a:t> </a:t>
            </a:r>
            <a:r>
              <a:rPr lang="en-US" sz="1400" dirty="0">
                <a:solidFill>
                  <a:srgbClr val="FF0000"/>
                </a:solidFill>
              </a:rPr>
              <a:t>Nursing,19, </a:t>
            </a:r>
            <a:r>
              <a:rPr lang="en-US" sz="1400" dirty="0">
                <a:solidFill>
                  <a:schemeClr val="tx1"/>
                </a:solidFill>
              </a:rPr>
              <a:t>161-165. Retrieved from </a:t>
            </a:r>
            <a:r>
              <a:rPr lang="en-US" sz="1400" dirty="0" err="1">
                <a:solidFill>
                  <a:schemeClr val="tx1"/>
                </a:solidFill>
              </a:rPr>
              <a:t>Sagepublishing</a:t>
            </a:r>
            <a:r>
              <a:rPr lang="en-US" sz="1400" dirty="0">
                <a:solidFill>
                  <a:schemeClr val="tx1"/>
                </a:solidFill>
              </a:rPr>
              <a:t>.</a:t>
            </a:r>
          </a:p>
        </p:txBody>
      </p:sp>
      <p:sp>
        <p:nvSpPr>
          <p:cNvPr id="9" name="Rectangle 8"/>
          <p:cNvSpPr/>
          <p:nvPr/>
        </p:nvSpPr>
        <p:spPr>
          <a:xfrm>
            <a:off x="88900" y="2943225"/>
            <a:ext cx="12133263" cy="522288"/>
          </a:xfrm>
          <a:prstGeom prst="rect">
            <a:avLst/>
          </a:prstGeom>
        </p:spPr>
        <p:txBody>
          <a:bodyPr>
            <a:spAutoFit/>
          </a:bodyPr>
          <a:lstStyle/>
          <a:p>
            <a:pPr algn="l">
              <a:defRPr/>
            </a:pPr>
            <a:r>
              <a:rPr lang="en-US" sz="1400" dirty="0" err="1">
                <a:solidFill>
                  <a:schemeClr val="tx1"/>
                </a:solidFill>
                <a:ea typeface="+mn-ea"/>
                <a:cs typeface="+mn-cs"/>
              </a:rPr>
              <a:t>DuBard</a:t>
            </a:r>
            <a:r>
              <a:rPr lang="en-US" sz="1400" dirty="0">
                <a:solidFill>
                  <a:schemeClr val="tx1"/>
                </a:solidFill>
                <a:ea typeface="+mn-ea"/>
                <a:cs typeface="+mn-cs"/>
              </a:rPr>
              <a:t>, C.A. and </a:t>
            </a:r>
            <a:r>
              <a:rPr lang="en-US" sz="1400" dirty="0" err="1">
                <a:solidFill>
                  <a:schemeClr val="tx1"/>
                </a:solidFill>
                <a:ea typeface="+mn-ea"/>
                <a:cs typeface="+mn-cs"/>
              </a:rPr>
              <a:t>Gizlice</a:t>
            </a:r>
            <a:r>
              <a:rPr lang="en-US" sz="1400" dirty="0">
                <a:solidFill>
                  <a:schemeClr val="tx1"/>
                </a:solidFill>
                <a:ea typeface="+mn-ea"/>
                <a:cs typeface="+mn-cs"/>
              </a:rPr>
              <a:t>, Z. (2008). </a:t>
            </a:r>
            <a:r>
              <a:rPr lang="en-US" sz="1400" b="1" u="sng" dirty="0">
                <a:solidFill>
                  <a:srgbClr val="FF0000"/>
                </a:solidFill>
                <a:ea typeface="+mn-ea"/>
                <a:cs typeface="+mn-cs"/>
              </a:rPr>
              <a:t>Language Spoken and Differences in Health Status, Access to Care, and Receipt of Preventive Services Among 	US Hispanics. American Journal of Public Health, 98</a:t>
            </a:r>
            <a:r>
              <a:rPr lang="en-US" sz="1400" dirty="0">
                <a:solidFill>
                  <a:schemeClr val="tx1"/>
                </a:solidFill>
                <a:ea typeface="+mn-ea"/>
                <a:cs typeface="+mn-cs"/>
              </a:rPr>
              <a:t>, 2021-2026. Retrieved from </a:t>
            </a:r>
            <a:r>
              <a:rPr lang="en-US" sz="1400" dirty="0" err="1">
                <a:solidFill>
                  <a:schemeClr val="tx1"/>
                </a:solidFill>
                <a:ea typeface="+mn-ea"/>
                <a:cs typeface="+mn-cs"/>
              </a:rPr>
              <a:t>EBSCOhost</a:t>
            </a:r>
            <a:r>
              <a:rPr lang="en-US" sz="1400" dirty="0">
                <a:solidFill>
                  <a:schemeClr val="tx1"/>
                </a:solidFill>
                <a:ea typeface="+mn-ea"/>
                <a:cs typeface="+mn-cs"/>
              </a:rPr>
              <a:t>.</a:t>
            </a:r>
          </a:p>
        </p:txBody>
      </p:sp>
      <p:sp>
        <p:nvSpPr>
          <p:cNvPr id="20493" name="Rectangle 9"/>
          <p:cNvSpPr>
            <a:spLocks noChangeArrowheads="1"/>
          </p:cNvSpPr>
          <p:nvPr/>
        </p:nvSpPr>
        <p:spPr bwMode="auto">
          <a:xfrm>
            <a:off x="0" y="4067175"/>
            <a:ext cx="10109200" cy="523875"/>
          </a:xfrm>
          <a:prstGeom prst="rect">
            <a:avLst/>
          </a:prstGeom>
          <a:noFill/>
          <a:ln w="9525">
            <a:noFill/>
            <a:miter lim="800000"/>
            <a:headEnd/>
            <a:tailEnd/>
          </a:ln>
        </p:spPr>
        <p:txBody>
          <a:bodyPr>
            <a:spAutoFit/>
          </a:bodyPr>
          <a:lstStyle/>
          <a:p>
            <a:pPr algn="l"/>
            <a:r>
              <a:rPr lang="en-US" sz="1400">
                <a:solidFill>
                  <a:schemeClr val="tx1"/>
                </a:solidFill>
              </a:rPr>
              <a:t>Hispanic  American Health. (2011).</a:t>
            </a:r>
            <a:r>
              <a:rPr lang="en-US" sz="1400">
                <a:solidFill>
                  <a:schemeClr val="tx1"/>
                </a:solidFill>
                <a:hlinkClick r:id="rId3"/>
              </a:rPr>
              <a:t> U.S. National Library of Medicine</a:t>
            </a:r>
            <a:r>
              <a:rPr lang="en-US" sz="1400">
                <a:solidFill>
                  <a:schemeClr val="tx1"/>
                </a:solidFill>
              </a:rPr>
              <a:t> &amp; </a:t>
            </a:r>
            <a:r>
              <a:rPr lang="en-US" sz="1400">
                <a:solidFill>
                  <a:schemeClr val="tx1"/>
                </a:solidFill>
                <a:hlinkClick r:id="rId4"/>
              </a:rPr>
              <a:t>National Institutes of Health</a:t>
            </a:r>
            <a:r>
              <a:rPr lang="en-US" sz="1400">
                <a:solidFill>
                  <a:schemeClr val="tx1"/>
                </a:solidFill>
              </a:rPr>
              <a:t>. Retrieved from 	http://www.nlm.nih.gov/medlineplus/hispanicamericanhealth.html.</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p:txBody>
          <a:bodyPr/>
          <a:lstStyle/>
          <a:p>
            <a:pPr marL="689244" indent="0" eaLnBrk="1" fontAlgn="auto" hangingPunct="1">
              <a:spcAft>
                <a:spcPts val="0"/>
              </a:spcAft>
              <a:defRPr/>
            </a:pPr>
            <a:r>
              <a:rPr lang="en-US">
                <a:solidFill>
                  <a:schemeClr val="accent1">
                    <a:tint val="83000"/>
                    <a:satMod val="150000"/>
                  </a:schemeClr>
                </a:solidFill>
              </a:rPr>
              <a:t>Hispanic/ Latino Americans Introduction</a:t>
            </a:r>
          </a:p>
        </p:txBody>
      </p:sp>
      <p:sp>
        <p:nvSpPr>
          <p:cNvPr id="10243" name="Rectangle 2"/>
          <p:cNvSpPr>
            <a:spLocks noGrp="1" noChangeArrowheads="1"/>
          </p:cNvSpPr>
          <p:nvPr>
            <p:ph idx="1"/>
          </p:nvPr>
        </p:nvSpPr>
        <p:spPr>
          <a:xfrm>
            <a:off x="650875" y="2678113"/>
            <a:ext cx="11703050" cy="6502400"/>
          </a:xfrm>
        </p:spPr>
        <p:txBody>
          <a:bodyPr/>
          <a:lstStyle/>
          <a:p>
            <a:pPr marL="887413" eaLnBrk="1" hangingPunct="1"/>
            <a:r>
              <a:rPr lang="en-US" smtClean="0"/>
              <a:t>Influence of Culture</a:t>
            </a:r>
          </a:p>
          <a:p>
            <a:pPr marL="887413" eaLnBrk="1" hangingPunct="1"/>
            <a:r>
              <a:rPr lang="en-US" smtClean="0"/>
              <a:t>Statistics</a:t>
            </a:r>
          </a:p>
          <a:p>
            <a:pPr marL="887413" eaLnBrk="1" hangingPunct="1"/>
            <a:r>
              <a:rPr lang="en-US" smtClean="0"/>
              <a:t>Health Preferences</a:t>
            </a:r>
          </a:p>
          <a:p>
            <a:pPr marL="887413" eaLnBrk="1" hangingPunct="1"/>
            <a:r>
              <a:rPr lang="en-US" smtClean="0"/>
              <a:t>Impact on nurses</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Demographics in Illinois</a:t>
            </a:r>
            <a:endParaRPr lang="en-US" dirty="0"/>
          </a:p>
        </p:txBody>
      </p:sp>
      <p:sp>
        <p:nvSpPr>
          <p:cNvPr id="4" name="Text Placeholder 3"/>
          <p:cNvSpPr>
            <a:spLocks noGrp="1"/>
          </p:cNvSpPr>
          <p:nvPr>
            <p:ph type="body" idx="1"/>
          </p:nvPr>
        </p:nvSpPr>
        <p:spPr>
          <a:xfrm>
            <a:off x="330200" y="2209800"/>
            <a:ext cx="11828463" cy="6669088"/>
          </a:xfrm>
        </p:spPr>
        <p:txBody>
          <a:bodyPr/>
          <a:lstStyle/>
          <a:p>
            <a:pPr>
              <a:defRPr/>
            </a:pPr>
            <a:r>
              <a:rPr lang="en-US" sz="4400" dirty="0" smtClean="0"/>
              <a:t>-1,962,000 and make up 15% of IL population</a:t>
            </a:r>
          </a:p>
          <a:p>
            <a:pPr>
              <a:defRPr/>
            </a:pPr>
            <a:r>
              <a:rPr lang="en-US" sz="4400" dirty="0" smtClean="0"/>
              <a:t>-26 yrs. Old median age</a:t>
            </a:r>
          </a:p>
          <a:p>
            <a:pPr>
              <a:defRPr/>
            </a:pPr>
            <a:r>
              <a:rPr lang="en-US" sz="4400" dirty="0" smtClean="0"/>
              <a:t>-Income $23,423</a:t>
            </a:r>
          </a:p>
          <a:p>
            <a:pPr>
              <a:defRPr/>
            </a:pPr>
            <a:r>
              <a:rPr lang="en-US" sz="4400" dirty="0" smtClean="0"/>
              <a:t>-14% for 18-64 </a:t>
            </a:r>
            <a:r>
              <a:rPr lang="en-US" sz="4400" dirty="0" err="1" smtClean="0"/>
              <a:t>yrs</a:t>
            </a:r>
            <a:r>
              <a:rPr lang="en-US" sz="4400" dirty="0" smtClean="0"/>
              <a:t> old</a:t>
            </a:r>
          </a:p>
          <a:p>
            <a:pPr>
              <a:defRPr/>
            </a:pPr>
            <a:r>
              <a:rPr lang="en-US" sz="4400" dirty="0" smtClean="0"/>
              <a:t>-328,000 or 19% English is primary language</a:t>
            </a:r>
          </a:p>
          <a:p>
            <a:pPr>
              <a:defRPr/>
            </a:pPr>
            <a:r>
              <a:rPr lang="en-US" sz="4400" dirty="0" smtClean="0"/>
              <a:t>-1,410,000 or 81% speak language other than English</a:t>
            </a:r>
          </a:p>
          <a:p>
            <a:pPr>
              <a:defRPr/>
            </a:pP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400" dirty="0" smtClean="0"/>
              <a:t>Demographics in the United States</a:t>
            </a:r>
            <a:endParaRPr lang="en-US" sz="4400" dirty="0"/>
          </a:p>
        </p:txBody>
      </p:sp>
      <p:sp>
        <p:nvSpPr>
          <p:cNvPr id="3" name="Text Placeholder 2"/>
          <p:cNvSpPr>
            <a:spLocks noGrp="1"/>
          </p:cNvSpPr>
          <p:nvPr>
            <p:ph type="body" idx="1"/>
          </p:nvPr>
        </p:nvSpPr>
        <p:spPr>
          <a:xfrm>
            <a:off x="541338" y="2322513"/>
            <a:ext cx="11904662" cy="7126287"/>
          </a:xfrm>
        </p:spPr>
        <p:txBody>
          <a:bodyPr/>
          <a:lstStyle/>
          <a:p>
            <a:pPr>
              <a:defRPr/>
            </a:pPr>
            <a:r>
              <a:rPr lang="en-US" sz="4800" dirty="0" smtClean="0"/>
              <a:t>-Quickly rising population increased from 200 by 46.3%</a:t>
            </a:r>
          </a:p>
          <a:p>
            <a:pPr>
              <a:defRPr/>
            </a:pPr>
            <a:r>
              <a:rPr lang="en-US" sz="4800" dirty="0" smtClean="0"/>
              <a:t>-50.5 million in the U.S.</a:t>
            </a:r>
          </a:p>
          <a:p>
            <a:pPr>
              <a:defRPr/>
            </a:pPr>
            <a:r>
              <a:rPr lang="en-US" sz="4800" dirty="0" smtClean="0"/>
              <a:t>-20% of U.S. births annually</a:t>
            </a:r>
          </a:p>
          <a:p>
            <a:pPr>
              <a:defRPr/>
            </a:pPr>
            <a:r>
              <a:rPr lang="en-US" sz="4800" dirty="0" smtClean="0"/>
              <a:t>-27% do not have health insurance</a:t>
            </a:r>
            <a:endParaRPr lang="en-US" sz="48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p:txBody>
          <a:bodyPr rIns="166380"/>
          <a:lstStyle/>
          <a:p>
            <a:pPr marL="57144" indent="0" eaLnBrk="1" fontAlgn="auto" hangingPunct="1">
              <a:spcAft>
                <a:spcPts val="0"/>
              </a:spcAft>
              <a:defRPr/>
            </a:pPr>
            <a:r>
              <a:rPr lang="en-US" dirty="0">
                <a:solidFill>
                  <a:schemeClr val="accent1">
                    <a:tint val="83000"/>
                    <a:satMod val="150000"/>
                  </a:schemeClr>
                </a:solidFill>
              </a:rPr>
              <a:t>Trends</a:t>
            </a:r>
          </a:p>
        </p:txBody>
      </p:sp>
      <p:sp>
        <p:nvSpPr>
          <p:cNvPr id="13315" name="Rectangle 2"/>
          <p:cNvSpPr>
            <a:spLocks noGrp="1" noChangeArrowheads="1"/>
          </p:cNvSpPr>
          <p:nvPr>
            <p:ph idx="1"/>
          </p:nvPr>
        </p:nvSpPr>
        <p:spPr>
          <a:xfrm>
            <a:off x="647700" y="2273300"/>
            <a:ext cx="5740400" cy="7480300"/>
          </a:xfrm>
        </p:spPr>
        <p:txBody>
          <a:bodyPr rIns="166380"/>
          <a:lstStyle/>
          <a:p>
            <a:pPr eaLnBrk="1" hangingPunct="1"/>
            <a:r>
              <a:rPr lang="en-US" sz="3800" smtClean="0"/>
              <a:t>Beliefs</a:t>
            </a:r>
          </a:p>
          <a:p>
            <a:pPr eaLnBrk="1" hangingPunct="1"/>
            <a:endParaRPr lang="en-US" sz="3800" smtClean="0"/>
          </a:p>
          <a:p>
            <a:pPr eaLnBrk="1" hangingPunct="1"/>
            <a:endParaRPr lang="en-US" sz="3800" smtClean="0"/>
          </a:p>
          <a:p>
            <a:pPr eaLnBrk="1" hangingPunct="1"/>
            <a:r>
              <a:rPr lang="en-US" sz="3800" smtClean="0"/>
              <a:t>Remedies</a:t>
            </a:r>
          </a:p>
        </p:txBody>
      </p:sp>
      <p:pic>
        <p:nvPicPr>
          <p:cNvPr id="13316" name="Picture 3"/>
          <p:cNvPicPr>
            <a:picLocks noChangeArrowheads="1"/>
          </p:cNvPicPr>
          <p:nvPr/>
        </p:nvPicPr>
        <p:blipFill>
          <a:blip r:embed="rId3" cstate="print"/>
          <a:srcRect/>
          <a:stretch>
            <a:fillRect/>
          </a:stretch>
        </p:blipFill>
        <p:spPr bwMode="auto">
          <a:xfrm rot="479999">
            <a:off x="8137525" y="5427663"/>
            <a:ext cx="4049713" cy="3943350"/>
          </a:xfrm>
          <a:prstGeom prst="rect">
            <a:avLst/>
          </a:prstGeom>
          <a:noFill/>
          <a:ln w="12700">
            <a:noFill/>
            <a:miter lim="800000"/>
            <a:headEnd/>
            <a:tailEnd/>
          </a:ln>
        </p:spPr>
      </p:pic>
      <p:pic>
        <p:nvPicPr>
          <p:cNvPr id="13317" name="Picture 4"/>
          <p:cNvPicPr>
            <a:picLocks noChangeArrowheads="1"/>
          </p:cNvPicPr>
          <p:nvPr/>
        </p:nvPicPr>
        <p:blipFill>
          <a:blip r:embed="rId4" cstate="print"/>
          <a:srcRect/>
          <a:stretch>
            <a:fillRect/>
          </a:stretch>
        </p:blipFill>
        <p:spPr bwMode="auto">
          <a:xfrm rot="-360000">
            <a:off x="6899275" y="1639888"/>
            <a:ext cx="4603750" cy="3711575"/>
          </a:xfrm>
          <a:prstGeom prst="rect">
            <a:avLst/>
          </a:prstGeom>
          <a:noFill/>
          <a:ln w="12700">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p:txBody>
          <a:bodyPr rIns="166380"/>
          <a:lstStyle/>
          <a:p>
            <a:pPr marL="57144" indent="0" eaLnBrk="1" fontAlgn="auto" hangingPunct="1">
              <a:spcAft>
                <a:spcPts val="0"/>
              </a:spcAft>
              <a:defRPr/>
            </a:pPr>
            <a:r>
              <a:rPr lang="en-US" dirty="0">
                <a:solidFill>
                  <a:schemeClr val="accent1">
                    <a:tint val="83000"/>
                    <a:satMod val="150000"/>
                  </a:schemeClr>
                </a:solidFill>
              </a:rPr>
              <a:t>Major Health Concerns</a:t>
            </a:r>
          </a:p>
        </p:txBody>
      </p:sp>
      <p:sp>
        <p:nvSpPr>
          <p:cNvPr id="17411" name="Rectangle 2"/>
          <p:cNvSpPr>
            <a:spLocks noGrp="1" noChangeArrowheads="1"/>
          </p:cNvSpPr>
          <p:nvPr>
            <p:ph idx="1"/>
          </p:nvPr>
        </p:nvSpPr>
        <p:spPr>
          <a:xfrm>
            <a:off x="647700" y="2273300"/>
            <a:ext cx="5740400" cy="7480300"/>
          </a:xfrm>
        </p:spPr>
        <p:txBody>
          <a:bodyPr rIns="166380"/>
          <a:lstStyle/>
          <a:p>
            <a:pPr eaLnBrk="1" hangingPunct="1"/>
            <a:r>
              <a:rPr lang="en-US" sz="3800" smtClean="0"/>
              <a:t>Hispanic perceived health concerns</a:t>
            </a:r>
          </a:p>
          <a:p>
            <a:pPr marL="781050" lvl="1" eaLnBrk="1" hangingPunct="1"/>
            <a:r>
              <a:rPr lang="en-US" sz="3400" smtClean="0"/>
              <a:t>Diabetes</a:t>
            </a:r>
          </a:p>
          <a:p>
            <a:pPr marL="781050" lvl="1" eaLnBrk="1" hangingPunct="1"/>
            <a:r>
              <a:rPr lang="en-US" sz="3400" smtClean="0"/>
              <a:t>Sexually Transmitted Infections/HIV</a:t>
            </a:r>
          </a:p>
          <a:p>
            <a:pPr marL="781050" lvl="1" eaLnBrk="1" hangingPunct="1"/>
            <a:r>
              <a:rPr lang="en-US" sz="3400" smtClean="0"/>
              <a:t>Hypertension</a:t>
            </a:r>
          </a:p>
          <a:p>
            <a:pPr marL="781050" lvl="1" eaLnBrk="1" hangingPunct="1"/>
            <a:r>
              <a:rPr lang="en-US" sz="3400" smtClean="0"/>
              <a:t>Nutrition</a:t>
            </a:r>
          </a:p>
          <a:p>
            <a:pPr marL="781050" lvl="1" eaLnBrk="1" hangingPunct="1"/>
            <a:r>
              <a:rPr lang="en-US" sz="3400" smtClean="0"/>
              <a:t>Cancer/ Cancer Risk</a:t>
            </a:r>
          </a:p>
          <a:p>
            <a:pPr marL="781050" lvl="1" eaLnBrk="1" hangingPunct="1"/>
            <a:r>
              <a:rPr lang="en-US" sz="3400" smtClean="0"/>
              <a:t>Substance Abuse</a:t>
            </a:r>
          </a:p>
        </p:txBody>
      </p:sp>
      <p:sp>
        <p:nvSpPr>
          <p:cNvPr id="17412" name="Rectangle 3"/>
          <p:cNvSpPr>
            <a:spLocks/>
          </p:cNvSpPr>
          <p:nvPr/>
        </p:nvSpPr>
        <p:spPr bwMode="auto">
          <a:xfrm>
            <a:off x="6616700" y="2273300"/>
            <a:ext cx="5740400" cy="3657600"/>
          </a:xfrm>
          <a:prstGeom prst="rect">
            <a:avLst/>
          </a:prstGeom>
          <a:noFill/>
          <a:ln w="12700">
            <a:noFill/>
            <a:miter lim="800000"/>
            <a:headEnd/>
            <a:tailEnd/>
          </a:ln>
        </p:spPr>
        <p:txBody>
          <a:bodyPr lIns="0" tIns="0" rIns="57793" bIns="0"/>
          <a:lstStyle/>
          <a:p>
            <a:pPr marL="381000" indent="-341313" algn="l">
              <a:spcBef>
                <a:spcPts val="963"/>
              </a:spcBef>
              <a:buClr>
                <a:srgbClr val="000000"/>
              </a:buClr>
              <a:buSzPct val="100000"/>
              <a:buFont typeface="Arial" charset="0"/>
              <a:buChar char="•"/>
            </a:pPr>
            <a:r>
              <a:rPr lang="en-US" sz="3800">
                <a:solidFill>
                  <a:schemeClr val="tx1"/>
                </a:solidFill>
                <a:latin typeface="Lucida Grande" charset="0"/>
                <a:ea typeface="Lucida Grande" charset="0"/>
                <a:cs typeface="Lucida Grande" charset="0"/>
                <a:sym typeface="Lucida Grande" charset="0"/>
              </a:rPr>
              <a:t>Medical community perceived health concerns</a:t>
            </a:r>
          </a:p>
          <a:p>
            <a:pPr marL="381000" indent="-341313" algn="l">
              <a:spcBef>
                <a:spcPts val="813"/>
              </a:spcBef>
              <a:buClr>
                <a:srgbClr val="000000"/>
              </a:buClr>
              <a:buSzPct val="100000"/>
              <a:buFont typeface="Arial" charset="0"/>
              <a:buChar char="–"/>
            </a:pPr>
            <a:r>
              <a:rPr lang="en-US" sz="3400">
                <a:solidFill>
                  <a:schemeClr val="tx1"/>
                </a:solidFill>
                <a:latin typeface="Lucida Grande" charset="0"/>
                <a:ea typeface="Lucida Grande" charset="0"/>
                <a:cs typeface="Lucida Grande" charset="0"/>
                <a:sym typeface="Lucida Grande" charset="0"/>
              </a:rPr>
              <a:t>Stroke (350% increase)</a:t>
            </a:r>
          </a:p>
          <a:p>
            <a:pPr marL="381000" indent="-341313" algn="l">
              <a:spcBef>
                <a:spcPts val="813"/>
              </a:spcBef>
              <a:buClr>
                <a:srgbClr val="000000"/>
              </a:buClr>
              <a:buSzPct val="100000"/>
              <a:buFont typeface="Arial" charset="0"/>
              <a:buChar char="–"/>
            </a:pPr>
            <a:r>
              <a:rPr lang="en-US" sz="3400">
                <a:solidFill>
                  <a:schemeClr val="tx1"/>
                </a:solidFill>
                <a:latin typeface="Lucida Grande" charset="0"/>
                <a:ea typeface="Lucida Grande" charset="0"/>
                <a:cs typeface="Lucida Grande" charset="0"/>
                <a:sym typeface="Lucida Grande" charset="0"/>
              </a:rPr>
              <a:t>Arthritis</a:t>
            </a:r>
          </a:p>
          <a:p>
            <a:pPr marL="381000" indent="-341313" algn="l">
              <a:spcBef>
                <a:spcPts val="813"/>
              </a:spcBef>
              <a:buClr>
                <a:srgbClr val="000000"/>
              </a:buClr>
              <a:buSzPct val="100000"/>
              <a:buFont typeface="Arial" charset="0"/>
              <a:buChar char="–"/>
            </a:pPr>
            <a:r>
              <a:rPr lang="en-US" sz="3400">
                <a:solidFill>
                  <a:schemeClr val="tx1"/>
                </a:solidFill>
                <a:latin typeface="Lucida Grande" charset="0"/>
                <a:ea typeface="Lucida Grande" charset="0"/>
                <a:cs typeface="Lucida Grande" charset="0"/>
                <a:sym typeface="Lucida Grande" charset="0"/>
              </a:rPr>
              <a:t>Non-immunization</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p:txBody>
          <a:bodyPr rIns="166380"/>
          <a:lstStyle/>
          <a:p>
            <a:pPr marL="57144" indent="0" eaLnBrk="1" fontAlgn="auto" hangingPunct="1">
              <a:spcAft>
                <a:spcPts val="0"/>
              </a:spcAft>
              <a:defRPr/>
            </a:pPr>
            <a:r>
              <a:rPr lang="en-US" dirty="0">
                <a:solidFill>
                  <a:schemeClr val="accent1">
                    <a:tint val="83000"/>
                    <a:satMod val="150000"/>
                  </a:schemeClr>
                </a:solidFill>
              </a:rPr>
              <a:t>Why?</a:t>
            </a:r>
          </a:p>
        </p:txBody>
      </p:sp>
      <p:sp>
        <p:nvSpPr>
          <p:cNvPr id="18435" name="Rectangle 2"/>
          <p:cNvSpPr>
            <a:spLocks noGrp="1" noChangeArrowheads="1"/>
          </p:cNvSpPr>
          <p:nvPr>
            <p:ph idx="1"/>
          </p:nvPr>
        </p:nvSpPr>
        <p:spPr>
          <a:xfrm>
            <a:off x="650875" y="2678113"/>
            <a:ext cx="11703050" cy="6502400"/>
          </a:xfrm>
        </p:spPr>
        <p:txBody>
          <a:bodyPr rIns="166380"/>
          <a:lstStyle/>
          <a:p>
            <a:pPr eaLnBrk="1" hangingPunct="1"/>
            <a:r>
              <a:rPr lang="en-US" smtClean="0"/>
              <a:t>Contributing factors</a:t>
            </a:r>
          </a:p>
          <a:p>
            <a:pPr marL="781050" lvl="1" eaLnBrk="1" hangingPunct="1"/>
            <a:r>
              <a:rPr lang="en-US" smtClean="0"/>
              <a:t>Low socio-economic status</a:t>
            </a:r>
          </a:p>
          <a:p>
            <a:pPr marL="781050" lvl="1" eaLnBrk="1" hangingPunct="1"/>
            <a:r>
              <a:rPr lang="en-US" smtClean="0"/>
              <a:t>Lack of access to care</a:t>
            </a:r>
          </a:p>
          <a:p>
            <a:pPr marL="781050" lvl="1" eaLnBrk="1" hangingPunct="1"/>
            <a:r>
              <a:rPr lang="en-US" smtClean="0"/>
              <a:t>No health insurance</a:t>
            </a:r>
          </a:p>
          <a:p>
            <a:pPr marL="781050" lvl="1" eaLnBrk="1" hangingPunct="1"/>
            <a:r>
              <a:rPr lang="en-US" smtClean="0"/>
              <a:t>Language barriers</a:t>
            </a:r>
          </a:p>
          <a:p>
            <a:pPr marL="781050" lvl="1" eaLnBrk="1" hangingPunct="1"/>
            <a:r>
              <a:rPr lang="en-US" smtClean="0"/>
              <a:t>Misconception/mistrust of health care system</a:t>
            </a:r>
          </a:p>
          <a:p>
            <a:pPr eaLnBrk="1" hangingPunct="1"/>
            <a:r>
              <a:rPr lang="en-US" smtClean="0"/>
              <a:t>Cultural Influence</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p:txBody>
          <a:bodyPr rIns="166380"/>
          <a:lstStyle/>
          <a:p>
            <a:pPr marL="57144" indent="0" eaLnBrk="1" fontAlgn="auto" hangingPunct="1">
              <a:spcAft>
                <a:spcPts val="0"/>
              </a:spcAft>
              <a:defRPr/>
            </a:pPr>
            <a:r>
              <a:rPr lang="en-US" dirty="0">
                <a:solidFill>
                  <a:schemeClr val="accent1">
                    <a:tint val="83000"/>
                    <a:satMod val="150000"/>
                  </a:schemeClr>
                </a:solidFill>
              </a:rPr>
              <a:t>Health Care</a:t>
            </a:r>
          </a:p>
        </p:txBody>
      </p:sp>
      <p:pic>
        <p:nvPicPr>
          <p:cNvPr id="19459" name="Picture 2"/>
          <p:cNvPicPr>
            <a:picLocks noChangeArrowheads="1"/>
          </p:cNvPicPr>
          <p:nvPr/>
        </p:nvPicPr>
        <p:blipFill>
          <a:blip r:embed="rId3" cstate="print"/>
          <a:srcRect/>
          <a:stretch>
            <a:fillRect/>
          </a:stretch>
        </p:blipFill>
        <p:spPr bwMode="auto">
          <a:xfrm>
            <a:off x="977900" y="1739900"/>
            <a:ext cx="10515600" cy="7581900"/>
          </a:xfrm>
          <a:prstGeom prst="rect">
            <a:avLst/>
          </a:prstGeom>
          <a:noFill/>
          <a:ln w="12700">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p:cNvSpPr>
          <p:nvPr/>
        </p:nvSpPr>
        <p:spPr bwMode="auto">
          <a:xfrm>
            <a:off x="1016000" y="1676400"/>
            <a:ext cx="11569700" cy="675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txBody>
          <a:bodyPr lIns="0" tIns="0" rIns="0" bIns="0" anchor="ctr"/>
          <a:lstStyle/>
          <a:p>
            <a:pPr algn="l">
              <a:lnSpc>
                <a:spcPct val="115000"/>
              </a:lnSpc>
              <a:defRPr/>
            </a:pPr>
            <a:r>
              <a:rPr lang="en-US" sz="4800" dirty="0">
                <a:solidFill>
                  <a:schemeClr val="accent1"/>
                </a:solidFill>
                <a:latin typeface="+mj-lt"/>
                <a:cs typeface="Times New Roman" charset="0"/>
                <a:sym typeface="Times New Roman" charset="0"/>
              </a:rPr>
              <a:t>Latinos/ Hispanic Family Roles vs. Nursing Practice</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Primary care provider (Hispanic women)</a:t>
            </a:r>
          </a:p>
          <a:p>
            <a:pPr algn="l">
              <a:lnSpc>
                <a:spcPct val="115000"/>
              </a:lnSpc>
              <a:defRPr/>
            </a:pPr>
            <a:endParaRPr lang="en-US" sz="3600" dirty="0">
              <a:solidFill>
                <a:schemeClr val="tx1"/>
              </a:solidFill>
              <a:latin typeface="+mj-lt"/>
              <a:cs typeface="Times New Roman" charset="0"/>
              <a:sym typeface="Times New Roman" charset="0"/>
            </a:endParaRPr>
          </a:p>
          <a:p>
            <a:pPr algn="l">
              <a:lnSpc>
                <a:spcPct val="115000"/>
              </a:lnSpc>
              <a:defRPr/>
            </a:pPr>
            <a:r>
              <a:rPr lang="en-US" sz="3600" dirty="0">
                <a:solidFill>
                  <a:schemeClr val="tx1"/>
                </a:solidFill>
                <a:latin typeface="+mj-lt"/>
                <a:cs typeface="Times New Roman" charset="0"/>
                <a:sym typeface="Times New Roman" charset="0"/>
              </a:rPr>
              <a:t>Nurses Stereotypes on Latinos/Hispanic:</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Nutrition</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Occupation</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Appearance</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Level of education</a:t>
            </a:r>
          </a:p>
          <a:p>
            <a:pPr algn="l">
              <a:lnSpc>
                <a:spcPct val="115000"/>
              </a:lnSpc>
              <a:buClr>
                <a:srgbClr val="000000"/>
              </a:buClr>
              <a:buSzPct val="100000"/>
              <a:buFont typeface="Symbol" charset="2"/>
              <a:buChar char="•"/>
              <a:defRPr/>
            </a:pPr>
            <a:r>
              <a:rPr lang="en-US" sz="3600" dirty="0">
                <a:solidFill>
                  <a:schemeClr val="tx1"/>
                </a:solidFill>
                <a:latin typeface="+mj-lt"/>
                <a:cs typeface="Times New Roman" charset="0"/>
                <a:sym typeface="Times New Roman" charset="0"/>
              </a:rPr>
              <a:t>Immigration status</a:t>
            </a:r>
            <a:endParaRPr lang="en-US" sz="1100" dirty="0">
              <a:solidFill>
                <a:schemeClr val="tx1"/>
              </a:solidFill>
              <a:latin typeface="+mj-lt"/>
              <a:cs typeface="Times New Roman" charset="0"/>
              <a:sym typeface="Times New Roman" charset="0"/>
            </a:endParaRPr>
          </a:p>
          <a:p>
            <a:pPr>
              <a:lnSpc>
                <a:spcPct val="115000"/>
              </a:lnSpc>
              <a:defRPr/>
            </a:pPr>
            <a:endParaRPr lang="en-US" dirty="0">
              <a:solidFill>
                <a:schemeClr val="tx1"/>
              </a:solidFill>
              <a:ea typeface="Gill Sans" charset="0"/>
              <a:cs typeface="Gill Sans" charset="0"/>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Pages>0</Pages>
  <Words>1205</Words>
  <Characters>0</Characters>
  <Application>Microsoft Office PowerPoint</Application>
  <PresentationFormat>Custom</PresentationFormat>
  <Lines>0</Lines>
  <Paragraphs>114</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Verve</vt:lpstr>
      <vt:lpstr>Hispanic/Latino Americans &amp; Healthcare</vt:lpstr>
      <vt:lpstr>Hispanic/ Latino Americans Introduction</vt:lpstr>
      <vt:lpstr>Demographics in Illinois</vt:lpstr>
      <vt:lpstr>Demographics in the United States</vt:lpstr>
      <vt:lpstr>Trends</vt:lpstr>
      <vt:lpstr>Major Health Concerns</vt:lpstr>
      <vt:lpstr>Why?</vt:lpstr>
      <vt:lpstr>Health Care</vt:lpstr>
      <vt:lpstr>Slide 9</vt:lpstr>
      <vt:lpstr>Impact on Nurses</vt:lpstr>
      <vt:lpstr>Slide 11</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Hispanic/Latino Americans &amp; Healthcare</dc:title>
  <dc:creator>Laura</dc:creator>
  <cp:lastModifiedBy> </cp:lastModifiedBy>
  <cp:revision>22</cp:revision>
  <dcterms:modified xsi:type="dcterms:W3CDTF">2011-04-17T01:08:52Z</dcterms:modified>
</cp:coreProperties>
</file>