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14"/>
  </p:notesMasterIdLst>
  <p:sldIdLst>
    <p:sldId id="256" r:id="rId2"/>
    <p:sldId id="257" r:id="rId3"/>
    <p:sldId id="258" r:id="rId4"/>
    <p:sldId id="268" r:id="rId5"/>
    <p:sldId id="269" r:id="rId6"/>
    <p:sldId id="270" r:id="rId7"/>
    <p:sldId id="260" r:id="rId8"/>
    <p:sldId id="265" r:id="rId9"/>
    <p:sldId id="266" r:id="rId10"/>
    <p:sldId id="267" r:id="rId11"/>
    <p:sldId id="271" r:id="rId12"/>
    <p:sldId id="272"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0" charset="-128"/>
        <a:cs typeface="+mn-cs"/>
      </a:defRPr>
    </a:lvl5pPr>
    <a:lvl6pPr marL="2286000" algn="l" defTabSz="914400" rtl="0" eaLnBrk="1" latinLnBrk="0" hangingPunct="1">
      <a:defRPr sz="2400" kern="1200">
        <a:solidFill>
          <a:schemeClr val="tx1"/>
        </a:solidFill>
        <a:latin typeface="Arial" charset="0"/>
        <a:ea typeface="ＭＳ Ｐゴシック" pitchFamily="-80" charset="-128"/>
        <a:cs typeface="+mn-cs"/>
      </a:defRPr>
    </a:lvl6pPr>
    <a:lvl7pPr marL="2743200" algn="l" defTabSz="914400" rtl="0" eaLnBrk="1" latinLnBrk="0" hangingPunct="1">
      <a:defRPr sz="2400" kern="1200">
        <a:solidFill>
          <a:schemeClr val="tx1"/>
        </a:solidFill>
        <a:latin typeface="Arial" charset="0"/>
        <a:ea typeface="ＭＳ Ｐゴシック" pitchFamily="-80" charset="-128"/>
        <a:cs typeface="+mn-cs"/>
      </a:defRPr>
    </a:lvl7pPr>
    <a:lvl8pPr marL="3200400" algn="l" defTabSz="914400" rtl="0" eaLnBrk="1" latinLnBrk="0" hangingPunct="1">
      <a:defRPr sz="2400" kern="1200">
        <a:solidFill>
          <a:schemeClr val="tx1"/>
        </a:solidFill>
        <a:latin typeface="Arial" charset="0"/>
        <a:ea typeface="ＭＳ Ｐゴシック" pitchFamily="-80" charset="-128"/>
        <a:cs typeface="+mn-cs"/>
      </a:defRPr>
    </a:lvl8pPr>
    <a:lvl9pPr marL="3657600" algn="l" defTabSz="914400" rtl="0" eaLnBrk="1" latinLnBrk="0" hangingPunct="1">
      <a:defRPr sz="2400" kern="1200">
        <a:solidFill>
          <a:schemeClr val="tx1"/>
        </a:solidFill>
        <a:latin typeface="Arial"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35263" autoAdjust="0"/>
  </p:normalViewPr>
  <p:slideViewPr>
    <p:cSldViewPr>
      <p:cViewPr varScale="1">
        <p:scale>
          <a:sx n="24" d="100"/>
          <a:sy n="24" d="100"/>
        </p:scale>
        <p:origin x="-17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9AD26497-0D00-4B78-BF6A-04640731484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A8290-7C1B-4A47-8DD5-D8405DC68B69}" type="slidenum">
              <a:rPr lang="en-US"/>
              <a:pPr/>
              <a:t>1</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FA0B0-AE5E-4202-89CF-CBA7A58E3EDA}" type="slidenum">
              <a:rPr lang="en-US"/>
              <a:pPr/>
              <a:t>10</a:t>
            </a:fld>
            <a:endParaRPr lang="en-US"/>
          </a:p>
        </p:txBody>
      </p:sp>
      <p:sp>
        <p:nvSpPr>
          <p:cNvPr id="1026" name="Rectangle 2"/>
          <p:cNvSpPr>
            <a:spLocks noGrp="1" noRot="1" noChangeAspect="1" noChangeArrowheads="1" noTextEdit="1"/>
          </p:cNvSpPr>
          <p:nvPr>
            <p:ph type="sldImg"/>
          </p:nvPr>
        </p:nvSpPr>
        <p:spPr>
          <a:ln/>
        </p:spPr>
      </p:sp>
      <p:sp>
        <p:nvSpPr>
          <p:cNvPr id="1027" name="Rectangle 3"/>
          <p:cNvSpPr>
            <a:spLocks noGrp="1" noChangeArrowheads="1"/>
          </p:cNvSpPr>
          <p:nvPr>
            <p:ph type="body" idx="1"/>
          </p:nvPr>
        </p:nvSpPr>
        <p:spPr/>
        <p:txBody>
          <a:bodyPr/>
          <a:lstStyle/>
          <a:p>
            <a:r>
              <a:rPr lang="en-US" dirty="0">
                <a:latin typeface="Times New Roman" pitchFamily="-80" charset="0"/>
              </a:rPr>
              <a:t>In this respected culture there are three different categories that aid in the diversity that African Americans bring to the United States. We, as student nurses, need to not only be aware of our own beliefs and cultures, we need to have consideration and respect for other cultures as well. In accordance with educating nurses on the different cultures, an awareness of three categories needs to be brought to mind. The first of these is having knowledge of the African American culture, which is called </a:t>
            </a:r>
            <a:r>
              <a:rPr lang="en-US" b="1" u="sng" dirty="0">
                <a:latin typeface="Times New Roman" pitchFamily="-80" charset="0"/>
              </a:rPr>
              <a:t>C</a:t>
            </a:r>
            <a:r>
              <a:rPr lang="en-US" dirty="0">
                <a:latin typeface="Times New Roman" pitchFamily="-80" charset="0"/>
              </a:rPr>
              <a:t>ultural competence. The second is being sensitive and caring about another</a:t>
            </a:r>
            <a:r>
              <a:rPr lang="en-US" dirty="0">
                <a:latin typeface="Arial"/>
              </a:rPr>
              <a:t>’</a:t>
            </a:r>
            <a:r>
              <a:rPr lang="en-US" dirty="0">
                <a:latin typeface="Times New Roman" pitchFamily="-80" charset="0"/>
              </a:rPr>
              <a:t>s culture, even if it is not what the nurse believes. This is considered cultural sensitivity. The last of these concepts is cultural humility which is described as </a:t>
            </a:r>
            <a:r>
              <a:rPr lang="en-US" dirty="0">
                <a:latin typeface="Arial"/>
              </a:rPr>
              <a:t>“</a:t>
            </a:r>
            <a:r>
              <a:rPr lang="en-US" dirty="0">
                <a:latin typeface="Times New Roman" pitchFamily="-80" charset="0"/>
              </a:rPr>
              <a:t>...the view that one understands that he or she could not be competent in another</a:t>
            </a:r>
            <a:r>
              <a:rPr lang="en-US" dirty="0">
                <a:latin typeface="Arial"/>
              </a:rPr>
              <a:t>’</a:t>
            </a:r>
            <a:r>
              <a:rPr lang="en-US" dirty="0">
                <a:latin typeface="Times New Roman" pitchFamily="-80" charset="0"/>
              </a:rPr>
              <a:t>s culture, but one can take a posture of willingness to learn and gain experience about other cultures from those who inhabit the culture</a:t>
            </a:r>
            <a:r>
              <a:rPr lang="en-US" dirty="0">
                <a:latin typeface="Arial"/>
              </a:rPr>
              <a:t>”</a:t>
            </a:r>
            <a:r>
              <a:rPr lang="en-US" dirty="0">
                <a:latin typeface="Times New Roman" pitchFamily="-80" charset="0"/>
              </a:rPr>
              <a:t> (Chitty &amp; Black, 2011, p. 52). These are all important necessities to remember when practicing as a professional health care worker. </a:t>
            </a:r>
          </a:p>
          <a:p>
            <a:endParaRPr lang="en-US" dirty="0">
              <a:latin typeface="Times New Roman" pitchFamily="-80" charset="0"/>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17758-1CD2-4DBF-A307-41C0222B7C64}" type="slidenum">
              <a:rPr lang="en-US"/>
              <a:pPr/>
              <a:t>11</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dirty="0"/>
              <a:t>African Americans make up a small but significant minority in the U.S. The numbers and statistics for the demographics of the </a:t>
            </a:r>
            <a:r>
              <a:rPr lang="en-US" b="1" u="sng" dirty="0"/>
              <a:t>b</a:t>
            </a:r>
            <a:r>
              <a:rPr lang="en-US" dirty="0"/>
              <a:t>lack population are astounding. This culture’s health preferences are unique, respectable, and realistic. As nursing students, the impact of this culture is important as both a heath care professional and as a human being. All cultures and their preferences should be treated with consideration. The nurse needs to first decide what he/she believes and establish their own values before they can truly relate or understand what the patient needs and nurture them. The African American culture has contributed to society today in so many ways. From Rosa Parks to Martin Luther King </a:t>
            </a:r>
            <a:r>
              <a:rPr lang="en-US" b="1" u="sng" dirty="0"/>
              <a:t>Junior,</a:t>
            </a:r>
            <a:r>
              <a:rPr lang="en-US" dirty="0"/>
              <a:t> the bond of the </a:t>
            </a:r>
            <a:r>
              <a:rPr lang="en-US" b="1" u="sng" dirty="0"/>
              <a:t>b</a:t>
            </a:r>
            <a:r>
              <a:rPr lang="en-US" dirty="0"/>
              <a:t>lack community is strong and durable. Because of this culture and their struggles, America is powerful and full of </a:t>
            </a:r>
            <a:r>
              <a:rPr lang="en-US" dirty="0" smtClean="0"/>
              <a:t>patriotism.  </a:t>
            </a:r>
          </a:p>
          <a:p>
            <a:endParaRPr lang="en-US" dirty="0" smtClean="0"/>
          </a:p>
          <a:p>
            <a:endParaRPr lang="en-US" dirty="0" smtClean="0"/>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4E8BD-461E-4EA7-B815-077AEC70C854}" type="slidenum">
              <a:rPr lang="en-US"/>
              <a:pPr/>
              <a:t>12</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presentation was very informative. I learned something new </a:t>
            </a:r>
            <a:r>
              <a:rPr lang="en-US" baseline="0" dirty="0" smtClean="0"/>
              <a:t> regarding the impact of alternative/complementary medicine on the African American culture.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Your presentation to the class and  the design and content of your </a:t>
            </a:r>
            <a:r>
              <a:rPr lang="en-US" baseline="0" dirty="0" err="1" smtClean="0"/>
              <a:t>PowerPoints</a:t>
            </a:r>
            <a:r>
              <a:rPr lang="en-US" baseline="0" dirty="0" smtClean="0"/>
              <a:t> was clear, concise and interesting.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smtClean="0"/>
              <a:t>The minor </a:t>
            </a:r>
            <a:r>
              <a:rPr lang="en-US" baseline="0" dirty="0" smtClean="0"/>
              <a:t>APA errors are underlined and bold-faced</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Overall, excellent! – Cindy Line, RN, MSN – Instructor, N200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Content: 70/70</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APA: 26/30</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Grade: 96/100</a:t>
            </a: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90C08-9437-4300-A0CC-E56CACF83DF7}" type="slidenum">
              <a:rPr lang="en-US"/>
              <a:pPr/>
              <a:t>2</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t>The purpose of this presentation is to inform individuals on the demographic representation of African Americans in the United States, their health preferences, and the impact of those preferences on nursing care in the United States.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A9B26-E6E5-42F1-ABA0-FACF65D6E9A3}" type="slidenum">
              <a:rPr lang="en-US"/>
              <a:pPr/>
              <a:t>3</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dirty="0"/>
              <a:t>Africans migrated to </a:t>
            </a:r>
            <a:r>
              <a:rPr lang="en-US" b="1" u="sng" dirty="0">
                <a:solidFill>
                  <a:srgbClr val="FF0000"/>
                </a:solidFill>
              </a:rPr>
              <a:t>American </a:t>
            </a:r>
            <a:r>
              <a:rPr lang="en-US" dirty="0"/>
              <a:t>mainly between the years of 1619 and 1860. They were forced to be brought to </a:t>
            </a:r>
            <a:r>
              <a:rPr lang="en-US" b="1" u="sng" dirty="0"/>
              <a:t>American</a:t>
            </a:r>
            <a:r>
              <a:rPr lang="en-US" dirty="0"/>
              <a:t> as slaves. The actual number of slaves in </a:t>
            </a:r>
            <a:r>
              <a:rPr lang="en-US" b="1" u="sng" dirty="0"/>
              <a:t>American </a:t>
            </a:r>
            <a:r>
              <a:rPr lang="en-US" dirty="0"/>
              <a:t>is unknown, however estimates are between 3.5 and 24 million. Slaves were used predominantly in the South, which actually has an impact on where they continue to reside today. (</a:t>
            </a:r>
            <a:r>
              <a:rPr lang="en-US" dirty="0" err="1"/>
              <a:t>Campinha-Bacote</a:t>
            </a:r>
            <a:r>
              <a:rPr lang="en-US" dirty="0"/>
              <a:t>, 2009, p. 49) The first nursing schools were segregated. African Americans graduated from specific nursing programs and continued on to take care of patients in African American hospitals. The first college to combine </a:t>
            </a:r>
            <a:r>
              <a:rPr lang="en-US" b="1" u="sng" dirty="0"/>
              <a:t>w</a:t>
            </a:r>
            <a:r>
              <a:rPr lang="en-US" dirty="0"/>
              <a:t>hites and </a:t>
            </a:r>
            <a:r>
              <a:rPr lang="en-US" b="1" dirty="0"/>
              <a:t>b</a:t>
            </a:r>
            <a:r>
              <a:rPr lang="en-US" dirty="0"/>
              <a:t>lacks was Atlanta Baptist Female Seminary in Atlanta ,Georgia. (Chitty &amp; Black, 2011, p. 32) In 2001, the population of African Americans was approximately 34.3 million. Experts predicted there to be a 40.2 million rise by the year 2010. African Americans compose 12.1% of our total population. The location of preference for African Americans is predominantly in the South, where 50% of them still reside. Many experts believe that slavery contributed greatly to their location. The other areas of the U.S. where African Americans reside are as follows: 19% in the North and Northeast, 9% in the West, and 19% in the Midwest. The highest areas of concentration are in New York City and Chicago. New York City is comprised of 2 million, while Chicago is comprised of 1 million. (</a:t>
            </a:r>
            <a:r>
              <a:rPr lang="en-US" dirty="0" err="1"/>
              <a:t>Campinha-Bacote</a:t>
            </a:r>
            <a:r>
              <a:rPr lang="en-US" dirty="0"/>
              <a:t>, 2009, p. 49) There are 37 million people living in poverty in America. Of these people, 34.1% are African American. This leads to inadequate nutrition and unattainable health care. (Chitty &amp; Black, 2011, p. 52) There are many health disparities regarding African Americans. They are at high risk for the following health conditions: heart disease, hypertension, infant mortality, cancer, HIV/AIDS, violence, type 2 diabetes mellitus, and asthma. Death due to violence is shockingly the 6th leading cause of death in African Americans. Sick cell disease also affects one in every 500 in the African American population. African Americans, although they make up 12% of our population, contribute to half of all HIV/AIDS cases in America. With this being said, African Americans contribute to 82% of pediatric AIDS cases. (</a:t>
            </a:r>
            <a:r>
              <a:rPr lang="en-US" dirty="0" err="1"/>
              <a:t>Campinha-Bacote</a:t>
            </a:r>
            <a:r>
              <a:rPr lang="en-US" dirty="0"/>
              <a:t>, 2009, p. 49)</a:t>
            </a:r>
          </a:p>
          <a:p>
            <a:endParaRPr lang="en-US" dirty="0" smtClean="0">
              <a:latin typeface="Times New Roman" pitchFamily="-80" charset="0"/>
            </a:endParaRPr>
          </a:p>
          <a:p>
            <a:r>
              <a:rPr lang="en-US" b="1" u="sng" dirty="0" smtClean="0">
                <a:latin typeface="Times New Roman" pitchFamily="-80" charset="0"/>
              </a:rPr>
              <a:t>Very</a:t>
            </a:r>
            <a:r>
              <a:rPr lang="en-US" b="1" u="sng" baseline="0" dirty="0" smtClean="0">
                <a:latin typeface="Times New Roman" pitchFamily="-80" charset="0"/>
              </a:rPr>
              <a:t> complete discussion of demographics.</a:t>
            </a:r>
            <a:endParaRPr lang="en-US" b="1" u="sng" dirty="0">
              <a:latin typeface="Times New Roman" pitchFamily="-8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062DA-37B3-46BB-A0BF-850EC9400EE1}" type="slidenum">
              <a:rPr lang="en-US"/>
              <a:pPr/>
              <a:t>4</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a:spcAft>
                <a:spcPts val="1000"/>
              </a:spcAft>
            </a:pPr>
            <a:r>
              <a:rPr lang="en-US" dirty="0">
                <a:latin typeface="Times New Roman" pitchFamily="-80" charset="0"/>
              </a:rPr>
              <a:t>African Americans place high value on extended family networks and have great respect for their elders.  This contrasts with the typical American view of elderly people as a burden on society.  They also value religion and religious behavior which is often incorporated into their healthcare.  African American people rely heavily on their religiosity or spirituality to get them through their most difficult times.  Interdependence with other African Americans is seen as essential for daily survival.  Technology is very important to African Americans as well, including objects such as the car and television.  This is common for many American people.  They are very involved with musical and physical activities and may rely on folk foods and fold medicine for healing. (Maurer &amp; Smith, 2005, pp. 222-234)</a:t>
            </a:r>
          </a:p>
          <a:p>
            <a:pPr>
              <a:spcAft>
                <a:spcPts val="1000"/>
              </a:spcAft>
            </a:pPr>
            <a:r>
              <a:rPr lang="en-US" dirty="0">
                <a:latin typeface="Times New Roman" pitchFamily="-80" charset="0"/>
              </a:rPr>
              <a:t>The healthcare preferences of African Americans rely greatly on their cultural values.  When sick, African American people are greatly involved in their healthcare and devoted to giving their physical presence.  They are comfortable with appropriate touch.  Family support provides strength and support during difficult times and many African American people rely on Jesus to save them via songs or prayers.  Many will also use home remedies in conjunction with modern medicine to treat their ailments. (Maurer &amp; Smith, 2005, pp. 222-234)</a:t>
            </a:r>
          </a:p>
          <a:p>
            <a:pPr>
              <a:spcAft>
                <a:spcPts val="1000"/>
              </a:spcAft>
            </a:pPr>
            <a:r>
              <a:rPr lang="en-US" dirty="0">
                <a:latin typeface="Times New Roman" pitchFamily="-80" charset="0"/>
              </a:rPr>
              <a:t>In regards to nonverbal communication, African Americans prefer touch when appropriate as well as silence when appropriate.  They do not like healthcare providers to pry into their personal lives; therefore, if they are silent, they do not want to share the information.  It is also important to know that a common way to respect older African American adults is to address them by their title (Miss or Mr.) and then their first name. Mr. Jeremy is an example. (Maurer &amp; Smith, 2005, pp. 222-234)</a:t>
            </a:r>
          </a:p>
          <a:p>
            <a:endParaRPr lang="en-US" dirty="0">
              <a:latin typeface="Times New Roman" pitchFamily="-80" charset="0"/>
            </a:endParaRPr>
          </a:p>
          <a:p>
            <a:endParaRPr lang="en-US" i="1" dirty="0">
              <a:latin typeface="Times New Roman" pitchFamily="-8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C6238-4062-41E9-B182-7B9B1855F69F}" type="slidenum">
              <a:rPr lang="en-US"/>
              <a:pPr/>
              <a:t>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a:spcAft>
                <a:spcPts val="1000"/>
              </a:spcAft>
            </a:pPr>
            <a:r>
              <a:rPr lang="en-US" dirty="0">
                <a:latin typeface="Times New Roman" pitchFamily="-80" charset="0"/>
              </a:rPr>
              <a:t>Different cultures have prevalent health belief paradigms, and for African Americans, the </a:t>
            </a:r>
            <a:r>
              <a:rPr lang="en-US" dirty="0" err="1">
                <a:latin typeface="Times New Roman" pitchFamily="-80" charset="0"/>
              </a:rPr>
              <a:t>Magico-</a:t>
            </a:r>
            <a:r>
              <a:rPr lang="en-US" b="1" u="sng" dirty="0" err="1">
                <a:latin typeface="Times New Roman" pitchFamily="-80" charset="0"/>
              </a:rPr>
              <a:t>regligious</a:t>
            </a:r>
            <a:r>
              <a:rPr lang="en-US" dirty="0">
                <a:latin typeface="Times New Roman" pitchFamily="-80" charset="0"/>
              </a:rPr>
              <a:t> paradigm prevails.  The belief is that supernatural forces are dominant and that God determines the fate of the people.  Illness is seen as punishment from God.  Therefore, common healing practices often include magic and religious means. (Maurer &amp; Smith, 2005, pp. 222-234)</a:t>
            </a:r>
          </a:p>
          <a:p>
            <a:pPr>
              <a:spcAft>
                <a:spcPts val="1000"/>
              </a:spcAft>
            </a:pPr>
            <a:r>
              <a:rPr lang="en-US" dirty="0">
                <a:latin typeface="Times New Roman" pitchFamily="-80" charset="0"/>
              </a:rPr>
              <a:t>Folk medicine and folk healers are seen in many different cultures.  It is vital that healthcare workers understand the importance of folk medicine to the African American culture and how it may or may not interfere with modern medical treatment.  Specific types of healers seen in the African American communities include the </a:t>
            </a:r>
            <a:r>
              <a:rPr lang="en-US" i="1" dirty="0">
                <a:latin typeface="Times New Roman" pitchFamily="-80" charset="0"/>
              </a:rPr>
              <a:t>Old Lady</a:t>
            </a:r>
            <a:r>
              <a:rPr lang="en-US" dirty="0">
                <a:latin typeface="Times New Roman" pitchFamily="-80" charset="0"/>
              </a:rPr>
              <a:t>, spiritualist, and voodoo priest or priestess (Maurer &amp; Smith, 2005, pp. 222-234)</a:t>
            </a:r>
          </a:p>
          <a:p>
            <a:pPr>
              <a:spcAft>
                <a:spcPts val="1000"/>
              </a:spcAft>
            </a:pPr>
            <a:r>
              <a:rPr lang="en-US" dirty="0">
                <a:latin typeface="Times New Roman" pitchFamily="-80" charset="0"/>
              </a:rPr>
              <a:t>Alternative and </a:t>
            </a:r>
            <a:r>
              <a:rPr lang="en-US" b="1" u="sng" dirty="0">
                <a:latin typeface="Times New Roman" pitchFamily="-80" charset="0"/>
              </a:rPr>
              <a:t>C</a:t>
            </a:r>
            <a:r>
              <a:rPr lang="en-US" dirty="0">
                <a:latin typeface="Times New Roman" pitchFamily="-80" charset="0"/>
              </a:rPr>
              <a:t>omplementary therapies are also used commonly among many </a:t>
            </a:r>
            <a:r>
              <a:rPr lang="en-US" b="1" u="sng" dirty="0">
                <a:latin typeface="Times New Roman" pitchFamily="-80" charset="0"/>
              </a:rPr>
              <a:t>Americans</a:t>
            </a:r>
            <a:r>
              <a:rPr lang="en-US" dirty="0">
                <a:latin typeface="Times New Roman" pitchFamily="-80" charset="0"/>
              </a:rPr>
              <a:t>.  The most common include prayer, natural products such as herbals, and deep breathing.  They are more likely to be used with people who suffer from a chronic illness.  The African American population has been shown to use more home remedies and spiritual healing.  The most common type of alternative or complementary therapy that African Americans use is prayer. (Brown, </a:t>
            </a:r>
            <a:r>
              <a:rPr lang="en-US" dirty="0" err="1">
                <a:latin typeface="Times New Roman" pitchFamily="-80" charset="0"/>
              </a:rPr>
              <a:t>Barner</a:t>
            </a:r>
            <a:r>
              <a:rPr lang="en-US" dirty="0">
                <a:latin typeface="Times New Roman" pitchFamily="-80" charset="0"/>
              </a:rPr>
              <a:t>, Richards, &amp; </a:t>
            </a:r>
            <a:r>
              <a:rPr lang="en-US" dirty="0" err="1">
                <a:latin typeface="Times New Roman" pitchFamily="-80" charset="0"/>
              </a:rPr>
              <a:t>Bohman</a:t>
            </a:r>
            <a:r>
              <a:rPr lang="en-US" dirty="0">
                <a:latin typeface="Times New Roman" pitchFamily="-80" charset="0"/>
              </a:rPr>
              <a:t>, 2007, pp. 751-752)</a:t>
            </a:r>
          </a:p>
          <a:p>
            <a:pPr>
              <a:spcAft>
                <a:spcPts val="1000"/>
              </a:spcAft>
            </a:pPr>
            <a:endParaRPr lang="en-US" dirty="0">
              <a:latin typeface="Times New Roman" pitchFamily="-80"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35CAE-1779-4172-A980-3B38EC434771}" type="slidenum">
              <a:rPr lang="en-US"/>
              <a:pPr/>
              <a:t>6</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a:spcAft>
                <a:spcPts val="1000"/>
              </a:spcAft>
            </a:pPr>
            <a:r>
              <a:rPr lang="en-US" dirty="0">
                <a:latin typeface="Times New Roman" pitchFamily="-80" charset="0"/>
              </a:rPr>
              <a:t>The Tuskegee Syphilis study led to major distrust of the healthcare system among African Americans.  Over 400 African American men were subjected to a study on how syphilis progresses.  They believed that they were receiving healthcare and treatment, but instead they were test subjects and were receiving no treatment at all.  Many African Americans today still distrust research participation </a:t>
            </a:r>
            <a:r>
              <a:rPr lang="en-US" b="1" u="sng" strike="sngStrike" dirty="0">
                <a:latin typeface="Times New Roman" pitchFamily="-80" charset="0"/>
              </a:rPr>
              <a:t>for</a:t>
            </a:r>
            <a:r>
              <a:rPr lang="en-US" dirty="0">
                <a:latin typeface="Times New Roman" pitchFamily="-80" charset="0"/>
              </a:rPr>
              <a:t> due to this infamous study.   There is also the question of, whether </a:t>
            </a:r>
            <a:r>
              <a:rPr lang="en-US" b="1" u="sng" dirty="0">
                <a:latin typeface="Times New Roman" pitchFamily="-80" charset="0"/>
              </a:rPr>
              <a:t>intention</a:t>
            </a:r>
            <a:r>
              <a:rPr lang="en-US" dirty="0">
                <a:latin typeface="Times New Roman" pitchFamily="-80" charset="0"/>
              </a:rPr>
              <a:t> or not, if physicians treat minority patients differently than white patients. (Kennedy &amp; Woods, 2007, pp. 56-58)</a:t>
            </a:r>
          </a:p>
          <a:p>
            <a:pPr>
              <a:spcAft>
                <a:spcPts val="1000"/>
              </a:spcAft>
            </a:pPr>
            <a:r>
              <a:rPr lang="en-US" dirty="0">
                <a:latin typeface="Times New Roman" pitchFamily="-80" charset="0"/>
              </a:rPr>
              <a:t>Due to poverty and no access to healthcare, African Americans often require more health care than white people, but their access is limited by the biases of the healthcare system as well as their distrust.  However, if an African American could see a physician of the same race, his or her overall healthcare experience could be much better. (Kennedy &amp; Woods, 2007, pp. 56-58)</a:t>
            </a:r>
          </a:p>
          <a:p>
            <a:endParaRPr lang="en-US" dirty="0">
              <a:latin typeface="Arial" charset="0"/>
            </a:endParaRPr>
          </a:p>
          <a:p>
            <a:r>
              <a:rPr lang="en-US" b="1" u="sng" dirty="0" smtClean="0">
                <a:latin typeface="Arial" charset="0"/>
              </a:rPr>
              <a:t>I</a:t>
            </a:r>
            <a:r>
              <a:rPr lang="en-US" b="1" u="sng" baseline="0" dirty="0" smtClean="0">
                <a:latin typeface="Arial" charset="0"/>
              </a:rPr>
              <a:t> am very glad and impressed that this was included in your presentation!</a:t>
            </a:r>
            <a:endParaRPr lang="en-US" b="1" u="sng" dirty="0">
              <a:latin typeface="Times New Roman" pitchFamily="-8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9D2B8-1521-4D08-B28F-D2F22E9143E0}" type="slidenum">
              <a:rPr lang="en-US"/>
              <a:pPr/>
              <a:t>7</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African Americans that are Christians rely heavily on God to heal their illnesses.  Many will not see a reason to go to the doctor when they are sick because God will heal them.  Many believe that the greatest factor in wellness is God’s will.  African Americans also use prayer to determine the medical treatment that they should receive.  God also plays a huge part on end of life decision making.  Many will take all life sustaining efforts available even when they is no hope or good out come in sight.  They keep their family members on life support until the person dies, giving God every chance possible to heal their loved ones.  (Johnson &amp; Tulsky, 2005) Voodooist rely heavily on their spiritual healer.  The spiritual healer can calm evil spirits.  They also use a variety of herbs to treat illnesses.  Spiritual healers also use faith healing through talking to spirits to cure illnesses. (Maurer &amp; Smith,  2005, p. 234)</a:t>
            </a:r>
          </a:p>
          <a:p>
            <a:endParaRPr lang="en-US"/>
          </a:p>
          <a:p>
            <a:endParaRPr lang="en-US">
              <a:latin typeface="Times New Roman" pitchFamily="-80" charset="0"/>
            </a:endParaRP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F0458-75EF-40FF-B296-708A8B953392}" type="slidenum">
              <a:rPr lang="en-US"/>
              <a:pPr/>
              <a:t>8</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atin typeface="Times New Roman" pitchFamily="-80" charset="0"/>
              </a:rPr>
              <a:t>When working with African American patients, make sure you always show a high level of respect to your elders. Address them as Mr. or Ms. and follow the greeting with their name. Remember to use effective communication techniques. You can show your concern and/or understanding by using nonverbal signals, or gestures such as a gentle touch. Also remember to use silence effectively. Silence is acceptable to the African American culture and when utilized properly, is considered therapeutic. (Maurer &amp; Smith, 2005, pp. 222-234)</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CC284-8671-46E1-95FC-F01A0C15982A}" type="slidenum">
              <a:rPr lang="en-US"/>
              <a:pPr/>
              <a:t>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latin typeface="Times New Roman" pitchFamily="-80" charset="0"/>
              </a:rPr>
              <a:t>Keep in mind that African American culture tends to prefer to use life-sustaining efforts as long as possible. This culture agrees with the decision to pursue possible and extreme measures in the effort to keep their loved ones alive until their god feels that their life on earth is complete. Remember not to get too personal when working with African American patients. If they are silent they may not want to share any more information. When communicating with them, remember that they may not trust the health care system. Try to gain their trust and show them that their opinion matters. (Maurer &amp; Smith, 2005, pp. 222-234)</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915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9156" name="Rectangle 4"/>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9157" name="Rectangle 5"/>
          <p:cNvSpPr>
            <a:spLocks noGrp="1" noChangeArrowheads="1"/>
          </p:cNvSpPr>
          <p:nvPr>
            <p:ph type="dt" sz="half" idx="2"/>
          </p:nvPr>
        </p:nvSpPr>
        <p:spPr/>
        <p:txBody>
          <a:bodyPr/>
          <a:lstStyle>
            <a:lvl1pPr>
              <a:defRPr/>
            </a:lvl1pPr>
          </a:lstStyle>
          <a:p>
            <a:endParaRPr lang="en-US"/>
          </a:p>
        </p:txBody>
      </p:sp>
      <p:sp>
        <p:nvSpPr>
          <p:cNvPr id="49158" name="Rectangle 6"/>
          <p:cNvSpPr>
            <a:spLocks noGrp="1" noChangeArrowheads="1"/>
          </p:cNvSpPr>
          <p:nvPr>
            <p:ph type="ftr" sz="quarter" idx="3"/>
          </p:nvPr>
        </p:nvSpPr>
        <p:spPr/>
        <p:txBody>
          <a:bodyPr/>
          <a:lstStyle>
            <a:lvl1pPr>
              <a:defRPr/>
            </a:lvl1pPr>
          </a:lstStyle>
          <a:p>
            <a:endParaRPr lang="en-US"/>
          </a:p>
        </p:txBody>
      </p:sp>
      <p:sp>
        <p:nvSpPr>
          <p:cNvPr id="49159" name="Rectangle 7"/>
          <p:cNvSpPr>
            <a:spLocks noGrp="1" noChangeArrowheads="1"/>
          </p:cNvSpPr>
          <p:nvPr>
            <p:ph type="sldNum" sz="quarter" idx="4"/>
          </p:nvPr>
        </p:nvSpPr>
        <p:spPr/>
        <p:txBody>
          <a:bodyPr/>
          <a:lstStyle>
            <a:lvl1pPr>
              <a:defRPr/>
            </a:lvl1pPr>
          </a:lstStyle>
          <a:p>
            <a:fld id="{C92433AE-8D91-44CC-AC88-2638CBBF4C4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709CBC-2BDF-4BB9-9DF3-332D32E34A1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A585CF-9FFC-4276-A13F-99A7903D234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DE15A9A-0E7D-405A-A680-77CEA1DF20F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AD99A3-FB03-46E4-A824-7538DE8BE22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1B145C-449A-40EA-B573-C8DD6F74531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6CFE20-D323-4E8B-8BEB-44099CEFE20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E3DBBBC-5EA6-4E01-9D8C-296321C7F57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15C3416-5B36-4A88-9478-0CFCE7C6559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02FABE0-B667-441E-80D3-142B6D80FD0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D9EB01-B8CB-4E06-8500-FBF4C001EC4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B2274E-E643-4DB5-B8F4-E9ABACED28F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48131"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2"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481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48135"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fld id="{A7759A21-A74A-41D1-8B2C-B541C67A4D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Futura" pitchFamily="-80" charset="0"/>
          <a:ea typeface="ＭＳ Ｐゴシック" pitchFamily="-80" charset="-128"/>
        </a:defRPr>
      </a:lvl2pPr>
      <a:lvl3pPr algn="ctr" rtl="0" fontAlgn="base">
        <a:spcBef>
          <a:spcPct val="0"/>
        </a:spcBef>
        <a:spcAft>
          <a:spcPct val="0"/>
        </a:spcAft>
        <a:defRPr kumimoji="1" sz="4400">
          <a:solidFill>
            <a:schemeClr val="tx2"/>
          </a:solidFill>
          <a:latin typeface="Futura" pitchFamily="-80" charset="0"/>
          <a:ea typeface="ＭＳ Ｐゴシック" pitchFamily="-80" charset="-128"/>
        </a:defRPr>
      </a:lvl3pPr>
      <a:lvl4pPr algn="ctr" rtl="0" fontAlgn="base">
        <a:spcBef>
          <a:spcPct val="0"/>
        </a:spcBef>
        <a:spcAft>
          <a:spcPct val="0"/>
        </a:spcAft>
        <a:defRPr kumimoji="1" sz="4400">
          <a:solidFill>
            <a:schemeClr val="tx2"/>
          </a:solidFill>
          <a:latin typeface="Futura" pitchFamily="-80" charset="0"/>
          <a:ea typeface="ＭＳ Ｐゴシック" pitchFamily="-80" charset="-128"/>
        </a:defRPr>
      </a:lvl4pPr>
      <a:lvl5pPr algn="ctr" rtl="0" fontAlgn="base">
        <a:spcBef>
          <a:spcPct val="0"/>
        </a:spcBef>
        <a:spcAft>
          <a:spcPct val="0"/>
        </a:spcAft>
        <a:defRPr kumimoji="1" sz="4400">
          <a:solidFill>
            <a:schemeClr val="tx2"/>
          </a:solidFill>
          <a:latin typeface="Futura" pitchFamily="-80" charset="0"/>
          <a:ea typeface="ＭＳ Ｐゴシック" pitchFamily="-80" charset="-128"/>
        </a:defRPr>
      </a:lvl5pPr>
      <a:lvl6pPr marL="457200" algn="ctr" rtl="0" fontAlgn="base">
        <a:spcBef>
          <a:spcPct val="0"/>
        </a:spcBef>
        <a:spcAft>
          <a:spcPct val="0"/>
        </a:spcAft>
        <a:defRPr kumimoji="1" sz="4400">
          <a:solidFill>
            <a:schemeClr val="tx2"/>
          </a:solidFill>
          <a:latin typeface="Futura" pitchFamily="-80" charset="0"/>
          <a:ea typeface="ＭＳ Ｐゴシック" pitchFamily="-80" charset="-128"/>
        </a:defRPr>
      </a:lvl6pPr>
      <a:lvl7pPr marL="914400" algn="ctr" rtl="0" fontAlgn="base">
        <a:spcBef>
          <a:spcPct val="0"/>
        </a:spcBef>
        <a:spcAft>
          <a:spcPct val="0"/>
        </a:spcAft>
        <a:defRPr kumimoji="1" sz="4400">
          <a:solidFill>
            <a:schemeClr val="tx2"/>
          </a:solidFill>
          <a:latin typeface="Futura" pitchFamily="-80" charset="0"/>
          <a:ea typeface="ＭＳ Ｐゴシック" pitchFamily="-80" charset="-128"/>
        </a:defRPr>
      </a:lvl7pPr>
      <a:lvl8pPr marL="1371600" algn="ctr" rtl="0" fontAlgn="base">
        <a:spcBef>
          <a:spcPct val="0"/>
        </a:spcBef>
        <a:spcAft>
          <a:spcPct val="0"/>
        </a:spcAft>
        <a:defRPr kumimoji="1" sz="4400">
          <a:solidFill>
            <a:schemeClr val="tx2"/>
          </a:solidFill>
          <a:latin typeface="Futura" pitchFamily="-80" charset="0"/>
          <a:ea typeface="ＭＳ Ｐゴシック" pitchFamily="-80" charset="-128"/>
        </a:defRPr>
      </a:lvl8pPr>
      <a:lvl9pPr marL="1828800" algn="ctr" rtl="0" fontAlgn="base">
        <a:spcBef>
          <a:spcPct val="0"/>
        </a:spcBef>
        <a:spcAft>
          <a:spcPct val="0"/>
        </a:spcAft>
        <a:defRPr kumimoji="1" sz="4400">
          <a:solidFill>
            <a:schemeClr val="tx2"/>
          </a:solidFill>
          <a:latin typeface="Futura" pitchFamily="-80" charset="0"/>
          <a:ea typeface="ＭＳ Ｐゴシック" pitchFamily="-80" charset="-128"/>
        </a:defRPr>
      </a:lvl9pPr>
    </p:titleStyle>
    <p:bodyStyle>
      <a:lvl1pPr marL="465138" indent="-465138" algn="l" rtl="0" fontAlgn="base">
        <a:spcBef>
          <a:spcPct val="20000"/>
        </a:spcBef>
        <a:spcAft>
          <a:spcPct val="0"/>
        </a:spcAft>
        <a:buClr>
          <a:srgbClr val="2D5902"/>
        </a:buClr>
        <a:buFont typeface="Wingdings" pitchFamily="-80" charset="2"/>
        <a:buChar char=""/>
        <a:defRPr kumimoji="1" sz="3200">
          <a:solidFill>
            <a:schemeClr val="tx1"/>
          </a:solidFill>
          <a:latin typeface="+mn-lt"/>
          <a:ea typeface="+mn-ea"/>
          <a:cs typeface="+mn-cs"/>
        </a:defRPr>
      </a:lvl1pPr>
      <a:lvl2pPr marL="965200" indent="-385763" algn="l" rtl="0" fontAlgn="base">
        <a:spcBef>
          <a:spcPct val="20000"/>
        </a:spcBef>
        <a:spcAft>
          <a:spcPct val="0"/>
        </a:spcAft>
        <a:buClr>
          <a:srgbClr val="2D5902"/>
        </a:buClr>
        <a:buFont typeface="Wingdings" pitchFamily="-80" charset="2"/>
        <a:buChar char=""/>
        <a:defRPr kumimoji="1" sz="2800">
          <a:solidFill>
            <a:schemeClr val="tx1"/>
          </a:solidFill>
          <a:latin typeface="+mn-lt"/>
          <a:ea typeface="+mn-ea"/>
        </a:defRPr>
      </a:lvl2pPr>
      <a:lvl3pPr marL="1484313" indent="-331788" algn="l" rtl="0" fontAlgn="base">
        <a:spcBef>
          <a:spcPct val="20000"/>
        </a:spcBef>
        <a:spcAft>
          <a:spcPct val="0"/>
        </a:spcAft>
        <a:buClr>
          <a:srgbClr val="2D5902"/>
        </a:buClr>
        <a:buFont typeface="Wingdings" pitchFamily="-80" charset="2"/>
        <a:buChar char=""/>
        <a:defRPr kumimoji="1" sz="2400">
          <a:solidFill>
            <a:schemeClr val="tx1"/>
          </a:solidFill>
          <a:latin typeface="+mn-lt"/>
          <a:ea typeface="+mn-ea"/>
        </a:defRPr>
      </a:lvl3pPr>
      <a:lvl4pPr marL="1949450" indent="-296863" algn="l" rtl="0" fontAlgn="base">
        <a:spcBef>
          <a:spcPct val="20000"/>
        </a:spcBef>
        <a:spcAft>
          <a:spcPct val="0"/>
        </a:spcAft>
        <a:buClr>
          <a:srgbClr val="2D5902"/>
        </a:buClr>
        <a:buFont typeface="Wingdings" pitchFamily="-80" charset="2"/>
        <a:buChar char=""/>
        <a:defRPr kumimoji="1" sz="2000">
          <a:solidFill>
            <a:schemeClr val="tx1"/>
          </a:solidFill>
          <a:latin typeface="+mn-lt"/>
          <a:ea typeface="+mn-ea"/>
        </a:defRPr>
      </a:lvl4pPr>
      <a:lvl5pPr marL="2343150" indent="-279400" algn="l" rtl="0" fontAlgn="base">
        <a:spcBef>
          <a:spcPct val="20000"/>
        </a:spcBef>
        <a:spcAft>
          <a:spcPct val="0"/>
        </a:spcAft>
        <a:buClr>
          <a:srgbClr val="2D5902"/>
        </a:buClr>
        <a:buFont typeface="Wingdings" pitchFamily="-80" charset="2"/>
        <a:buChar char=""/>
        <a:defRPr kumimoji="1" sz="2000">
          <a:solidFill>
            <a:schemeClr val="tx1"/>
          </a:solidFill>
          <a:latin typeface="+mn-lt"/>
          <a:ea typeface="+mn-ea"/>
        </a:defRPr>
      </a:lvl5pPr>
      <a:lvl6pPr marL="2800350" indent="-279400" algn="l" rtl="0" fontAlgn="base">
        <a:spcBef>
          <a:spcPct val="20000"/>
        </a:spcBef>
        <a:spcAft>
          <a:spcPct val="0"/>
        </a:spcAft>
        <a:buClr>
          <a:srgbClr val="2D5902"/>
        </a:buClr>
        <a:buFont typeface="Wingdings" pitchFamily="-80" charset="2"/>
        <a:buChar char=""/>
        <a:defRPr kumimoji="1" sz="2000">
          <a:solidFill>
            <a:schemeClr val="tx1"/>
          </a:solidFill>
          <a:latin typeface="+mn-lt"/>
          <a:ea typeface="+mn-ea"/>
        </a:defRPr>
      </a:lvl6pPr>
      <a:lvl7pPr marL="3257550" indent="-279400" algn="l" rtl="0" fontAlgn="base">
        <a:spcBef>
          <a:spcPct val="20000"/>
        </a:spcBef>
        <a:spcAft>
          <a:spcPct val="0"/>
        </a:spcAft>
        <a:buClr>
          <a:srgbClr val="2D5902"/>
        </a:buClr>
        <a:buFont typeface="Wingdings" pitchFamily="-80" charset="2"/>
        <a:buChar char=""/>
        <a:defRPr kumimoji="1" sz="2000">
          <a:solidFill>
            <a:schemeClr val="tx1"/>
          </a:solidFill>
          <a:latin typeface="+mn-lt"/>
          <a:ea typeface="+mn-ea"/>
        </a:defRPr>
      </a:lvl7pPr>
      <a:lvl8pPr marL="3714750" indent="-279400" algn="l" rtl="0" fontAlgn="base">
        <a:spcBef>
          <a:spcPct val="20000"/>
        </a:spcBef>
        <a:spcAft>
          <a:spcPct val="0"/>
        </a:spcAft>
        <a:buClr>
          <a:srgbClr val="2D5902"/>
        </a:buClr>
        <a:buFont typeface="Wingdings" pitchFamily="-80" charset="2"/>
        <a:buChar char=""/>
        <a:defRPr kumimoji="1" sz="2000">
          <a:solidFill>
            <a:schemeClr val="tx1"/>
          </a:solidFill>
          <a:latin typeface="+mn-lt"/>
          <a:ea typeface="+mn-ea"/>
        </a:defRPr>
      </a:lvl8pPr>
      <a:lvl9pPr marL="4171950" indent="-279400" algn="l" rtl="0" fontAlgn="base">
        <a:spcBef>
          <a:spcPct val="20000"/>
        </a:spcBef>
        <a:spcAft>
          <a:spcPct val="0"/>
        </a:spcAft>
        <a:buClr>
          <a:srgbClr val="2D5902"/>
        </a:buClr>
        <a:buFont typeface="Wingdings" pitchFamily="-80"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85800"/>
            <a:ext cx="7772400" cy="1143000"/>
          </a:xfrm>
        </p:spPr>
        <p:txBody>
          <a:bodyPr/>
          <a:lstStyle/>
          <a:p>
            <a:r>
              <a:rPr kumimoji="0" lang="en-US"/>
              <a:t>African American Cultural Preferences</a:t>
            </a:r>
          </a:p>
        </p:txBody>
      </p:sp>
      <p:sp>
        <p:nvSpPr>
          <p:cNvPr id="2051" name="Rectangle 3"/>
          <p:cNvSpPr>
            <a:spLocks noGrp="1" noChangeArrowheads="1"/>
          </p:cNvSpPr>
          <p:nvPr>
            <p:ph type="subTitle" idx="1"/>
          </p:nvPr>
        </p:nvSpPr>
        <p:spPr>
          <a:xfrm>
            <a:off x="1295400" y="1981200"/>
            <a:ext cx="6400800" cy="1752600"/>
          </a:xfrm>
        </p:spPr>
        <p:txBody>
          <a:bodyPr/>
          <a:lstStyle/>
          <a:p>
            <a:r>
              <a:rPr kumimoji="0" lang="en-US"/>
              <a:t>Lakeview College of Nursing N200-Theories and Issues in Nursing</a:t>
            </a:r>
          </a:p>
          <a:p>
            <a:r>
              <a:rPr kumimoji="0" lang="en-US"/>
              <a:t>April 13, 2011</a:t>
            </a:r>
          </a:p>
          <a:p>
            <a:r>
              <a:rPr kumimoji="0" lang="en-US"/>
              <a:t>Dominique Bell, Megan Aprile, Allison Marquardt, Julia McGraw,  Tara Kutz, Catherine Deters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kumimoji="0" lang="en-US"/>
              <a:t>Impact of Preferences on Nursing Care</a:t>
            </a:r>
          </a:p>
        </p:txBody>
      </p:sp>
      <p:sp>
        <p:nvSpPr>
          <p:cNvPr id="34819" name="Rectangle 3"/>
          <p:cNvSpPr>
            <a:spLocks noGrp="1" noChangeArrowheads="1"/>
          </p:cNvSpPr>
          <p:nvPr>
            <p:ph type="body" idx="1"/>
          </p:nvPr>
        </p:nvSpPr>
        <p:spPr/>
        <p:txBody>
          <a:bodyPr/>
          <a:lstStyle/>
          <a:p>
            <a:r>
              <a:rPr kumimoji="0" lang="en-US"/>
              <a:t>Education</a:t>
            </a:r>
          </a:p>
          <a:p>
            <a:pPr lvl="1"/>
            <a:r>
              <a:rPr kumimoji="0" lang="en-US"/>
              <a:t>Competence</a:t>
            </a:r>
          </a:p>
          <a:p>
            <a:pPr lvl="1"/>
            <a:r>
              <a:rPr kumimoji="0" lang="en-US"/>
              <a:t>Sensitivity</a:t>
            </a:r>
          </a:p>
          <a:p>
            <a:pPr lvl="2"/>
            <a:r>
              <a:rPr kumimoji="0" lang="en-US"/>
              <a:t>Humility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kumimoji="0" lang="en-US">
                <a:solidFill>
                  <a:schemeClr val="tx1"/>
                </a:solidFill>
              </a:rPr>
              <a:t>Summary</a:t>
            </a:r>
            <a:endParaRPr kumimoji="0" lang="en-US"/>
          </a:p>
        </p:txBody>
      </p:sp>
      <p:sp>
        <p:nvSpPr>
          <p:cNvPr id="43011" name="Rectangle 3"/>
          <p:cNvSpPr>
            <a:spLocks noGrp="1" noChangeArrowheads="1"/>
          </p:cNvSpPr>
          <p:nvPr>
            <p:ph type="body" idx="1"/>
          </p:nvPr>
        </p:nvSpPr>
        <p:spPr/>
        <p:txBody>
          <a:bodyPr/>
          <a:lstStyle/>
          <a:p>
            <a:r>
              <a:rPr kumimoji="0" lang="en-US"/>
              <a:t>Demographics</a:t>
            </a:r>
          </a:p>
          <a:p>
            <a:r>
              <a:rPr kumimoji="0" lang="en-US"/>
              <a:t>Health preferences</a:t>
            </a:r>
          </a:p>
          <a:p>
            <a:r>
              <a:rPr kumimoji="0" lang="en-US"/>
              <a:t>Impact on nursing care</a:t>
            </a:r>
          </a:p>
          <a:p>
            <a:r>
              <a:rPr kumimoji="0" lang="en-US"/>
              <a:t>Culture overall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kumimoji="0" lang="en-US">
                <a:solidFill>
                  <a:schemeClr val="tx1"/>
                </a:solidFill>
              </a:rPr>
              <a:t>References</a:t>
            </a:r>
            <a:endParaRPr kumimoji="0" lang="en-US"/>
          </a:p>
        </p:txBody>
      </p:sp>
      <p:sp>
        <p:nvSpPr>
          <p:cNvPr id="44035" name="Rectangle 3"/>
          <p:cNvSpPr>
            <a:spLocks noGrp="1" noChangeArrowheads="1"/>
          </p:cNvSpPr>
          <p:nvPr>
            <p:ph type="body" idx="1"/>
          </p:nvPr>
        </p:nvSpPr>
        <p:spPr>
          <a:xfrm>
            <a:off x="762000" y="1676400"/>
            <a:ext cx="7772400" cy="4114800"/>
          </a:xfrm>
        </p:spPr>
        <p:txBody>
          <a:bodyPr/>
          <a:lstStyle/>
          <a:p>
            <a:pPr>
              <a:lnSpc>
                <a:spcPct val="90000"/>
              </a:lnSpc>
              <a:spcAft>
                <a:spcPts val="1000"/>
              </a:spcAft>
              <a:buFont typeface="Wingdings" pitchFamily="-80" charset="2"/>
              <a:buNone/>
            </a:pPr>
            <a:r>
              <a:rPr kumimoji="0" lang="en-US" sz="1600" dirty="0">
                <a:latin typeface="Times New Roman" pitchFamily="-80" charset="0"/>
              </a:rPr>
              <a:t>Brown, C., </a:t>
            </a:r>
            <a:r>
              <a:rPr kumimoji="0" lang="en-US" sz="1600" dirty="0" err="1">
                <a:latin typeface="Times New Roman" pitchFamily="-80" charset="0"/>
              </a:rPr>
              <a:t>Barner</a:t>
            </a:r>
            <a:r>
              <a:rPr kumimoji="0" lang="en-US" sz="1600" dirty="0">
                <a:latin typeface="Times New Roman" pitchFamily="-80" charset="0"/>
              </a:rPr>
              <a:t>, J., Richards, K., &amp; </a:t>
            </a:r>
            <a:r>
              <a:rPr kumimoji="0" lang="en-US" sz="1600" dirty="0" err="1">
                <a:latin typeface="Times New Roman" pitchFamily="-80" charset="0"/>
              </a:rPr>
              <a:t>Bohman</a:t>
            </a:r>
            <a:r>
              <a:rPr kumimoji="0" lang="en-US" sz="1600" dirty="0">
                <a:latin typeface="Times New Roman" pitchFamily="-80" charset="0"/>
              </a:rPr>
              <a:t>, T. (2007). </a:t>
            </a:r>
            <a:r>
              <a:rPr kumimoji="0" lang="en-US" sz="1600" i="1" dirty="0">
                <a:latin typeface="Times New Roman" pitchFamily="-80" charset="0"/>
              </a:rPr>
              <a:t>Patterns of complementary and </a:t>
            </a:r>
            <a:r>
              <a:rPr kumimoji="0" lang="en-US" sz="1600" i="1" dirty="0" smtClean="0">
                <a:latin typeface="Times New Roman" pitchFamily="-80" charset="0"/>
              </a:rPr>
              <a:t>	alternative </a:t>
            </a:r>
            <a:r>
              <a:rPr kumimoji="0" lang="en-US" sz="1600" i="1" dirty="0">
                <a:latin typeface="Times New Roman" pitchFamily="-80" charset="0"/>
              </a:rPr>
              <a:t>medicine use in African Americans.</a:t>
            </a:r>
            <a:r>
              <a:rPr kumimoji="0" lang="en-US" sz="1600" dirty="0">
                <a:latin typeface="Times New Roman" pitchFamily="-80" charset="0"/>
              </a:rPr>
              <a:t> Journal of Alternative </a:t>
            </a:r>
            <a:r>
              <a:rPr kumimoji="0" lang="en-US" sz="1600" dirty="0" smtClean="0">
                <a:latin typeface="Times New Roman" pitchFamily="-80" charset="0"/>
              </a:rPr>
              <a:t>&amp; 	Complementary </a:t>
            </a:r>
            <a:r>
              <a:rPr kumimoji="0" lang="en-US" sz="1600" dirty="0">
                <a:latin typeface="Times New Roman" pitchFamily="-80" charset="0"/>
              </a:rPr>
              <a:t>Medicine, </a:t>
            </a:r>
            <a:r>
              <a:rPr kumimoji="0" lang="en-US" sz="1600" b="1" u="sng" dirty="0">
                <a:solidFill>
                  <a:srgbClr val="FF0000"/>
                </a:solidFill>
                <a:latin typeface="Times New Roman" pitchFamily="-80" charset="0"/>
              </a:rPr>
              <a:t>13</a:t>
            </a:r>
            <a:r>
              <a:rPr kumimoji="0" lang="en-US" sz="1600" dirty="0">
                <a:latin typeface="Times New Roman" pitchFamily="-80" charset="0"/>
              </a:rPr>
              <a:t>(7), 751-758. Retrieved from </a:t>
            </a:r>
            <a:r>
              <a:rPr kumimoji="0" lang="en-US" sz="1600" dirty="0" err="1">
                <a:latin typeface="Times New Roman" pitchFamily="-80" charset="0"/>
              </a:rPr>
              <a:t>EBSCOhost</a:t>
            </a:r>
            <a:r>
              <a:rPr kumimoji="0" lang="en-US" sz="1600" dirty="0">
                <a:latin typeface="Times New Roman" pitchFamily="-80" charset="0"/>
              </a:rPr>
              <a:t>.</a:t>
            </a:r>
          </a:p>
          <a:p>
            <a:pPr>
              <a:lnSpc>
                <a:spcPct val="90000"/>
              </a:lnSpc>
              <a:spcAft>
                <a:spcPts val="1000"/>
              </a:spcAft>
              <a:buFont typeface="Wingdings" pitchFamily="-80" charset="2"/>
              <a:buNone/>
            </a:pPr>
            <a:r>
              <a:rPr kumimoji="0" lang="en-US" sz="1600" dirty="0" err="1">
                <a:latin typeface="Times New Roman" pitchFamily="-80" charset="0"/>
              </a:rPr>
              <a:t>Campinha-Bacote</a:t>
            </a:r>
            <a:r>
              <a:rPr kumimoji="0" lang="en-US" sz="1600" dirty="0">
                <a:latin typeface="Times New Roman" pitchFamily="-80" charset="0"/>
              </a:rPr>
              <a:t>, J. (2009). </a:t>
            </a:r>
            <a:r>
              <a:rPr kumimoji="0" lang="en-US" sz="1600" i="1" dirty="0">
                <a:latin typeface="Times New Roman" pitchFamily="-80" charset="0"/>
              </a:rPr>
              <a:t>Culture and diversity issues. A culturally competent 	model of care for African Americans.</a:t>
            </a:r>
            <a:r>
              <a:rPr kumimoji="0" lang="en-US" sz="1600" dirty="0">
                <a:latin typeface="Times New Roman" pitchFamily="-80" charset="0"/>
              </a:rPr>
              <a:t> Urologic Nursing</a:t>
            </a:r>
            <a:r>
              <a:rPr kumimoji="0" lang="en-US" sz="1600" b="1" u="sng" dirty="0">
                <a:solidFill>
                  <a:srgbClr val="FF0000"/>
                </a:solidFill>
                <a:latin typeface="Times New Roman" pitchFamily="-80" charset="0"/>
              </a:rPr>
              <a:t>, 29</a:t>
            </a:r>
            <a:r>
              <a:rPr kumimoji="0" lang="en-US" sz="1600" dirty="0">
                <a:latin typeface="Times New Roman" pitchFamily="-80" charset="0"/>
              </a:rPr>
              <a:t>(1), 49-54. Retrieved 	</a:t>
            </a:r>
            <a:r>
              <a:rPr kumimoji="0" lang="en-US" sz="1600" dirty="0" err="1">
                <a:latin typeface="Times New Roman" pitchFamily="-80" charset="0"/>
              </a:rPr>
              <a:t>rom</a:t>
            </a:r>
            <a:r>
              <a:rPr kumimoji="0" lang="en-US" sz="1600" dirty="0">
                <a:latin typeface="Times New Roman" pitchFamily="-80" charset="0"/>
              </a:rPr>
              <a:t> </a:t>
            </a:r>
            <a:r>
              <a:rPr kumimoji="0" lang="en-US" sz="1600" dirty="0" err="1">
                <a:latin typeface="Times New Roman" pitchFamily="-80" charset="0"/>
              </a:rPr>
              <a:t>EBSCOhost</a:t>
            </a:r>
            <a:r>
              <a:rPr kumimoji="0" lang="en-US" sz="1600" dirty="0">
                <a:latin typeface="Times New Roman" pitchFamily="-80" charset="0"/>
              </a:rPr>
              <a:t>.</a:t>
            </a:r>
          </a:p>
          <a:p>
            <a:pPr>
              <a:lnSpc>
                <a:spcPct val="90000"/>
              </a:lnSpc>
              <a:spcAft>
                <a:spcPts val="1000"/>
              </a:spcAft>
              <a:buFont typeface="Wingdings" pitchFamily="-80" charset="2"/>
              <a:buNone/>
            </a:pPr>
            <a:r>
              <a:rPr kumimoji="0" lang="en-US" sz="1600" dirty="0">
                <a:latin typeface="Times New Roman" pitchFamily="-80" charset="0"/>
              </a:rPr>
              <a:t>Chitty, K. &amp; Black, B. (2011). </a:t>
            </a:r>
            <a:r>
              <a:rPr kumimoji="0" lang="en-US" sz="1600" i="1" dirty="0">
                <a:latin typeface="Times New Roman" pitchFamily="-80" charset="0"/>
              </a:rPr>
              <a:t>Professional nursing: Concepts and challenges.</a:t>
            </a:r>
            <a:r>
              <a:rPr kumimoji="0" lang="en-US" sz="1600" dirty="0">
                <a:latin typeface="Times New Roman" pitchFamily="-80" charset="0"/>
              </a:rPr>
              <a:t> Maryland </a:t>
            </a:r>
            <a:r>
              <a:rPr kumimoji="0" lang="en-US" sz="1600" dirty="0" smtClean="0">
                <a:latin typeface="Times New Roman" pitchFamily="-80" charset="0"/>
              </a:rPr>
              <a:t>	Heights</a:t>
            </a:r>
            <a:r>
              <a:rPr kumimoji="0" lang="en-US" sz="1600" dirty="0">
                <a:latin typeface="Times New Roman" pitchFamily="-80" charset="0"/>
              </a:rPr>
              <a:t>, MO: Saunders Elsevier.</a:t>
            </a:r>
          </a:p>
          <a:p>
            <a:pPr>
              <a:lnSpc>
                <a:spcPct val="90000"/>
              </a:lnSpc>
              <a:spcAft>
                <a:spcPts val="1000"/>
              </a:spcAft>
              <a:buFont typeface="Wingdings" pitchFamily="-80" charset="2"/>
              <a:buNone/>
            </a:pPr>
            <a:r>
              <a:rPr kumimoji="0" lang="en-US" sz="1600" dirty="0">
                <a:latin typeface="Times New Roman" pitchFamily="-80" charset="0"/>
              </a:rPr>
              <a:t>Johnson, K., Elbert-Avila, K., &amp; </a:t>
            </a:r>
            <a:r>
              <a:rPr kumimoji="0" lang="en-US" sz="1600" dirty="0" err="1">
                <a:latin typeface="Times New Roman" pitchFamily="-80" charset="0"/>
              </a:rPr>
              <a:t>Tulsky</a:t>
            </a:r>
            <a:r>
              <a:rPr kumimoji="0" lang="en-US" sz="1600" dirty="0">
                <a:latin typeface="Times New Roman" pitchFamily="-80" charset="0"/>
              </a:rPr>
              <a:t>, J. (2005). </a:t>
            </a:r>
            <a:r>
              <a:rPr kumimoji="0" lang="en-US" sz="1600" i="1" dirty="0">
                <a:latin typeface="Times New Roman" pitchFamily="-80" charset="0"/>
              </a:rPr>
              <a:t>The influence of spiritual beliefs and 	practices on the treatment preferences of African Americans: a review of the </a:t>
            </a:r>
            <a:r>
              <a:rPr kumimoji="0" lang="en-US" sz="1600" i="1" dirty="0" smtClean="0">
                <a:latin typeface="Times New Roman" pitchFamily="-80" charset="0"/>
              </a:rPr>
              <a:t>	literature</a:t>
            </a:r>
            <a:r>
              <a:rPr kumimoji="0" lang="en-US" sz="1600" i="1" dirty="0">
                <a:latin typeface="Times New Roman" pitchFamily="-80" charset="0"/>
              </a:rPr>
              <a:t>.</a:t>
            </a:r>
            <a:r>
              <a:rPr kumimoji="0" lang="en-US" sz="1600" dirty="0">
                <a:latin typeface="Times New Roman" pitchFamily="-80" charset="0"/>
              </a:rPr>
              <a:t> Journal of the American Geriatrics Society, </a:t>
            </a:r>
            <a:r>
              <a:rPr kumimoji="0" lang="en-US" sz="1600" b="1" dirty="0">
                <a:solidFill>
                  <a:srgbClr val="FF0000"/>
                </a:solidFill>
                <a:latin typeface="Times New Roman" pitchFamily="-80" charset="0"/>
              </a:rPr>
              <a:t>53</a:t>
            </a:r>
            <a:r>
              <a:rPr kumimoji="0" lang="en-US" sz="1600" dirty="0">
                <a:latin typeface="Times New Roman" pitchFamily="-80" charset="0"/>
              </a:rPr>
              <a:t>(4), 711-719. Retrieved </a:t>
            </a:r>
            <a:r>
              <a:rPr kumimoji="0" lang="en-US" sz="1600" dirty="0" smtClean="0">
                <a:latin typeface="Times New Roman" pitchFamily="-80" charset="0"/>
              </a:rPr>
              <a:t>	from </a:t>
            </a:r>
            <a:r>
              <a:rPr kumimoji="0" lang="en-US" sz="1600" dirty="0" err="1">
                <a:latin typeface="Times New Roman" pitchFamily="-80" charset="0"/>
              </a:rPr>
              <a:t>EBSCOhost</a:t>
            </a:r>
            <a:r>
              <a:rPr kumimoji="0" lang="en-US" sz="1600" dirty="0">
                <a:latin typeface="Times New Roman" pitchFamily="-80" charset="0"/>
              </a:rPr>
              <a:t>.</a:t>
            </a:r>
          </a:p>
          <a:p>
            <a:pPr>
              <a:lnSpc>
                <a:spcPct val="90000"/>
              </a:lnSpc>
              <a:spcAft>
                <a:spcPts val="1000"/>
              </a:spcAft>
              <a:buFont typeface="Wingdings" pitchFamily="-80" charset="2"/>
              <a:buNone/>
            </a:pPr>
            <a:r>
              <a:rPr kumimoji="0" lang="en-US" sz="1600" dirty="0">
                <a:latin typeface="Times New Roman" pitchFamily="-80" charset="0"/>
              </a:rPr>
              <a:t>Kennedy, B., Mathis, C., &amp; Woods, A. (2007). African Americans and their distrust of the </a:t>
            </a:r>
            <a:r>
              <a:rPr kumimoji="0" lang="en-US" sz="1600" dirty="0" smtClean="0">
                <a:latin typeface="Times New Roman" pitchFamily="-80" charset="0"/>
              </a:rPr>
              <a:t>	health </a:t>
            </a:r>
            <a:r>
              <a:rPr kumimoji="0" lang="en-US" sz="1600" dirty="0">
                <a:latin typeface="Times New Roman" pitchFamily="-80" charset="0"/>
              </a:rPr>
              <a:t>care system: healthcare for diverse populations. Journal of Cultural </a:t>
            </a:r>
            <a:r>
              <a:rPr kumimoji="0" lang="en-US" sz="1600" dirty="0" smtClean="0">
                <a:latin typeface="Times New Roman" pitchFamily="-80" charset="0"/>
              </a:rPr>
              <a:t>	Diversity</a:t>
            </a:r>
            <a:r>
              <a:rPr kumimoji="0" lang="en-US" sz="1600" dirty="0">
                <a:latin typeface="Times New Roman" pitchFamily="-80" charset="0"/>
              </a:rPr>
              <a:t>, </a:t>
            </a:r>
            <a:r>
              <a:rPr kumimoji="0" lang="en-US" sz="1600" b="1" u="sng" dirty="0">
                <a:solidFill>
                  <a:srgbClr val="FF0000"/>
                </a:solidFill>
                <a:latin typeface="Times New Roman" pitchFamily="-80" charset="0"/>
              </a:rPr>
              <a:t>14</a:t>
            </a:r>
            <a:r>
              <a:rPr kumimoji="0" lang="en-US" sz="1600" dirty="0">
                <a:latin typeface="Times New Roman" pitchFamily="-80" charset="0"/>
              </a:rPr>
              <a:t>(2), 56-60. Retrieved from </a:t>
            </a:r>
            <a:r>
              <a:rPr kumimoji="0" lang="en-US" sz="1600" dirty="0" err="1">
                <a:latin typeface="Times New Roman" pitchFamily="-80" charset="0"/>
              </a:rPr>
              <a:t>EBSCOhost</a:t>
            </a:r>
            <a:r>
              <a:rPr kumimoji="0" lang="en-US" sz="1600" dirty="0">
                <a:latin typeface="Times New Roman" pitchFamily="-80" charset="0"/>
              </a:rPr>
              <a:t>.</a:t>
            </a:r>
          </a:p>
          <a:p>
            <a:pPr>
              <a:lnSpc>
                <a:spcPct val="90000"/>
              </a:lnSpc>
              <a:spcAft>
                <a:spcPts val="1000"/>
              </a:spcAft>
              <a:buFont typeface="Wingdings" pitchFamily="-80" charset="2"/>
              <a:buNone/>
            </a:pPr>
            <a:r>
              <a:rPr kumimoji="0" lang="en-US" sz="1600" dirty="0">
                <a:latin typeface="Times New Roman" pitchFamily="-80" charset="0"/>
              </a:rPr>
              <a:t>Maurer, F.A. &amp; Smith, C.M. (2005). </a:t>
            </a:r>
            <a:r>
              <a:rPr kumimoji="0" lang="en-US" sz="1600" i="1" dirty="0">
                <a:latin typeface="Times New Roman" pitchFamily="-80" charset="0"/>
              </a:rPr>
              <a:t>Community/ public health nursing practice: Health for </a:t>
            </a:r>
            <a:r>
              <a:rPr kumimoji="0" lang="en-US" sz="1600" i="1" dirty="0" smtClean="0">
                <a:latin typeface="Times New Roman" pitchFamily="-80" charset="0"/>
              </a:rPr>
              <a:t>	families </a:t>
            </a:r>
            <a:r>
              <a:rPr kumimoji="0" lang="en-US" sz="1600" i="1" dirty="0">
                <a:latin typeface="Times New Roman" pitchFamily="-80" charset="0"/>
              </a:rPr>
              <a:t>and populations.</a:t>
            </a:r>
            <a:r>
              <a:rPr kumimoji="0" lang="en-US" sz="1600" dirty="0">
                <a:latin typeface="Times New Roman" pitchFamily="-80" charset="0"/>
              </a:rPr>
              <a:t> St. Louis, MO: Elsevier Saunders.</a:t>
            </a:r>
          </a:p>
          <a:p>
            <a:pPr>
              <a:lnSpc>
                <a:spcPct val="90000"/>
              </a:lnSpc>
            </a:pPr>
            <a:endParaRPr kumimoji="0" lang="en-US" sz="1600" dirty="0">
              <a:latin typeface="Times New Roman" pitchFamily="-80"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kumimoji="0" lang="en-US"/>
              <a:t>Objectives/Purpose</a:t>
            </a:r>
          </a:p>
        </p:txBody>
      </p:sp>
      <p:sp>
        <p:nvSpPr>
          <p:cNvPr id="3075" name="Rectangle 3"/>
          <p:cNvSpPr>
            <a:spLocks noGrp="1" noChangeArrowheads="1"/>
          </p:cNvSpPr>
          <p:nvPr>
            <p:ph type="body" idx="1"/>
          </p:nvPr>
        </p:nvSpPr>
        <p:spPr/>
        <p:txBody>
          <a:bodyPr/>
          <a:lstStyle/>
          <a:p>
            <a:r>
              <a:rPr kumimoji="0" lang="en-US"/>
              <a:t>To inform the class on the demographic representation of African Americans</a:t>
            </a:r>
          </a:p>
          <a:p>
            <a:r>
              <a:rPr kumimoji="0" lang="en-US"/>
              <a:t>To discuss the health preferences of their culture</a:t>
            </a:r>
          </a:p>
          <a:p>
            <a:r>
              <a:rPr kumimoji="0" lang="en-US"/>
              <a:t>To discuss the impact of the preferences on nursing care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kumimoji="0" lang="en-US"/>
              <a:t>Demographic Representation</a:t>
            </a:r>
          </a:p>
        </p:txBody>
      </p:sp>
      <p:sp>
        <p:nvSpPr>
          <p:cNvPr id="6147" name="Rectangle 3"/>
          <p:cNvSpPr>
            <a:spLocks noGrp="1" noChangeArrowheads="1"/>
          </p:cNvSpPr>
          <p:nvPr>
            <p:ph type="body" idx="1"/>
          </p:nvPr>
        </p:nvSpPr>
        <p:spPr>
          <a:xfrm>
            <a:off x="685800" y="1981200"/>
            <a:ext cx="4724400" cy="4343400"/>
          </a:xfrm>
        </p:spPr>
        <p:txBody>
          <a:bodyPr/>
          <a:lstStyle/>
          <a:p>
            <a:r>
              <a:rPr kumimoji="0" lang="en-US"/>
              <a:t>History</a:t>
            </a:r>
          </a:p>
          <a:p>
            <a:r>
              <a:rPr kumimoji="0" lang="en-US"/>
              <a:t>Statistics </a:t>
            </a:r>
          </a:p>
          <a:p>
            <a:pPr lvl="1"/>
            <a:r>
              <a:rPr kumimoji="0" lang="en-US"/>
              <a:t>Population</a:t>
            </a:r>
          </a:p>
          <a:p>
            <a:pPr lvl="1"/>
            <a:r>
              <a:rPr kumimoji="0" lang="en-US"/>
              <a:t>Location</a:t>
            </a:r>
          </a:p>
          <a:p>
            <a:pPr lvl="1"/>
            <a:r>
              <a:rPr kumimoji="0" lang="en-US"/>
              <a:t>Highest Concentration</a:t>
            </a:r>
          </a:p>
          <a:p>
            <a:r>
              <a:rPr kumimoji="0" lang="en-US"/>
              <a:t>Economics</a:t>
            </a:r>
          </a:p>
          <a:p>
            <a:r>
              <a:rPr kumimoji="0" lang="en-US"/>
              <a:t>Health Disparities</a:t>
            </a:r>
          </a:p>
        </p:txBody>
      </p:sp>
      <p:pic>
        <p:nvPicPr>
          <p:cNvPr id="6149" name="Picture 5"/>
          <p:cNvPicPr>
            <a:picLocks noChangeAspect="1" noChangeArrowheads="1"/>
          </p:cNvPicPr>
          <p:nvPr/>
        </p:nvPicPr>
        <p:blipFill>
          <a:blip r:embed="rId3" cstate="print"/>
          <a:srcRect/>
          <a:stretch>
            <a:fillRect/>
          </a:stretch>
        </p:blipFill>
        <p:spPr bwMode="auto">
          <a:xfrm>
            <a:off x="5791200" y="2133600"/>
            <a:ext cx="2278063" cy="2971800"/>
          </a:xfrm>
          <a:prstGeom prst="rect">
            <a:avLst/>
          </a:prstGeom>
          <a:noFill/>
          <a:ln w="9525">
            <a:noFill/>
            <a:miter lim="800000"/>
            <a:headEnd/>
            <a:tailEnd/>
          </a:ln>
          <a:effectLst/>
        </p:spPr>
      </p:pic>
      <p:sp>
        <p:nvSpPr>
          <p:cNvPr id="6150" name="Text Box 6"/>
          <p:cNvSpPr txBox="1">
            <a:spLocks noChangeArrowheads="1"/>
          </p:cNvSpPr>
          <p:nvPr/>
        </p:nvSpPr>
        <p:spPr bwMode="auto">
          <a:xfrm>
            <a:off x="5715000" y="5257800"/>
            <a:ext cx="2286000" cy="304800"/>
          </a:xfrm>
          <a:prstGeom prst="rect">
            <a:avLst/>
          </a:prstGeom>
          <a:noFill/>
          <a:ln w="9525">
            <a:noFill/>
            <a:miter lim="800000"/>
            <a:headEnd/>
            <a:tailEnd/>
          </a:ln>
        </p:spPr>
        <p:txBody>
          <a:bodyPr>
            <a:spAutoFit/>
          </a:bodyPr>
          <a:lstStyle/>
          <a:p>
            <a:pPr>
              <a:spcBef>
                <a:spcPct val="50000"/>
              </a:spcBef>
            </a:pPr>
            <a:r>
              <a:rPr lang="en-US" sz="1400"/>
              <a:t>        Mary Eliza Mahoney</a:t>
            </a:r>
            <a:endParaRPr lang="en-US"/>
          </a:p>
        </p:txBody>
      </p:sp>
      <p:sp>
        <p:nvSpPr>
          <p:cNvPr id="6152" name="Text Box 8"/>
          <p:cNvSpPr txBox="1">
            <a:spLocks noChangeArrowheads="1"/>
          </p:cNvSpPr>
          <p:nvPr/>
        </p:nvSpPr>
        <p:spPr bwMode="auto">
          <a:xfrm>
            <a:off x="6172200" y="5105400"/>
            <a:ext cx="2362200" cy="244475"/>
          </a:xfrm>
          <a:prstGeom prst="rect">
            <a:avLst/>
          </a:prstGeom>
          <a:noFill/>
          <a:ln w="9525">
            <a:noFill/>
            <a:miter lim="800000"/>
            <a:headEnd/>
            <a:tailEnd/>
          </a:ln>
        </p:spPr>
        <p:txBody>
          <a:bodyPr>
            <a:spAutoFit/>
          </a:bodyPr>
          <a:lstStyle/>
          <a:p>
            <a:pPr>
              <a:spcBef>
                <a:spcPct val="50000"/>
              </a:spcBef>
            </a:pPr>
            <a:r>
              <a:rPr lang="en-US" sz="1000"/>
              <a:t>http://www.blackpast.org</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kumimoji="0" lang="en-US"/>
              <a:t>Culture</a:t>
            </a:r>
            <a:r>
              <a:rPr kumimoji="0" lang="en-US">
                <a:latin typeface="Arial"/>
              </a:rPr>
              <a:t>’</a:t>
            </a:r>
            <a:r>
              <a:rPr kumimoji="0" lang="en-US"/>
              <a:t>s Health Preferences</a:t>
            </a:r>
          </a:p>
        </p:txBody>
      </p:sp>
      <p:sp>
        <p:nvSpPr>
          <p:cNvPr id="35843" name="Rectangle 3"/>
          <p:cNvSpPr>
            <a:spLocks noGrp="1" noChangeArrowheads="1"/>
          </p:cNvSpPr>
          <p:nvPr>
            <p:ph type="body" idx="1"/>
          </p:nvPr>
        </p:nvSpPr>
        <p:spPr/>
        <p:txBody>
          <a:bodyPr/>
          <a:lstStyle/>
          <a:p>
            <a:r>
              <a:rPr kumimoji="0" lang="en-US"/>
              <a:t>Cultural Values</a:t>
            </a:r>
          </a:p>
          <a:p>
            <a:r>
              <a:rPr kumimoji="0" lang="en-US"/>
              <a:t>Health Care Implications</a:t>
            </a:r>
          </a:p>
          <a:p>
            <a:r>
              <a:rPr kumimoji="0" lang="en-US"/>
              <a:t>Nonverbal Communication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kumimoji="0" lang="en-US"/>
              <a:t>Culture</a:t>
            </a:r>
            <a:r>
              <a:rPr kumimoji="0" lang="en-US">
                <a:latin typeface="Arial"/>
              </a:rPr>
              <a:t>’</a:t>
            </a:r>
            <a:r>
              <a:rPr kumimoji="0" lang="en-US"/>
              <a:t>s Health Preferences</a:t>
            </a:r>
          </a:p>
        </p:txBody>
      </p:sp>
      <p:sp>
        <p:nvSpPr>
          <p:cNvPr id="36867" name="Rectangle 3"/>
          <p:cNvSpPr>
            <a:spLocks noGrp="1" noChangeArrowheads="1"/>
          </p:cNvSpPr>
          <p:nvPr>
            <p:ph type="body" idx="1"/>
          </p:nvPr>
        </p:nvSpPr>
        <p:spPr/>
        <p:txBody>
          <a:bodyPr/>
          <a:lstStyle/>
          <a:p>
            <a:r>
              <a:rPr kumimoji="0" lang="en-US"/>
              <a:t>Health Belief Paradigm</a:t>
            </a:r>
          </a:p>
          <a:p>
            <a:r>
              <a:rPr kumimoji="0" lang="en-US"/>
              <a:t>Folk Medicine/ Folk Healers</a:t>
            </a:r>
          </a:p>
          <a:p>
            <a:r>
              <a:rPr kumimoji="0" lang="en-US"/>
              <a:t>Complementary &amp; Alternative Medicine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kumimoji="0" lang="en-US"/>
              <a:t>Culture</a:t>
            </a:r>
            <a:r>
              <a:rPr kumimoji="0" lang="en-US">
                <a:latin typeface="Arial"/>
              </a:rPr>
              <a:t>’</a:t>
            </a:r>
            <a:r>
              <a:rPr kumimoji="0" lang="en-US"/>
              <a:t>s Health Preferences</a:t>
            </a:r>
          </a:p>
        </p:txBody>
      </p:sp>
      <p:sp>
        <p:nvSpPr>
          <p:cNvPr id="37893" name="Rectangle 5"/>
          <p:cNvSpPr>
            <a:spLocks noGrp="1" noChangeArrowheads="1"/>
          </p:cNvSpPr>
          <p:nvPr>
            <p:ph type="body" sz="half" idx="1"/>
          </p:nvPr>
        </p:nvSpPr>
        <p:spPr>
          <a:xfrm>
            <a:off x="533400" y="1752600"/>
            <a:ext cx="6324600" cy="1524000"/>
          </a:xfrm>
        </p:spPr>
        <p:txBody>
          <a:bodyPr/>
          <a:lstStyle/>
          <a:p>
            <a:r>
              <a:rPr kumimoji="0" lang="en-US" sz="2800"/>
              <a:t>Distrust of Healthcare System</a:t>
            </a:r>
          </a:p>
        </p:txBody>
      </p:sp>
      <p:graphicFrame>
        <p:nvGraphicFramePr>
          <p:cNvPr id="37894" name="Object 6"/>
          <p:cNvGraphicFramePr>
            <a:graphicFrameLocks noChangeAspect="1"/>
          </p:cNvGraphicFramePr>
          <p:nvPr>
            <p:ph sz="half" idx="2"/>
          </p:nvPr>
        </p:nvGraphicFramePr>
        <p:xfrm>
          <a:off x="3124200" y="2514600"/>
          <a:ext cx="5410200" cy="3883025"/>
        </p:xfrm>
        <a:graphic>
          <a:graphicData uri="http://schemas.openxmlformats.org/presentationml/2006/ole">
            <p:oleObj spid="_x0000_s37894" name="Document" r:id="rId4" imgW="4483608" imgH="3218688" progId="Word.Document.8">
              <p:embed/>
            </p:oleObj>
          </a:graphicData>
        </a:graphic>
      </p:graphicFrame>
      <p:sp>
        <p:nvSpPr>
          <p:cNvPr id="37896" name="Rectangle 8"/>
          <p:cNvSpPr>
            <a:spLocks noChangeArrowheads="1"/>
          </p:cNvSpPr>
          <p:nvPr/>
        </p:nvSpPr>
        <p:spPr bwMode="auto">
          <a:xfrm>
            <a:off x="4038600" y="6521450"/>
            <a:ext cx="2805113" cy="336550"/>
          </a:xfrm>
          <a:prstGeom prst="rect">
            <a:avLst/>
          </a:prstGeom>
          <a:noFill/>
          <a:ln w="9525">
            <a:noFill/>
            <a:miter lim="800000"/>
            <a:headEnd/>
            <a:tailEnd/>
          </a:ln>
        </p:spPr>
        <p:txBody>
          <a:bodyPr wrap="none">
            <a:spAutoFit/>
          </a:bodyPr>
          <a:lstStyle/>
          <a:p>
            <a:r>
              <a:rPr lang="en-US" sz="1600"/>
              <a:t>http://concreteloop.com/2009</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kumimoji="0" lang="en-US"/>
              <a:t>Religious Impact On Health Preferences</a:t>
            </a:r>
          </a:p>
        </p:txBody>
      </p:sp>
      <p:sp>
        <p:nvSpPr>
          <p:cNvPr id="10243" name="Rectangle 3"/>
          <p:cNvSpPr>
            <a:spLocks noGrp="1" noChangeArrowheads="1"/>
          </p:cNvSpPr>
          <p:nvPr>
            <p:ph type="body" idx="1"/>
          </p:nvPr>
        </p:nvSpPr>
        <p:spPr/>
        <p:txBody>
          <a:bodyPr/>
          <a:lstStyle/>
          <a:p>
            <a:r>
              <a:rPr kumimoji="0" lang="en-US"/>
              <a:t>Christians</a:t>
            </a:r>
          </a:p>
          <a:p>
            <a:pPr lvl="1"/>
            <a:r>
              <a:rPr kumimoji="0" lang="en-US"/>
              <a:t>God’s will</a:t>
            </a:r>
          </a:p>
          <a:p>
            <a:pPr lvl="1"/>
            <a:r>
              <a:rPr kumimoji="0" lang="en-US"/>
              <a:t>Prayer</a:t>
            </a:r>
          </a:p>
          <a:p>
            <a:r>
              <a:rPr kumimoji="0" lang="en-US"/>
              <a:t>Voodooist</a:t>
            </a:r>
          </a:p>
          <a:p>
            <a:pPr lvl="1"/>
            <a:r>
              <a:rPr kumimoji="0" lang="en-US"/>
              <a:t>Spiritual healer</a:t>
            </a:r>
          </a:p>
          <a:p>
            <a:pPr lvl="1"/>
            <a:r>
              <a:rPr kumimoji="0" lang="en-US"/>
              <a:t>Herbs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kumimoji="0" lang="en-US"/>
              <a:t>Impact of Preferences on Nursing Care</a:t>
            </a:r>
          </a:p>
        </p:txBody>
      </p:sp>
      <p:sp>
        <p:nvSpPr>
          <p:cNvPr id="30723" name="Rectangle 3"/>
          <p:cNvSpPr>
            <a:spLocks noGrp="1" noChangeArrowheads="1"/>
          </p:cNvSpPr>
          <p:nvPr>
            <p:ph type="body" idx="1"/>
          </p:nvPr>
        </p:nvSpPr>
        <p:spPr/>
        <p:txBody>
          <a:bodyPr/>
          <a:lstStyle/>
          <a:p>
            <a:r>
              <a:rPr kumimoji="0" lang="en-US">
                <a:latin typeface="Times New Roman" pitchFamily="-80" charset="0"/>
              </a:rPr>
              <a:t>Elders</a:t>
            </a:r>
          </a:p>
          <a:p>
            <a:r>
              <a:rPr kumimoji="0" lang="en-US">
                <a:latin typeface="Times New Roman" pitchFamily="-80" charset="0"/>
              </a:rPr>
              <a:t>Silence</a:t>
            </a:r>
          </a:p>
          <a:p>
            <a:r>
              <a:rPr kumimoji="0" lang="en-US">
                <a:latin typeface="Times New Roman" pitchFamily="-80" charset="0"/>
              </a:rPr>
              <a:t>Nonverbal communication &amp; understanding</a:t>
            </a:r>
            <a:endParaRPr kumimoji="0"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kumimoji="0" lang="en-US"/>
              <a:t>Impact of Preferences on Nursing Care</a:t>
            </a:r>
          </a:p>
        </p:txBody>
      </p:sp>
      <p:sp>
        <p:nvSpPr>
          <p:cNvPr id="32771" name="Rectangle 3"/>
          <p:cNvSpPr>
            <a:spLocks noGrp="1" noChangeArrowheads="1"/>
          </p:cNvSpPr>
          <p:nvPr>
            <p:ph type="body" idx="1"/>
          </p:nvPr>
        </p:nvSpPr>
        <p:spPr/>
        <p:txBody>
          <a:bodyPr/>
          <a:lstStyle/>
          <a:p>
            <a:r>
              <a:rPr kumimoji="0" lang="en-US"/>
              <a:t>Life Sustaining Efforts</a:t>
            </a:r>
          </a:p>
          <a:p>
            <a:r>
              <a:rPr kumimoji="0" lang="en-US"/>
              <a:t>Personal</a:t>
            </a:r>
          </a:p>
          <a:p>
            <a:r>
              <a:rPr kumimoji="0" lang="en-US"/>
              <a:t>Trust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mosa">
  <a:themeElements>
    <a:clrScheme name="Mimosa 1">
      <a:dk1>
        <a:srgbClr val="000000"/>
      </a:dk1>
      <a:lt1>
        <a:srgbClr val="E8C567"/>
      </a:lt1>
      <a:dk2>
        <a:srgbClr val="2A5401"/>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fontScheme name="Mimosa">
      <a:majorFont>
        <a:latin typeface="Futur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Mimosa 1">
        <a:dk1>
          <a:srgbClr val="000000"/>
        </a:dk1>
        <a:lt1>
          <a:srgbClr val="E8C567"/>
        </a:lt1>
        <a:dk2>
          <a:srgbClr val="2A5401"/>
        </a:dk2>
        <a:lt2>
          <a:srgbClr val="969696"/>
        </a:lt2>
        <a:accent1>
          <a:srgbClr val="FBDF53"/>
        </a:accent1>
        <a:accent2>
          <a:srgbClr val="FF9966"/>
        </a:accent2>
        <a:accent3>
          <a:srgbClr val="F2DFB8"/>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imosa 2">
        <a:dk1>
          <a:srgbClr val="000000"/>
        </a:dk1>
        <a:lt1>
          <a:srgbClr val="E8C567"/>
        </a:lt1>
        <a:dk2>
          <a:srgbClr val="2B5502"/>
        </a:dk2>
        <a:lt2>
          <a:srgbClr val="777777"/>
        </a:lt2>
        <a:accent1>
          <a:srgbClr val="909082"/>
        </a:accent1>
        <a:accent2>
          <a:srgbClr val="809EA8"/>
        </a:accent2>
        <a:accent3>
          <a:srgbClr val="F2DFB8"/>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2004:Templates:Presentations:Designs:Mimosa</Template>
  <TotalTime>503</TotalTime>
  <Words>2276</Words>
  <Application>Microsoft Office PowerPoint</Application>
  <PresentationFormat>On-screen Show (4:3)</PresentationFormat>
  <Paragraphs>106</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Mimosa</vt:lpstr>
      <vt:lpstr>Document</vt:lpstr>
      <vt:lpstr>African American Cultural Preferences</vt:lpstr>
      <vt:lpstr>Objectives/Purpose</vt:lpstr>
      <vt:lpstr>Demographic Representation</vt:lpstr>
      <vt:lpstr>Culture’s Health Preferences</vt:lpstr>
      <vt:lpstr>Culture’s Health Preferences</vt:lpstr>
      <vt:lpstr>Culture’s Health Preferences</vt:lpstr>
      <vt:lpstr>Religious Impact On Health Preferences</vt:lpstr>
      <vt:lpstr>Impact of Preferences on Nursing Care</vt:lpstr>
      <vt:lpstr>Impact of Preferences on Nursing Care</vt:lpstr>
      <vt:lpstr>Impact of Preferences on Nursing Care</vt:lpstr>
      <vt:lpstr>Summary</vt:lpstr>
      <vt:lpstr>References</vt:lpstr>
    </vt:vector>
  </TitlesOfParts>
  <Company>Julia McGraw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 Cultural Preferences</dc:title>
  <dc:creator>Julia McGraw</dc:creator>
  <cp:lastModifiedBy> </cp:lastModifiedBy>
  <cp:revision>25</cp:revision>
  <dcterms:created xsi:type="dcterms:W3CDTF">2011-04-06T18:09:41Z</dcterms:created>
  <dcterms:modified xsi:type="dcterms:W3CDTF">2011-04-17T01:08:14Z</dcterms:modified>
</cp:coreProperties>
</file>