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embeddings/oleObject1.bin" ContentType="application/vnd.openxmlformats-officedocument.oleObject"/>
  <Override PartName="/ppt/notesSlides/notesSlide10.xml" ContentType="application/vnd.openxmlformats-officedocument.presentationml.notesSlide+xml"/>
  <Override PartName="/ppt/legacyDocTextInfo.bin" ContentType="application/vnd.ms-office.legacyDocTextInfo"/>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bin" ContentType="application/vnd.ms-office.legacyDiagramText"/>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Default Extension="emf" ContentType="image/x-emf"/>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3"/>
  </p:notesMasterIdLst>
  <p:sldIdLst>
    <p:sldId id="256" r:id="rId2"/>
    <p:sldId id="257" r:id="rId3"/>
    <p:sldId id="258" r:id="rId4"/>
    <p:sldId id="264" r:id="rId5"/>
    <p:sldId id="265" r:id="rId6"/>
    <p:sldId id="274" r:id="rId7"/>
    <p:sldId id="275" r:id="rId8"/>
    <p:sldId id="276" r:id="rId9"/>
    <p:sldId id="277" r:id="rId10"/>
    <p:sldId id="260" r:id="rId11"/>
    <p:sldId id="266" r:id="rId12"/>
    <p:sldId id="267" r:id="rId13"/>
    <p:sldId id="268" r:id="rId14"/>
    <p:sldId id="269" r:id="rId15"/>
    <p:sldId id="261" r:id="rId16"/>
    <p:sldId id="271" r:id="rId17"/>
    <p:sldId id="270" r:id="rId18"/>
    <p:sldId id="272" r:id="rId19"/>
    <p:sldId id="273" r:id="rId20"/>
    <p:sldId id="262" r:id="rId21"/>
    <p:sldId id="263" r:id="rId22"/>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69298" autoAdjust="0"/>
  </p:normalViewPr>
  <p:slideViewPr>
    <p:cSldViewPr>
      <p:cViewPr varScale="1">
        <p:scale>
          <a:sx n="50" d="100"/>
          <a:sy n="50" d="100"/>
        </p:scale>
        <p:origin x="-1092"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microsoft.com/office/2006/relationships/legacyDocTextInfo" Target="legacyDocTextInfo.bin"/><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3" Type="http://schemas.microsoft.com/office/2006/relationships/legacyDiagramText" Target="legacyDiagramText3.bin"/><Relationship Id="rId2" Type="http://schemas.microsoft.com/office/2006/relationships/legacyDiagramText" Target="legacyDiagramText2.bin"/><Relationship Id="rId1" Type="http://schemas.microsoft.com/office/2006/relationships/legacyDiagramText" Target="legacyDiagramText1.bin"/><Relationship Id="rId4" Type="http://schemas.microsoft.com/office/2006/relationships/legacyDiagramText" Target="legacyDiagramText4.bin"/></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CBB6684D-AF8F-4295-801C-89BFECF41A1B}" type="datetimeFigureOut">
              <a:rPr lang="en-US"/>
              <a:pPr/>
              <a:t>9/21/2010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EB799750-2B46-483B-AE5C-000994A98962}" type="slidenum">
              <a:rPr lang="en-US"/>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p:spPr>
      </p:sp>
      <p:sp>
        <p:nvSpPr>
          <p:cNvPr id="2765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latin typeface="Times New Roman" pitchFamily="18" charset="0"/>
                <a:cs typeface="Times New Roman" pitchFamily="18" charset="0"/>
              </a:rPr>
              <a:t>“Qualitative research is not a new idea in the social and behavioral sciences. This type of research is conducted to describe and promote our understanding of human experiences such as pain, caring, and comfort” (Burns &amp; Grove, 2009, p. 22). </a:t>
            </a:r>
          </a:p>
        </p:txBody>
      </p:sp>
      <p:sp>
        <p:nvSpPr>
          <p:cNvPr id="27652" name="Slide Number Placeholder 3"/>
          <p:cNvSpPr>
            <a:spLocks noGrp="1"/>
          </p:cNvSpPr>
          <p:nvPr>
            <p:ph type="sldNum" sz="quarter" idx="5"/>
          </p:nvPr>
        </p:nvSpPr>
        <p:spPr bwMode="auto">
          <a:noFill/>
          <a:ln>
            <a:miter lim="800000"/>
            <a:headEnd/>
            <a:tailEnd/>
          </a:ln>
        </p:spPr>
        <p:txBody>
          <a:bodyPr/>
          <a:lstStyle/>
          <a:p>
            <a:fld id="{4205C194-AB27-461E-8635-3ED63B75F54E}" type="slidenum">
              <a:rPr lang="en-US"/>
              <a:pPr/>
              <a:t>2</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p:spPr>
      </p:sp>
      <p:sp>
        <p:nvSpPr>
          <p:cNvPr id="3686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r>
              <a:rPr lang="en-US" b="1" u="sng" dirty="0" smtClean="0">
                <a:latin typeface="Times New Roman" pitchFamily="18" charset="0"/>
                <a:cs typeface="Times New Roman" pitchFamily="18" charset="0"/>
              </a:rPr>
              <a:t>Cognitive mapping is a visual representation of the information provided by a participant. This provides a good overall view of data but is very time consuming. </a:t>
            </a:r>
            <a:r>
              <a:rPr lang="en-US" dirty="0" smtClean="0">
                <a:latin typeface="Times New Roman" pitchFamily="18" charset="0"/>
                <a:cs typeface="Times New Roman" pitchFamily="18" charset="0"/>
              </a:rPr>
              <a:t>As a rule, for a 45-minute interview the researcher should allow three hours of mapping, noting any patterns and themes by clustering “like” data (Burns &amp; Grove, 2009, p. 525). Making metaphors provides a strong image with a feeling that is very powerful in communicating meaning (Burns &amp; Grove, 2009, p. 526</a:t>
            </a:r>
            <a:r>
              <a:rPr lang="en-US" dirty="0" smtClean="0">
                <a:latin typeface="Times New Roman" pitchFamily="18" charset="0"/>
                <a:cs typeface="Times New Roman" pitchFamily="18" charset="0"/>
              </a:rPr>
              <a:t>). </a:t>
            </a:r>
          </a:p>
          <a:p>
            <a:pPr eaLnBrk="1" hangingPunct="1"/>
            <a:endParaRPr lang="en-US" dirty="0" smtClean="0">
              <a:latin typeface="Times New Roman" pitchFamily="18" charset="0"/>
              <a:cs typeface="Times New Roman" pitchFamily="18" charset="0"/>
            </a:endParaRPr>
          </a:p>
          <a:p>
            <a:pPr eaLnBrk="1" hangingPunct="1"/>
            <a:endParaRPr lang="en-US" dirty="0" smtClean="0">
              <a:latin typeface="Times New Roman" pitchFamily="18" charset="0"/>
              <a:cs typeface="Times New Roman" pitchFamily="18" charset="0"/>
            </a:endParaRPr>
          </a:p>
          <a:p>
            <a:pPr eaLnBrk="1" hangingPunct="1"/>
            <a:r>
              <a:rPr lang="en-US" b="1" u="sng" dirty="0" smtClean="0">
                <a:latin typeface="Times New Roman" pitchFamily="18" charset="0"/>
                <a:cs typeface="Times New Roman" pitchFamily="18" charset="0"/>
              </a:rPr>
              <a:t>All major words in slide title</a:t>
            </a:r>
            <a:r>
              <a:rPr lang="en-US" b="1" u="sng" baseline="0" dirty="0" smtClean="0">
                <a:latin typeface="Times New Roman" pitchFamily="18" charset="0"/>
                <a:cs typeface="Times New Roman" pitchFamily="18" charset="0"/>
              </a:rPr>
              <a:t> should be capitalized.</a:t>
            </a:r>
          </a:p>
          <a:p>
            <a:pPr eaLnBrk="1" hangingPunct="1"/>
            <a:endParaRPr lang="en-US" b="1" u="sng" baseline="0" dirty="0" smtClean="0">
              <a:latin typeface="Times New Roman" pitchFamily="18" charset="0"/>
              <a:cs typeface="Times New Roman" pitchFamily="18" charset="0"/>
            </a:endParaRPr>
          </a:p>
          <a:p>
            <a:pPr eaLnBrk="1" hangingPunct="1"/>
            <a:r>
              <a:rPr lang="en-US" b="1" u="sng" baseline="0" dirty="0" smtClean="0">
                <a:latin typeface="Times New Roman" pitchFamily="18" charset="0"/>
                <a:cs typeface="Times New Roman" pitchFamily="18" charset="0"/>
              </a:rPr>
              <a:t>Underlined sentence is not covered by any of the citations and needs to be.</a:t>
            </a:r>
            <a:endParaRPr lang="en-US" b="1" u="sng" dirty="0" smtClean="0">
              <a:latin typeface="Times New Roman" pitchFamily="18" charset="0"/>
              <a:cs typeface="Times New Roman" pitchFamily="18" charset="0"/>
            </a:endParaRPr>
          </a:p>
        </p:txBody>
      </p:sp>
      <p:sp>
        <p:nvSpPr>
          <p:cNvPr id="36868" name="Slide Number Placeholder 3"/>
          <p:cNvSpPr>
            <a:spLocks noGrp="1"/>
          </p:cNvSpPr>
          <p:nvPr>
            <p:ph type="sldNum" sz="quarter" idx="5"/>
          </p:nvPr>
        </p:nvSpPr>
        <p:spPr bwMode="auto">
          <a:noFill/>
          <a:ln>
            <a:miter lim="800000"/>
            <a:headEnd/>
            <a:tailEnd/>
          </a:ln>
        </p:spPr>
        <p:txBody>
          <a:bodyPr/>
          <a:lstStyle/>
          <a:p>
            <a:fld id="{8DF67290-86B0-48E9-9CAC-6937B5DD1201}" type="slidenum">
              <a:rPr lang="en-US"/>
              <a:pPr/>
              <a:t>13</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p:spPr>
      </p:sp>
      <p:sp>
        <p:nvSpPr>
          <p:cNvPr id="3789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r>
              <a:rPr lang="en-US" smtClean="0">
                <a:latin typeface="Times New Roman" pitchFamily="18" charset="0"/>
                <a:cs typeface="Times New Roman" pitchFamily="18" charset="0"/>
              </a:rPr>
              <a:t>Content analysis uses counting, therefore is not considered by researchers to be qualitative. It is qualitative and is used frequently in historical research (Burns &amp; Grove, 2009, p. 528). Narrative analysis involves story analyzing, which is referred to as “unpacks” the story (Burns &amp; Grove, 2009, p. 528).  Stories do not always lead to high quality data, but can help to guide the research and the study into other directions. </a:t>
            </a:r>
          </a:p>
          <a:p>
            <a:pPr eaLnBrk="1" hangingPunct="1"/>
            <a:r>
              <a:rPr lang="en-US" smtClean="0">
                <a:latin typeface="Times New Roman" pitchFamily="18" charset="0"/>
                <a:cs typeface="Times New Roman" pitchFamily="18" charset="0"/>
              </a:rPr>
              <a:t>While reporting results there should be a complete explanation of the participants and the settings (Burns &amp; Grove, 2009, p. 529).</a:t>
            </a:r>
          </a:p>
          <a:p>
            <a:pPr eaLnBrk="1" hangingPunct="1"/>
            <a:endParaRPr lang="en-US" smtClean="0"/>
          </a:p>
        </p:txBody>
      </p:sp>
      <p:sp>
        <p:nvSpPr>
          <p:cNvPr id="37892" name="Slide Number Placeholder 3"/>
          <p:cNvSpPr>
            <a:spLocks noGrp="1"/>
          </p:cNvSpPr>
          <p:nvPr>
            <p:ph type="sldNum" sz="quarter" idx="5"/>
          </p:nvPr>
        </p:nvSpPr>
        <p:spPr bwMode="auto">
          <a:noFill/>
          <a:ln>
            <a:miter lim="800000"/>
            <a:headEnd/>
            <a:tailEnd/>
          </a:ln>
        </p:spPr>
        <p:txBody>
          <a:bodyPr/>
          <a:lstStyle/>
          <a:p>
            <a:fld id="{CCCCB9E3-0F14-45B3-AC6D-9C9E76FA1FD1}" type="slidenum">
              <a:rPr lang="en-US"/>
              <a:pPr/>
              <a:t>14</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bwMode="auto">
          <a:noFill/>
          <a:ln>
            <a:solidFill>
              <a:srgbClr val="000000"/>
            </a:solidFill>
            <a:miter lim="800000"/>
            <a:headEnd/>
            <a:tailEnd/>
          </a:ln>
        </p:spPr>
      </p:sp>
      <p:sp>
        <p:nvSpPr>
          <p:cNvPr id="38915"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b="1" u="sng" dirty="0" smtClean="0">
                <a:latin typeface="Times New Roman" pitchFamily="18" charset="0"/>
                <a:cs typeface="Times New Roman" pitchFamily="18" charset="0"/>
              </a:rPr>
              <a:t>Through unstructured interviewing, this method is used to identify individuals who are experiencing or have lived experiences of interest. </a:t>
            </a:r>
            <a:r>
              <a:rPr lang="en-US" dirty="0" smtClean="0">
                <a:latin typeface="Times New Roman" pitchFamily="18" charset="0"/>
                <a:cs typeface="Times New Roman" pitchFamily="18" charset="0"/>
              </a:rPr>
              <a:t>It is developed through different perceptions (</a:t>
            </a:r>
            <a:r>
              <a:rPr lang="en-US" dirty="0" err="1" smtClean="0">
                <a:latin typeface="Times New Roman" pitchFamily="18" charset="0"/>
                <a:cs typeface="Times New Roman" pitchFamily="18" charset="0"/>
              </a:rPr>
              <a:t>Macnee</a:t>
            </a:r>
            <a:r>
              <a:rPr lang="en-US" dirty="0" smtClean="0">
                <a:latin typeface="Times New Roman" pitchFamily="18" charset="0"/>
                <a:cs typeface="Times New Roman" pitchFamily="18" charset="0"/>
              </a:rPr>
              <a:t> &amp; McCabe, 2008, p. 205). </a:t>
            </a:r>
            <a:r>
              <a:rPr lang="en-US" b="1" u="sng" dirty="0" smtClean="0">
                <a:latin typeface="Times New Roman" pitchFamily="18" charset="0"/>
                <a:cs typeface="Times New Roman" pitchFamily="18" charset="0"/>
              </a:rPr>
              <a:t>While data is being gathered the researcher analyzes the data to find important themes in the experience of the phenomenon</a:t>
            </a:r>
            <a:r>
              <a:rPr lang="en-US" dirty="0" smtClean="0">
                <a:latin typeface="Times New Roman" pitchFamily="18" charset="0"/>
                <a:cs typeface="Times New Roman" pitchFamily="18" charset="0"/>
              </a:rPr>
              <a:t>. The duration of time for collecting data and the number of individuals used in the study is not found before the study begins (</a:t>
            </a:r>
            <a:r>
              <a:rPr lang="en-US" dirty="0" err="1" smtClean="0">
                <a:latin typeface="Times New Roman" pitchFamily="18" charset="0"/>
                <a:cs typeface="Times New Roman" pitchFamily="18" charset="0"/>
              </a:rPr>
              <a:t>Macnee</a:t>
            </a:r>
            <a:r>
              <a:rPr lang="en-US" dirty="0" smtClean="0">
                <a:latin typeface="Times New Roman" pitchFamily="18" charset="0"/>
                <a:cs typeface="Times New Roman" pitchFamily="18" charset="0"/>
              </a:rPr>
              <a:t> &amp; McCabe, 2008, p. 206</a:t>
            </a:r>
            <a:r>
              <a:rPr lang="en-US" dirty="0" smtClean="0">
                <a:latin typeface="Times New Roman" pitchFamily="18" charset="0"/>
                <a:cs typeface="Times New Roman" pitchFamily="18" charset="0"/>
              </a:rPr>
              <a:t>).</a:t>
            </a:r>
          </a:p>
          <a:p>
            <a:endParaRPr lang="en-US" dirty="0" smtClean="0">
              <a:latin typeface="Times New Roman" pitchFamily="18" charset="0"/>
              <a:cs typeface="Times New Roman" pitchFamily="18" charset="0"/>
            </a:endParaRPr>
          </a:p>
          <a:p>
            <a:endParaRPr lang="en-US" dirty="0" smtClean="0">
              <a:latin typeface="Times New Roman" pitchFamily="18" charset="0"/>
              <a:cs typeface="Times New Roman" pitchFamily="18" charset="0"/>
            </a:endParaRPr>
          </a:p>
          <a:p>
            <a:endParaRPr lang="en-US" dirty="0" smtClean="0">
              <a:latin typeface="Times New Roman" pitchFamily="18" charset="0"/>
              <a:cs typeface="Times New Roman" pitchFamily="18" charset="0"/>
            </a:endParaRPr>
          </a:p>
          <a:p>
            <a:r>
              <a:rPr lang="en-US" b="1" u="sng" dirty="0" smtClean="0">
                <a:latin typeface="Times New Roman" pitchFamily="18" charset="0"/>
                <a:cs typeface="Times New Roman" pitchFamily="18" charset="0"/>
              </a:rPr>
              <a:t>The complete</a:t>
            </a:r>
            <a:r>
              <a:rPr lang="en-US" b="1" u="sng" baseline="0" dirty="0" smtClean="0">
                <a:latin typeface="Times New Roman" pitchFamily="18" charset="0"/>
                <a:cs typeface="Times New Roman" pitchFamily="18" charset="0"/>
              </a:rPr>
              <a:t> title of the study and author’s name should be included in either the slide or the notes.</a:t>
            </a:r>
          </a:p>
          <a:p>
            <a:endParaRPr lang="en-US" b="1" u="sng" baseline="0" dirty="0" smtClean="0">
              <a:latin typeface="Times New Roman" pitchFamily="18" charset="0"/>
              <a:cs typeface="Times New Roman" pitchFamily="18" charset="0"/>
            </a:endParaRPr>
          </a:p>
          <a:p>
            <a:r>
              <a:rPr lang="en-US" b="1" u="sng" baseline="0" dirty="0" smtClean="0">
                <a:latin typeface="Times New Roman" pitchFamily="18" charset="0"/>
                <a:cs typeface="Times New Roman" pitchFamily="18" charset="0"/>
              </a:rPr>
              <a:t>The underlined sentences in the notes are not covered by any of the citations and they need to be cited.</a:t>
            </a:r>
            <a:endParaRPr lang="en-US" b="1" u="sng" dirty="0" smtClean="0">
              <a:latin typeface="Times New Roman" pitchFamily="18" charset="0"/>
              <a:cs typeface="Times New Roman" pitchFamily="18" charset="0"/>
            </a:endParaRPr>
          </a:p>
          <a:p>
            <a:endParaRPr lang="en-US" dirty="0" smtClean="0"/>
          </a:p>
        </p:txBody>
      </p:sp>
      <p:sp>
        <p:nvSpPr>
          <p:cNvPr id="38916" name="Slide Number Placeholder 3"/>
          <p:cNvSpPr>
            <a:spLocks noGrp="1"/>
          </p:cNvSpPr>
          <p:nvPr>
            <p:ph type="sldNum" sz="quarter" idx="5"/>
          </p:nvPr>
        </p:nvSpPr>
        <p:spPr bwMode="auto">
          <a:noFill/>
          <a:ln>
            <a:miter lim="800000"/>
            <a:headEnd/>
            <a:tailEnd/>
          </a:ln>
        </p:spPr>
        <p:txBody>
          <a:bodyPr/>
          <a:lstStyle/>
          <a:p>
            <a:fld id="{1E910A71-5F0D-4938-93A5-F610EAFA4E24}" type="slidenum">
              <a:rPr lang="en-US"/>
              <a:pPr/>
              <a:t>16</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bwMode="auto">
          <a:noFill/>
          <a:ln>
            <a:solidFill>
              <a:srgbClr val="000000"/>
            </a:solidFill>
            <a:miter lim="800000"/>
            <a:headEnd/>
            <a:tailEnd/>
          </a:ln>
        </p:spPr>
      </p:sp>
      <p:sp>
        <p:nvSpPr>
          <p:cNvPr id="39939"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b="1" u="sng" dirty="0" smtClean="0">
                <a:latin typeface="Times New Roman" pitchFamily="18" charset="0"/>
                <a:cs typeface="Times New Roman" pitchFamily="18" charset="0"/>
              </a:rPr>
              <a:t>The third qualitative method is grounded theory and it is commonly used</a:t>
            </a:r>
            <a:r>
              <a:rPr lang="en-US" dirty="0" smtClean="0">
                <a:latin typeface="Times New Roman" pitchFamily="18" charset="0"/>
                <a:cs typeface="Times New Roman" pitchFamily="18" charset="0"/>
              </a:rPr>
              <a:t>. The focus of grounded theory is most likely on processes or change, so this theory frequently integrates time into the study (</a:t>
            </a:r>
            <a:r>
              <a:rPr lang="en-US" dirty="0" err="1" smtClean="0">
                <a:latin typeface="Times New Roman" pitchFamily="18" charset="0"/>
                <a:cs typeface="Times New Roman" pitchFamily="18" charset="0"/>
              </a:rPr>
              <a:t>Macnee</a:t>
            </a:r>
            <a:r>
              <a:rPr lang="en-US" dirty="0" smtClean="0">
                <a:latin typeface="Times New Roman" pitchFamily="18" charset="0"/>
                <a:cs typeface="Times New Roman" pitchFamily="18" charset="0"/>
              </a:rPr>
              <a:t> &amp; McCabe, 2008, p. 208</a:t>
            </a:r>
            <a:r>
              <a:rPr lang="en-US" b="1" u="sng" dirty="0" smtClean="0">
                <a:latin typeface="Times New Roman" pitchFamily="18" charset="0"/>
                <a:cs typeface="Times New Roman" pitchFamily="18" charset="0"/>
              </a:rPr>
              <a:t>). During this study individuals that are experiencing changes are found purposely. Interviews and careful observations are used to gather data. </a:t>
            </a:r>
            <a:r>
              <a:rPr lang="en-US" dirty="0" smtClean="0">
                <a:latin typeface="Times New Roman" pitchFamily="18" charset="0"/>
                <a:cs typeface="Times New Roman" pitchFamily="18" charset="0"/>
              </a:rPr>
              <a:t>The goal of grounded theory is to avoid placing limits and external controls (</a:t>
            </a:r>
            <a:r>
              <a:rPr lang="en-US" dirty="0" err="1" smtClean="0">
                <a:latin typeface="Times New Roman" pitchFamily="18" charset="0"/>
                <a:cs typeface="Times New Roman" pitchFamily="18" charset="0"/>
              </a:rPr>
              <a:t>Macnee</a:t>
            </a:r>
            <a:r>
              <a:rPr lang="en-US" dirty="0" smtClean="0">
                <a:latin typeface="Times New Roman" pitchFamily="18" charset="0"/>
                <a:cs typeface="Times New Roman" pitchFamily="18" charset="0"/>
              </a:rPr>
              <a:t> &amp; McCabe, 2008, p. 208). </a:t>
            </a:r>
            <a:endParaRPr lang="en-US" dirty="0" smtClean="0">
              <a:latin typeface="Times New Roman" pitchFamily="18" charset="0"/>
              <a:cs typeface="Times New Roman" pitchFamily="18" charset="0"/>
            </a:endParaRPr>
          </a:p>
          <a:p>
            <a:endParaRPr lang="en-US" dirty="0" smtClean="0">
              <a:latin typeface="Times New Roman" pitchFamily="18" charset="0"/>
              <a:cs typeface="Times New Roman" pitchFamily="18" charset="0"/>
            </a:endParaRPr>
          </a:p>
          <a:p>
            <a:endParaRPr lang="en-US" dirty="0" smtClean="0">
              <a:latin typeface="Times New Roman" pitchFamily="18" charset="0"/>
              <a:cs typeface="Times New Roman" pitchFamily="18" charset="0"/>
            </a:endParaRPr>
          </a:p>
          <a:p>
            <a:r>
              <a:rPr lang="en-US" b="1" u="sng" dirty="0" smtClean="0">
                <a:latin typeface="Times New Roman" pitchFamily="18" charset="0"/>
                <a:cs typeface="Times New Roman" pitchFamily="18" charset="0"/>
              </a:rPr>
              <a:t>Citation needed</a:t>
            </a:r>
          </a:p>
          <a:p>
            <a:pPr marL="0" marR="0" indent="0" algn="l" defTabSz="914400" rtl="0" eaLnBrk="0" fontAlgn="base" latinLnBrk="0" hangingPunct="0">
              <a:lnSpc>
                <a:spcPct val="100000"/>
              </a:lnSpc>
              <a:spcBef>
                <a:spcPct val="30000"/>
              </a:spcBef>
              <a:spcAft>
                <a:spcPct val="0"/>
              </a:spcAft>
              <a:buClrTx/>
              <a:buSzTx/>
              <a:buFontTx/>
              <a:buNone/>
              <a:tabLst/>
              <a:defRPr/>
            </a:pPr>
            <a:r>
              <a:rPr lang="en-US" b="1" u="sng" dirty="0" smtClean="0">
                <a:latin typeface="Times New Roman" pitchFamily="18" charset="0"/>
                <a:cs typeface="Times New Roman" pitchFamily="18" charset="0"/>
              </a:rPr>
              <a:t>The complete</a:t>
            </a:r>
            <a:r>
              <a:rPr lang="en-US" b="1" u="sng" baseline="0" dirty="0" smtClean="0">
                <a:latin typeface="Times New Roman" pitchFamily="18" charset="0"/>
                <a:cs typeface="Times New Roman" pitchFamily="18" charset="0"/>
              </a:rPr>
              <a:t> title of the study and author’s name should be included in either the slide or the notes.</a:t>
            </a:r>
          </a:p>
          <a:p>
            <a:endParaRPr lang="en-US" b="1" u="sng" dirty="0" smtClean="0">
              <a:latin typeface="Times New Roman" pitchFamily="18" charset="0"/>
              <a:cs typeface="Times New Roman" pitchFamily="18" charset="0"/>
            </a:endParaRPr>
          </a:p>
          <a:p>
            <a:endParaRPr lang="en-US" dirty="0" smtClean="0"/>
          </a:p>
        </p:txBody>
      </p:sp>
      <p:sp>
        <p:nvSpPr>
          <p:cNvPr id="39940" name="Slide Number Placeholder 3"/>
          <p:cNvSpPr>
            <a:spLocks noGrp="1"/>
          </p:cNvSpPr>
          <p:nvPr>
            <p:ph type="sldNum" sz="quarter" idx="5"/>
          </p:nvPr>
        </p:nvSpPr>
        <p:spPr bwMode="auto">
          <a:noFill/>
          <a:ln>
            <a:miter lim="800000"/>
            <a:headEnd/>
            <a:tailEnd/>
          </a:ln>
        </p:spPr>
        <p:txBody>
          <a:bodyPr/>
          <a:lstStyle/>
          <a:p>
            <a:fld id="{0560A7C6-E980-4BCD-8474-A5195DDEB6BD}" type="slidenum">
              <a:rPr lang="en-US"/>
              <a:pPr/>
              <a:t>17</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p:spPr>
      </p:sp>
      <p:sp>
        <p:nvSpPr>
          <p:cNvPr id="40963"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smtClean="0">
                <a:latin typeface="Times New Roman" pitchFamily="18" charset="0"/>
                <a:cs typeface="Times New Roman" pitchFamily="18" charset="0"/>
              </a:rPr>
              <a:t>Ethnography  assumes that a culture exists even though it is not visible; this is done by getting an insiders view and an outsiders perspective (</a:t>
            </a:r>
            <a:r>
              <a:rPr lang="en-US" dirty="0" err="1" smtClean="0">
                <a:latin typeface="Times New Roman" pitchFamily="18" charset="0"/>
                <a:cs typeface="Times New Roman" pitchFamily="18" charset="0"/>
              </a:rPr>
              <a:t>Macnee</a:t>
            </a:r>
            <a:r>
              <a:rPr lang="en-US" dirty="0" smtClean="0">
                <a:latin typeface="Times New Roman" pitchFamily="18" charset="0"/>
                <a:cs typeface="Times New Roman" pitchFamily="18" charset="0"/>
              </a:rPr>
              <a:t> &amp; McCabe, 2008, p. 206). </a:t>
            </a:r>
            <a:r>
              <a:rPr lang="en-US" b="1" u="sng" dirty="0" smtClean="0">
                <a:latin typeface="Times New Roman" pitchFamily="18" charset="0"/>
                <a:cs typeface="Times New Roman" pitchFamily="18" charset="0"/>
              </a:rPr>
              <a:t>This can also be called an </a:t>
            </a:r>
            <a:r>
              <a:rPr lang="en-US" b="1" u="sng" dirty="0" err="1" smtClean="0">
                <a:latin typeface="Times New Roman" pitchFamily="18" charset="0"/>
                <a:cs typeface="Times New Roman" pitchFamily="18" charset="0"/>
              </a:rPr>
              <a:t>emic</a:t>
            </a:r>
            <a:r>
              <a:rPr lang="en-US" b="1" u="sng" dirty="0" smtClean="0">
                <a:latin typeface="Times New Roman" pitchFamily="18" charset="0"/>
                <a:cs typeface="Times New Roman" pitchFamily="18" charset="0"/>
              </a:rPr>
              <a:t> perspective. Controlling  the environment or aspects of the study is not part of this type of method, it is targeted more by observation and having the researcher become integrated and part of the culture</a:t>
            </a:r>
            <a:r>
              <a:rPr lang="en-US" dirty="0" smtClean="0">
                <a:latin typeface="Times New Roman" pitchFamily="18" charset="0"/>
                <a:cs typeface="Times New Roman" pitchFamily="18" charset="0"/>
              </a:rPr>
              <a:t>. Doing this takes a great amount of time, so there is not set limit but can vary greatly (</a:t>
            </a:r>
            <a:r>
              <a:rPr lang="en-US" dirty="0" err="1" smtClean="0">
                <a:latin typeface="Times New Roman" pitchFamily="18" charset="0"/>
                <a:cs typeface="Times New Roman" pitchFamily="18" charset="0"/>
              </a:rPr>
              <a:t>Macnee</a:t>
            </a:r>
            <a:r>
              <a:rPr lang="en-US" dirty="0" smtClean="0">
                <a:latin typeface="Times New Roman" pitchFamily="18" charset="0"/>
                <a:cs typeface="Times New Roman" pitchFamily="18" charset="0"/>
              </a:rPr>
              <a:t> &amp; McCabe, 2008, p. </a:t>
            </a:r>
            <a:r>
              <a:rPr lang="en-US" dirty="0" smtClean="0">
                <a:latin typeface="Times New Roman" pitchFamily="18" charset="0"/>
                <a:cs typeface="Times New Roman" pitchFamily="18" charset="0"/>
              </a:rPr>
              <a:t>207).  </a:t>
            </a:r>
            <a:r>
              <a:rPr lang="en-US" b="1" u="sng" dirty="0" smtClean="0">
                <a:latin typeface="Times New Roman" pitchFamily="18" charset="0"/>
                <a:cs typeface="Times New Roman" pitchFamily="18" charset="0"/>
              </a:rPr>
              <a:t>It is greatly used </a:t>
            </a:r>
            <a:r>
              <a:rPr lang="en-US" b="1" u="sng" dirty="0" smtClean="0">
                <a:latin typeface="Times New Roman" pitchFamily="18" charset="0"/>
                <a:cs typeface="Times New Roman" pitchFamily="18" charset="0"/>
              </a:rPr>
              <a:t>in nursing, in order to be able to describe unique sub cultures. </a:t>
            </a:r>
            <a:endParaRPr lang="en-US" b="1" u="sng" dirty="0" smtClean="0">
              <a:latin typeface="Times New Roman" pitchFamily="18" charset="0"/>
              <a:cs typeface="Times New Roman" pitchFamily="18" charset="0"/>
            </a:endParaRPr>
          </a:p>
          <a:p>
            <a:endParaRPr lang="en-US" dirty="0" smtClean="0">
              <a:latin typeface="Times New Roman" pitchFamily="18" charset="0"/>
              <a:cs typeface="Times New Roman" pitchFamily="18" charset="0"/>
            </a:endParaRPr>
          </a:p>
          <a:p>
            <a:r>
              <a:rPr lang="en-US" b="1" u="sng" dirty="0" smtClean="0">
                <a:latin typeface="Times New Roman" pitchFamily="18" charset="0"/>
                <a:cs typeface="Times New Roman" pitchFamily="18" charset="0"/>
              </a:rPr>
              <a:t>You need to cite the complete</a:t>
            </a:r>
            <a:r>
              <a:rPr lang="en-US" b="1" u="sng" baseline="0" dirty="0" smtClean="0">
                <a:latin typeface="Times New Roman" pitchFamily="18" charset="0"/>
                <a:cs typeface="Times New Roman" pitchFamily="18" charset="0"/>
              </a:rPr>
              <a:t> title of the study and the author either in the slide or in the notes. </a:t>
            </a:r>
          </a:p>
          <a:p>
            <a:endParaRPr lang="en-US" b="1" u="sng" baseline="0" dirty="0" smtClean="0">
              <a:latin typeface="Times New Roman" pitchFamily="18" charset="0"/>
              <a:cs typeface="Times New Roman" pitchFamily="18" charset="0"/>
            </a:endParaRPr>
          </a:p>
          <a:p>
            <a:r>
              <a:rPr lang="en-US" b="1" u="sng" baseline="0" dirty="0" smtClean="0">
                <a:latin typeface="Times New Roman" pitchFamily="18" charset="0"/>
                <a:cs typeface="Times New Roman" pitchFamily="18" charset="0"/>
              </a:rPr>
              <a:t>Citations needed</a:t>
            </a:r>
          </a:p>
          <a:p>
            <a:endParaRPr lang="en-US" b="1" u="sng" baseline="0" dirty="0" smtClean="0">
              <a:latin typeface="Times New Roman" pitchFamily="18" charset="0"/>
              <a:cs typeface="Times New Roman" pitchFamily="18" charset="0"/>
            </a:endParaRPr>
          </a:p>
          <a:p>
            <a:r>
              <a:rPr lang="en-US" b="1" u="sng" baseline="0" dirty="0" smtClean="0">
                <a:latin typeface="Times New Roman" pitchFamily="18" charset="0"/>
                <a:cs typeface="Times New Roman" pitchFamily="18" charset="0"/>
              </a:rPr>
              <a:t>The title of the slide is positioned as in the other slides.</a:t>
            </a:r>
            <a:endParaRPr lang="en-US" b="1" u="sng" dirty="0" smtClean="0">
              <a:latin typeface="Times New Roman" pitchFamily="18" charset="0"/>
              <a:cs typeface="Times New Roman" pitchFamily="18" charset="0"/>
            </a:endParaRPr>
          </a:p>
        </p:txBody>
      </p:sp>
      <p:sp>
        <p:nvSpPr>
          <p:cNvPr id="40964" name="Slide Number Placeholder 3"/>
          <p:cNvSpPr>
            <a:spLocks noGrp="1"/>
          </p:cNvSpPr>
          <p:nvPr>
            <p:ph type="sldNum" sz="quarter" idx="5"/>
          </p:nvPr>
        </p:nvSpPr>
        <p:spPr bwMode="auto">
          <a:noFill/>
          <a:ln>
            <a:miter lim="800000"/>
            <a:headEnd/>
            <a:tailEnd/>
          </a:ln>
        </p:spPr>
        <p:txBody>
          <a:bodyPr/>
          <a:lstStyle/>
          <a:p>
            <a:fld id="{BD05BDA3-D357-4A36-96F4-7E39ABEFCE78}" type="slidenum">
              <a:rPr lang="en-US"/>
              <a:pPr/>
              <a:t>18</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noFill/>
          <a:ln>
            <a:solidFill>
              <a:srgbClr val="000000"/>
            </a:solidFill>
            <a:miter lim="800000"/>
            <a:headEnd/>
            <a:tailEnd/>
          </a:ln>
        </p:spPr>
      </p:sp>
      <p:sp>
        <p:nvSpPr>
          <p:cNvPr id="41987"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smtClean="0">
                <a:latin typeface="Times New Roman" pitchFamily="18" charset="0"/>
                <a:cs typeface="Times New Roman" pitchFamily="18" charset="0"/>
              </a:rPr>
              <a:t>Data sources may include records, videotapes, photographs, and interviews with people that were either involved or experienced the phenomenon (</a:t>
            </a:r>
            <a:r>
              <a:rPr lang="en-US" dirty="0" err="1" smtClean="0">
                <a:latin typeface="Times New Roman" pitchFamily="18" charset="0"/>
                <a:cs typeface="Times New Roman" pitchFamily="18" charset="0"/>
              </a:rPr>
              <a:t>Macnee</a:t>
            </a:r>
            <a:r>
              <a:rPr lang="en-US" dirty="0" smtClean="0">
                <a:latin typeface="Times New Roman" pitchFamily="18" charset="0"/>
                <a:cs typeface="Times New Roman" pitchFamily="18" charset="0"/>
              </a:rPr>
              <a:t> &amp; McCabe, 2008, p. 208). This helps to create concrete data in the study and reinforce what the researcher is attempting to understand. This can also be done by gathering information and using the most optional broad sample of data that is available (</a:t>
            </a:r>
            <a:r>
              <a:rPr lang="en-US" dirty="0" err="1" smtClean="0">
                <a:latin typeface="Times New Roman" pitchFamily="18" charset="0"/>
                <a:cs typeface="Times New Roman" pitchFamily="18" charset="0"/>
              </a:rPr>
              <a:t>Macnee</a:t>
            </a:r>
            <a:r>
              <a:rPr lang="en-US" dirty="0" smtClean="0">
                <a:latin typeface="Times New Roman" pitchFamily="18" charset="0"/>
                <a:cs typeface="Times New Roman" pitchFamily="18" charset="0"/>
              </a:rPr>
              <a:t> &amp; McCabe, 2008, p. 208). </a:t>
            </a:r>
            <a:r>
              <a:rPr lang="en-US" b="1" u="sng" dirty="0" smtClean="0">
                <a:latin typeface="Times New Roman" pitchFamily="18" charset="0"/>
                <a:cs typeface="Times New Roman" pitchFamily="18" charset="0"/>
              </a:rPr>
              <a:t>A prime example would be the process of nurse practitioner credentialing might reflect a bias that makes the description of the process questionable. </a:t>
            </a:r>
            <a:endParaRPr lang="en-US" b="1" u="sng" dirty="0" smtClean="0">
              <a:latin typeface="Times New Roman" pitchFamily="18" charset="0"/>
              <a:cs typeface="Times New Roman" pitchFamily="18" charset="0"/>
            </a:endParaRPr>
          </a:p>
          <a:p>
            <a:endParaRPr lang="en-US" b="1" u="sng" dirty="0" smtClean="0">
              <a:latin typeface="Times New Roman" pitchFamily="18" charset="0"/>
              <a:cs typeface="Times New Roman" pitchFamily="18" charset="0"/>
            </a:endParaRPr>
          </a:p>
          <a:p>
            <a:endParaRPr lang="en-US" b="1" u="sng" dirty="0" smtClean="0">
              <a:latin typeface="Times New Roman" pitchFamily="18" charset="0"/>
              <a:cs typeface="Times New Roman" pitchFamily="18" charset="0"/>
            </a:endParaRPr>
          </a:p>
          <a:p>
            <a:r>
              <a:rPr lang="en-US" b="1" u="sng" dirty="0" smtClean="0">
                <a:latin typeface="Times New Roman" pitchFamily="18" charset="0"/>
                <a:cs typeface="Times New Roman" pitchFamily="18" charset="0"/>
              </a:rPr>
              <a:t>You needed to cite a specific title of an article and its author.</a:t>
            </a:r>
            <a:endParaRPr lang="en-US" b="1" u="sng" dirty="0" smtClean="0">
              <a:latin typeface="Times New Roman" pitchFamily="18" charset="0"/>
              <a:cs typeface="Times New Roman" pitchFamily="18" charset="0"/>
            </a:endParaRPr>
          </a:p>
        </p:txBody>
      </p:sp>
      <p:sp>
        <p:nvSpPr>
          <p:cNvPr id="41988" name="Slide Number Placeholder 3"/>
          <p:cNvSpPr>
            <a:spLocks noGrp="1"/>
          </p:cNvSpPr>
          <p:nvPr>
            <p:ph type="sldNum" sz="quarter" idx="5"/>
          </p:nvPr>
        </p:nvSpPr>
        <p:spPr bwMode="auto">
          <a:noFill/>
          <a:ln>
            <a:miter lim="800000"/>
            <a:headEnd/>
            <a:tailEnd/>
          </a:ln>
        </p:spPr>
        <p:txBody>
          <a:bodyPr/>
          <a:lstStyle/>
          <a:p>
            <a:fld id="{16DE3F4A-6CFF-41A9-A0E4-F91B5F1CF2C7}" type="slidenum">
              <a:rPr lang="en-US"/>
              <a:pPr/>
              <a:t>19</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bwMode="auto">
          <a:noFill/>
          <a:ln>
            <a:solidFill>
              <a:srgbClr val="000000"/>
            </a:solidFill>
            <a:miter lim="800000"/>
            <a:headEnd/>
            <a:tailEnd/>
          </a:ln>
        </p:spPr>
      </p:sp>
      <p:sp>
        <p:nvSpPr>
          <p:cNvPr id="4301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latin typeface="Times New Roman" pitchFamily="18" charset="0"/>
                <a:cs typeface="Times New Roman" pitchFamily="18" charset="0"/>
              </a:rPr>
              <a:t>“Qualitative researchers believe that truth is both complex and dynamic and can be found only by studying persons as they interact with and within their </a:t>
            </a:r>
            <a:r>
              <a:rPr lang="en-US" dirty="0" err="1" smtClean="0">
                <a:latin typeface="Times New Roman" pitchFamily="18" charset="0"/>
                <a:cs typeface="Times New Roman" pitchFamily="18" charset="0"/>
              </a:rPr>
              <a:t>sociohistorical</a:t>
            </a:r>
            <a:r>
              <a:rPr lang="en-US" dirty="0" smtClean="0">
                <a:latin typeface="Times New Roman" pitchFamily="18" charset="0"/>
                <a:cs typeface="Times New Roman" pitchFamily="18" charset="0"/>
              </a:rPr>
              <a:t> settings” (Burns &amp; Grove, 2009, p. 23).</a:t>
            </a:r>
          </a:p>
          <a:p>
            <a:pPr eaLnBrk="1" hangingPunct="1">
              <a:spcBef>
                <a:spcPct val="0"/>
              </a:spcBef>
            </a:pPr>
            <a:endParaRPr lang="en-US" dirty="0" smtClean="0"/>
          </a:p>
          <a:p>
            <a:pPr eaLnBrk="1" hangingPunct="1">
              <a:spcBef>
                <a:spcPct val="0"/>
              </a:spcBef>
            </a:pPr>
            <a:endParaRPr lang="en-US" dirty="0" smtClean="0"/>
          </a:p>
          <a:p>
            <a:pPr eaLnBrk="1" hangingPunct="1">
              <a:spcBef>
                <a:spcPct val="0"/>
              </a:spcBef>
            </a:pPr>
            <a:endParaRPr lang="en-US" dirty="0" smtClean="0"/>
          </a:p>
          <a:p>
            <a:pPr eaLnBrk="1" hangingPunct="1">
              <a:spcBef>
                <a:spcPct val="0"/>
              </a:spcBef>
            </a:pPr>
            <a:r>
              <a:rPr lang="en-US" b="1" u="sng" dirty="0" smtClean="0"/>
              <a:t>This summary is a little brief…the</a:t>
            </a:r>
            <a:r>
              <a:rPr lang="en-US" b="1" u="sng" baseline="0" dirty="0" smtClean="0"/>
              <a:t> slide is OK but the notes kind of leave the audience hanging.</a:t>
            </a:r>
            <a:endParaRPr lang="en-US" b="1" u="sng" dirty="0" smtClean="0"/>
          </a:p>
        </p:txBody>
      </p:sp>
      <p:sp>
        <p:nvSpPr>
          <p:cNvPr id="43012" name="Slide Number Placeholder 3"/>
          <p:cNvSpPr>
            <a:spLocks noGrp="1"/>
          </p:cNvSpPr>
          <p:nvPr>
            <p:ph type="sldNum" sz="quarter" idx="5"/>
          </p:nvPr>
        </p:nvSpPr>
        <p:spPr bwMode="auto">
          <a:noFill/>
          <a:ln>
            <a:miter lim="800000"/>
            <a:headEnd/>
            <a:tailEnd/>
          </a:ln>
        </p:spPr>
        <p:txBody>
          <a:bodyPr/>
          <a:lstStyle/>
          <a:p>
            <a:fld id="{7687DF97-E208-41E3-B739-822CE9720D73}" type="slidenum">
              <a:rPr lang="en-US"/>
              <a:pPr/>
              <a:t>20</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u="sng" dirty="0" smtClean="0"/>
              <a:t>Punctuation errors.</a:t>
            </a:r>
            <a:endParaRPr lang="en-US" b="1" u="sng" dirty="0"/>
          </a:p>
        </p:txBody>
      </p:sp>
      <p:sp>
        <p:nvSpPr>
          <p:cNvPr id="4" name="Slide Number Placeholder 3"/>
          <p:cNvSpPr>
            <a:spLocks noGrp="1"/>
          </p:cNvSpPr>
          <p:nvPr>
            <p:ph type="sldNum" sz="quarter" idx="10"/>
          </p:nvPr>
        </p:nvSpPr>
        <p:spPr/>
        <p:txBody>
          <a:bodyPr/>
          <a:lstStyle/>
          <a:p>
            <a:fld id="{EB799750-2B46-483B-AE5C-000994A98962}" type="slidenum">
              <a:rPr lang="en-US" smtClean="0"/>
              <a:pPr/>
              <a:t>21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p:spPr>
      </p:sp>
      <p:sp>
        <p:nvSpPr>
          <p:cNvPr id="2867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latin typeface="Times New Roman" pitchFamily="18" charset="0"/>
                <a:cs typeface="Times New Roman" pitchFamily="18" charset="0"/>
              </a:rPr>
              <a:t>In documentation, rigor is a norm for critiquing qualitative research that entails clear, concise arrangement of the study fundamentals by the researcher (Burns &amp; Grove, 2009, p. 720).  There are several tools that are used to promise that each aspect of rigor is ensured (Macnee &amp; McCabe, 2008, p. 170).</a:t>
            </a:r>
          </a:p>
        </p:txBody>
      </p:sp>
      <p:sp>
        <p:nvSpPr>
          <p:cNvPr id="28676" name="Slide Number Placeholder 3"/>
          <p:cNvSpPr>
            <a:spLocks noGrp="1"/>
          </p:cNvSpPr>
          <p:nvPr>
            <p:ph type="sldNum" sz="quarter" idx="5"/>
          </p:nvPr>
        </p:nvSpPr>
        <p:spPr bwMode="auto">
          <a:noFill/>
          <a:ln>
            <a:miter lim="800000"/>
            <a:headEnd/>
            <a:tailEnd/>
          </a:ln>
        </p:spPr>
        <p:txBody>
          <a:bodyPr/>
          <a:lstStyle/>
          <a:p>
            <a:fld id="{02E84AEC-CD7B-4CFF-B290-77AA15FD219A}" type="slidenum">
              <a:rPr lang="en-US"/>
              <a:pPr/>
              <a:t>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p:spPr>
      </p:sp>
      <p:sp>
        <p:nvSpPr>
          <p:cNvPr id="2969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b="1" u="sng" dirty="0" smtClean="0">
                <a:latin typeface="Times New Roman" pitchFamily="18" charset="0"/>
                <a:cs typeface="Times New Roman" pitchFamily="18" charset="0"/>
              </a:rPr>
              <a:t>Validity is the measure of accuracy of a claim</a:t>
            </a:r>
            <a:r>
              <a:rPr lang="en-US" dirty="0" smtClean="0">
                <a:latin typeface="Times New Roman" pitchFamily="18" charset="0"/>
                <a:cs typeface="Times New Roman" pitchFamily="18" charset="0"/>
              </a:rPr>
              <a:t>. When someone questions validity, they are addressing the approximate truth or falsity of the claim (Burns &amp; Grove, 2009, p. 221</a:t>
            </a:r>
            <a:r>
              <a:rPr lang="en-US" dirty="0" smtClean="0">
                <a:latin typeface="Times New Roman" pitchFamily="18" charset="0"/>
                <a:cs typeface="Times New Roman" pitchFamily="18" charset="0"/>
              </a:rPr>
              <a:t>).</a:t>
            </a:r>
          </a:p>
          <a:p>
            <a:pPr eaLnBrk="1" hangingPunct="1">
              <a:spcBef>
                <a:spcPct val="0"/>
              </a:spcBef>
            </a:pPr>
            <a:endParaRPr lang="en-US" dirty="0" smtClean="0">
              <a:latin typeface="Times New Roman" pitchFamily="18" charset="0"/>
              <a:cs typeface="Times New Roman" pitchFamily="18" charset="0"/>
            </a:endParaRPr>
          </a:p>
          <a:p>
            <a:pPr eaLnBrk="1" hangingPunct="1">
              <a:spcBef>
                <a:spcPct val="0"/>
              </a:spcBef>
            </a:pPr>
            <a:r>
              <a:rPr lang="en-US" dirty="0" smtClean="0">
                <a:latin typeface="Times New Roman" pitchFamily="18" charset="0"/>
                <a:cs typeface="Times New Roman" pitchFamily="18" charset="0"/>
              </a:rPr>
              <a:t>This sentence is not covered by the Burns and Grove citation the way you have this written.</a:t>
            </a:r>
            <a:endParaRPr lang="en-US" dirty="0" smtClean="0">
              <a:latin typeface="Times New Roman" pitchFamily="18" charset="0"/>
              <a:cs typeface="Times New Roman" pitchFamily="18" charset="0"/>
            </a:endParaRPr>
          </a:p>
        </p:txBody>
      </p:sp>
      <p:sp>
        <p:nvSpPr>
          <p:cNvPr id="29700" name="Slide Number Placeholder 3"/>
          <p:cNvSpPr>
            <a:spLocks noGrp="1"/>
          </p:cNvSpPr>
          <p:nvPr>
            <p:ph type="sldNum" sz="quarter" idx="5"/>
          </p:nvPr>
        </p:nvSpPr>
        <p:spPr bwMode="auto">
          <a:noFill/>
          <a:ln>
            <a:miter lim="800000"/>
            <a:headEnd/>
            <a:tailEnd/>
          </a:ln>
        </p:spPr>
        <p:txBody>
          <a:bodyPr/>
          <a:lstStyle/>
          <a:p>
            <a:fld id="{C5A468BD-A13F-40A4-BD3F-C00A90BE4C18}" type="slidenum">
              <a:rPr lang="en-US"/>
              <a:pPr/>
              <a:t>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noFill/>
          <a:ln>
            <a:solidFill>
              <a:srgbClr val="000000"/>
            </a:solidFill>
            <a:miter lim="800000"/>
            <a:headEnd/>
            <a:tailEnd/>
          </a:ln>
        </p:spPr>
      </p:sp>
      <p:sp>
        <p:nvSpPr>
          <p:cNvPr id="30723"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smtClean="0"/>
              <a:t>( </a:t>
            </a:r>
            <a:r>
              <a:rPr lang="en-US" dirty="0" err="1" smtClean="0"/>
              <a:t>Macnee</a:t>
            </a:r>
            <a:r>
              <a:rPr lang="en-US" dirty="0" smtClean="0"/>
              <a:t> </a:t>
            </a:r>
            <a:r>
              <a:rPr lang="en-US" dirty="0" smtClean="0"/>
              <a:t>&amp; McCabe, 2008, p. 70</a:t>
            </a:r>
            <a:r>
              <a:rPr lang="en-US" dirty="0" smtClean="0"/>
              <a:t>)</a:t>
            </a:r>
          </a:p>
          <a:p>
            <a:endParaRPr lang="en-US" dirty="0" smtClean="0"/>
          </a:p>
          <a:p>
            <a:endParaRPr lang="en-US" dirty="0" smtClean="0"/>
          </a:p>
          <a:p>
            <a:r>
              <a:rPr lang="en-US" b="1" u="sng" dirty="0" smtClean="0"/>
              <a:t>Notes??</a:t>
            </a:r>
          </a:p>
          <a:p>
            <a:endParaRPr lang="en-US" b="1" u="sng" dirty="0" smtClean="0"/>
          </a:p>
          <a:p>
            <a:r>
              <a:rPr lang="en-US" b="1" u="sng" dirty="0" smtClean="0"/>
              <a:t>All major words in slide title need</a:t>
            </a:r>
            <a:r>
              <a:rPr lang="en-US" b="1" u="sng" baseline="0" dirty="0" smtClean="0"/>
              <a:t> to be capitalized.</a:t>
            </a:r>
            <a:endParaRPr lang="en-US" b="1" u="sng" dirty="0" smtClean="0"/>
          </a:p>
        </p:txBody>
      </p:sp>
      <p:sp>
        <p:nvSpPr>
          <p:cNvPr id="30724" name="Slide Number Placeholder 3"/>
          <p:cNvSpPr>
            <a:spLocks noGrp="1"/>
          </p:cNvSpPr>
          <p:nvPr>
            <p:ph type="sldNum" sz="quarter" idx="5"/>
          </p:nvPr>
        </p:nvSpPr>
        <p:spPr bwMode="auto">
          <a:noFill/>
          <a:ln>
            <a:miter lim="800000"/>
            <a:headEnd/>
            <a:tailEnd/>
          </a:ln>
        </p:spPr>
        <p:txBody>
          <a:bodyPr/>
          <a:lstStyle/>
          <a:p>
            <a:fld id="{87ECD5BA-7284-4768-90A7-A737A75DD218}" type="slidenum">
              <a:rPr lang="en-US"/>
              <a:pPr/>
              <a:t>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noFill/>
          <a:ln>
            <a:solidFill>
              <a:srgbClr val="000000"/>
            </a:solidFill>
            <a:miter lim="800000"/>
            <a:headEnd/>
            <a:tailEnd/>
          </a:ln>
        </p:spPr>
      </p:sp>
      <p:sp>
        <p:nvSpPr>
          <p:cNvPr id="3174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r>
              <a:rPr lang="en-US" smtClean="0">
                <a:latin typeface="Times New Roman" pitchFamily="18" charset="0"/>
                <a:cs typeface="Times New Roman" pitchFamily="18" charset="0"/>
              </a:rPr>
              <a:t>One might say that there is a spiraling nature to the process of data analysis in qualitative studies. This process does not simply return to where it began, but rather it evolves to identify the meaning of the data</a:t>
            </a:r>
            <a:r>
              <a:rPr lang="en-US" smtClean="0">
                <a:solidFill>
                  <a:schemeClr val="bg1"/>
                </a:solidFill>
                <a:latin typeface="Times New Roman" pitchFamily="18" charset="0"/>
                <a:cs typeface="Times New Roman" pitchFamily="18" charset="0"/>
              </a:rPr>
              <a:t> (Macnee &amp; McCabe, 2008, p. 71). </a:t>
            </a:r>
            <a:r>
              <a:rPr lang="en-US" smtClean="0">
                <a:latin typeface="Times New Roman" pitchFamily="18" charset="0"/>
                <a:cs typeface="Times New Roman" pitchFamily="18" charset="0"/>
              </a:rPr>
              <a:t>The schematic method is a simplified way a qualitative researcher might analyze data to identify themes (</a:t>
            </a:r>
            <a:r>
              <a:rPr lang="en-US" smtClean="0">
                <a:solidFill>
                  <a:schemeClr val="bg1"/>
                </a:solidFill>
                <a:latin typeface="Times New Roman" pitchFamily="18" charset="0"/>
                <a:cs typeface="Times New Roman" pitchFamily="18" charset="0"/>
              </a:rPr>
              <a:t>Macnee &amp; McCabe, 2008, p. 72). </a:t>
            </a:r>
          </a:p>
          <a:p>
            <a:pPr eaLnBrk="1" hangingPunct="1"/>
            <a:endParaRPr lang="en-US" smtClean="0">
              <a:solidFill>
                <a:schemeClr val="bg1"/>
              </a:solidFill>
            </a:endParaRPr>
          </a:p>
          <a:p>
            <a:endParaRPr lang="en-US" smtClean="0"/>
          </a:p>
        </p:txBody>
      </p:sp>
      <p:sp>
        <p:nvSpPr>
          <p:cNvPr id="31748" name="Slide Number Placeholder 3"/>
          <p:cNvSpPr>
            <a:spLocks noGrp="1"/>
          </p:cNvSpPr>
          <p:nvPr>
            <p:ph type="sldNum" sz="quarter" idx="5"/>
          </p:nvPr>
        </p:nvSpPr>
        <p:spPr bwMode="auto">
          <a:noFill/>
          <a:ln>
            <a:miter lim="800000"/>
            <a:headEnd/>
            <a:tailEnd/>
          </a:ln>
        </p:spPr>
        <p:txBody>
          <a:bodyPr/>
          <a:lstStyle/>
          <a:p>
            <a:fld id="{2E98B745-4C1D-43F1-AE1F-A10434DDE01E}" type="slidenum">
              <a:rPr lang="en-US"/>
              <a:pPr/>
              <a:t>7</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p:spPr>
      </p:sp>
      <p:sp>
        <p:nvSpPr>
          <p:cNvPr id="3277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r>
              <a:rPr lang="en-US" dirty="0" smtClean="0">
                <a:latin typeface="Times New Roman" pitchFamily="18" charset="0"/>
                <a:cs typeface="Times New Roman" pitchFamily="18" charset="0"/>
              </a:rPr>
              <a:t>The final three themes identified are never explicitly addressed in the actual data. That is, no piece of data says specifically that it was the nurse role model that led to the choice of the field of nursing</a:t>
            </a:r>
            <a:r>
              <a:rPr lang="en-US" dirty="0" smtClean="0">
                <a:solidFill>
                  <a:schemeClr val="bg1"/>
                </a:solidFill>
                <a:latin typeface="Times New Roman" pitchFamily="18" charset="0"/>
                <a:cs typeface="Times New Roman" pitchFamily="18" charset="0"/>
              </a:rPr>
              <a:t> (</a:t>
            </a:r>
            <a:r>
              <a:rPr lang="en-US" dirty="0" err="1" smtClean="0">
                <a:solidFill>
                  <a:schemeClr val="bg1"/>
                </a:solidFill>
                <a:latin typeface="Times New Roman" pitchFamily="18" charset="0"/>
                <a:cs typeface="Times New Roman" pitchFamily="18" charset="0"/>
              </a:rPr>
              <a:t>Macnee</a:t>
            </a:r>
            <a:r>
              <a:rPr lang="en-US" dirty="0" smtClean="0">
                <a:solidFill>
                  <a:schemeClr val="bg1"/>
                </a:solidFill>
                <a:latin typeface="Times New Roman" pitchFamily="18" charset="0"/>
                <a:cs typeface="Times New Roman" pitchFamily="18" charset="0"/>
              </a:rPr>
              <a:t> &amp; McCabe, 2008, p. 72</a:t>
            </a:r>
            <a:r>
              <a:rPr lang="en-US" dirty="0" smtClean="0">
                <a:solidFill>
                  <a:schemeClr val="bg1"/>
                </a:solidFill>
                <a:latin typeface="Times New Roman" pitchFamily="18" charset="0"/>
                <a:cs typeface="Times New Roman" pitchFamily="18" charset="0"/>
              </a:rPr>
              <a:t>).</a:t>
            </a:r>
          </a:p>
          <a:p>
            <a:pPr eaLnBrk="1" hangingPunct="1"/>
            <a:endParaRPr lang="en-US" dirty="0" smtClean="0">
              <a:solidFill>
                <a:schemeClr val="bg1"/>
              </a:solidFill>
              <a:latin typeface="Times New Roman" pitchFamily="18" charset="0"/>
              <a:cs typeface="Times New Roman" pitchFamily="18" charset="0"/>
            </a:endParaRPr>
          </a:p>
          <a:p>
            <a:pPr eaLnBrk="1" hangingPunct="1"/>
            <a:endParaRPr lang="en-US" dirty="0" smtClean="0">
              <a:solidFill>
                <a:schemeClr val="bg1"/>
              </a:solidFill>
              <a:latin typeface="Times New Roman" pitchFamily="18" charset="0"/>
              <a:cs typeface="Times New Roman" pitchFamily="18" charset="0"/>
            </a:endParaRPr>
          </a:p>
          <a:p>
            <a:pPr eaLnBrk="1" hangingPunct="1"/>
            <a:r>
              <a:rPr lang="en-US" b="1" u="sng" dirty="0" smtClean="0">
                <a:solidFill>
                  <a:schemeClr val="bg1"/>
                </a:solidFill>
                <a:latin typeface="Times New Roman" pitchFamily="18" charset="0"/>
                <a:cs typeface="Times New Roman" pitchFamily="18" charset="0"/>
              </a:rPr>
              <a:t>This is an interesting slide</a:t>
            </a:r>
            <a:r>
              <a:rPr lang="en-US" b="1" u="sng" baseline="0" dirty="0" smtClean="0">
                <a:solidFill>
                  <a:schemeClr val="bg1"/>
                </a:solidFill>
                <a:latin typeface="Times New Roman" pitchFamily="18" charset="0"/>
                <a:cs typeface="Times New Roman" pitchFamily="18" charset="0"/>
              </a:rPr>
              <a:t> and I see that you were trying to show how difficult it is to objectively classify themes when analyzing qualitative data.</a:t>
            </a:r>
            <a:endParaRPr lang="en-US" b="1" u="sng" dirty="0" smtClean="0">
              <a:solidFill>
                <a:schemeClr val="bg1"/>
              </a:solidFill>
              <a:latin typeface="Times New Roman" pitchFamily="18" charset="0"/>
              <a:cs typeface="Times New Roman" pitchFamily="18" charset="0"/>
            </a:endParaRPr>
          </a:p>
          <a:p>
            <a:endParaRPr lang="en-US" dirty="0" smtClean="0"/>
          </a:p>
        </p:txBody>
      </p:sp>
      <p:sp>
        <p:nvSpPr>
          <p:cNvPr id="32772" name="Slide Number Placeholder 3"/>
          <p:cNvSpPr>
            <a:spLocks noGrp="1"/>
          </p:cNvSpPr>
          <p:nvPr>
            <p:ph type="sldNum" sz="quarter" idx="5"/>
          </p:nvPr>
        </p:nvSpPr>
        <p:spPr bwMode="auto">
          <a:noFill/>
          <a:ln>
            <a:miter lim="800000"/>
            <a:headEnd/>
            <a:tailEnd/>
          </a:ln>
        </p:spPr>
        <p:txBody>
          <a:bodyPr/>
          <a:lstStyle/>
          <a:p>
            <a:fld id="{76375506-6A60-41B4-A19D-D0B8022932E2}" type="slidenum">
              <a:rPr lang="en-US"/>
              <a:pPr/>
              <a:t>8</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p:spPr>
      </p:sp>
      <p:sp>
        <p:nvSpPr>
          <p:cNvPr id="3379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r>
              <a:rPr lang="en-US" smtClean="0">
                <a:latin typeface="Times New Roman" pitchFamily="18" charset="0"/>
                <a:cs typeface="Times New Roman" pitchFamily="18" charset="0"/>
              </a:rPr>
              <a:t>Example of quantitative data analysis represents a histogram. It shows the frequency distribution of students' choices of field of practice based on results in fictional article</a:t>
            </a:r>
            <a:r>
              <a:rPr lang="en-US" smtClean="0">
                <a:solidFill>
                  <a:schemeClr val="bg1"/>
                </a:solidFill>
                <a:latin typeface="Times New Roman" pitchFamily="18" charset="0"/>
                <a:cs typeface="Times New Roman" pitchFamily="18" charset="0"/>
              </a:rPr>
              <a:t> (Macnee &amp; McCabe, 2008, p. 73).</a:t>
            </a:r>
          </a:p>
          <a:p>
            <a:endParaRPr lang="en-US" smtClean="0"/>
          </a:p>
        </p:txBody>
      </p:sp>
      <p:sp>
        <p:nvSpPr>
          <p:cNvPr id="33796" name="Slide Number Placeholder 3"/>
          <p:cNvSpPr>
            <a:spLocks noGrp="1"/>
          </p:cNvSpPr>
          <p:nvPr>
            <p:ph type="sldNum" sz="quarter" idx="5"/>
          </p:nvPr>
        </p:nvSpPr>
        <p:spPr bwMode="auto">
          <a:noFill/>
          <a:ln>
            <a:miter lim="800000"/>
            <a:headEnd/>
            <a:tailEnd/>
          </a:ln>
        </p:spPr>
        <p:txBody>
          <a:bodyPr/>
          <a:lstStyle/>
          <a:p>
            <a:fld id="{BDA0BB09-B2F1-417C-B213-57A6243F4130}" type="slidenum">
              <a:rPr lang="en-US"/>
              <a:pPr/>
              <a:t>9</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p:spPr>
      </p:sp>
      <p:sp>
        <p:nvSpPr>
          <p:cNvPr id="3481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r>
              <a:rPr lang="en-US" dirty="0" smtClean="0">
                <a:latin typeface="Times New Roman" pitchFamily="18" charset="0"/>
                <a:cs typeface="Times New Roman" pitchFamily="18" charset="0"/>
              </a:rPr>
              <a:t>“Although unstructured observations give the observer freedom, there is a risk that the observer may lose objectivity or may not remember all of the details of the event” (Burns &amp; Grove, 2009, p. 508).  Unstructured observations are done every day by everyone, which makes this a very natural data collection strategy. Unstructured </a:t>
            </a:r>
            <a:r>
              <a:rPr lang="en-US" b="1" u="sng" dirty="0" smtClean="0">
                <a:latin typeface="Times New Roman" pitchFamily="18" charset="0"/>
                <a:cs typeface="Times New Roman" pitchFamily="18" charset="0"/>
              </a:rPr>
              <a:t>Interview</a:t>
            </a:r>
            <a:r>
              <a:rPr lang="en-US" dirty="0" smtClean="0">
                <a:latin typeface="Times New Roman" pitchFamily="18" charset="0"/>
                <a:cs typeface="Times New Roman" pitchFamily="18" charset="0"/>
              </a:rPr>
              <a:t> “are primarily used in descriptive quantitative and qualitative studies” (Burns &amp; Grove, 2009, p. 510). </a:t>
            </a:r>
            <a:r>
              <a:rPr lang="en-US" b="1" u="sng" dirty="0" smtClean="0">
                <a:latin typeface="Times New Roman" pitchFamily="18" charset="0"/>
                <a:cs typeface="Times New Roman" pitchFamily="18" charset="0"/>
              </a:rPr>
              <a:t>As in any skilled interview, it requires a higher level of skill to elicit quality data. </a:t>
            </a:r>
            <a:r>
              <a:rPr lang="en-US" dirty="0" smtClean="0">
                <a:latin typeface="Times New Roman" pitchFamily="18" charset="0"/>
                <a:cs typeface="Times New Roman" pitchFamily="18" charset="0"/>
              </a:rPr>
              <a:t>The interviewer knows how and when to interview and to control the conversation if needed (Burns &amp; Grove, 2009, p. 510</a:t>
            </a:r>
            <a:r>
              <a:rPr lang="en-US" dirty="0" smtClean="0">
                <a:latin typeface="Times New Roman" pitchFamily="18" charset="0"/>
                <a:cs typeface="Times New Roman" pitchFamily="18" charset="0"/>
              </a:rPr>
              <a:t>). </a:t>
            </a:r>
          </a:p>
          <a:p>
            <a:pPr eaLnBrk="1" hangingPunct="1"/>
            <a:endParaRPr lang="en-US" dirty="0" smtClean="0">
              <a:latin typeface="Times New Roman" pitchFamily="18" charset="0"/>
              <a:cs typeface="Times New Roman" pitchFamily="18" charset="0"/>
            </a:endParaRPr>
          </a:p>
          <a:p>
            <a:pPr eaLnBrk="1" hangingPunct="1"/>
            <a:r>
              <a:rPr lang="en-US" b="1" u="sng" dirty="0" smtClean="0">
                <a:latin typeface="Times New Roman" pitchFamily="18" charset="0"/>
                <a:cs typeface="Times New Roman" pitchFamily="18" charset="0"/>
              </a:rPr>
              <a:t>Grammar</a:t>
            </a:r>
            <a:r>
              <a:rPr lang="en-US" b="1" u="sng" baseline="0" dirty="0" smtClean="0">
                <a:latin typeface="Times New Roman" pitchFamily="18" charset="0"/>
                <a:cs typeface="Times New Roman" pitchFamily="18" charset="0"/>
              </a:rPr>
              <a:t> and capitalization errors.</a:t>
            </a:r>
          </a:p>
          <a:p>
            <a:pPr eaLnBrk="1" hangingPunct="1"/>
            <a:endParaRPr lang="en-US" b="1" u="sng" baseline="0" dirty="0" smtClean="0">
              <a:latin typeface="Times New Roman" pitchFamily="18" charset="0"/>
              <a:cs typeface="Times New Roman" pitchFamily="18" charset="0"/>
            </a:endParaRPr>
          </a:p>
          <a:p>
            <a:pPr eaLnBrk="1" hangingPunct="1"/>
            <a:r>
              <a:rPr lang="en-US" b="1" u="sng" baseline="0" dirty="0" smtClean="0">
                <a:latin typeface="Times New Roman" pitchFamily="18" charset="0"/>
                <a:cs typeface="Times New Roman" pitchFamily="18" charset="0"/>
              </a:rPr>
              <a:t>The underlined sentence is not covered by any of the citations and needs to be.</a:t>
            </a:r>
            <a:endParaRPr lang="en-US" b="1" u="sng" dirty="0" smtClean="0">
              <a:latin typeface="Times New Roman" pitchFamily="18" charset="0"/>
              <a:cs typeface="Times New Roman" pitchFamily="18" charset="0"/>
            </a:endParaRPr>
          </a:p>
        </p:txBody>
      </p:sp>
      <p:sp>
        <p:nvSpPr>
          <p:cNvPr id="34820" name="Slide Number Placeholder 3"/>
          <p:cNvSpPr>
            <a:spLocks noGrp="1"/>
          </p:cNvSpPr>
          <p:nvPr>
            <p:ph type="sldNum" sz="quarter" idx="5"/>
          </p:nvPr>
        </p:nvSpPr>
        <p:spPr bwMode="auto">
          <a:noFill/>
          <a:ln>
            <a:miter lim="800000"/>
            <a:headEnd/>
            <a:tailEnd/>
          </a:ln>
        </p:spPr>
        <p:txBody>
          <a:bodyPr/>
          <a:lstStyle/>
          <a:p>
            <a:fld id="{CC5091CA-AD07-4103-8FF5-8BAAE56637DD}" type="slidenum">
              <a:rPr lang="en-US"/>
              <a:pPr/>
              <a:t>11</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p:spPr>
      </p:sp>
      <p:sp>
        <p:nvSpPr>
          <p:cNvPr id="3584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r>
              <a:rPr lang="en-US" dirty="0" smtClean="0">
                <a:latin typeface="Times New Roman" pitchFamily="18" charset="0"/>
                <a:cs typeface="Times New Roman" pitchFamily="18" charset="0"/>
              </a:rPr>
              <a:t>Focus groups may help the individual feel a sense of safety because of the other participants in the study. “Recruiting appropriate participants for each of the focus groups is critical, because recruitment is the most common source of failure” (Burns &amp; Grove, 2009, p. 513).  Other examples of data collection include collecting stories, constructing life stories, and interpreting case studies (Burns &amp; Grove, 2009, p. 513). Every type of data collection has its flaws, which is why it’s important to specifically pick your strategies based on the study</a:t>
            </a:r>
            <a:r>
              <a:rPr lang="en-US" dirty="0" smtClean="0">
                <a:latin typeface="Times New Roman" pitchFamily="18" charset="0"/>
                <a:cs typeface="Times New Roman" pitchFamily="18" charset="0"/>
              </a:rPr>
              <a:t>.</a:t>
            </a:r>
          </a:p>
          <a:p>
            <a:pPr eaLnBrk="1" hangingPunct="1"/>
            <a:endParaRPr lang="en-US" dirty="0" smtClean="0">
              <a:latin typeface="Times New Roman" pitchFamily="18" charset="0"/>
              <a:cs typeface="Times New Roman" pitchFamily="18" charset="0"/>
            </a:endParaRPr>
          </a:p>
          <a:p>
            <a:pPr eaLnBrk="1" hangingPunct="1"/>
            <a:endParaRPr lang="en-US" dirty="0" smtClean="0">
              <a:latin typeface="Times New Roman" pitchFamily="18" charset="0"/>
              <a:cs typeface="Times New Roman" pitchFamily="18" charset="0"/>
            </a:endParaRPr>
          </a:p>
          <a:p>
            <a:pPr eaLnBrk="1" hangingPunct="1"/>
            <a:r>
              <a:rPr lang="en-US" b="1" u="sng" dirty="0" smtClean="0">
                <a:latin typeface="Times New Roman" pitchFamily="18" charset="0"/>
                <a:cs typeface="Times New Roman" pitchFamily="18" charset="0"/>
              </a:rPr>
              <a:t>Capitalization</a:t>
            </a:r>
            <a:r>
              <a:rPr lang="en-US" b="1" u="sng" baseline="0" dirty="0" smtClean="0">
                <a:latin typeface="Times New Roman" pitchFamily="18" charset="0"/>
                <a:cs typeface="Times New Roman" pitchFamily="18" charset="0"/>
              </a:rPr>
              <a:t> errors in slide title.</a:t>
            </a:r>
            <a:endParaRPr lang="en-US" b="1" u="sng" dirty="0" smtClean="0">
              <a:latin typeface="Times New Roman" pitchFamily="18" charset="0"/>
              <a:cs typeface="Times New Roman" pitchFamily="18" charset="0"/>
            </a:endParaRPr>
          </a:p>
        </p:txBody>
      </p:sp>
      <p:sp>
        <p:nvSpPr>
          <p:cNvPr id="35844" name="Slide Number Placeholder 3"/>
          <p:cNvSpPr>
            <a:spLocks noGrp="1"/>
          </p:cNvSpPr>
          <p:nvPr>
            <p:ph type="sldNum" sz="quarter" idx="5"/>
          </p:nvPr>
        </p:nvSpPr>
        <p:spPr bwMode="auto">
          <a:noFill/>
          <a:ln>
            <a:miter lim="800000"/>
            <a:headEnd/>
            <a:tailEnd/>
          </a:ln>
        </p:spPr>
        <p:txBody>
          <a:bodyPr/>
          <a:lstStyle/>
          <a:p>
            <a:fld id="{C819A960-A1A1-4F0D-A8F6-C465C89BF3A4}" type="slidenum">
              <a:rPr lang="en-US"/>
              <a:pPr/>
              <a:t>12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p:nvPr/>
        </p:nvSpPr>
        <p:spPr>
          <a:xfrm flipV="1">
            <a:off x="5410200" y="3810000"/>
            <a:ext cx="3733800" cy="90488"/>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srgbClr val="FFFFFF"/>
              </a:solidFill>
              <a:cs typeface="Arial" charset="0"/>
            </a:endParaRPr>
          </a:p>
        </p:txBody>
      </p:sp>
      <p:sp>
        <p:nvSpPr>
          <p:cNvPr id="5" name="Rectangle 4"/>
          <p:cNvSpPr/>
          <p:nvPr/>
        </p:nvSpPr>
        <p:spPr>
          <a:xfrm flipV="1">
            <a:off x="5410200" y="3897313"/>
            <a:ext cx="3733800" cy="19208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srgbClr val="FFFFFF"/>
              </a:solidFill>
              <a:cs typeface="Arial" charset="0"/>
            </a:endParaRPr>
          </a:p>
        </p:txBody>
      </p:sp>
      <p:sp>
        <p:nvSpPr>
          <p:cNvPr id="6" name="Rectangle 5"/>
          <p:cNvSpPr/>
          <p:nvPr/>
        </p:nvSpPr>
        <p:spPr>
          <a:xfrm flipV="1">
            <a:off x="5410200" y="4114800"/>
            <a:ext cx="3733800" cy="9525"/>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srgbClr val="FFFFFF"/>
              </a:solidFill>
              <a:cs typeface="Arial" charset="0"/>
            </a:endParaRPr>
          </a:p>
        </p:txBody>
      </p:sp>
      <p:sp>
        <p:nvSpPr>
          <p:cNvPr id="7" name="Rectangle 6"/>
          <p:cNvSpPr/>
          <p:nvPr/>
        </p:nvSpPr>
        <p:spPr>
          <a:xfrm flipV="1">
            <a:off x="5410200" y="4164013"/>
            <a:ext cx="1965325" cy="19050"/>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srgbClr val="FFFFFF"/>
              </a:solidFill>
              <a:cs typeface="Arial" charset="0"/>
            </a:endParaRPr>
          </a:p>
        </p:txBody>
      </p:sp>
      <p:sp>
        <p:nvSpPr>
          <p:cNvPr id="10" name="Rectangle 9"/>
          <p:cNvSpPr/>
          <p:nvPr/>
        </p:nvSpPr>
        <p:spPr>
          <a:xfrm flipV="1">
            <a:off x="5410200" y="4198938"/>
            <a:ext cx="1965325" cy="9525"/>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srgbClr val="FFFFFF"/>
              </a:solidFill>
              <a:cs typeface="Arial" charset="0"/>
            </a:endParaRPr>
          </a:p>
        </p:txBody>
      </p:sp>
      <p:sp useBgFill="1">
        <p:nvSpPr>
          <p:cNvPr id="11" name="Rounded Rectangle 10"/>
          <p:cNvSpPr/>
          <p:nvPr/>
        </p:nvSpPr>
        <p:spPr bwMode="white">
          <a:xfrm>
            <a:off x="5410200" y="3962400"/>
            <a:ext cx="3063875" cy="26988"/>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srgbClr val="FFFFFF"/>
              </a:solidFill>
              <a:cs typeface="Arial" charset="0"/>
            </a:endParaRPr>
          </a:p>
        </p:txBody>
      </p:sp>
      <p:sp useBgFill="1">
        <p:nvSpPr>
          <p:cNvPr id="12" name="Rounded Rectangle 11"/>
          <p:cNvSpPr/>
          <p:nvPr/>
        </p:nvSpPr>
        <p:spPr bwMode="white">
          <a:xfrm>
            <a:off x="7377113" y="4060825"/>
            <a:ext cx="1600200" cy="36513"/>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srgbClr val="FFFFFF"/>
              </a:solidFill>
              <a:cs typeface="Arial" charset="0"/>
            </a:endParaRPr>
          </a:p>
        </p:txBody>
      </p:sp>
      <p:sp>
        <p:nvSpPr>
          <p:cNvPr id="13" name="Rectangle 12"/>
          <p:cNvSpPr/>
          <p:nvPr/>
        </p:nvSpPr>
        <p:spPr>
          <a:xfrm>
            <a:off x="0" y="3649663"/>
            <a:ext cx="9144000" cy="24447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srgbClr val="FFFFFF"/>
              </a:solidFill>
              <a:cs typeface="Arial" charset="0"/>
            </a:endParaRPr>
          </a:p>
        </p:txBody>
      </p:sp>
      <p:sp>
        <p:nvSpPr>
          <p:cNvPr id="14" name="Rectangle 13"/>
          <p:cNvSpPr/>
          <p:nvPr/>
        </p:nvSpPr>
        <p:spPr>
          <a:xfrm>
            <a:off x="0" y="3675063"/>
            <a:ext cx="9144000" cy="1412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srgbClr val="FFFFFF"/>
              </a:solidFill>
              <a:cs typeface="Arial" charset="0"/>
            </a:endParaRPr>
          </a:p>
        </p:txBody>
      </p:sp>
      <p:sp>
        <p:nvSpPr>
          <p:cNvPr id="15" name="Rectangle 14"/>
          <p:cNvSpPr/>
          <p:nvPr/>
        </p:nvSpPr>
        <p:spPr>
          <a:xfrm flipV="1">
            <a:off x="6413500" y="3643313"/>
            <a:ext cx="2730500" cy="247650"/>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srgbClr val="FFFFFF"/>
              </a:solidFill>
              <a:cs typeface="Arial" charset="0"/>
            </a:endParaRPr>
          </a:p>
        </p:txBody>
      </p:sp>
      <p:sp>
        <p:nvSpPr>
          <p:cNvPr id="16" name="Rectangle 15"/>
          <p:cNvSpPr/>
          <p:nvPr/>
        </p:nvSpPr>
        <p:spPr>
          <a:xfrm>
            <a:off x="0" y="0"/>
            <a:ext cx="9144000" cy="370205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srgbClr val="FFFFFF"/>
              </a:solidFill>
              <a:cs typeface="Arial" charset="0"/>
            </a:endParaRPr>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lang="en-US" smtClean="0"/>
              <a:t>Click to edit Master title style</a:t>
            </a:r>
            <a:endParaRPr lang="en-US"/>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17" name="Date Placeholder 27"/>
          <p:cNvSpPr>
            <a:spLocks noGrp="1"/>
          </p:cNvSpPr>
          <p:nvPr>
            <p:ph type="dt" sz="half" idx="10"/>
          </p:nvPr>
        </p:nvSpPr>
        <p:spPr>
          <a:xfrm>
            <a:off x="6705600" y="4206875"/>
            <a:ext cx="960438" cy="457200"/>
          </a:xfrm>
        </p:spPr>
        <p:txBody>
          <a:bodyPr/>
          <a:lstStyle>
            <a:lvl1pPr>
              <a:defRPr/>
            </a:lvl1pPr>
          </a:lstStyle>
          <a:p>
            <a:fld id="{7A5308B5-4A03-4232-BF27-C4E8191EFBB9}" type="datetimeFigureOut">
              <a:rPr lang="en-US"/>
              <a:pPr/>
              <a:t>9/21/2010</a:t>
            </a:fld>
            <a:endParaRPr lang="en-US"/>
          </a:p>
        </p:txBody>
      </p:sp>
      <p:sp>
        <p:nvSpPr>
          <p:cNvPr id="18" name="Footer Placeholder 16"/>
          <p:cNvSpPr>
            <a:spLocks noGrp="1"/>
          </p:cNvSpPr>
          <p:nvPr>
            <p:ph type="ftr" sz="quarter" idx="11"/>
          </p:nvPr>
        </p:nvSpPr>
        <p:spPr>
          <a:xfrm>
            <a:off x="5410200" y="4205288"/>
            <a:ext cx="1295400" cy="457200"/>
          </a:xfrm>
        </p:spPr>
        <p:txBody>
          <a:bodyPr/>
          <a:lstStyle>
            <a:lvl1pPr>
              <a:defRPr/>
            </a:lvl1pPr>
          </a:lstStyle>
          <a:p>
            <a:endParaRPr lang="en-US"/>
          </a:p>
        </p:txBody>
      </p:sp>
      <p:sp>
        <p:nvSpPr>
          <p:cNvPr id="19" name="Slide Number Placeholder 28"/>
          <p:cNvSpPr>
            <a:spLocks noGrp="1"/>
          </p:cNvSpPr>
          <p:nvPr>
            <p:ph type="sldNum" sz="quarter" idx="12"/>
          </p:nvPr>
        </p:nvSpPr>
        <p:spPr>
          <a:xfrm>
            <a:off x="8320088" y="1588"/>
            <a:ext cx="747712" cy="365125"/>
          </a:xfrm>
        </p:spPr>
        <p:txBody>
          <a:bodyPr/>
          <a:lstStyle>
            <a:lvl1pPr>
              <a:defRPr>
                <a:solidFill>
                  <a:schemeClr val="bg1"/>
                </a:solidFill>
              </a:defRPr>
            </a:lvl1pPr>
          </a:lstStyle>
          <a:p>
            <a:fld id="{C6202101-1CBC-46D5-8501-C528BCB5BEC7}"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fld id="{AC6E02A8-B08E-4713-83EF-774752F7D28A}" type="datetimeFigureOut">
              <a:rPr lang="en-US"/>
              <a:pPr/>
              <a:t>9/21/2010</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D3AB975A-C3A3-44D7-8EB2-FDE1F86A8D9B}"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143000"/>
            <a:ext cx="62484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fld id="{D9236DC7-01CB-4EF9-9694-A57BEB62AA05}" type="datetimeFigureOut">
              <a:rPr lang="en-US"/>
              <a:pPr/>
              <a:t>9/21/2010</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748A0708-FA0B-454F-9611-13CF7C48EAE2}"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fld id="{56C00631-F587-461F-B3E3-7C767490C8CF}" type="datetimeFigureOut">
              <a:rPr lang="en-US"/>
              <a:pPr/>
              <a:t>9/21/2010</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C60C0038-3B1B-4803-BDB1-BC3A88E8ABAE}"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lang="en-US" smtClean="0"/>
              <a:t>Click to edit Master title style</a:t>
            </a:r>
            <a:endParaRPr lang="en-US"/>
          </a:p>
        </p:txBody>
      </p:sp>
      <p:sp>
        <p:nvSpPr>
          <p:cNvPr id="3" name="Text Placeholder 2"/>
          <p:cNvSpPr>
            <a:spLocks noGrp="1"/>
          </p:cNvSpPr>
          <p:nvPr>
            <p:ph type="body" idx="1"/>
          </p:nvPr>
        </p:nvSpPr>
        <p:spPr>
          <a:xfrm>
            <a:off x="722313" y="3367088"/>
            <a:ext cx="7772400" cy="1509712"/>
          </a:xfrm>
        </p:spPr>
        <p:txBody>
          <a:bodyPr/>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4" name="Date Placeholder 13"/>
          <p:cNvSpPr>
            <a:spLocks noGrp="1"/>
          </p:cNvSpPr>
          <p:nvPr>
            <p:ph type="dt" sz="half" idx="10"/>
          </p:nvPr>
        </p:nvSpPr>
        <p:spPr/>
        <p:txBody>
          <a:bodyPr/>
          <a:lstStyle>
            <a:lvl1pPr>
              <a:defRPr/>
            </a:lvl1pPr>
          </a:lstStyle>
          <a:p>
            <a:fld id="{EE75565C-CD70-404D-96B5-63E9573684E2}" type="datetimeFigureOut">
              <a:rPr lang="en-US"/>
              <a:pPr/>
              <a:t>9/21/2010</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76592785-CD4D-42BD-9489-EDBC93204156}"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fld id="{E093C212-2654-491E-A092-6FBEE3C9445E}" type="datetimeFigureOut">
              <a:rPr lang="en-US"/>
              <a:pPr/>
              <a:t>9/21/2010</a:t>
            </a:fld>
            <a:endParaRPr lang="en-US"/>
          </a:p>
        </p:txBody>
      </p:sp>
      <p:sp>
        <p:nvSpPr>
          <p:cNvPr id="6" name="Footer Placeholder 2"/>
          <p:cNvSpPr>
            <a:spLocks noGrp="1"/>
          </p:cNvSpPr>
          <p:nvPr>
            <p:ph type="ftr" sz="quarter" idx="11"/>
          </p:nvPr>
        </p:nvSpPr>
        <p:spPr/>
        <p:txBody>
          <a:bodyPr/>
          <a:lstStyle>
            <a:lvl1pPr>
              <a:defRPr/>
            </a:lvl1pPr>
          </a:lstStyle>
          <a:p>
            <a:endParaRPr lang="en-US"/>
          </a:p>
        </p:txBody>
      </p:sp>
      <p:sp>
        <p:nvSpPr>
          <p:cNvPr id="7" name="Slide Number Placeholder 22"/>
          <p:cNvSpPr>
            <a:spLocks noGrp="1"/>
          </p:cNvSpPr>
          <p:nvPr>
            <p:ph type="sldNum" sz="quarter" idx="12"/>
          </p:nvPr>
        </p:nvSpPr>
        <p:spPr/>
        <p:txBody>
          <a:bodyPr/>
          <a:lstStyle>
            <a:lvl1pPr>
              <a:defRPr/>
            </a:lvl1pPr>
          </a:lstStyle>
          <a:p>
            <a:fld id="{034A19B4-A325-41D0-A1D2-335DC7CDB174}"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lstStyle>
            <a:lvl1pPr>
              <a:defRPr sz="4000" b="0" i="0" cap="none" baseline="0"/>
            </a:lvl1pPr>
          </a:lstStyle>
          <a:p>
            <a:r>
              <a:rPr lang="en-US" smtClean="0"/>
              <a:t>Click to edit Master title style</a:t>
            </a:r>
            <a:endParaRPr lang="en-US"/>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25"/>
          <p:cNvSpPr>
            <a:spLocks noGrp="1"/>
          </p:cNvSpPr>
          <p:nvPr>
            <p:ph type="dt" sz="half" idx="10"/>
          </p:nvPr>
        </p:nvSpPr>
        <p:spPr/>
        <p:txBody>
          <a:bodyPr/>
          <a:lstStyle>
            <a:lvl1pPr>
              <a:defRPr/>
            </a:lvl1pPr>
          </a:lstStyle>
          <a:p>
            <a:fld id="{517B9A7F-3D7A-40C2-86DC-7B4D73E1D69E}" type="datetimeFigureOut">
              <a:rPr lang="en-US"/>
              <a:pPr/>
              <a:t>9/21/2010</a:t>
            </a:fld>
            <a:endParaRPr lang="en-US"/>
          </a:p>
        </p:txBody>
      </p:sp>
      <p:sp>
        <p:nvSpPr>
          <p:cNvPr id="8" name="Slide Number Placeholder 26"/>
          <p:cNvSpPr>
            <a:spLocks noGrp="1"/>
          </p:cNvSpPr>
          <p:nvPr>
            <p:ph type="sldNum" sz="quarter" idx="11"/>
          </p:nvPr>
        </p:nvSpPr>
        <p:spPr/>
        <p:txBody>
          <a:bodyPr/>
          <a:lstStyle>
            <a:lvl1pPr>
              <a:defRPr/>
            </a:lvl1pPr>
          </a:lstStyle>
          <a:p>
            <a:fld id="{E13F8A0D-8570-4273-BDE0-78B32E6406EB}" type="slidenum">
              <a:rPr lang="en-US"/>
              <a:pPr/>
              <a:t>‹#›</a:t>
            </a:fld>
            <a:endParaRPr lang="en-US"/>
          </a:p>
        </p:txBody>
      </p:sp>
      <p:sp>
        <p:nvSpPr>
          <p:cNvPr id="9" name="Footer Placeholder 27"/>
          <p:cNvSpPr>
            <a:spLocks noGrp="1"/>
          </p:cNvSpPr>
          <p:nvPr>
            <p:ph type="ftr" sz="quarter" idx="12"/>
          </p:nvPr>
        </p:nvSpPr>
        <p:spPr/>
        <p:txBody>
          <a:bodyPr/>
          <a:lstStyle>
            <a:lvl1pPr>
              <a:defRPr/>
            </a:lvl1pPr>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lstStyle>
            <a:lvl1pPr>
              <a:defRPr sz="4000">
                <a:solidFill>
                  <a:schemeClr val="tx2"/>
                </a:solidFill>
              </a:defRPr>
            </a:lvl1pPr>
          </a:lstStyle>
          <a:p>
            <a:r>
              <a:rPr lang="en-US" smtClean="0"/>
              <a:t>Click to edit Master title style</a:t>
            </a:r>
            <a:endParaRPr lang="en-US"/>
          </a:p>
        </p:txBody>
      </p:sp>
      <p:sp>
        <p:nvSpPr>
          <p:cNvPr id="3" name="Date Placeholder 2"/>
          <p:cNvSpPr>
            <a:spLocks noGrp="1"/>
          </p:cNvSpPr>
          <p:nvPr>
            <p:ph type="dt" sz="half" idx="10"/>
          </p:nvPr>
        </p:nvSpPr>
        <p:spPr>
          <a:xfrm>
            <a:off x="6583363" y="612775"/>
            <a:ext cx="957262" cy="457200"/>
          </a:xfrm>
        </p:spPr>
        <p:txBody>
          <a:bodyPr/>
          <a:lstStyle>
            <a:lvl1pPr>
              <a:defRPr/>
            </a:lvl1pPr>
          </a:lstStyle>
          <a:p>
            <a:fld id="{C8A20722-E53C-43ED-A276-14D9680A9883}" type="datetimeFigureOut">
              <a:rPr lang="en-US"/>
              <a:pPr/>
              <a:t>9/21/2010</a:t>
            </a:fld>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1FF9CB00-C9AB-490D-8492-AA0CA756106B}"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fld id="{40EBDA78-A094-4CED-BF79-F70CA1209574}" type="datetimeFigureOut">
              <a:rPr lang="en-US"/>
              <a:pPr/>
              <a:t>9/21/2010</a:t>
            </a:fld>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22"/>
          <p:cNvSpPr>
            <a:spLocks noGrp="1"/>
          </p:cNvSpPr>
          <p:nvPr>
            <p:ph type="sldNum" sz="quarter" idx="12"/>
          </p:nvPr>
        </p:nvSpPr>
        <p:spPr/>
        <p:txBody>
          <a:bodyPr/>
          <a:lstStyle>
            <a:lvl1pPr>
              <a:defRPr/>
            </a:lvl1pPr>
          </a:lstStyle>
          <a:p>
            <a:fld id="{CC28C0A9-87C7-443A-A2A6-9FA2E71202B4}"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lang="en-US" smtClean="0"/>
              <a:t>Click to edit Master title style</a:t>
            </a:r>
            <a:endParaRPr lang="en-US"/>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fld id="{AA7CED48-2691-493C-8FCC-07ACC076CFE0}" type="datetimeFigureOut">
              <a:rPr lang="en-US"/>
              <a:pPr/>
              <a:t>9/21/2010</a:t>
            </a:fld>
            <a:endParaRPr lang="en-US"/>
          </a:p>
        </p:txBody>
      </p:sp>
      <p:sp>
        <p:nvSpPr>
          <p:cNvPr id="6" name="Footer Placeholder 2"/>
          <p:cNvSpPr>
            <a:spLocks noGrp="1"/>
          </p:cNvSpPr>
          <p:nvPr>
            <p:ph type="ftr" sz="quarter" idx="11"/>
          </p:nvPr>
        </p:nvSpPr>
        <p:spPr/>
        <p:txBody>
          <a:bodyPr/>
          <a:lstStyle>
            <a:lvl1pPr>
              <a:defRPr/>
            </a:lvl1pPr>
          </a:lstStyle>
          <a:p>
            <a:endParaRPr lang="en-US"/>
          </a:p>
        </p:txBody>
      </p:sp>
      <p:sp>
        <p:nvSpPr>
          <p:cNvPr id="7" name="Slide Number Placeholder 22"/>
          <p:cNvSpPr>
            <a:spLocks noGrp="1"/>
          </p:cNvSpPr>
          <p:nvPr>
            <p:ph type="sldNum" sz="quarter" idx="12"/>
          </p:nvPr>
        </p:nvSpPr>
        <p:spPr/>
        <p:txBody>
          <a:bodyPr/>
          <a:lstStyle>
            <a:lvl1pPr>
              <a:defRPr/>
            </a:lvl1pPr>
          </a:lstStyle>
          <a:p>
            <a:fld id="{EB4D94E7-0B6C-4BD5-85B3-D898921C6361}"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normAutofit/>
          </a:bodyPr>
          <a:lstStyle>
            <a:lvl1pPr marL="0" indent="0">
              <a:buNone/>
              <a:defRPr sz="3200"/>
            </a:lvl1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6088443" y="3274308"/>
            <a:ext cx="2590800" cy="2516489"/>
          </a:xfrm>
        </p:spPr>
        <p:txBody>
          <a:bodyPr lIns="0" tIns="0" rIns="45720"/>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a:r>
              <a:rPr lang="en-US" smtClean="0"/>
              <a:t>Click to edit Master text styles</a:t>
            </a:r>
          </a:p>
        </p:txBody>
      </p:sp>
      <p:sp>
        <p:nvSpPr>
          <p:cNvPr id="5" name="Date Placeholder 13"/>
          <p:cNvSpPr>
            <a:spLocks noGrp="1"/>
          </p:cNvSpPr>
          <p:nvPr>
            <p:ph type="dt" sz="half" idx="10"/>
          </p:nvPr>
        </p:nvSpPr>
        <p:spPr/>
        <p:txBody>
          <a:bodyPr/>
          <a:lstStyle>
            <a:lvl1pPr>
              <a:defRPr/>
            </a:lvl1pPr>
          </a:lstStyle>
          <a:p>
            <a:fld id="{E2D799E6-C953-4DDA-B630-61747B4CE2A9}" type="datetimeFigureOut">
              <a:rPr lang="en-US"/>
              <a:pPr/>
              <a:t>9/21/2010</a:t>
            </a:fld>
            <a:endParaRPr lang="en-US"/>
          </a:p>
        </p:txBody>
      </p:sp>
      <p:sp>
        <p:nvSpPr>
          <p:cNvPr id="6" name="Footer Placeholder 2"/>
          <p:cNvSpPr>
            <a:spLocks noGrp="1"/>
          </p:cNvSpPr>
          <p:nvPr>
            <p:ph type="ftr" sz="quarter" idx="11"/>
          </p:nvPr>
        </p:nvSpPr>
        <p:spPr/>
        <p:txBody>
          <a:bodyPr/>
          <a:lstStyle>
            <a:lvl1pPr>
              <a:defRPr/>
            </a:lvl1pPr>
          </a:lstStyle>
          <a:p>
            <a:endParaRPr lang="en-US"/>
          </a:p>
        </p:txBody>
      </p:sp>
      <p:sp>
        <p:nvSpPr>
          <p:cNvPr id="7" name="Slide Number Placeholder 22"/>
          <p:cNvSpPr>
            <a:spLocks noGrp="1"/>
          </p:cNvSpPr>
          <p:nvPr>
            <p:ph type="sldNum" sz="quarter" idx="12"/>
          </p:nvPr>
        </p:nvSpPr>
        <p:spPr/>
        <p:txBody>
          <a:bodyPr/>
          <a:lstStyle>
            <a:lvl1pPr>
              <a:defRPr/>
            </a:lvl1pPr>
          </a:lstStyle>
          <a:p>
            <a:fld id="{DCC7071F-2C28-45A6-911B-6AE975B7A8AF}"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0" y="366713"/>
            <a:ext cx="9144000" cy="8413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srgbClr val="FFFFFF"/>
              </a:solidFill>
              <a:cs typeface="Arial" charset="0"/>
            </a:endParaRPr>
          </a:p>
        </p:txBody>
      </p:sp>
      <p:sp>
        <p:nvSpPr>
          <p:cNvPr id="29" name="Rectangle 28"/>
          <p:cNvSpPr/>
          <p:nvPr/>
        </p:nvSpPr>
        <p:spPr>
          <a:xfrm>
            <a:off x="0" y="0"/>
            <a:ext cx="9144000" cy="31115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srgbClr val="FFFFFF"/>
              </a:solidFill>
              <a:cs typeface="Arial" charset="0"/>
            </a:endParaRPr>
          </a:p>
        </p:txBody>
      </p:sp>
      <p:sp>
        <p:nvSpPr>
          <p:cNvPr id="30" name="Rectangle 29"/>
          <p:cNvSpPr/>
          <p:nvPr/>
        </p:nvSpPr>
        <p:spPr>
          <a:xfrm>
            <a:off x="0" y="307975"/>
            <a:ext cx="9144000" cy="92075"/>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srgbClr val="FFFFFF"/>
              </a:solidFill>
              <a:cs typeface="Arial" charset="0"/>
            </a:endParaRPr>
          </a:p>
        </p:txBody>
      </p:sp>
      <p:sp>
        <p:nvSpPr>
          <p:cNvPr id="31" name="Rectangle 30"/>
          <p:cNvSpPr/>
          <p:nvPr/>
        </p:nvSpPr>
        <p:spPr>
          <a:xfrm flipV="1">
            <a:off x="5410200" y="360363"/>
            <a:ext cx="3733800" cy="904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srgbClr val="FFFFFF"/>
              </a:solidFill>
              <a:cs typeface="Arial" charset="0"/>
            </a:endParaRPr>
          </a:p>
        </p:txBody>
      </p:sp>
      <p:sp>
        <p:nvSpPr>
          <p:cNvPr id="32" name="Rectangle 31"/>
          <p:cNvSpPr/>
          <p:nvPr/>
        </p:nvSpPr>
        <p:spPr>
          <a:xfrm flipV="1">
            <a:off x="5410200" y="439738"/>
            <a:ext cx="3733800" cy="18097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srgbClr val="FFFFFF"/>
              </a:solidFill>
              <a:cs typeface="Arial" charset="0"/>
            </a:endParaRPr>
          </a:p>
        </p:txBody>
      </p:sp>
      <p:sp useBgFill="1">
        <p:nvSpPr>
          <p:cNvPr id="33" name="Rounded Rectangle 32"/>
          <p:cNvSpPr/>
          <p:nvPr/>
        </p:nvSpPr>
        <p:spPr bwMode="white">
          <a:xfrm>
            <a:off x="5407025" y="496888"/>
            <a:ext cx="3063875" cy="28575"/>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srgbClr val="FFFFFF"/>
              </a:solidFill>
              <a:cs typeface="Arial" charset="0"/>
            </a:endParaRPr>
          </a:p>
        </p:txBody>
      </p:sp>
      <p:sp useBgFill="1">
        <p:nvSpPr>
          <p:cNvPr id="34" name="Rounded Rectangle 33"/>
          <p:cNvSpPr/>
          <p:nvPr/>
        </p:nvSpPr>
        <p:spPr bwMode="white">
          <a:xfrm>
            <a:off x="7373938" y="588963"/>
            <a:ext cx="1600200" cy="3651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srgbClr val="FFFFFF"/>
              </a:solidFill>
              <a:cs typeface="Arial" charset="0"/>
            </a:endParaRPr>
          </a:p>
        </p:txBody>
      </p:sp>
      <p:sp>
        <p:nvSpPr>
          <p:cNvPr id="35" name="Rectangle 34"/>
          <p:cNvSpPr/>
          <p:nvPr/>
        </p:nvSpPr>
        <p:spPr bwMode="invGray">
          <a:xfrm>
            <a:off x="9085263" y="-1588"/>
            <a:ext cx="57150" cy="620713"/>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srgbClr val="FFFFFF"/>
              </a:solidFill>
              <a:cs typeface="Arial" charset="0"/>
            </a:endParaRPr>
          </a:p>
        </p:txBody>
      </p:sp>
      <p:sp>
        <p:nvSpPr>
          <p:cNvPr id="36" name="Rectangle 35"/>
          <p:cNvSpPr/>
          <p:nvPr/>
        </p:nvSpPr>
        <p:spPr bwMode="invGray">
          <a:xfrm>
            <a:off x="9043988" y="-1588"/>
            <a:ext cx="28575" cy="620713"/>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srgbClr val="FFFFFF"/>
              </a:solidFill>
              <a:cs typeface="Arial" charset="0"/>
            </a:endParaRPr>
          </a:p>
        </p:txBody>
      </p:sp>
      <p:sp>
        <p:nvSpPr>
          <p:cNvPr id="37" name="Rectangle 36"/>
          <p:cNvSpPr/>
          <p:nvPr/>
        </p:nvSpPr>
        <p:spPr bwMode="invGray">
          <a:xfrm>
            <a:off x="9024938" y="-1588"/>
            <a:ext cx="9525" cy="620713"/>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srgbClr val="FFFFFF"/>
              </a:solidFill>
              <a:cs typeface="Arial" charset="0"/>
            </a:endParaRPr>
          </a:p>
        </p:txBody>
      </p:sp>
      <p:sp>
        <p:nvSpPr>
          <p:cNvPr id="38" name="Rectangle 37"/>
          <p:cNvSpPr/>
          <p:nvPr/>
        </p:nvSpPr>
        <p:spPr bwMode="invGray">
          <a:xfrm>
            <a:off x="8975725" y="-1588"/>
            <a:ext cx="26988" cy="620713"/>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srgbClr val="FFFFFF"/>
              </a:solidFill>
              <a:cs typeface="Arial" charset="0"/>
            </a:endParaRPr>
          </a:p>
        </p:txBody>
      </p:sp>
      <p:sp>
        <p:nvSpPr>
          <p:cNvPr id="39" name="Rectangle 38"/>
          <p:cNvSpPr/>
          <p:nvPr/>
        </p:nvSpPr>
        <p:spPr bwMode="invGray">
          <a:xfrm>
            <a:off x="8915400" y="0"/>
            <a:ext cx="55563" cy="585788"/>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srgbClr val="FFFFFF"/>
              </a:solidFill>
              <a:cs typeface="Arial" charset="0"/>
            </a:endParaRPr>
          </a:p>
        </p:txBody>
      </p:sp>
      <p:sp>
        <p:nvSpPr>
          <p:cNvPr id="40" name="Rectangle 39"/>
          <p:cNvSpPr/>
          <p:nvPr/>
        </p:nvSpPr>
        <p:spPr bwMode="invGray">
          <a:xfrm>
            <a:off x="8874125" y="0"/>
            <a:ext cx="7938" cy="585788"/>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srgbClr val="FFFFFF"/>
              </a:solidFill>
              <a:cs typeface="Arial" charset="0"/>
            </a:endParaRPr>
          </a:p>
        </p:txBody>
      </p:sp>
      <p:sp>
        <p:nvSpPr>
          <p:cNvPr id="3087" name="Title Placeholder 21"/>
          <p:cNvSpPr>
            <a:spLocks noGrp="1"/>
          </p:cNvSpPr>
          <p:nvPr>
            <p:ph type="title"/>
          </p:nvPr>
        </p:nvSpPr>
        <p:spPr bwMode="auto">
          <a:xfrm>
            <a:off x="457200" y="1143000"/>
            <a:ext cx="8229600" cy="10668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3088" name="Text Placeholder 12"/>
          <p:cNvSpPr>
            <a:spLocks noGrp="1"/>
          </p:cNvSpPr>
          <p:nvPr>
            <p:ph type="body" idx="1"/>
          </p:nvPr>
        </p:nvSpPr>
        <p:spPr bwMode="auto">
          <a:xfrm>
            <a:off x="457200" y="2249488"/>
            <a:ext cx="8229600" cy="43243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 name="Date Placeholder 13"/>
          <p:cNvSpPr>
            <a:spLocks noGrp="1"/>
          </p:cNvSpPr>
          <p:nvPr>
            <p:ph type="dt" sz="half" idx="2"/>
          </p:nvPr>
        </p:nvSpPr>
        <p:spPr>
          <a:xfrm>
            <a:off x="6586538" y="612775"/>
            <a:ext cx="957262" cy="457200"/>
          </a:xfrm>
          <a:prstGeom prst="rect">
            <a:avLst/>
          </a:prstGeom>
        </p:spPr>
        <p:txBody>
          <a:bodyPr vert="horz" wrap="square" lIns="91440" tIns="45720" rIns="91440" bIns="45720" numCol="1" anchor="t" anchorCtr="0" compatLnSpc="1">
            <a:prstTxWarp prst="textNoShape">
              <a:avLst/>
            </a:prstTxWarp>
          </a:bodyPr>
          <a:lstStyle>
            <a:lvl1pPr>
              <a:defRPr sz="800">
                <a:solidFill>
                  <a:schemeClr val="accent2"/>
                </a:solidFill>
                <a:latin typeface="Georgia" pitchFamily="18" charset="0"/>
              </a:defRPr>
            </a:lvl1pPr>
          </a:lstStyle>
          <a:p>
            <a:fld id="{12707692-85B9-49CF-9FE2-B5B8CCEB530D}" type="datetimeFigureOut">
              <a:rPr lang="en-US"/>
              <a:pPr/>
              <a:t>9/21/2010</a:t>
            </a:fld>
            <a:endParaRPr lang="en-US"/>
          </a:p>
        </p:txBody>
      </p:sp>
      <p:sp>
        <p:nvSpPr>
          <p:cNvPr id="3" name="Footer Placeholder 2"/>
          <p:cNvSpPr>
            <a:spLocks noGrp="1"/>
          </p:cNvSpPr>
          <p:nvPr>
            <p:ph type="ftr" sz="quarter" idx="3"/>
          </p:nvPr>
        </p:nvSpPr>
        <p:spPr>
          <a:xfrm>
            <a:off x="5257800" y="612775"/>
            <a:ext cx="1325563" cy="457200"/>
          </a:xfrm>
          <a:prstGeom prst="rect">
            <a:avLst/>
          </a:prstGeom>
        </p:spPr>
        <p:txBody>
          <a:bodyPr vert="horz" wrap="square" lIns="91440" tIns="45720" rIns="91440" bIns="45720" numCol="1" anchor="t" anchorCtr="0" compatLnSpc="1">
            <a:prstTxWarp prst="textNoShape">
              <a:avLst/>
            </a:prstTxWarp>
          </a:bodyPr>
          <a:lstStyle>
            <a:lvl1pPr algn="r">
              <a:defRPr sz="800">
                <a:solidFill>
                  <a:schemeClr val="accent2"/>
                </a:solidFill>
                <a:latin typeface="Georgia" pitchFamily="18" charset="0"/>
              </a:defRPr>
            </a:lvl1pPr>
          </a:lstStyle>
          <a:p>
            <a:endParaRPr lang="en-US"/>
          </a:p>
        </p:txBody>
      </p:sp>
      <p:sp>
        <p:nvSpPr>
          <p:cNvPr id="23" name="Slide Number Placeholder 22"/>
          <p:cNvSpPr>
            <a:spLocks noGrp="1"/>
          </p:cNvSpPr>
          <p:nvPr>
            <p:ph type="sldNum" sz="quarter" idx="4"/>
          </p:nvPr>
        </p:nvSpPr>
        <p:spPr>
          <a:xfrm>
            <a:off x="8174038" y="1588"/>
            <a:ext cx="762000" cy="366712"/>
          </a:xfrm>
          <a:prstGeom prst="rect">
            <a:avLst/>
          </a:prstGeom>
        </p:spPr>
        <p:txBody>
          <a:bodyPr vert="horz" wrap="square" lIns="91440" tIns="45720" rIns="91440" bIns="45720" numCol="1" anchor="b" anchorCtr="0" compatLnSpc="1">
            <a:prstTxWarp prst="textNoShape">
              <a:avLst/>
            </a:prstTxWarp>
          </a:bodyPr>
          <a:lstStyle>
            <a:lvl1pPr algn="r">
              <a:defRPr>
                <a:solidFill>
                  <a:srgbClr val="FFFFFF"/>
                </a:solidFill>
                <a:latin typeface="Georgia" pitchFamily="18" charset="0"/>
              </a:defRPr>
            </a:lvl1pPr>
          </a:lstStyle>
          <a:p>
            <a:fld id="{9EA18DB3-BB3F-4C70-AB37-ED53D4D2E63B}"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805" r:id="rId1"/>
    <p:sldLayoutId id="2147483797" r:id="rId2"/>
    <p:sldLayoutId id="2147483798" r:id="rId3"/>
    <p:sldLayoutId id="2147483799" r:id="rId4"/>
    <p:sldLayoutId id="2147483806" r:id="rId5"/>
    <p:sldLayoutId id="2147483807" r:id="rId6"/>
    <p:sldLayoutId id="2147483800" r:id="rId7"/>
    <p:sldLayoutId id="2147483801" r:id="rId8"/>
    <p:sldLayoutId id="2147483802" r:id="rId9"/>
    <p:sldLayoutId id="2147483803" r:id="rId10"/>
    <p:sldLayoutId id="2147483804" r:id="rId11"/>
  </p:sldLayoutIdLst>
  <p:txStyles>
    <p:titleStyle>
      <a:lvl1pPr algn="l" rtl="0" eaLnBrk="0" fontAlgn="base" hangingPunct="0">
        <a:spcBef>
          <a:spcPct val="0"/>
        </a:spcBef>
        <a:spcAft>
          <a:spcPct val="0"/>
        </a:spcAft>
        <a:defRPr sz="4000" kern="1200">
          <a:solidFill>
            <a:schemeClr val="tx2"/>
          </a:solidFill>
          <a:latin typeface="+mj-lt"/>
          <a:ea typeface="+mj-ea"/>
          <a:cs typeface="+mj-cs"/>
        </a:defRPr>
      </a:lvl1pPr>
      <a:lvl2pPr algn="l" rtl="0" eaLnBrk="0" fontAlgn="base" hangingPunct="0">
        <a:spcBef>
          <a:spcPct val="0"/>
        </a:spcBef>
        <a:spcAft>
          <a:spcPct val="0"/>
        </a:spcAft>
        <a:defRPr sz="4000">
          <a:solidFill>
            <a:schemeClr val="tx2"/>
          </a:solidFill>
          <a:latin typeface="Trebuchet MS" pitchFamily="34" charset="0"/>
        </a:defRPr>
      </a:lvl2pPr>
      <a:lvl3pPr algn="l" rtl="0" eaLnBrk="0" fontAlgn="base" hangingPunct="0">
        <a:spcBef>
          <a:spcPct val="0"/>
        </a:spcBef>
        <a:spcAft>
          <a:spcPct val="0"/>
        </a:spcAft>
        <a:defRPr sz="4000">
          <a:solidFill>
            <a:schemeClr val="tx2"/>
          </a:solidFill>
          <a:latin typeface="Trebuchet MS" pitchFamily="34" charset="0"/>
        </a:defRPr>
      </a:lvl3pPr>
      <a:lvl4pPr algn="l" rtl="0" eaLnBrk="0" fontAlgn="base" hangingPunct="0">
        <a:spcBef>
          <a:spcPct val="0"/>
        </a:spcBef>
        <a:spcAft>
          <a:spcPct val="0"/>
        </a:spcAft>
        <a:defRPr sz="4000">
          <a:solidFill>
            <a:schemeClr val="tx2"/>
          </a:solidFill>
          <a:latin typeface="Trebuchet MS" pitchFamily="34" charset="0"/>
        </a:defRPr>
      </a:lvl4pPr>
      <a:lvl5pPr algn="l" rtl="0" eaLnBrk="0" fontAlgn="base" hangingPunct="0">
        <a:spcBef>
          <a:spcPct val="0"/>
        </a:spcBef>
        <a:spcAft>
          <a:spcPct val="0"/>
        </a:spcAft>
        <a:defRPr sz="4000">
          <a:solidFill>
            <a:schemeClr val="tx2"/>
          </a:solidFill>
          <a:latin typeface="Trebuchet MS" pitchFamily="34" charset="0"/>
        </a:defRPr>
      </a:lvl5pPr>
      <a:lvl6pPr marL="457200" algn="l" rtl="0" fontAlgn="base">
        <a:spcBef>
          <a:spcPct val="0"/>
        </a:spcBef>
        <a:spcAft>
          <a:spcPct val="0"/>
        </a:spcAft>
        <a:defRPr sz="4000">
          <a:solidFill>
            <a:schemeClr val="tx2"/>
          </a:solidFill>
          <a:latin typeface="Trebuchet MS" pitchFamily="34" charset="0"/>
        </a:defRPr>
      </a:lvl6pPr>
      <a:lvl7pPr marL="914400" algn="l" rtl="0" fontAlgn="base">
        <a:spcBef>
          <a:spcPct val="0"/>
        </a:spcBef>
        <a:spcAft>
          <a:spcPct val="0"/>
        </a:spcAft>
        <a:defRPr sz="4000">
          <a:solidFill>
            <a:schemeClr val="tx2"/>
          </a:solidFill>
          <a:latin typeface="Trebuchet MS" pitchFamily="34" charset="0"/>
        </a:defRPr>
      </a:lvl7pPr>
      <a:lvl8pPr marL="1371600" algn="l" rtl="0" fontAlgn="base">
        <a:spcBef>
          <a:spcPct val="0"/>
        </a:spcBef>
        <a:spcAft>
          <a:spcPct val="0"/>
        </a:spcAft>
        <a:defRPr sz="4000">
          <a:solidFill>
            <a:schemeClr val="tx2"/>
          </a:solidFill>
          <a:latin typeface="Trebuchet MS" pitchFamily="34" charset="0"/>
        </a:defRPr>
      </a:lvl8pPr>
      <a:lvl9pPr marL="1828800" algn="l" rtl="0" fontAlgn="base">
        <a:spcBef>
          <a:spcPct val="0"/>
        </a:spcBef>
        <a:spcAft>
          <a:spcPct val="0"/>
        </a:spcAft>
        <a:defRPr sz="4000">
          <a:solidFill>
            <a:schemeClr val="tx2"/>
          </a:solidFill>
          <a:latin typeface="Trebuchet MS" pitchFamily="34" charset="0"/>
        </a:defRPr>
      </a:lvl9pPr>
    </p:titleStyle>
    <p:bodyStyle>
      <a:lvl1pPr marL="365125" indent="-255588" algn="l" rtl="0" eaLnBrk="0" fontAlgn="base" hangingPunct="0">
        <a:spcBef>
          <a:spcPts val="300"/>
        </a:spcBef>
        <a:spcAft>
          <a:spcPct val="0"/>
        </a:spcAft>
        <a:buClr>
          <a:srgbClr val="A04DA3"/>
        </a:buClr>
        <a:buFont typeface="Georgia" pitchFamily="18" charset="0"/>
        <a:buChar char="•"/>
        <a:defRPr sz="2800" kern="1200">
          <a:solidFill>
            <a:schemeClr val="tx1"/>
          </a:solidFill>
          <a:latin typeface="+mn-lt"/>
          <a:ea typeface="+mn-ea"/>
          <a:cs typeface="+mn-cs"/>
        </a:defRPr>
      </a:lvl1pPr>
      <a:lvl2pPr marL="657225" indent="-246063" algn="l" rtl="0" eaLnBrk="0" fontAlgn="base" hangingPunct="0">
        <a:spcBef>
          <a:spcPts val="300"/>
        </a:spcBef>
        <a:spcAft>
          <a:spcPct val="0"/>
        </a:spcAft>
        <a:buClr>
          <a:schemeClr val="accent2"/>
        </a:buClr>
        <a:buFont typeface="Georgia" pitchFamily="18" charset="0"/>
        <a:buChar char="▫"/>
        <a:defRPr sz="2600" kern="1200">
          <a:solidFill>
            <a:schemeClr val="accent2"/>
          </a:solidFill>
          <a:latin typeface="+mn-lt"/>
          <a:ea typeface="+mn-ea"/>
          <a:cs typeface="+mn-cs"/>
        </a:defRPr>
      </a:lvl2pPr>
      <a:lvl3pPr marL="922338" indent="-219075" algn="l" rtl="0" eaLnBrk="0" fontAlgn="base" hangingPunct="0">
        <a:spcBef>
          <a:spcPts val="300"/>
        </a:spcBef>
        <a:spcAft>
          <a:spcPct val="0"/>
        </a:spcAft>
        <a:buClr>
          <a:schemeClr val="accent1"/>
        </a:buClr>
        <a:buFont typeface="Wingdings 2" pitchFamily="18" charset="2"/>
        <a:buChar char=""/>
        <a:defRPr sz="2400" kern="1200">
          <a:solidFill>
            <a:schemeClr val="accent1"/>
          </a:solidFill>
          <a:latin typeface="+mn-lt"/>
          <a:ea typeface="+mn-ea"/>
          <a:cs typeface="+mn-cs"/>
        </a:defRPr>
      </a:lvl3pPr>
      <a:lvl4pPr marL="1179513" indent="-200025" algn="l" rtl="0" eaLnBrk="0" fontAlgn="base" hangingPunct="0">
        <a:spcBef>
          <a:spcPts val="300"/>
        </a:spcBef>
        <a:spcAft>
          <a:spcPct val="0"/>
        </a:spcAft>
        <a:buClr>
          <a:schemeClr val="accent1"/>
        </a:buClr>
        <a:buFont typeface="Wingdings 2" pitchFamily="18" charset="2"/>
        <a:buChar char=""/>
        <a:defRPr sz="2200" kern="1200">
          <a:solidFill>
            <a:schemeClr val="accent1"/>
          </a:solidFill>
          <a:latin typeface="+mn-lt"/>
          <a:ea typeface="+mn-ea"/>
          <a:cs typeface="+mn-cs"/>
        </a:defRPr>
      </a:lvl4pPr>
      <a:lvl5pPr marL="1389063" indent="-182563" algn="l" rtl="0" eaLnBrk="0" fontAlgn="base" hangingPunct="0">
        <a:spcBef>
          <a:spcPts val="300"/>
        </a:spcBef>
        <a:spcAft>
          <a:spcPct val="0"/>
        </a:spcAft>
        <a:buClr>
          <a:srgbClr val="A04DA3"/>
        </a:buClr>
        <a:buFont typeface="Georgia" pitchFamily="18" charset="0"/>
        <a:buChar char="▫"/>
        <a:defRPr sz="2000" kern="1200">
          <a:solidFill>
            <a:srgbClr val="A04DA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8.xml"/><Relationship Id="rId1" Type="http://schemas.openxmlformats.org/officeDocument/2006/relationships/vmlDrawing" Target="../drawings/vmlDrawing1.v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9.xml"/><Relationship Id="rId1" Type="http://schemas.openxmlformats.org/officeDocument/2006/relationships/vmlDrawing" Target="../drawings/vmlDrawing2.vml"/><Relationship Id="rId4" Type="http://schemas.openxmlformats.org/officeDocument/2006/relationships/oleObject" Target="../embeddings/oleObject1.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ctrTitle"/>
          </p:nvPr>
        </p:nvSpPr>
        <p:spPr>
          <a:xfrm>
            <a:off x="457200" y="2401888"/>
            <a:ext cx="8458200" cy="1470025"/>
          </a:xfrm>
        </p:spPr>
        <p:txBody>
          <a:bodyPr/>
          <a:lstStyle/>
          <a:p>
            <a:pPr eaLnBrk="1" hangingPunct="1"/>
            <a:r>
              <a:rPr lang="en-US" b="1" smtClean="0"/>
              <a:t>Qualitative Research</a:t>
            </a:r>
            <a:endParaRPr lang="en-US" smtClean="0"/>
          </a:p>
        </p:txBody>
      </p:sp>
      <p:sp>
        <p:nvSpPr>
          <p:cNvPr id="3" name="Subtitle 2"/>
          <p:cNvSpPr>
            <a:spLocks noGrp="1"/>
          </p:cNvSpPr>
          <p:nvPr>
            <p:ph type="subTitle" idx="1"/>
          </p:nvPr>
        </p:nvSpPr>
        <p:spPr>
          <a:xfrm>
            <a:off x="457200" y="3900488"/>
            <a:ext cx="4953000" cy="2195512"/>
          </a:xfrm>
        </p:spPr>
        <p:txBody>
          <a:bodyPr>
            <a:normAutofit/>
          </a:bodyPr>
          <a:lstStyle/>
          <a:p>
            <a:pPr marL="63500" eaLnBrk="1" hangingPunct="1">
              <a:lnSpc>
                <a:spcPct val="80000"/>
              </a:lnSpc>
            </a:pPr>
            <a:r>
              <a:rPr lang="en-US" sz="2200" smtClean="0">
                <a:latin typeface="Times New Roman" pitchFamily="18" charset="0"/>
                <a:cs typeface="Times New Roman" pitchFamily="18" charset="0"/>
              </a:rPr>
              <a:t>Lakeview College of Nursing</a:t>
            </a:r>
          </a:p>
          <a:p>
            <a:pPr marL="63500" eaLnBrk="1" hangingPunct="1">
              <a:lnSpc>
                <a:spcPct val="80000"/>
              </a:lnSpc>
            </a:pPr>
            <a:r>
              <a:rPr lang="en-US" sz="2200" smtClean="0">
                <a:latin typeface="Times New Roman" pitchFamily="18" charset="0"/>
                <a:cs typeface="Times New Roman" pitchFamily="18" charset="0"/>
              </a:rPr>
              <a:t>Nursing Research (N302)</a:t>
            </a:r>
          </a:p>
          <a:p>
            <a:pPr marL="63500" eaLnBrk="1" hangingPunct="1">
              <a:lnSpc>
                <a:spcPct val="80000"/>
              </a:lnSpc>
            </a:pPr>
            <a:r>
              <a:rPr lang="en-US" sz="2200" smtClean="0">
                <a:latin typeface="Times New Roman" pitchFamily="18" charset="0"/>
                <a:cs typeface="Times New Roman" pitchFamily="18" charset="0"/>
              </a:rPr>
              <a:t>September 19, 2010</a:t>
            </a:r>
          </a:p>
          <a:p>
            <a:pPr marL="63500" eaLnBrk="1" hangingPunct="1">
              <a:lnSpc>
                <a:spcPct val="80000"/>
              </a:lnSpc>
            </a:pPr>
            <a:endParaRPr lang="en-US" sz="2200" smtClean="0"/>
          </a:p>
          <a:p>
            <a:pPr marL="63500" eaLnBrk="1" hangingPunct="1">
              <a:lnSpc>
                <a:spcPct val="80000"/>
              </a:lnSpc>
            </a:pPr>
            <a:r>
              <a:rPr lang="en-US" sz="2200" smtClean="0">
                <a:latin typeface="Times New Roman" pitchFamily="18" charset="0"/>
                <a:cs typeface="Times New Roman" pitchFamily="18" charset="0"/>
              </a:rPr>
              <a:t>By: D. Bermea, J. Castiglione, P. Coleman, B. Mangiaracina, &amp; C. Martinez</a:t>
            </a:r>
          </a:p>
          <a:p>
            <a:pPr marL="63500" eaLnBrk="1" hangingPunct="1">
              <a:lnSpc>
                <a:spcPct val="80000"/>
              </a:lnSpc>
            </a:pPr>
            <a:endParaRPr lang="en-US" sz="2200" smtClean="0"/>
          </a:p>
          <a:p>
            <a:pPr marL="63500" eaLnBrk="1" hangingPunct="1">
              <a:lnSpc>
                <a:spcPct val="80000"/>
              </a:lnSpc>
            </a:pPr>
            <a:endParaRPr lang="en-US" sz="2200"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fontAlgn="auto" hangingPunct="1">
              <a:spcAft>
                <a:spcPts val="0"/>
              </a:spcAft>
              <a:defRPr/>
            </a:pPr>
            <a:r>
              <a:rPr lang="en-US" dirty="0" smtClean="0">
                <a:latin typeface="Times New Roman" pitchFamily="18" charset="0"/>
                <a:cs typeface="Times New Roman" pitchFamily="18" charset="0"/>
              </a:rPr>
              <a:t>Steps of the Qualitative Research Process</a:t>
            </a:r>
            <a:endParaRPr lang="en-US" dirty="0">
              <a:latin typeface="Times New Roman" pitchFamily="18" charset="0"/>
              <a:cs typeface="Times New Roman" pitchFamily="18" charset="0"/>
            </a:endParaRPr>
          </a:p>
        </p:txBody>
      </p:sp>
      <p:sp>
        <p:nvSpPr>
          <p:cNvPr id="14339" name="Content Placeholder 2"/>
          <p:cNvSpPr>
            <a:spLocks noGrp="1"/>
          </p:cNvSpPr>
          <p:nvPr>
            <p:ph idx="1"/>
          </p:nvPr>
        </p:nvSpPr>
        <p:spPr/>
        <p:txBody>
          <a:bodyPr/>
          <a:lstStyle/>
          <a:p>
            <a:pPr eaLnBrk="1" hangingPunct="1">
              <a:buClr>
                <a:schemeClr val="accent2"/>
              </a:buClr>
              <a:buFont typeface="Wingdings" pitchFamily="2" charset="2"/>
              <a:buChar char="Ø"/>
            </a:pPr>
            <a:r>
              <a:rPr lang="en-US" smtClean="0">
                <a:latin typeface="Times New Roman" pitchFamily="18" charset="0"/>
                <a:cs typeface="Times New Roman" pitchFamily="18" charset="0"/>
              </a:rPr>
              <a:t>Data Collection Strategies</a:t>
            </a:r>
          </a:p>
          <a:p>
            <a:pPr eaLnBrk="1" hangingPunct="1">
              <a:buClr>
                <a:schemeClr val="accent2"/>
              </a:buClr>
              <a:buFont typeface="Wingdings" pitchFamily="2" charset="2"/>
              <a:buChar char="Ø"/>
            </a:pPr>
            <a:endParaRPr lang="en-US" smtClean="0">
              <a:latin typeface="Times New Roman" pitchFamily="18" charset="0"/>
              <a:cs typeface="Times New Roman" pitchFamily="18" charset="0"/>
            </a:endParaRPr>
          </a:p>
          <a:p>
            <a:pPr eaLnBrk="1" hangingPunct="1">
              <a:buClr>
                <a:schemeClr val="accent2"/>
              </a:buClr>
              <a:buFont typeface="Wingdings" pitchFamily="2" charset="2"/>
              <a:buChar char="Ø"/>
            </a:pPr>
            <a:r>
              <a:rPr lang="en-US" smtClean="0">
                <a:latin typeface="Times New Roman" pitchFamily="18" charset="0"/>
                <a:cs typeface="Times New Roman" pitchFamily="18" charset="0"/>
              </a:rPr>
              <a:t>Managing &amp; Analyzing the Data</a:t>
            </a:r>
          </a:p>
          <a:p>
            <a:pPr eaLnBrk="1" hangingPunct="1">
              <a:buClr>
                <a:schemeClr val="accent2"/>
              </a:buClr>
              <a:buFont typeface="Wingdings" pitchFamily="2" charset="2"/>
              <a:buChar char="Ø"/>
            </a:pPr>
            <a:endParaRPr lang="en-US" smtClean="0">
              <a:latin typeface="Times New Roman" pitchFamily="18" charset="0"/>
              <a:cs typeface="Times New Roman" pitchFamily="18" charset="0"/>
            </a:endParaRPr>
          </a:p>
          <a:p>
            <a:pPr eaLnBrk="1" hangingPunct="1">
              <a:buClr>
                <a:schemeClr val="accent2"/>
              </a:buClr>
              <a:buFont typeface="Wingdings" pitchFamily="2" charset="2"/>
              <a:buChar char="Ø"/>
            </a:pPr>
            <a:r>
              <a:rPr lang="en-US" smtClean="0">
                <a:latin typeface="Times New Roman" pitchFamily="18" charset="0"/>
                <a:cs typeface="Times New Roman" pitchFamily="18" charset="0"/>
              </a:rPr>
              <a:t>Interpreting the Results</a:t>
            </a:r>
          </a:p>
          <a:p>
            <a:pPr eaLnBrk="1" hangingPunct="1"/>
            <a:endParaRPr lang="en-US"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en-US" dirty="0" smtClean="0">
                <a:latin typeface="Times New Roman" pitchFamily="18" charset="0"/>
                <a:cs typeface="Times New Roman" pitchFamily="18" charset="0"/>
              </a:rPr>
              <a:t>Data </a:t>
            </a:r>
            <a:r>
              <a:rPr lang="en-US" b="1" u="sng" dirty="0" smtClean="0">
                <a:latin typeface="Times New Roman" pitchFamily="18" charset="0"/>
                <a:cs typeface="Times New Roman" pitchFamily="18" charset="0"/>
              </a:rPr>
              <a:t>c</a:t>
            </a:r>
            <a:r>
              <a:rPr lang="en-US" dirty="0" smtClean="0">
                <a:latin typeface="Times New Roman" pitchFamily="18" charset="0"/>
                <a:cs typeface="Times New Roman" pitchFamily="18" charset="0"/>
              </a:rPr>
              <a:t>ollection </a:t>
            </a:r>
            <a:r>
              <a:rPr lang="en-US" b="1" u="sng" dirty="0" smtClean="0">
                <a:latin typeface="Times New Roman" pitchFamily="18" charset="0"/>
                <a:cs typeface="Times New Roman" pitchFamily="18" charset="0"/>
              </a:rPr>
              <a:t>s</a:t>
            </a:r>
            <a:r>
              <a:rPr lang="en-US" dirty="0" smtClean="0">
                <a:latin typeface="Times New Roman" pitchFamily="18" charset="0"/>
                <a:cs typeface="Times New Roman" pitchFamily="18" charset="0"/>
              </a:rPr>
              <a:t>trategies</a:t>
            </a:r>
          </a:p>
        </p:txBody>
      </p:sp>
      <p:sp>
        <p:nvSpPr>
          <p:cNvPr id="15363" name="Content Placeholder 2"/>
          <p:cNvSpPr>
            <a:spLocks noGrp="1"/>
          </p:cNvSpPr>
          <p:nvPr>
            <p:ph idx="1"/>
          </p:nvPr>
        </p:nvSpPr>
        <p:spPr/>
        <p:txBody>
          <a:bodyPr/>
          <a:lstStyle/>
          <a:p>
            <a:pPr>
              <a:buClr>
                <a:schemeClr val="accent2"/>
              </a:buClr>
              <a:buFont typeface="Wingdings" pitchFamily="2" charset="2"/>
              <a:buChar char="Ø"/>
            </a:pPr>
            <a:r>
              <a:rPr lang="en-US" smtClean="0">
                <a:latin typeface="Times New Roman" pitchFamily="18" charset="0"/>
                <a:cs typeface="Times New Roman" pitchFamily="18" charset="0"/>
              </a:rPr>
              <a:t>“Collecting data is not a mechanical process that can be completely planned before it is initiated.”</a:t>
            </a:r>
          </a:p>
          <a:p>
            <a:pPr>
              <a:buClr>
                <a:schemeClr val="accent2"/>
              </a:buClr>
              <a:buFont typeface="Wingdings" pitchFamily="2" charset="2"/>
              <a:buChar char="Ø"/>
            </a:pPr>
            <a:endParaRPr lang="en-US" smtClean="0">
              <a:latin typeface="Times New Roman" pitchFamily="18" charset="0"/>
              <a:cs typeface="Times New Roman" pitchFamily="18" charset="0"/>
            </a:endParaRPr>
          </a:p>
          <a:p>
            <a:pPr>
              <a:buClr>
                <a:schemeClr val="accent2"/>
              </a:buClr>
              <a:buFont typeface="Wingdings" pitchFamily="2" charset="2"/>
              <a:buChar char="Ø"/>
            </a:pPr>
            <a:r>
              <a:rPr lang="en-US" smtClean="0">
                <a:latin typeface="Times New Roman" pitchFamily="18" charset="0"/>
                <a:cs typeface="Times New Roman" pitchFamily="18" charset="0"/>
              </a:rPr>
              <a:t> It depends on thoughts, feelings, and experiences of the participants.</a:t>
            </a:r>
          </a:p>
          <a:p>
            <a:pPr>
              <a:buClr>
                <a:schemeClr val="accent2"/>
              </a:buClr>
              <a:buFont typeface="Wingdings" pitchFamily="2" charset="2"/>
              <a:buChar char="Ø"/>
            </a:pPr>
            <a:endParaRPr lang="en-US" smtClean="0">
              <a:latin typeface="Times New Roman" pitchFamily="18" charset="0"/>
              <a:cs typeface="Times New Roman" pitchFamily="18" charset="0"/>
            </a:endParaRPr>
          </a:p>
          <a:p>
            <a:pPr>
              <a:buClr>
                <a:schemeClr val="accent2"/>
              </a:buClr>
              <a:buFont typeface="Wingdings" pitchFamily="2" charset="2"/>
              <a:buChar char="Ø"/>
            </a:pPr>
            <a:r>
              <a:rPr lang="en-US" smtClean="0">
                <a:latin typeface="Times New Roman" pitchFamily="18" charset="0"/>
                <a:cs typeface="Times New Roman" pitchFamily="18" charset="0"/>
              </a:rPr>
              <a:t>Unstructured Interviews</a:t>
            </a:r>
          </a:p>
          <a:p>
            <a:pPr lvl="1">
              <a:buFont typeface="Arial" charset="0"/>
              <a:buChar char="•"/>
            </a:pPr>
            <a:r>
              <a:rPr lang="en-US" sz="2400" smtClean="0">
                <a:latin typeface="Times New Roman" pitchFamily="18" charset="0"/>
                <a:cs typeface="Times New Roman" pitchFamily="18" charset="0"/>
              </a:rPr>
              <a:t>Questions asked openly </a:t>
            </a:r>
          </a:p>
          <a:p>
            <a:pPr lvl="1">
              <a:buFont typeface="Arial" charset="0"/>
              <a:buChar char="•"/>
            </a:pPr>
            <a:r>
              <a:rPr lang="en-US" sz="2400" smtClean="0">
                <a:latin typeface="Times New Roman" pitchFamily="18" charset="0"/>
                <a:cs typeface="Times New Roman" pitchFamily="18" charset="0"/>
              </a:rPr>
              <a:t>No established set of categories or answers</a:t>
            </a:r>
          </a:p>
          <a:p>
            <a:pPr lvl="1">
              <a:buFont typeface="Arial" charset="0"/>
              <a:buChar char="•"/>
            </a:pPr>
            <a:r>
              <a:rPr lang="en-US" sz="2400" smtClean="0">
                <a:latin typeface="Times New Roman" pitchFamily="18" charset="0"/>
                <a:cs typeface="Times New Roman" pitchFamily="18" charset="0"/>
              </a:rPr>
              <a:t>Used to increase the understanding about a variable</a:t>
            </a:r>
          </a:p>
          <a:p>
            <a:pPr>
              <a:buClr>
                <a:schemeClr val="accent2"/>
              </a:buClr>
              <a:buFont typeface="Georgia" pitchFamily="18" charset="0"/>
              <a:buNone/>
            </a:pPr>
            <a:endParaRPr lang="en-US"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r>
              <a:rPr lang="en-US" dirty="0" smtClean="0">
                <a:latin typeface="Times New Roman" pitchFamily="18" charset="0"/>
                <a:cs typeface="Times New Roman" pitchFamily="18" charset="0"/>
              </a:rPr>
              <a:t>Data </a:t>
            </a:r>
            <a:r>
              <a:rPr lang="en-US" b="1" u="sng" dirty="0" smtClean="0">
                <a:latin typeface="Times New Roman" pitchFamily="18" charset="0"/>
                <a:cs typeface="Times New Roman" pitchFamily="18" charset="0"/>
              </a:rPr>
              <a:t>c</a:t>
            </a:r>
            <a:r>
              <a:rPr lang="en-US" dirty="0" smtClean="0">
                <a:latin typeface="Times New Roman" pitchFamily="18" charset="0"/>
                <a:cs typeface="Times New Roman" pitchFamily="18" charset="0"/>
              </a:rPr>
              <a:t>ollection </a:t>
            </a:r>
            <a:r>
              <a:rPr lang="en-US" b="1" u="sng" dirty="0" smtClean="0">
                <a:latin typeface="Times New Roman" pitchFamily="18" charset="0"/>
                <a:cs typeface="Times New Roman" pitchFamily="18" charset="0"/>
              </a:rPr>
              <a:t>s</a:t>
            </a:r>
            <a:r>
              <a:rPr lang="en-US" dirty="0" smtClean="0">
                <a:latin typeface="Times New Roman" pitchFamily="18" charset="0"/>
                <a:cs typeface="Times New Roman" pitchFamily="18" charset="0"/>
              </a:rPr>
              <a:t>trategies (cont’d)</a:t>
            </a:r>
          </a:p>
        </p:txBody>
      </p:sp>
      <p:sp>
        <p:nvSpPr>
          <p:cNvPr id="16387" name="Content Placeholder 2"/>
          <p:cNvSpPr>
            <a:spLocks noGrp="1"/>
          </p:cNvSpPr>
          <p:nvPr>
            <p:ph idx="1"/>
          </p:nvPr>
        </p:nvSpPr>
        <p:spPr/>
        <p:txBody>
          <a:bodyPr/>
          <a:lstStyle/>
          <a:p>
            <a:pPr>
              <a:buClr>
                <a:schemeClr val="accent2"/>
              </a:buClr>
              <a:buFont typeface="Wingdings" pitchFamily="2" charset="2"/>
              <a:buChar char="Ø"/>
            </a:pPr>
            <a:r>
              <a:rPr lang="en-US" dirty="0" smtClean="0">
                <a:latin typeface="Times New Roman" pitchFamily="18" charset="0"/>
                <a:cs typeface="Times New Roman" pitchFamily="18" charset="0"/>
              </a:rPr>
              <a:t>Focus groups</a:t>
            </a:r>
          </a:p>
          <a:p>
            <a:pPr lvl="1"/>
            <a:r>
              <a:rPr lang="en-US" dirty="0" smtClean="0">
                <a:latin typeface="Times New Roman" pitchFamily="18" charset="0"/>
                <a:cs typeface="Times New Roman" pitchFamily="18" charset="0"/>
              </a:rPr>
              <a:t> Designed to obtain the </a:t>
            </a:r>
            <a:r>
              <a:rPr lang="en-US" b="1" u="sng" dirty="0" smtClean="0">
                <a:latin typeface="Times New Roman" pitchFamily="18" charset="0"/>
                <a:cs typeface="Times New Roman" pitchFamily="18" charset="0"/>
              </a:rPr>
              <a:t>participants </a:t>
            </a:r>
            <a:r>
              <a:rPr lang="en-US" dirty="0" smtClean="0">
                <a:latin typeface="Times New Roman" pitchFamily="18" charset="0"/>
                <a:cs typeface="Times New Roman" pitchFamily="18" charset="0"/>
              </a:rPr>
              <a:t>perceptions in a focused area</a:t>
            </a:r>
          </a:p>
          <a:p>
            <a:pPr lvl="1"/>
            <a:r>
              <a:rPr lang="en-US" dirty="0" smtClean="0">
                <a:latin typeface="Times New Roman" pitchFamily="18" charset="0"/>
                <a:cs typeface="Times New Roman" pitchFamily="18" charset="0"/>
              </a:rPr>
              <a:t>Permissive and nonthreatening setting </a:t>
            </a:r>
          </a:p>
          <a:p>
            <a:pPr lvl="1">
              <a:buFont typeface="Georgia" pitchFamily="18" charset="0"/>
              <a:buNone/>
            </a:pPr>
            <a:endParaRPr lang="en-US" dirty="0" smtClean="0">
              <a:latin typeface="Times New Roman" pitchFamily="18" charset="0"/>
              <a:cs typeface="Times New Roman" pitchFamily="18" charset="0"/>
            </a:endParaRPr>
          </a:p>
          <a:p>
            <a:pPr>
              <a:buClr>
                <a:schemeClr val="accent2"/>
              </a:buClr>
              <a:buFont typeface="Wingdings" pitchFamily="2" charset="2"/>
              <a:buChar char="Ø"/>
            </a:pPr>
            <a:r>
              <a:rPr lang="en-US" dirty="0" smtClean="0">
                <a:latin typeface="Times New Roman" pitchFamily="18" charset="0"/>
                <a:cs typeface="Times New Roman" pitchFamily="18" charset="0"/>
              </a:rPr>
              <a:t>Other examples of data collection</a:t>
            </a:r>
          </a:p>
          <a:p>
            <a:pPr lvl="1"/>
            <a:r>
              <a:rPr lang="en-US" dirty="0" smtClean="0">
                <a:latin typeface="Times New Roman" pitchFamily="18" charset="0"/>
                <a:cs typeface="Times New Roman" pitchFamily="18" charset="0"/>
              </a:rPr>
              <a:t>Collecting stories</a:t>
            </a:r>
          </a:p>
          <a:p>
            <a:pPr lvl="1"/>
            <a:r>
              <a:rPr lang="en-US" dirty="0" smtClean="0">
                <a:latin typeface="Times New Roman" pitchFamily="18" charset="0"/>
                <a:cs typeface="Times New Roman" pitchFamily="18" charset="0"/>
              </a:rPr>
              <a:t>Constructing life stories</a:t>
            </a:r>
          </a:p>
          <a:p>
            <a:pPr lvl="1"/>
            <a:r>
              <a:rPr lang="en-US" dirty="0" smtClean="0">
                <a:latin typeface="Times New Roman" pitchFamily="18" charset="0"/>
                <a:cs typeface="Times New Roman" pitchFamily="18" charset="0"/>
              </a:rPr>
              <a:t> Interpreting case studies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457200" y="1066800"/>
            <a:ext cx="8229600" cy="1143000"/>
          </a:xfrm>
        </p:spPr>
        <p:txBody>
          <a:bodyPr/>
          <a:lstStyle/>
          <a:p>
            <a:r>
              <a:rPr lang="en-US" dirty="0" smtClean="0">
                <a:latin typeface="Times New Roman" pitchFamily="18" charset="0"/>
                <a:cs typeface="Times New Roman" pitchFamily="18" charset="0"/>
              </a:rPr>
              <a:t>Analyzing and </a:t>
            </a:r>
            <a:r>
              <a:rPr lang="en-US" b="1" u="sng" dirty="0" smtClean="0">
                <a:latin typeface="Times New Roman" pitchFamily="18" charset="0"/>
                <a:cs typeface="Times New Roman" pitchFamily="18" charset="0"/>
              </a:rPr>
              <a:t>i</a:t>
            </a:r>
            <a:r>
              <a:rPr lang="en-US" dirty="0" smtClean="0">
                <a:latin typeface="Times New Roman" pitchFamily="18" charset="0"/>
                <a:cs typeface="Times New Roman" pitchFamily="18" charset="0"/>
              </a:rPr>
              <a:t>nterpreting the </a:t>
            </a:r>
            <a:r>
              <a:rPr lang="en-US" b="1" u="sng" dirty="0" smtClean="0">
                <a:latin typeface="Times New Roman" pitchFamily="18" charset="0"/>
                <a:cs typeface="Times New Roman" pitchFamily="18" charset="0"/>
              </a:rPr>
              <a:t>r</a:t>
            </a:r>
            <a:r>
              <a:rPr lang="en-US" dirty="0" smtClean="0">
                <a:latin typeface="Times New Roman" pitchFamily="18" charset="0"/>
                <a:cs typeface="Times New Roman" pitchFamily="18" charset="0"/>
              </a:rPr>
              <a:t>esults/</a:t>
            </a:r>
            <a:r>
              <a:rPr lang="en-US" b="1" u="sng" dirty="0" smtClean="0">
                <a:latin typeface="Times New Roman" pitchFamily="18" charset="0"/>
                <a:cs typeface="Times New Roman" pitchFamily="18" charset="0"/>
              </a:rPr>
              <a:t>d</a:t>
            </a:r>
            <a:r>
              <a:rPr lang="en-US" dirty="0" smtClean="0">
                <a:latin typeface="Times New Roman" pitchFamily="18" charset="0"/>
                <a:cs typeface="Times New Roman" pitchFamily="18" charset="0"/>
              </a:rPr>
              <a:t>ata.</a:t>
            </a:r>
            <a:r>
              <a:rPr lang="en-US" dirty="0" smtClean="0"/>
              <a:t/>
            </a:r>
            <a:br>
              <a:rPr lang="en-US" dirty="0" smtClean="0"/>
            </a:br>
            <a:endParaRPr lang="en-US" dirty="0" smtClean="0"/>
          </a:p>
        </p:txBody>
      </p:sp>
      <p:sp>
        <p:nvSpPr>
          <p:cNvPr id="17411" name="Content Placeholder 2"/>
          <p:cNvSpPr>
            <a:spLocks noGrp="1"/>
          </p:cNvSpPr>
          <p:nvPr>
            <p:ph idx="1"/>
          </p:nvPr>
        </p:nvSpPr>
        <p:spPr/>
        <p:txBody>
          <a:bodyPr/>
          <a:lstStyle/>
          <a:p>
            <a:pPr>
              <a:buClr>
                <a:schemeClr val="accent2"/>
              </a:buClr>
              <a:buFont typeface="Wingdings" pitchFamily="2" charset="2"/>
              <a:buChar char="Ø"/>
            </a:pPr>
            <a:r>
              <a:rPr lang="en-US" dirty="0" smtClean="0">
                <a:latin typeface="Times New Roman" pitchFamily="18" charset="0"/>
                <a:cs typeface="Times New Roman" pitchFamily="18" charset="0"/>
              </a:rPr>
              <a:t>Cognitive mapping</a:t>
            </a:r>
          </a:p>
          <a:p>
            <a:pPr>
              <a:buClr>
                <a:schemeClr val="accent2"/>
              </a:buClr>
              <a:buFont typeface="Wingdings" pitchFamily="2" charset="2"/>
              <a:buChar char="Ø"/>
            </a:pPr>
            <a:endParaRPr lang="en-US" dirty="0" smtClean="0">
              <a:latin typeface="Times New Roman" pitchFamily="18" charset="0"/>
              <a:cs typeface="Times New Roman" pitchFamily="18" charset="0"/>
            </a:endParaRPr>
          </a:p>
          <a:p>
            <a:pPr>
              <a:buClr>
                <a:schemeClr val="accent2"/>
              </a:buClr>
              <a:buFont typeface="Wingdings" pitchFamily="2" charset="2"/>
              <a:buChar char="Ø"/>
            </a:pPr>
            <a:r>
              <a:rPr lang="en-US" dirty="0" smtClean="0">
                <a:latin typeface="Times New Roman" pitchFamily="18" charset="0"/>
                <a:cs typeface="Times New Roman" pitchFamily="18" charset="0"/>
              </a:rPr>
              <a:t>Noting patterns and themes</a:t>
            </a:r>
          </a:p>
          <a:p>
            <a:pPr>
              <a:buClr>
                <a:schemeClr val="accent2"/>
              </a:buClr>
              <a:buFont typeface="Georgia" pitchFamily="18" charset="0"/>
              <a:buNone/>
            </a:pPr>
            <a:endParaRPr lang="en-US" dirty="0" smtClean="0">
              <a:latin typeface="Times New Roman" pitchFamily="18" charset="0"/>
              <a:cs typeface="Times New Roman" pitchFamily="18" charset="0"/>
            </a:endParaRPr>
          </a:p>
          <a:p>
            <a:pPr>
              <a:buClr>
                <a:schemeClr val="accent2"/>
              </a:buClr>
              <a:buFont typeface="Wingdings" pitchFamily="2" charset="2"/>
              <a:buChar char="Ø"/>
            </a:pPr>
            <a:r>
              <a:rPr lang="en-US" dirty="0" smtClean="0">
                <a:latin typeface="Times New Roman" pitchFamily="18" charset="0"/>
                <a:cs typeface="Times New Roman" pitchFamily="18" charset="0"/>
              </a:rPr>
              <a:t>Clustering </a:t>
            </a:r>
          </a:p>
          <a:p>
            <a:pPr>
              <a:buClr>
                <a:schemeClr val="accent2"/>
              </a:buClr>
              <a:buFont typeface="Georgia" pitchFamily="18" charset="0"/>
              <a:buNone/>
            </a:pPr>
            <a:endParaRPr lang="en-US" dirty="0" smtClean="0">
              <a:latin typeface="Times New Roman" pitchFamily="18" charset="0"/>
              <a:cs typeface="Times New Roman" pitchFamily="18" charset="0"/>
            </a:endParaRPr>
          </a:p>
          <a:p>
            <a:pPr>
              <a:buClr>
                <a:schemeClr val="accent2"/>
              </a:buClr>
              <a:buFont typeface="Wingdings" pitchFamily="2" charset="2"/>
              <a:buChar char="Ø"/>
            </a:pPr>
            <a:r>
              <a:rPr lang="en-US" dirty="0" smtClean="0">
                <a:latin typeface="Times New Roman" pitchFamily="18" charset="0"/>
                <a:cs typeface="Times New Roman" pitchFamily="18" charset="0"/>
              </a:rPr>
              <a:t>Making metaphors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r>
              <a:rPr lang="en-US" dirty="0" smtClean="0">
                <a:latin typeface="Times New Roman" pitchFamily="18" charset="0"/>
                <a:cs typeface="Times New Roman" pitchFamily="18" charset="0"/>
              </a:rPr>
              <a:t>Analyzing and </a:t>
            </a:r>
            <a:r>
              <a:rPr lang="en-US" b="1" u="sng" dirty="0" smtClean="0">
                <a:latin typeface="Times New Roman" pitchFamily="18" charset="0"/>
                <a:cs typeface="Times New Roman" pitchFamily="18" charset="0"/>
              </a:rPr>
              <a:t>i</a:t>
            </a:r>
            <a:r>
              <a:rPr lang="en-US" dirty="0" smtClean="0">
                <a:latin typeface="Times New Roman" pitchFamily="18" charset="0"/>
                <a:cs typeface="Times New Roman" pitchFamily="18" charset="0"/>
              </a:rPr>
              <a:t>nterpreting the </a:t>
            </a:r>
            <a:r>
              <a:rPr lang="en-US" b="1" u="sng" dirty="0" smtClean="0">
                <a:latin typeface="Times New Roman" pitchFamily="18" charset="0"/>
                <a:cs typeface="Times New Roman" pitchFamily="18" charset="0"/>
              </a:rPr>
              <a:t>r</a:t>
            </a:r>
            <a:r>
              <a:rPr lang="en-US" dirty="0" smtClean="0">
                <a:latin typeface="Times New Roman" pitchFamily="18" charset="0"/>
                <a:cs typeface="Times New Roman" pitchFamily="18" charset="0"/>
              </a:rPr>
              <a:t>esults/</a:t>
            </a:r>
            <a:r>
              <a:rPr lang="en-US" b="1" u="sng" dirty="0" smtClean="0">
                <a:latin typeface="Times New Roman" pitchFamily="18" charset="0"/>
                <a:cs typeface="Times New Roman" pitchFamily="18" charset="0"/>
              </a:rPr>
              <a:t>d</a:t>
            </a:r>
            <a:r>
              <a:rPr lang="en-US" dirty="0" smtClean="0">
                <a:latin typeface="Times New Roman" pitchFamily="18" charset="0"/>
                <a:cs typeface="Times New Roman" pitchFamily="18" charset="0"/>
              </a:rPr>
              <a:t>ata (cont’d)</a:t>
            </a:r>
          </a:p>
        </p:txBody>
      </p:sp>
      <p:sp>
        <p:nvSpPr>
          <p:cNvPr id="18435" name="Content Placeholder 2"/>
          <p:cNvSpPr>
            <a:spLocks noGrp="1"/>
          </p:cNvSpPr>
          <p:nvPr>
            <p:ph idx="1"/>
          </p:nvPr>
        </p:nvSpPr>
        <p:spPr/>
        <p:txBody>
          <a:bodyPr/>
          <a:lstStyle/>
          <a:p>
            <a:pPr>
              <a:buClr>
                <a:schemeClr val="accent2"/>
              </a:buClr>
              <a:buFont typeface="Wingdings" pitchFamily="2" charset="2"/>
              <a:buChar char="Ø"/>
            </a:pPr>
            <a:r>
              <a:rPr lang="en-US" dirty="0" smtClean="0">
                <a:latin typeface="Times New Roman" pitchFamily="18" charset="0"/>
                <a:cs typeface="Times New Roman" pitchFamily="18" charset="0"/>
              </a:rPr>
              <a:t>Content Analysis</a:t>
            </a:r>
          </a:p>
          <a:p>
            <a:pPr lvl="1">
              <a:buFont typeface="Arial" charset="0"/>
              <a:buChar char="•"/>
            </a:pPr>
            <a:r>
              <a:rPr lang="en-US" dirty="0" smtClean="0">
                <a:latin typeface="Times New Roman" pitchFamily="18" charset="0"/>
                <a:cs typeface="Times New Roman" pitchFamily="18" charset="0"/>
              </a:rPr>
              <a:t>Understanding, interpreting, and conceptualizing meanings</a:t>
            </a:r>
          </a:p>
          <a:p>
            <a:pPr lvl="1"/>
            <a:endParaRPr lang="en-US" dirty="0" smtClean="0">
              <a:latin typeface="Times New Roman" pitchFamily="18" charset="0"/>
              <a:cs typeface="Times New Roman" pitchFamily="18" charset="0"/>
            </a:endParaRPr>
          </a:p>
          <a:p>
            <a:pPr>
              <a:buClr>
                <a:schemeClr val="accent2"/>
              </a:buClr>
              <a:buFont typeface="Wingdings" pitchFamily="2" charset="2"/>
              <a:buChar char="Ø"/>
            </a:pPr>
            <a:r>
              <a:rPr lang="en-US" dirty="0" smtClean="0">
                <a:latin typeface="Times New Roman" pitchFamily="18" charset="0"/>
                <a:cs typeface="Times New Roman" pitchFamily="18" charset="0"/>
              </a:rPr>
              <a:t>Narrative Analysis</a:t>
            </a:r>
          </a:p>
          <a:p>
            <a:pPr lvl="1">
              <a:buFont typeface="Arial" charset="0"/>
              <a:buChar char="•"/>
            </a:pPr>
            <a:r>
              <a:rPr lang="en-US" dirty="0" smtClean="0">
                <a:latin typeface="Times New Roman" pitchFamily="18" charset="0"/>
                <a:cs typeface="Times New Roman" pitchFamily="18" charset="0"/>
              </a:rPr>
              <a:t>is a qualitative means of formally analyzing text including stories.</a:t>
            </a:r>
          </a:p>
          <a:p>
            <a:endParaRPr lang="en-US" dirty="0" smtClean="0">
              <a:latin typeface="Times New Roman" pitchFamily="18" charset="0"/>
              <a:cs typeface="Times New Roman" pitchFamily="18" charset="0"/>
            </a:endParaRPr>
          </a:p>
          <a:p>
            <a:pPr>
              <a:buClr>
                <a:schemeClr val="accent2"/>
              </a:buClr>
              <a:buFont typeface="Wingdings" pitchFamily="2" charset="2"/>
              <a:buChar char="Ø"/>
            </a:pPr>
            <a:r>
              <a:rPr lang="en-US" dirty="0" smtClean="0">
                <a:latin typeface="Times New Roman" pitchFamily="18" charset="0"/>
                <a:cs typeface="Times New Roman" pitchFamily="18" charset="0"/>
              </a:rPr>
              <a:t>Reporting results</a:t>
            </a:r>
          </a:p>
          <a:p>
            <a:pPr lvl="1"/>
            <a:endParaRPr lang="en-US" dirty="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pPr eaLnBrk="1" hangingPunct="1"/>
            <a:r>
              <a:rPr lang="en-US" smtClean="0">
                <a:latin typeface="Times New Roman" pitchFamily="18" charset="0"/>
                <a:cs typeface="Times New Roman" pitchFamily="18" charset="0"/>
              </a:rPr>
              <a:t>Types, Designs, &amp; Examples</a:t>
            </a:r>
          </a:p>
        </p:txBody>
      </p:sp>
      <p:sp>
        <p:nvSpPr>
          <p:cNvPr id="19459" name="Content Placeholder 2"/>
          <p:cNvSpPr>
            <a:spLocks noGrp="1"/>
          </p:cNvSpPr>
          <p:nvPr>
            <p:ph idx="1"/>
          </p:nvPr>
        </p:nvSpPr>
        <p:spPr/>
        <p:txBody>
          <a:bodyPr/>
          <a:lstStyle/>
          <a:p>
            <a:pPr eaLnBrk="1" hangingPunct="1">
              <a:buClr>
                <a:schemeClr val="accent2"/>
              </a:buClr>
              <a:buFont typeface="Wingdings" pitchFamily="2" charset="2"/>
              <a:buChar char="Ø"/>
            </a:pPr>
            <a:r>
              <a:rPr lang="en-US" smtClean="0">
                <a:latin typeface="Times New Roman" pitchFamily="18" charset="0"/>
                <a:cs typeface="Times New Roman" pitchFamily="18" charset="0"/>
              </a:rPr>
              <a:t>Phenomenological Research</a:t>
            </a:r>
          </a:p>
          <a:p>
            <a:pPr eaLnBrk="1" hangingPunct="1">
              <a:buClr>
                <a:schemeClr val="accent2"/>
              </a:buClr>
              <a:buFont typeface="Wingdings" pitchFamily="2" charset="2"/>
              <a:buChar char="Ø"/>
            </a:pPr>
            <a:endParaRPr lang="en-US" smtClean="0">
              <a:latin typeface="Times New Roman" pitchFamily="18" charset="0"/>
              <a:cs typeface="Times New Roman" pitchFamily="18" charset="0"/>
            </a:endParaRPr>
          </a:p>
          <a:p>
            <a:pPr eaLnBrk="1" hangingPunct="1">
              <a:buClr>
                <a:schemeClr val="accent2"/>
              </a:buClr>
              <a:buFont typeface="Wingdings" pitchFamily="2" charset="2"/>
              <a:buChar char="Ø"/>
            </a:pPr>
            <a:r>
              <a:rPr lang="en-US" smtClean="0">
                <a:latin typeface="Times New Roman" pitchFamily="18" charset="0"/>
                <a:cs typeface="Times New Roman" pitchFamily="18" charset="0"/>
              </a:rPr>
              <a:t>Grounded Theory </a:t>
            </a:r>
          </a:p>
          <a:p>
            <a:pPr eaLnBrk="1" hangingPunct="1">
              <a:buClr>
                <a:schemeClr val="accent2"/>
              </a:buClr>
              <a:buFont typeface="Wingdings" pitchFamily="2" charset="2"/>
              <a:buChar char="Ø"/>
            </a:pPr>
            <a:endParaRPr lang="en-US" smtClean="0">
              <a:latin typeface="Times New Roman" pitchFamily="18" charset="0"/>
              <a:cs typeface="Times New Roman" pitchFamily="18" charset="0"/>
            </a:endParaRPr>
          </a:p>
          <a:p>
            <a:pPr eaLnBrk="1" hangingPunct="1">
              <a:buClr>
                <a:schemeClr val="accent2"/>
              </a:buClr>
              <a:buFont typeface="Wingdings" pitchFamily="2" charset="2"/>
              <a:buChar char="Ø"/>
            </a:pPr>
            <a:r>
              <a:rPr lang="en-US" smtClean="0">
                <a:latin typeface="Times New Roman" pitchFamily="18" charset="0"/>
                <a:cs typeface="Times New Roman" pitchFamily="18" charset="0"/>
              </a:rPr>
              <a:t>Ethnographic</a:t>
            </a:r>
          </a:p>
          <a:p>
            <a:pPr eaLnBrk="1" hangingPunct="1">
              <a:buClr>
                <a:schemeClr val="accent2"/>
              </a:buClr>
              <a:buFont typeface="Wingdings" pitchFamily="2" charset="2"/>
              <a:buChar char="Ø"/>
            </a:pPr>
            <a:endParaRPr lang="en-US" smtClean="0">
              <a:latin typeface="Times New Roman" pitchFamily="18" charset="0"/>
              <a:cs typeface="Times New Roman" pitchFamily="18" charset="0"/>
            </a:endParaRPr>
          </a:p>
          <a:p>
            <a:pPr eaLnBrk="1" hangingPunct="1">
              <a:buClr>
                <a:schemeClr val="accent2"/>
              </a:buClr>
              <a:buFont typeface="Wingdings" pitchFamily="2" charset="2"/>
              <a:buChar char="Ø"/>
            </a:pPr>
            <a:r>
              <a:rPr lang="en-US" smtClean="0">
                <a:latin typeface="Times New Roman" pitchFamily="18" charset="0"/>
                <a:cs typeface="Times New Roman" pitchFamily="18" charset="0"/>
              </a:rPr>
              <a:t>Historical</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r>
              <a:rPr lang="en-US" smtClean="0">
                <a:latin typeface="Times New Roman" pitchFamily="18" charset="0"/>
                <a:cs typeface="Times New Roman" pitchFamily="18" charset="0"/>
              </a:rPr>
              <a:t>Phenomenological Method</a:t>
            </a:r>
          </a:p>
        </p:txBody>
      </p:sp>
      <p:sp>
        <p:nvSpPr>
          <p:cNvPr id="20483" name="Content Placeholder 2"/>
          <p:cNvSpPr>
            <a:spLocks noGrp="1"/>
          </p:cNvSpPr>
          <p:nvPr>
            <p:ph idx="1"/>
          </p:nvPr>
        </p:nvSpPr>
        <p:spPr/>
        <p:txBody>
          <a:bodyPr/>
          <a:lstStyle/>
          <a:p>
            <a:pPr>
              <a:buClr>
                <a:schemeClr val="accent2"/>
              </a:buClr>
              <a:buFont typeface="Wingdings" pitchFamily="2" charset="2"/>
              <a:buChar char="Ø"/>
            </a:pPr>
            <a:r>
              <a:rPr lang="en-US" dirty="0" smtClean="0">
                <a:latin typeface="Times New Roman" pitchFamily="18" charset="0"/>
                <a:cs typeface="Times New Roman" pitchFamily="18" charset="0"/>
              </a:rPr>
              <a:t> Used to discover and develop an understanding of personal experiences.</a:t>
            </a:r>
          </a:p>
          <a:p>
            <a:pPr>
              <a:buClr>
                <a:schemeClr val="accent2"/>
              </a:buClr>
              <a:buFont typeface="Wingdings" pitchFamily="2" charset="2"/>
              <a:buChar char="Ø"/>
            </a:pPr>
            <a:endParaRPr lang="en-US" dirty="0" smtClean="0">
              <a:latin typeface="Times New Roman" pitchFamily="18" charset="0"/>
              <a:cs typeface="Times New Roman" pitchFamily="18" charset="0"/>
            </a:endParaRPr>
          </a:p>
          <a:p>
            <a:pPr>
              <a:buClr>
                <a:schemeClr val="accent2"/>
              </a:buClr>
              <a:buFont typeface="Wingdings" pitchFamily="2" charset="2"/>
              <a:buChar char="Ø"/>
            </a:pPr>
            <a:r>
              <a:rPr lang="en-US" dirty="0" smtClean="0">
                <a:latin typeface="Times New Roman" pitchFamily="18" charset="0"/>
                <a:cs typeface="Times New Roman" pitchFamily="18" charset="0"/>
              </a:rPr>
              <a:t>Discovers a way to avoid external control.</a:t>
            </a:r>
          </a:p>
          <a:p>
            <a:pPr>
              <a:buClr>
                <a:schemeClr val="accent2"/>
              </a:buClr>
              <a:buFont typeface="Wingdings" pitchFamily="2" charset="2"/>
              <a:buChar char="Ø"/>
            </a:pPr>
            <a:endParaRPr lang="en-US" dirty="0" smtClean="0">
              <a:latin typeface="Times New Roman" pitchFamily="18" charset="0"/>
              <a:cs typeface="Times New Roman" pitchFamily="18" charset="0"/>
            </a:endParaRPr>
          </a:p>
          <a:p>
            <a:pPr>
              <a:buClr>
                <a:schemeClr val="accent2"/>
              </a:buClr>
              <a:buFont typeface="Wingdings" pitchFamily="2" charset="2"/>
              <a:buChar char="Ø"/>
            </a:pPr>
            <a:r>
              <a:rPr lang="en-US" dirty="0" smtClean="0">
                <a:latin typeface="Times New Roman" pitchFamily="18" charset="0"/>
                <a:cs typeface="Times New Roman" pitchFamily="18" charset="0"/>
              </a:rPr>
              <a:t>Skilled interviewing is required for this method.</a:t>
            </a:r>
          </a:p>
          <a:p>
            <a:pPr>
              <a:buClr>
                <a:schemeClr val="accent2"/>
              </a:buClr>
              <a:buFont typeface="Wingdings" pitchFamily="2" charset="2"/>
              <a:buChar char="Ø"/>
            </a:pPr>
            <a:endParaRPr lang="en-US" dirty="0" smtClean="0">
              <a:latin typeface="Times New Roman" pitchFamily="18" charset="0"/>
              <a:cs typeface="Times New Roman" pitchFamily="18" charset="0"/>
            </a:endParaRPr>
          </a:p>
          <a:p>
            <a:pPr>
              <a:buClr>
                <a:schemeClr val="accent2"/>
              </a:buClr>
              <a:buFont typeface="Wingdings" pitchFamily="2" charset="2"/>
              <a:buChar char="Ø"/>
            </a:pPr>
            <a:r>
              <a:rPr lang="en-US" b="1" u="sng" dirty="0" smtClean="0">
                <a:latin typeface="Times New Roman" pitchFamily="18" charset="0"/>
                <a:cs typeface="Times New Roman" pitchFamily="18" charset="0"/>
              </a:rPr>
              <a:t>Example:  A study of the experience of being a mother of a child with cerebral palsy.</a:t>
            </a:r>
          </a:p>
          <a:p>
            <a:pPr>
              <a:buFont typeface="Georgia" pitchFamily="18" charset="0"/>
              <a:buNone/>
            </a:pPr>
            <a:endParaRPr lang="en-US" dirty="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r>
              <a:rPr lang="en-US" smtClean="0">
                <a:latin typeface="Times New Roman" pitchFamily="18" charset="0"/>
                <a:cs typeface="Times New Roman" pitchFamily="18" charset="0"/>
              </a:rPr>
              <a:t>Grounded Theory</a:t>
            </a:r>
          </a:p>
        </p:txBody>
      </p:sp>
      <p:sp>
        <p:nvSpPr>
          <p:cNvPr id="21507" name="Content Placeholder 2"/>
          <p:cNvSpPr>
            <a:spLocks noGrp="1"/>
          </p:cNvSpPr>
          <p:nvPr>
            <p:ph idx="1"/>
          </p:nvPr>
        </p:nvSpPr>
        <p:spPr/>
        <p:txBody>
          <a:bodyPr/>
          <a:lstStyle/>
          <a:p>
            <a:pPr>
              <a:buClr>
                <a:schemeClr val="accent2"/>
              </a:buClr>
              <a:buFont typeface="Wingdings" pitchFamily="2" charset="2"/>
              <a:buChar char="Ø"/>
            </a:pPr>
            <a:r>
              <a:rPr lang="en-US" dirty="0" smtClean="0"/>
              <a:t> </a:t>
            </a:r>
            <a:r>
              <a:rPr lang="en-US" dirty="0" smtClean="0">
                <a:latin typeface="Times New Roman" pitchFamily="18" charset="0"/>
                <a:cs typeface="Times New Roman" pitchFamily="18" charset="0"/>
              </a:rPr>
              <a:t>Used to comprehend  and identify links  between certain ideas to develop theory.</a:t>
            </a:r>
          </a:p>
          <a:p>
            <a:pPr>
              <a:buClr>
                <a:schemeClr val="accent2"/>
              </a:buClr>
              <a:buFont typeface="Wingdings" pitchFamily="2" charset="2"/>
              <a:buChar char="Ø"/>
            </a:pPr>
            <a:endParaRPr lang="en-US" dirty="0" smtClean="0">
              <a:latin typeface="Times New Roman" pitchFamily="18" charset="0"/>
              <a:cs typeface="Times New Roman" pitchFamily="18" charset="0"/>
            </a:endParaRPr>
          </a:p>
          <a:p>
            <a:pPr>
              <a:buClr>
                <a:schemeClr val="accent2"/>
              </a:buClr>
              <a:buFont typeface="Wingdings" pitchFamily="2" charset="2"/>
              <a:buChar char="Ø"/>
            </a:pPr>
            <a:r>
              <a:rPr lang="en-US" dirty="0" smtClean="0">
                <a:latin typeface="Times New Roman" pitchFamily="18" charset="0"/>
                <a:cs typeface="Times New Roman" pitchFamily="18" charset="0"/>
              </a:rPr>
              <a:t>Best used to study  social procedures and structures.</a:t>
            </a:r>
          </a:p>
          <a:p>
            <a:pPr>
              <a:buClr>
                <a:schemeClr val="accent2"/>
              </a:buClr>
              <a:buFont typeface="Wingdings" pitchFamily="2" charset="2"/>
              <a:buChar char="Ø"/>
            </a:pPr>
            <a:endParaRPr lang="en-US" dirty="0" smtClean="0">
              <a:latin typeface="Times New Roman" pitchFamily="18" charset="0"/>
              <a:cs typeface="Times New Roman" pitchFamily="18" charset="0"/>
            </a:endParaRPr>
          </a:p>
          <a:p>
            <a:pPr>
              <a:buClr>
                <a:schemeClr val="accent2"/>
              </a:buClr>
              <a:buFont typeface="Wingdings" pitchFamily="2" charset="2"/>
              <a:buChar char="Ø"/>
            </a:pPr>
            <a:r>
              <a:rPr lang="en-US" dirty="0" smtClean="0">
                <a:latin typeface="Times New Roman" pitchFamily="18" charset="0"/>
                <a:cs typeface="Times New Roman" pitchFamily="18" charset="0"/>
              </a:rPr>
              <a:t>Based on participants’ reality.</a:t>
            </a:r>
          </a:p>
          <a:p>
            <a:pPr>
              <a:buClr>
                <a:schemeClr val="accent2"/>
              </a:buClr>
              <a:buFont typeface="Wingdings" pitchFamily="2" charset="2"/>
              <a:buChar char="Ø"/>
            </a:pPr>
            <a:endParaRPr lang="en-US" dirty="0" smtClean="0">
              <a:latin typeface="Times New Roman" pitchFamily="18" charset="0"/>
              <a:cs typeface="Times New Roman" pitchFamily="18" charset="0"/>
            </a:endParaRPr>
          </a:p>
          <a:p>
            <a:pPr>
              <a:buClr>
                <a:schemeClr val="accent2"/>
              </a:buClr>
              <a:buFont typeface="Wingdings" pitchFamily="2" charset="2"/>
              <a:buChar char="Ø"/>
            </a:pPr>
            <a:r>
              <a:rPr lang="en-US" b="1" u="sng" dirty="0" smtClean="0">
                <a:latin typeface="Times New Roman" pitchFamily="18" charset="0"/>
                <a:cs typeface="Times New Roman" pitchFamily="18" charset="0"/>
              </a:rPr>
              <a:t>Example: The psychosocial needs of ICU patients</a:t>
            </a:r>
          </a:p>
          <a:p>
            <a:endParaRPr lang="en-US" dirty="0"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pPr algn="ctr"/>
            <a:r>
              <a:rPr lang="en-US" b="1" u="sng" dirty="0" smtClean="0">
                <a:latin typeface="Times New Roman" pitchFamily="18" charset="0"/>
                <a:cs typeface="Times New Roman" pitchFamily="18" charset="0"/>
              </a:rPr>
              <a:t>Ethnographic</a:t>
            </a:r>
          </a:p>
        </p:txBody>
      </p:sp>
      <p:sp>
        <p:nvSpPr>
          <p:cNvPr id="22531" name="Content Placeholder 2"/>
          <p:cNvSpPr>
            <a:spLocks noGrp="1"/>
          </p:cNvSpPr>
          <p:nvPr>
            <p:ph idx="1"/>
          </p:nvPr>
        </p:nvSpPr>
        <p:spPr/>
        <p:txBody>
          <a:bodyPr/>
          <a:lstStyle/>
          <a:p>
            <a:pPr>
              <a:buClr>
                <a:schemeClr val="accent2"/>
              </a:buClr>
              <a:buFont typeface="Wingdings" pitchFamily="2" charset="2"/>
              <a:buChar char="Ø"/>
            </a:pPr>
            <a:r>
              <a:rPr lang="en-US" dirty="0" smtClean="0">
                <a:latin typeface="Times New Roman" pitchFamily="18" charset="0"/>
                <a:cs typeface="Times New Roman" pitchFamily="18" charset="0"/>
              </a:rPr>
              <a:t>Used to participate or immerse oneself in a culture </a:t>
            </a:r>
          </a:p>
          <a:p>
            <a:pPr>
              <a:buClr>
                <a:schemeClr val="accent2"/>
              </a:buClr>
              <a:buFont typeface="Wingdings" pitchFamily="2" charset="2"/>
              <a:buChar char="Ø"/>
            </a:pPr>
            <a:endParaRPr lang="en-US" dirty="0" smtClean="0">
              <a:latin typeface="Times New Roman" pitchFamily="18" charset="0"/>
              <a:cs typeface="Times New Roman" pitchFamily="18" charset="0"/>
            </a:endParaRPr>
          </a:p>
          <a:p>
            <a:pPr>
              <a:buClr>
                <a:schemeClr val="accent2"/>
              </a:buClr>
              <a:buFont typeface="Wingdings" pitchFamily="2" charset="2"/>
              <a:buChar char="Ø"/>
            </a:pPr>
            <a:r>
              <a:rPr lang="en-US" dirty="0" smtClean="0">
                <a:latin typeface="Times New Roman" pitchFamily="18" charset="0"/>
                <a:cs typeface="Times New Roman" pitchFamily="18" charset="0"/>
              </a:rPr>
              <a:t>Second method commonly used </a:t>
            </a:r>
          </a:p>
          <a:p>
            <a:pPr>
              <a:buClr>
                <a:schemeClr val="accent2"/>
              </a:buClr>
              <a:buFont typeface="Wingdings" pitchFamily="2" charset="2"/>
              <a:buChar char="Ø"/>
            </a:pPr>
            <a:endParaRPr lang="en-US" dirty="0" smtClean="0">
              <a:latin typeface="Times New Roman" pitchFamily="18" charset="0"/>
              <a:cs typeface="Times New Roman" pitchFamily="18" charset="0"/>
            </a:endParaRPr>
          </a:p>
          <a:p>
            <a:pPr>
              <a:buClr>
                <a:schemeClr val="accent2"/>
              </a:buClr>
              <a:buFont typeface="Wingdings" pitchFamily="2" charset="2"/>
              <a:buChar char="Ø"/>
            </a:pPr>
            <a:r>
              <a:rPr lang="en-US" dirty="0" smtClean="0">
                <a:latin typeface="Times New Roman" pitchFamily="18" charset="0"/>
                <a:cs typeface="Times New Roman" pitchFamily="18" charset="0"/>
              </a:rPr>
              <a:t>Closely related to the method of </a:t>
            </a:r>
            <a:r>
              <a:rPr lang="en-US" dirty="0" err="1" smtClean="0">
                <a:latin typeface="Times New Roman" pitchFamily="18" charset="0"/>
                <a:cs typeface="Times New Roman" pitchFamily="18" charset="0"/>
              </a:rPr>
              <a:t>Ethnonursing</a:t>
            </a:r>
            <a:r>
              <a:rPr lang="en-US" dirty="0" smtClean="0">
                <a:latin typeface="Times New Roman" pitchFamily="18" charset="0"/>
                <a:cs typeface="Times New Roman" pitchFamily="18" charset="0"/>
              </a:rPr>
              <a:t> developed by </a:t>
            </a:r>
            <a:r>
              <a:rPr lang="en-US" dirty="0" err="1" smtClean="0">
                <a:latin typeface="Times New Roman" pitchFamily="18" charset="0"/>
                <a:cs typeface="Times New Roman" pitchFamily="18" charset="0"/>
              </a:rPr>
              <a:t>Elininger</a:t>
            </a:r>
            <a:r>
              <a:rPr lang="en-US" dirty="0" smtClean="0">
                <a:latin typeface="Times New Roman" pitchFamily="18" charset="0"/>
                <a:cs typeface="Times New Roman" pitchFamily="18" charset="0"/>
              </a:rPr>
              <a:t>(1991)</a:t>
            </a:r>
          </a:p>
          <a:p>
            <a:pPr>
              <a:buClr>
                <a:schemeClr val="accent2"/>
              </a:buClr>
              <a:buFont typeface="Wingdings" pitchFamily="2" charset="2"/>
              <a:buChar char="Ø"/>
            </a:pPr>
            <a:endParaRPr lang="en-US" dirty="0" smtClean="0">
              <a:latin typeface="Times New Roman" pitchFamily="18" charset="0"/>
              <a:cs typeface="Times New Roman" pitchFamily="18" charset="0"/>
            </a:endParaRPr>
          </a:p>
          <a:p>
            <a:pPr>
              <a:buClr>
                <a:schemeClr val="accent2"/>
              </a:buClr>
              <a:buFont typeface="Wingdings" pitchFamily="2" charset="2"/>
              <a:buChar char="Ø"/>
            </a:pPr>
            <a:r>
              <a:rPr lang="en-US" b="1" u="sng" dirty="0" smtClean="0">
                <a:latin typeface="Times New Roman" pitchFamily="18" charset="0"/>
                <a:cs typeface="Times New Roman" pitchFamily="18" charset="0"/>
              </a:rPr>
              <a:t>Example: Using school based support groups for adolescents with addicted parents.</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r>
              <a:rPr lang="en-US" smtClean="0">
                <a:latin typeface="Times New Roman" pitchFamily="18" charset="0"/>
                <a:cs typeface="Times New Roman" pitchFamily="18" charset="0"/>
              </a:rPr>
              <a:t>Historical</a:t>
            </a:r>
          </a:p>
        </p:txBody>
      </p:sp>
      <p:sp>
        <p:nvSpPr>
          <p:cNvPr id="23555" name="Content Placeholder 2"/>
          <p:cNvSpPr>
            <a:spLocks noGrp="1"/>
          </p:cNvSpPr>
          <p:nvPr>
            <p:ph idx="1"/>
          </p:nvPr>
        </p:nvSpPr>
        <p:spPr/>
        <p:txBody>
          <a:bodyPr/>
          <a:lstStyle/>
          <a:p>
            <a:pPr>
              <a:buClr>
                <a:schemeClr val="accent2"/>
              </a:buClr>
              <a:buFont typeface="Wingdings" pitchFamily="2" charset="2"/>
              <a:buChar char="Ø"/>
            </a:pPr>
            <a:r>
              <a:rPr lang="en-US" smtClean="0">
                <a:latin typeface="Times New Roman" pitchFamily="18" charset="0"/>
                <a:cs typeface="Times New Roman" pitchFamily="18" charset="0"/>
              </a:rPr>
              <a:t>Function is to answer questions about links in the past in order to understand the future.</a:t>
            </a:r>
          </a:p>
          <a:p>
            <a:pPr>
              <a:buClr>
                <a:schemeClr val="accent2"/>
              </a:buClr>
              <a:buFont typeface="Wingdings" pitchFamily="2" charset="2"/>
              <a:buChar char="Ø"/>
            </a:pPr>
            <a:endParaRPr lang="en-US" smtClean="0">
              <a:latin typeface="Times New Roman" pitchFamily="18" charset="0"/>
              <a:cs typeface="Times New Roman" pitchFamily="18" charset="0"/>
            </a:endParaRPr>
          </a:p>
          <a:p>
            <a:pPr>
              <a:buClr>
                <a:schemeClr val="accent2"/>
              </a:buClr>
              <a:buFont typeface="Wingdings" pitchFamily="2" charset="2"/>
              <a:buChar char="Ø"/>
            </a:pPr>
            <a:r>
              <a:rPr lang="en-US" smtClean="0">
                <a:latin typeface="Times New Roman" pitchFamily="18" charset="0"/>
                <a:cs typeface="Times New Roman" pitchFamily="18" charset="0"/>
              </a:rPr>
              <a:t>Last general qualitative method</a:t>
            </a:r>
          </a:p>
          <a:p>
            <a:pPr>
              <a:buClr>
                <a:schemeClr val="accent2"/>
              </a:buClr>
              <a:buFont typeface="Wingdings" pitchFamily="2" charset="2"/>
              <a:buChar char="Ø"/>
            </a:pPr>
            <a:endParaRPr lang="en-US" smtClean="0">
              <a:latin typeface="Times New Roman" pitchFamily="18" charset="0"/>
              <a:cs typeface="Times New Roman" pitchFamily="18" charset="0"/>
            </a:endParaRPr>
          </a:p>
          <a:p>
            <a:pPr>
              <a:buClr>
                <a:schemeClr val="accent2"/>
              </a:buClr>
              <a:buFont typeface="Wingdings" pitchFamily="2" charset="2"/>
              <a:buChar char="Ø"/>
            </a:pPr>
            <a:r>
              <a:rPr lang="en-US" smtClean="0">
                <a:latin typeface="Times New Roman" pitchFamily="18" charset="0"/>
                <a:cs typeface="Times New Roman" pitchFamily="18" charset="0"/>
              </a:rPr>
              <a:t>Used to define a phenomenon</a:t>
            </a:r>
          </a:p>
          <a:p>
            <a:pPr>
              <a:buClr>
                <a:schemeClr val="accent2"/>
              </a:buClr>
              <a:buFont typeface="Wingdings" pitchFamily="2" charset="2"/>
              <a:buChar char="Ø"/>
            </a:pPr>
            <a:endParaRPr lang="en-US" smtClean="0">
              <a:latin typeface="Times New Roman" pitchFamily="18" charset="0"/>
              <a:cs typeface="Times New Roman" pitchFamily="18" charset="0"/>
            </a:endParaRPr>
          </a:p>
          <a:p>
            <a:pPr>
              <a:buClr>
                <a:schemeClr val="accent2"/>
              </a:buClr>
              <a:buFont typeface="Wingdings" pitchFamily="2" charset="2"/>
              <a:buChar char="Ø"/>
            </a:pPr>
            <a:r>
              <a:rPr lang="en-US" smtClean="0">
                <a:latin typeface="Times New Roman" pitchFamily="18" charset="0"/>
                <a:cs typeface="Times New Roman" pitchFamily="18" charset="0"/>
              </a:rPr>
              <a:t>Identifies data sources</a:t>
            </a:r>
          </a:p>
          <a:p>
            <a:endParaRPr lang="en-US" smtClean="0"/>
          </a:p>
          <a:p>
            <a:endParaRPr lang="en-US" smtClean="0"/>
          </a:p>
          <a:p>
            <a:endParaRPr lang="en-US" smtClean="0"/>
          </a:p>
          <a:p>
            <a:endParaRPr lang="en-US"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228600" y="1143000"/>
            <a:ext cx="8458200" cy="1143000"/>
          </a:xfrm>
        </p:spPr>
        <p:txBody>
          <a:bodyPr/>
          <a:lstStyle/>
          <a:p>
            <a:pPr eaLnBrk="1" hangingPunct="1"/>
            <a:r>
              <a:rPr lang="en-US" sz="3200" smtClean="0">
                <a:latin typeface="Times New Roman" pitchFamily="18" charset="0"/>
                <a:cs typeface="Times New Roman" pitchFamily="18" charset="0"/>
              </a:rPr>
              <a:t>Introduction to Qualitative Research</a:t>
            </a:r>
          </a:p>
        </p:txBody>
      </p:sp>
      <p:sp>
        <p:nvSpPr>
          <p:cNvPr id="8195" name="Content Placeholder 2"/>
          <p:cNvSpPr>
            <a:spLocks noGrp="1"/>
          </p:cNvSpPr>
          <p:nvPr>
            <p:ph idx="1"/>
          </p:nvPr>
        </p:nvSpPr>
        <p:spPr/>
        <p:txBody>
          <a:bodyPr/>
          <a:lstStyle/>
          <a:p>
            <a:pPr lvl="1" eaLnBrk="1" hangingPunct="1">
              <a:buFont typeface="Wingdings" pitchFamily="2" charset="2"/>
              <a:buChar char="Ø"/>
            </a:pPr>
            <a:r>
              <a:rPr lang="en-US" smtClean="0">
                <a:solidFill>
                  <a:schemeClr val="tx1"/>
                </a:solidFill>
                <a:latin typeface="Times New Roman" pitchFamily="18" charset="0"/>
                <a:cs typeface="Times New Roman" pitchFamily="18" charset="0"/>
              </a:rPr>
              <a:t>Systematic, interactive, subjective approach to research </a:t>
            </a:r>
          </a:p>
          <a:p>
            <a:pPr lvl="1" eaLnBrk="1" hangingPunct="1">
              <a:buFont typeface="Wingdings" pitchFamily="2" charset="2"/>
              <a:buChar char="Ø"/>
            </a:pPr>
            <a:endParaRPr lang="en-US" smtClean="0">
              <a:solidFill>
                <a:schemeClr val="tx1"/>
              </a:solidFill>
              <a:latin typeface="Times New Roman" pitchFamily="18" charset="0"/>
              <a:cs typeface="Times New Roman" pitchFamily="18" charset="0"/>
            </a:endParaRPr>
          </a:p>
          <a:p>
            <a:pPr lvl="1" eaLnBrk="1" hangingPunct="1">
              <a:buFont typeface="Wingdings" pitchFamily="2" charset="2"/>
              <a:buChar char="Ø"/>
            </a:pPr>
            <a:r>
              <a:rPr lang="en-US" smtClean="0">
                <a:solidFill>
                  <a:schemeClr val="tx1"/>
                </a:solidFill>
                <a:latin typeface="Times New Roman" pitchFamily="18" charset="0"/>
                <a:cs typeface="Times New Roman" pitchFamily="18" charset="0"/>
              </a:rPr>
              <a:t>Used to describe life experiences </a:t>
            </a:r>
          </a:p>
          <a:p>
            <a:pPr lvl="1" eaLnBrk="1" hangingPunct="1">
              <a:buFont typeface="Wingdings" pitchFamily="2" charset="2"/>
              <a:buChar char="Ø"/>
            </a:pPr>
            <a:endParaRPr lang="en-US" smtClean="0">
              <a:solidFill>
                <a:schemeClr val="tx1"/>
              </a:solidFill>
              <a:latin typeface="Times New Roman" pitchFamily="18" charset="0"/>
              <a:cs typeface="Times New Roman" pitchFamily="18" charset="0"/>
            </a:endParaRPr>
          </a:p>
          <a:p>
            <a:pPr lvl="1" eaLnBrk="1" hangingPunct="1">
              <a:buFont typeface="Wingdings" pitchFamily="2" charset="2"/>
              <a:buChar char="Ø"/>
            </a:pPr>
            <a:r>
              <a:rPr lang="en-US" smtClean="0">
                <a:solidFill>
                  <a:schemeClr val="tx1"/>
                </a:solidFill>
                <a:latin typeface="Times New Roman" pitchFamily="18" charset="0"/>
                <a:cs typeface="Times New Roman" pitchFamily="18" charset="0"/>
              </a:rPr>
              <a:t>Gives meaning to those life experiences</a:t>
            </a:r>
          </a:p>
          <a:p>
            <a:pPr lvl="1" eaLnBrk="1" hangingPunct="1">
              <a:buFont typeface="Wingdings" pitchFamily="2" charset="2"/>
              <a:buChar char="Ø"/>
            </a:pPr>
            <a:endParaRPr lang="en-US" smtClean="0">
              <a:solidFill>
                <a:schemeClr val="tx1"/>
              </a:solidFill>
              <a:latin typeface="Times New Roman" pitchFamily="18" charset="0"/>
              <a:cs typeface="Times New Roman" pitchFamily="18" charset="0"/>
            </a:endParaRPr>
          </a:p>
          <a:p>
            <a:pPr lvl="1" eaLnBrk="1" hangingPunct="1">
              <a:buFont typeface="Wingdings" pitchFamily="2" charset="2"/>
              <a:buChar char="Ø"/>
            </a:pPr>
            <a:r>
              <a:rPr lang="en-US" smtClean="0">
                <a:solidFill>
                  <a:schemeClr val="tx1"/>
                </a:solidFill>
                <a:latin typeface="Times New Roman" pitchFamily="18" charset="0"/>
                <a:cs typeface="Times New Roman" pitchFamily="18" charset="0"/>
              </a:rPr>
              <a:t>Main purpose is to develop a theoretical definition of a variable.</a:t>
            </a:r>
          </a:p>
          <a:p>
            <a:pPr lvl="1" eaLnBrk="1" hangingPunct="1">
              <a:buFont typeface="Wingdings" pitchFamily="2" charset="2"/>
              <a:buChar char="Ø"/>
            </a:pPr>
            <a:endParaRPr lang="en-US" smtClean="0">
              <a:solidFill>
                <a:schemeClr val="tx1"/>
              </a:solidFill>
            </a:endParaRPr>
          </a:p>
          <a:p>
            <a:pPr lvl="1" eaLnBrk="1" hangingPunct="1">
              <a:buFont typeface="Wingdings" pitchFamily="2" charset="2"/>
              <a:buChar char="Ø"/>
            </a:pPr>
            <a:endParaRPr lang="en-US" smtClean="0">
              <a:solidFill>
                <a:schemeClr val="tx1"/>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pPr eaLnBrk="1" hangingPunct="1"/>
            <a:r>
              <a:rPr lang="en-US" smtClean="0">
                <a:latin typeface="Times New Roman" pitchFamily="18" charset="0"/>
                <a:cs typeface="Times New Roman" pitchFamily="18" charset="0"/>
              </a:rPr>
              <a:t>Summary</a:t>
            </a:r>
          </a:p>
        </p:txBody>
      </p:sp>
      <p:sp>
        <p:nvSpPr>
          <p:cNvPr id="24579" name="Content Placeholder 2"/>
          <p:cNvSpPr>
            <a:spLocks noGrp="1"/>
          </p:cNvSpPr>
          <p:nvPr>
            <p:ph idx="1"/>
          </p:nvPr>
        </p:nvSpPr>
        <p:spPr/>
        <p:txBody>
          <a:bodyPr/>
          <a:lstStyle/>
          <a:p>
            <a:pPr eaLnBrk="1" hangingPunct="1">
              <a:buClr>
                <a:schemeClr val="accent2"/>
              </a:buClr>
              <a:buFont typeface="Wingdings" pitchFamily="2" charset="2"/>
              <a:buChar char="Ø"/>
            </a:pPr>
            <a:r>
              <a:rPr lang="en-US" smtClean="0">
                <a:latin typeface="Times New Roman" pitchFamily="18" charset="0"/>
                <a:cs typeface="Times New Roman" pitchFamily="18" charset="0"/>
              </a:rPr>
              <a:t>Philosophical base of qualitative research</a:t>
            </a:r>
          </a:p>
          <a:p>
            <a:pPr lvl="1" eaLnBrk="1" hangingPunct="1"/>
            <a:r>
              <a:rPr lang="en-US" smtClean="0">
                <a:latin typeface="Times New Roman" pitchFamily="18" charset="0"/>
                <a:cs typeface="Times New Roman" pitchFamily="18" charset="0"/>
              </a:rPr>
              <a:t>Interpretive </a:t>
            </a:r>
          </a:p>
          <a:p>
            <a:pPr lvl="1" eaLnBrk="1" hangingPunct="1"/>
            <a:r>
              <a:rPr lang="en-US" smtClean="0">
                <a:latin typeface="Times New Roman" pitchFamily="18" charset="0"/>
                <a:cs typeface="Times New Roman" pitchFamily="18" charset="0"/>
              </a:rPr>
              <a:t>Humanistic </a:t>
            </a:r>
          </a:p>
          <a:p>
            <a:pPr lvl="1" eaLnBrk="1" hangingPunct="1"/>
            <a:r>
              <a:rPr lang="en-US" smtClean="0">
                <a:latin typeface="Times New Roman" pitchFamily="18" charset="0"/>
                <a:cs typeface="Times New Roman" pitchFamily="18" charset="0"/>
              </a:rPr>
              <a:t>Naturalistic </a:t>
            </a:r>
          </a:p>
          <a:p>
            <a:pPr lvl="1" eaLnBrk="1" hangingPunct="1"/>
            <a:r>
              <a:rPr lang="en-US" smtClean="0">
                <a:latin typeface="Times New Roman" pitchFamily="18" charset="0"/>
                <a:cs typeface="Times New Roman" pitchFamily="18" charset="0"/>
              </a:rPr>
              <a:t>Concerned with helping those involved </a:t>
            </a:r>
          </a:p>
          <a:p>
            <a:pPr eaLnBrk="1" hangingPunct="1">
              <a:buFont typeface="Georgia" pitchFamily="18" charset="0"/>
              <a:buNone/>
            </a:pPr>
            <a:endParaRPr lang="en-US"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lstStyle/>
          <a:p>
            <a:pPr algn="ctr" eaLnBrk="1" hangingPunct="1"/>
            <a:r>
              <a:rPr lang="en-US" smtClean="0">
                <a:latin typeface="Times New Roman" pitchFamily="18" charset="0"/>
                <a:cs typeface="Times New Roman" pitchFamily="18" charset="0"/>
              </a:rPr>
              <a:t>References</a:t>
            </a:r>
          </a:p>
        </p:txBody>
      </p:sp>
      <p:sp>
        <p:nvSpPr>
          <p:cNvPr id="25603" name="Content Placeholder 2"/>
          <p:cNvSpPr>
            <a:spLocks noGrp="1"/>
          </p:cNvSpPr>
          <p:nvPr>
            <p:ph idx="1"/>
          </p:nvPr>
        </p:nvSpPr>
        <p:spPr/>
        <p:txBody>
          <a:bodyPr/>
          <a:lstStyle/>
          <a:p>
            <a:pPr eaLnBrk="1" hangingPunct="1">
              <a:buFont typeface="Georgia" pitchFamily="18" charset="0"/>
              <a:buNone/>
            </a:pPr>
            <a:r>
              <a:rPr lang="en-US" dirty="0" smtClean="0">
                <a:latin typeface="Times New Roman" pitchFamily="18" charset="0"/>
                <a:cs typeface="Times New Roman" pitchFamily="18" charset="0"/>
              </a:rPr>
              <a:t>Burns, </a:t>
            </a:r>
            <a:r>
              <a:rPr lang="en-US" b="1" u="sng" dirty="0" smtClean="0">
                <a:latin typeface="Times New Roman" pitchFamily="18" charset="0"/>
                <a:cs typeface="Times New Roman" pitchFamily="18" charset="0"/>
              </a:rPr>
              <a:t>N. &amp; </a:t>
            </a:r>
            <a:r>
              <a:rPr lang="en-US" dirty="0" smtClean="0">
                <a:latin typeface="Times New Roman" pitchFamily="18" charset="0"/>
                <a:cs typeface="Times New Roman" pitchFamily="18" charset="0"/>
              </a:rPr>
              <a:t>Grove, S. (2009). </a:t>
            </a:r>
            <a:r>
              <a:rPr lang="en-US" i="1" dirty="0" smtClean="0">
                <a:latin typeface="Times New Roman" pitchFamily="18" charset="0"/>
                <a:cs typeface="Times New Roman" pitchFamily="18" charset="0"/>
              </a:rPr>
              <a:t>The practice of nursing research: Appraisal, synthesis, and generation of evidence</a:t>
            </a:r>
            <a:r>
              <a:rPr lang="en-US" dirty="0" smtClean="0">
                <a:latin typeface="Times New Roman" pitchFamily="18" charset="0"/>
                <a:cs typeface="Times New Roman" pitchFamily="18" charset="0"/>
              </a:rPr>
              <a:t> (6</a:t>
            </a:r>
            <a:r>
              <a:rPr lang="en-US" baseline="30000" dirty="0" smtClean="0">
                <a:latin typeface="Times New Roman" pitchFamily="18" charset="0"/>
                <a:cs typeface="Times New Roman" pitchFamily="18" charset="0"/>
              </a:rPr>
              <a:t>th</a:t>
            </a:r>
            <a:r>
              <a:rPr lang="en-US" dirty="0" smtClean="0">
                <a:latin typeface="Times New Roman" pitchFamily="18" charset="0"/>
                <a:cs typeface="Times New Roman" pitchFamily="18" charset="0"/>
              </a:rPr>
              <a:t> ed.). St. Louis, MO: Saunders Elsevier.</a:t>
            </a:r>
          </a:p>
          <a:p>
            <a:pPr eaLnBrk="1" hangingPunct="1">
              <a:buFont typeface="Georgia" pitchFamily="18" charset="0"/>
              <a:buNone/>
            </a:pPr>
            <a:r>
              <a:rPr lang="en-US" dirty="0" err="1" smtClean="0">
                <a:latin typeface="Times New Roman" pitchFamily="18" charset="0"/>
                <a:cs typeface="Times New Roman" pitchFamily="18" charset="0"/>
              </a:rPr>
              <a:t>Macnee</a:t>
            </a:r>
            <a:r>
              <a:rPr lang="en-US" dirty="0" smtClean="0">
                <a:latin typeface="Times New Roman" pitchFamily="18" charset="0"/>
                <a:cs typeface="Times New Roman" pitchFamily="18" charset="0"/>
              </a:rPr>
              <a:t>, </a:t>
            </a:r>
            <a:r>
              <a:rPr lang="en-US" b="1" u="sng" dirty="0" smtClean="0">
                <a:latin typeface="Times New Roman" pitchFamily="18" charset="0"/>
                <a:cs typeface="Times New Roman" pitchFamily="18" charset="0"/>
              </a:rPr>
              <a:t>C. &amp; </a:t>
            </a:r>
            <a:r>
              <a:rPr lang="en-US" dirty="0" smtClean="0">
                <a:latin typeface="Times New Roman" pitchFamily="18" charset="0"/>
                <a:cs typeface="Times New Roman" pitchFamily="18" charset="0"/>
              </a:rPr>
              <a:t>McCabe, S. (2008). </a:t>
            </a:r>
            <a:r>
              <a:rPr lang="en-US" i="1" dirty="0" smtClean="0">
                <a:latin typeface="Times New Roman" pitchFamily="18" charset="0"/>
                <a:cs typeface="Times New Roman" pitchFamily="18" charset="0"/>
              </a:rPr>
              <a:t>Understanding nursing research. </a:t>
            </a:r>
            <a:r>
              <a:rPr lang="en-US" dirty="0" smtClean="0">
                <a:latin typeface="Times New Roman" pitchFamily="18" charset="0"/>
                <a:cs typeface="Times New Roman" pitchFamily="18" charset="0"/>
              </a:rPr>
              <a:t>Philadelphia, PA: Lippincott, Williams &amp; Wilkins.</a:t>
            </a:r>
          </a:p>
          <a:p>
            <a:pPr eaLnBrk="1" hangingPunct="1"/>
            <a:endParaRPr lang="en-US"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fontAlgn="auto" hangingPunct="1">
              <a:spcAft>
                <a:spcPts val="0"/>
              </a:spcAft>
              <a:defRPr/>
            </a:pPr>
            <a:r>
              <a:rPr lang="en-US" dirty="0" smtClean="0">
                <a:latin typeface="Times New Roman" pitchFamily="18" charset="0"/>
                <a:cs typeface="Times New Roman" pitchFamily="18" charset="0"/>
              </a:rPr>
              <a:t>Purpose and Function of Qualitative Research</a:t>
            </a:r>
            <a:endParaRPr lang="en-US" dirty="0">
              <a:latin typeface="Times New Roman" pitchFamily="18" charset="0"/>
              <a:cs typeface="Times New Roman" pitchFamily="18" charset="0"/>
            </a:endParaRPr>
          </a:p>
        </p:txBody>
      </p:sp>
      <p:sp>
        <p:nvSpPr>
          <p:cNvPr id="9219" name="Content Placeholder 2"/>
          <p:cNvSpPr>
            <a:spLocks noGrp="1"/>
          </p:cNvSpPr>
          <p:nvPr>
            <p:ph idx="1"/>
          </p:nvPr>
        </p:nvSpPr>
        <p:spPr/>
        <p:txBody>
          <a:bodyPr/>
          <a:lstStyle/>
          <a:p>
            <a:pPr eaLnBrk="1" hangingPunct="1">
              <a:buClr>
                <a:schemeClr val="accent2"/>
              </a:buClr>
              <a:buFont typeface="Wingdings" pitchFamily="2" charset="2"/>
              <a:buChar char="Ø"/>
            </a:pPr>
            <a:r>
              <a:rPr lang="en-US" smtClean="0">
                <a:latin typeface="Times New Roman" pitchFamily="18" charset="0"/>
                <a:cs typeface="Times New Roman" pitchFamily="18" charset="0"/>
              </a:rPr>
              <a:t>Rigor</a:t>
            </a:r>
          </a:p>
          <a:p>
            <a:pPr eaLnBrk="1" hangingPunct="1">
              <a:buClr>
                <a:schemeClr val="accent2"/>
              </a:buClr>
              <a:buFont typeface="Wingdings" pitchFamily="2" charset="2"/>
              <a:buChar char="Ø"/>
            </a:pPr>
            <a:endParaRPr lang="en-US" smtClean="0">
              <a:latin typeface="Times New Roman" pitchFamily="18" charset="0"/>
              <a:cs typeface="Times New Roman" pitchFamily="18" charset="0"/>
            </a:endParaRPr>
          </a:p>
          <a:p>
            <a:pPr eaLnBrk="1" hangingPunct="1">
              <a:buClr>
                <a:schemeClr val="accent2"/>
              </a:buClr>
              <a:buFont typeface="Wingdings" pitchFamily="2" charset="2"/>
              <a:buChar char="Ø"/>
            </a:pPr>
            <a:r>
              <a:rPr lang="en-US" smtClean="0">
                <a:latin typeface="Times New Roman" pitchFamily="18" charset="0"/>
                <a:cs typeface="Times New Roman" pitchFamily="18" charset="0"/>
              </a:rPr>
              <a:t>Validity</a:t>
            </a:r>
          </a:p>
          <a:p>
            <a:pPr eaLnBrk="1" hangingPunct="1"/>
            <a:endParaRPr lang="en-US"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US" smtClean="0">
                <a:latin typeface="Times New Roman" pitchFamily="18" charset="0"/>
                <a:cs typeface="Times New Roman" pitchFamily="18" charset="0"/>
              </a:rPr>
              <a:t>Rigor</a:t>
            </a:r>
          </a:p>
        </p:txBody>
      </p:sp>
      <p:sp>
        <p:nvSpPr>
          <p:cNvPr id="10243" name="Content Placeholder 2"/>
          <p:cNvSpPr>
            <a:spLocks noGrp="1"/>
          </p:cNvSpPr>
          <p:nvPr>
            <p:ph idx="1"/>
          </p:nvPr>
        </p:nvSpPr>
        <p:spPr>
          <a:solidFill>
            <a:schemeClr val="bg1"/>
          </a:solidFill>
        </p:spPr>
        <p:txBody>
          <a:bodyPr/>
          <a:lstStyle/>
          <a:p>
            <a:pPr>
              <a:buClr>
                <a:schemeClr val="accent2"/>
              </a:buClr>
              <a:buFont typeface="Wingdings" pitchFamily="2" charset="2"/>
              <a:buChar char="Ø"/>
            </a:pPr>
            <a:r>
              <a:rPr lang="en-US" smtClean="0">
                <a:latin typeface="Times New Roman" pitchFamily="18" charset="0"/>
                <a:cs typeface="Times New Roman" pitchFamily="18" charset="0"/>
              </a:rPr>
              <a:t>Striving for excellence in research </a:t>
            </a:r>
          </a:p>
          <a:p>
            <a:pPr>
              <a:buClr>
                <a:schemeClr val="accent2"/>
              </a:buClr>
              <a:buFont typeface="Wingdings" pitchFamily="2" charset="2"/>
              <a:buChar char="Ø"/>
            </a:pPr>
            <a:endParaRPr lang="en-US" smtClean="0">
              <a:latin typeface="Times New Roman" pitchFamily="18" charset="0"/>
              <a:cs typeface="Times New Roman" pitchFamily="18" charset="0"/>
            </a:endParaRPr>
          </a:p>
          <a:p>
            <a:pPr>
              <a:buClr>
                <a:schemeClr val="accent2"/>
              </a:buClr>
              <a:buFont typeface="Wingdings" pitchFamily="2" charset="2"/>
              <a:buChar char="Ø"/>
            </a:pPr>
            <a:r>
              <a:rPr lang="en-US" smtClean="0">
                <a:latin typeface="Times New Roman" pitchFamily="18" charset="0"/>
                <a:cs typeface="Times New Roman" pitchFamily="18" charset="0"/>
              </a:rPr>
              <a:t>Strict process of data collection and analysis of qualitative research.</a:t>
            </a:r>
          </a:p>
          <a:p>
            <a:pPr>
              <a:buFont typeface="Georgia" pitchFamily="18" charset="0"/>
              <a:buNone/>
            </a:pPr>
            <a:endParaRPr lang="en-US" smtClean="0">
              <a:latin typeface="Times New Roman" pitchFamily="18" charset="0"/>
              <a:cs typeface="Times New Roman" pitchFamily="18" charset="0"/>
            </a:endParaRPr>
          </a:p>
          <a:p>
            <a:pPr>
              <a:buFont typeface="Georgia" pitchFamily="18" charset="0"/>
              <a:buNone/>
            </a:pPr>
            <a:r>
              <a:rPr lang="en-US" smtClean="0">
                <a:latin typeface="Times New Roman" pitchFamily="18" charset="0"/>
                <a:cs typeface="Times New Roman" pitchFamily="18" charset="0"/>
              </a:rPr>
              <a:t>Uses:</a:t>
            </a:r>
          </a:p>
          <a:p>
            <a:pPr lvl="1">
              <a:buFont typeface="Wingdings" pitchFamily="2" charset="2"/>
              <a:buChar char="Ø"/>
            </a:pPr>
            <a:r>
              <a:rPr lang="en-US" smtClean="0">
                <a:solidFill>
                  <a:schemeClr val="tx1"/>
                </a:solidFill>
                <a:latin typeface="Times New Roman" pitchFamily="18" charset="0"/>
                <a:cs typeface="Times New Roman" pitchFamily="18" charset="0"/>
              </a:rPr>
              <a:t>Discipline </a:t>
            </a:r>
          </a:p>
          <a:p>
            <a:pPr lvl="1">
              <a:buFont typeface="Wingdings" pitchFamily="2" charset="2"/>
              <a:buChar char="Ø"/>
            </a:pPr>
            <a:r>
              <a:rPr lang="en-US" smtClean="0">
                <a:solidFill>
                  <a:schemeClr val="tx1"/>
                </a:solidFill>
                <a:latin typeface="Times New Roman" pitchFamily="18" charset="0"/>
                <a:cs typeface="Times New Roman" pitchFamily="18" charset="0"/>
              </a:rPr>
              <a:t>Scrupulous adherence to detail</a:t>
            </a:r>
          </a:p>
          <a:p>
            <a:pPr lvl="1">
              <a:buFont typeface="Wingdings" pitchFamily="2" charset="2"/>
              <a:buChar char="Ø"/>
            </a:pPr>
            <a:r>
              <a:rPr lang="en-US" smtClean="0">
                <a:solidFill>
                  <a:schemeClr val="tx1"/>
                </a:solidFill>
                <a:latin typeface="Times New Roman" pitchFamily="18" charset="0"/>
                <a:cs typeface="Times New Roman" pitchFamily="18" charset="0"/>
              </a:rPr>
              <a:t>Strict accuracy</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r>
              <a:rPr lang="en-US" smtClean="0">
                <a:latin typeface="Times New Roman" pitchFamily="18" charset="0"/>
                <a:cs typeface="Times New Roman" pitchFamily="18" charset="0"/>
              </a:rPr>
              <a:t>Validity</a:t>
            </a:r>
          </a:p>
        </p:txBody>
      </p:sp>
      <p:sp>
        <p:nvSpPr>
          <p:cNvPr id="11267" name="Content Placeholder 2"/>
          <p:cNvSpPr>
            <a:spLocks noGrp="1"/>
          </p:cNvSpPr>
          <p:nvPr>
            <p:ph idx="1"/>
          </p:nvPr>
        </p:nvSpPr>
        <p:spPr/>
        <p:txBody>
          <a:bodyPr/>
          <a:lstStyle/>
          <a:p>
            <a:pPr>
              <a:buClr>
                <a:schemeClr val="accent2"/>
              </a:buClr>
              <a:buFont typeface="Wingdings" pitchFamily="2" charset="2"/>
              <a:buChar char="Ø"/>
            </a:pPr>
            <a:r>
              <a:rPr lang="en-US" smtClean="0">
                <a:latin typeface="Times New Roman" pitchFamily="18" charset="0"/>
                <a:cs typeface="Times New Roman" pitchFamily="18" charset="0"/>
              </a:rPr>
              <a:t>Provides a major basis for making decisions</a:t>
            </a:r>
          </a:p>
          <a:p>
            <a:pPr>
              <a:buClr>
                <a:schemeClr val="accent2"/>
              </a:buClr>
              <a:buFont typeface="Wingdings" pitchFamily="2" charset="2"/>
              <a:buChar char="Ø"/>
            </a:pPr>
            <a:endParaRPr lang="en-US" smtClean="0">
              <a:latin typeface="Times New Roman" pitchFamily="18" charset="0"/>
              <a:cs typeface="Times New Roman" pitchFamily="18" charset="0"/>
            </a:endParaRPr>
          </a:p>
          <a:p>
            <a:pPr>
              <a:buClr>
                <a:schemeClr val="accent2"/>
              </a:buClr>
              <a:buFont typeface="Wingdings" pitchFamily="2" charset="2"/>
              <a:buChar char="Ø"/>
            </a:pPr>
            <a:r>
              <a:rPr lang="en-US" smtClean="0">
                <a:latin typeface="Times New Roman" pitchFamily="18" charset="0"/>
                <a:cs typeface="Times New Roman" pitchFamily="18" charset="0"/>
              </a:rPr>
              <a:t>Involves the use of findings that are applicable</a:t>
            </a:r>
          </a:p>
          <a:p>
            <a:pPr>
              <a:buClr>
                <a:schemeClr val="accent2"/>
              </a:buClr>
              <a:buFont typeface="Wingdings" pitchFamily="2" charset="2"/>
              <a:buChar char="Ø"/>
            </a:pPr>
            <a:endParaRPr lang="en-US" smtClean="0">
              <a:latin typeface="Times New Roman" pitchFamily="18" charset="0"/>
              <a:cs typeface="Times New Roman" pitchFamily="18" charset="0"/>
            </a:endParaRPr>
          </a:p>
          <a:p>
            <a:pPr>
              <a:buClr>
                <a:schemeClr val="accent2"/>
              </a:buClr>
              <a:buFont typeface="Wingdings" pitchFamily="2" charset="2"/>
              <a:buChar char="Ø"/>
            </a:pPr>
            <a:r>
              <a:rPr lang="en-US" smtClean="0">
                <a:latin typeface="Times New Roman" pitchFamily="18" charset="0"/>
                <a:cs typeface="Times New Roman" pitchFamily="18" charset="0"/>
              </a:rPr>
              <a:t>Adds to the evidence base for care of patients</a:t>
            </a:r>
          </a:p>
          <a:p>
            <a:endParaRPr lang="en-US" smtClean="0"/>
          </a:p>
          <a:p>
            <a:pPr>
              <a:buFont typeface="Georgia" pitchFamily="18" charset="0"/>
              <a:buNone/>
            </a:pPr>
            <a:endParaRPr lang="en-US"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r>
              <a:rPr lang="en-US" sz="3600" dirty="0" smtClean="0">
                <a:latin typeface="Times New Roman" pitchFamily="18" charset="0"/>
                <a:cs typeface="Times New Roman" pitchFamily="18" charset="0"/>
              </a:rPr>
              <a:t>Comparison to </a:t>
            </a:r>
            <a:r>
              <a:rPr lang="en-US" sz="3600" b="1" u="sng" dirty="0" smtClean="0">
                <a:latin typeface="Times New Roman" pitchFamily="18" charset="0"/>
                <a:cs typeface="Times New Roman" pitchFamily="18" charset="0"/>
              </a:rPr>
              <a:t>q</a:t>
            </a:r>
            <a:r>
              <a:rPr lang="en-US" sz="3600" dirty="0" smtClean="0">
                <a:latin typeface="Times New Roman" pitchFamily="18" charset="0"/>
                <a:cs typeface="Times New Roman" pitchFamily="18" charset="0"/>
              </a:rPr>
              <a:t>uantitative </a:t>
            </a:r>
            <a:r>
              <a:rPr lang="en-US" sz="3600" b="1" u="sng" dirty="0" smtClean="0">
                <a:latin typeface="Times New Roman" pitchFamily="18" charset="0"/>
                <a:cs typeface="Times New Roman" pitchFamily="18" charset="0"/>
              </a:rPr>
              <a:t>r</a:t>
            </a:r>
            <a:r>
              <a:rPr lang="en-US" sz="3600" dirty="0" smtClean="0">
                <a:latin typeface="Times New Roman" pitchFamily="18" charset="0"/>
                <a:cs typeface="Times New Roman" pitchFamily="18" charset="0"/>
              </a:rPr>
              <a:t>esearch</a:t>
            </a:r>
          </a:p>
        </p:txBody>
      </p:sp>
      <p:sp>
        <p:nvSpPr>
          <p:cNvPr id="12291" name="Content Placeholder 2"/>
          <p:cNvSpPr>
            <a:spLocks noGrp="1"/>
          </p:cNvSpPr>
          <p:nvPr>
            <p:ph idx="1"/>
          </p:nvPr>
        </p:nvSpPr>
        <p:spPr/>
        <p:txBody>
          <a:bodyPr/>
          <a:lstStyle/>
          <a:p>
            <a:pPr eaLnBrk="1" hangingPunct="1">
              <a:lnSpc>
                <a:spcPct val="90000"/>
              </a:lnSpc>
              <a:spcBef>
                <a:spcPct val="0"/>
              </a:spcBef>
              <a:buClr>
                <a:schemeClr val="accent2"/>
              </a:buClr>
              <a:buFont typeface="Wingdings" pitchFamily="2" charset="2"/>
              <a:buChar char="Ø"/>
            </a:pPr>
            <a:endParaRPr lang="en-US" smtClean="0">
              <a:latin typeface="Times New Roman" pitchFamily="18" charset="0"/>
              <a:cs typeface="Times New Roman" pitchFamily="18" charset="0"/>
            </a:endParaRPr>
          </a:p>
          <a:p>
            <a:pPr eaLnBrk="1" hangingPunct="1">
              <a:lnSpc>
                <a:spcPct val="90000"/>
              </a:lnSpc>
              <a:spcBef>
                <a:spcPct val="0"/>
              </a:spcBef>
              <a:buClr>
                <a:schemeClr val="accent2"/>
              </a:buClr>
              <a:buFont typeface="Wingdings" pitchFamily="2" charset="2"/>
              <a:buChar char="Ø"/>
            </a:pPr>
            <a:r>
              <a:rPr lang="en-US" smtClean="0">
                <a:latin typeface="Times New Roman" pitchFamily="18" charset="0"/>
                <a:cs typeface="Times New Roman" pitchFamily="18" charset="0"/>
              </a:rPr>
              <a:t>The goal of the data analysis in qualitative study is the same as that in a quantitative study</a:t>
            </a:r>
          </a:p>
          <a:p>
            <a:pPr lvl="1" eaLnBrk="1" hangingPunct="1">
              <a:lnSpc>
                <a:spcPct val="90000"/>
              </a:lnSpc>
              <a:spcBef>
                <a:spcPct val="0"/>
              </a:spcBef>
              <a:buFont typeface="Arial" charset="0"/>
              <a:buChar char="•"/>
            </a:pPr>
            <a:r>
              <a:rPr lang="en-US" smtClean="0">
                <a:latin typeface="Times New Roman" pitchFamily="18" charset="0"/>
                <a:cs typeface="Times New Roman" pitchFamily="18" charset="0"/>
              </a:rPr>
              <a:t>organize the data and create a specific order so that meaning can be found</a:t>
            </a:r>
          </a:p>
          <a:p>
            <a:pPr eaLnBrk="1" hangingPunct="1">
              <a:lnSpc>
                <a:spcPct val="90000"/>
              </a:lnSpc>
              <a:spcBef>
                <a:spcPct val="0"/>
              </a:spcBef>
              <a:buFontTx/>
              <a:buNone/>
            </a:pPr>
            <a:endParaRPr lang="en-US" smtClean="0">
              <a:latin typeface="Times New Roman" pitchFamily="18" charset="0"/>
              <a:cs typeface="Times New Roman" pitchFamily="18" charset="0"/>
            </a:endParaRPr>
          </a:p>
          <a:p>
            <a:pPr eaLnBrk="1" hangingPunct="1">
              <a:lnSpc>
                <a:spcPct val="90000"/>
              </a:lnSpc>
              <a:spcBef>
                <a:spcPct val="0"/>
              </a:spcBef>
              <a:buClr>
                <a:schemeClr val="accent2"/>
              </a:buClr>
              <a:buFont typeface="Wingdings" pitchFamily="2" charset="2"/>
              <a:buChar char="Ø"/>
            </a:pPr>
            <a:r>
              <a:rPr lang="en-US" smtClean="0">
                <a:latin typeface="Times New Roman" pitchFamily="18" charset="0"/>
                <a:cs typeface="Times New Roman" pitchFamily="18" charset="0"/>
              </a:rPr>
              <a:t>Both qualitative and quantitative studies have variables, but differs in data collection.</a:t>
            </a:r>
          </a:p>
          <a:p>
            <a:pPr>
              <a:buFont typeface="Georgia" pitchFamily="18" charset="0"/>
              <a:buNone/>
            </a:pPr>
            <a:endParaRPr lang="en-US"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r>
              <a:rPr lang="en-US" smtClean="0">
                <a:latin typeface="Times New Roman" pitchFamily="18" charset="0"/>
                <a:cs typeface="Times New Roman" pitchFamily="18" charset="0"/>
              </a:rPr>
              <a:t>Qualitative</a:t>
            </a:r>
            <a:r>
              <a:rPr lang="en-US" smtClean="0"/>
              <a:t>		</a:t>
            </a:r>
            <a:r>
              <a:rPr lang="en-US" smtClean="0">
                <a:latin typeface="Times New Roman" pitchFamily="18" charset="0"/>
                <a:cs typeface="Times New Roman" pitchFamily="18" charset="0"/>
              </a:rPr>
              <a:t>	Quantitative</a:t>
            </a:r>
          </a:p>
        </p:txBody>
      </p:sp>
      <p:sp>
        <p:nvSpPr>
          <p:cNvPr id="13315" name="Content Placeholder 2"/>
          <p:cNvSpPr>
            <a:spLocks noGrp="1"/>
          </p:cNvSpPr>
          <p:nvPr>
            <p:ph sz="half" idx="1"/>
          </p:nvPr>
        </p:nvSpPr>
        <p:spPr>
          <a:xfrm>
            <a:off x="457200" y="2249488"/>
            <a:ext cx="4038600" cy="4525962"/>
          </a:xfrm>
        </p:spPr>
        <p:txBody>
          <a:bodyPr/>
          <a:lstStyle/>
          <a:p>
            <a:pPr eaLnBrk="1" hangingPunct="1">
              <a:buClr>
                <a:schemeClr val="accent2"/>
              </a:buClr>
              <a:buFont typeface="Wingdings" pitchFamily="2" charset="2"/>
              <a:buChar char="Ø"/>
            </a:pPr>
            <a:r>
              <a:rPr lang="en-US" smtClean="0">
                <a:latin typeface="Times New Roman" pitchFamily="18" charset="0"/>
                <a:cs typeface="Times New Roman" pitchFamily="18" charset="0"/>
              </a:rPr>
              <a:t>Data is analyzed throughout the study</a:t>
            </a:r>
          </a:p>
          <a:p>
            <a:pPr eaLnBrk="1" hangingPunct="1">
              <a:buClr>
                <a:schemeClr val="accent2"/>
              </a:buClr>
              <a:buFont typeface="Wingdings" pitchFamily="2" charset="2"/>
              <a:buChar char="Ø"/>
            </a:pPr>
            <a:endParaRPr lang="en-US" smtClean="0">
              <a:latin typeface="Times New Roman" pitchFamily="18" charset="0"/>
              <a:cs typeface="Times New Roman" pitchFamily="18" charset="0"/>
            </a:endParaRPr>
          </a:p>
          <a:p>
            <a:pPr eaLnBrk="1" hangingPunct="1">
              <a:buClr>
                <a:schemeClr val="accent2"/>
              </a:buClr>
              <a:buFont typeface="Wingdings" pitchFamily="2" charset="2"/>
              <a:buChar char="Ø"/>
            </a:pPr>
            <a:r>
              <a:rPr lang="en-US" smtClean="0">
                <a:latin typeface="Times New Roman" pitchFamily="18" charset="0"/>
                <a:cs typeface="Times New Roman" pitchFamily="18" charset="0"/>
              </a:rPr>
              <a:t>Results are used as a guide for additional data</a:t>
            </a:r>
          </a:p>
          <a:p>
            <a:pPr eaLnBrk="1" hangingPunct="1">
              <a:buClr>
                <a:schemeClr val="accent2"/>
              </a:buClr>
              <a:buFont typeface="Wingdings" pitchFamily="2" charset="2"/>
              <a:buChar char="Ø"/>
            </a:pPr>
            <a:endParaRPr lang="en-US" smtClean="0">
              <a:latin typeface="Times New Roman" pitchFamily="18" charset="0"/>
              <a:cs typeface="Times New Roman" pitchFamily="18" charset="0"/>
            </a:endParaRPr>
          </a:p>
          <a:p>
            <a:pPr eaLnBrk="1" hangingPunct="1">
              <a:buClr>
                <a:schemeClr val="accent2"/>
              </a:buClr>
              <a:buFont typeface="Wingdings" pitchFamily="2" charset="2"/>
              <a:buChar char="Ø"/>
            </a:pPr>
            <a:r>
              <a:rPr lang="en-US" smtClean="0">
                <a:latin typeface="Times New Roman" pitchFamily="18" charset="0"/>
                <a:cs typeface="Times New Roman" pitchFamily="18" charset="0"/>
              </a:rPr>
              <a:t>Examines at least one variable</a:t>
            </a:r>
          </a:p>
          <a:p>
            <a:pPr eaLnBrk="1" hangingPunct="1">
              <a:buClr>
                <a:schemeClr val="accent2"/>
              </a:buClr>
              <a:buFont typeface="Wingdings" pitchFamily="2" charset="2"/>
              <a:buChar char="Ø"/>
            </a:pPr>
            <a:endParaRPr lang="en-US" smtClean="0">
              <a:latin typeface="Times New Roman" pitchFamily="18" charset="0"/>
              <a:cs typeface="Times New Roman" pitchFamily="18" charset="0"/>
            </a:endParaRPr>
          </a:p>
          <a:p>
            <a:pPr eaLnBrk="1" hangingPunct="1">
              <a:buClr>
                <a:schemeClr val="accent2"/>
              </a:buClr>
              <a:buFont typeface="Wingdings" pitchFamily="2" charset="2"/>
              <a:buChar char="Ø"/>
            </a:pPr>
            <a:r>
              <a:rPr lang="en-US" smtClean="0">
                <a:latin typeface="Times New Roman" pitchFamily="18" charset="0"/>
                <a:cs typeface="Times New Roman" pitchFamily="18" charset="0"/>
              </a:rPr>
              <a:t>No absolute formulas are applied</a:t>
            </a:r>
          </a:p>
          <a:p>
            <a:pPr eaLnBrk="1" hangingPunct="1">
              <a:buClr>
                <a:schemeClr val="accent2"/>
              </a:buClr>
              <a:buFont typeface="Wingdings" pitchFamily="2" charset="2"/>
              <a:buChar char="Ø"/>
            </a:pPr>
            <a:endParaRPr lang="en-US" smtClean="0">
              <a:latin typeface="Times New Roman" pitchFamily="18" charset="0"/>
              <a:cs typeface="Times New Roman" pitchFamily="18" charset="0"/>
            </a:endParaRPr>
          </a:p>
          <a:p>
            <a:pPr eaLnBrk="1" hangingPunct="1">
              <a:buClr>
                <a:schemeClr val="accent2"/>
              </a:buClr>
              <a:buFont typeface="Wingdings" pitchFamily="2" charset="2"/>
              <a:buChar char="Ø"/>
            </a:pPr>
            <a:r>
              <a:rPr lang="en-US" smtClean="0">
                <a:latin typeface="Times New Roman" pitchFamily="18" charset="0"/>
                <a:cs typeface="Times New Roman" pitchFamily="18" charset="0"/>
              </a:rPr>
              <a:t>Uses a schematic method for content analysis</a:t>
            </a:r>
            <a:r>
              <a:rPr lang="en-US" sz="1600" smtClean="0">
                <a:latin typeface="Times New Roman" pitchFamily="18" charset="0"/>
                <a:cs typeface="Times New Roman" pitchFamily="18" charset="0"/>
              </a:rPr>
              <a:t> </a:t>
            </a:r>
            <a:r>
              <a:rPr lang="en-US" sz="1600" smtClean="0"/>
              <a:t>	</a:t>
            </a:r>
          </a:p>
          <a:p>
            <a:pPr eaLnBrk="1" hangingPunct="1">
              <a:buFont typeface="Wingdings" pitchFamily="2" charset="2"/>
              <a:buChar char="§"/>
            </a:pPr>
            <a:endParaRPr lang="en-US" smtClean="0"/>
          </a:p>
          <a:p>
            <a:endParaRPr lang="en-US" smtClean="0"/>
          </a:p>
        </p:txBody>
      </p:sp>
      <p:sp>
        <p:nvSpPr>
          <p:cNvPr id="13316" name="Content Placeholder 3"/>
          <p:cNvSpPr>
            <a:spLocks noGrp="1"/>
          </p:cNvSpPr>
          <p:nvPr>
            <p:ph sz="half" idx="2"/>
          </p:nvPr>
        </p:nvSpPr>
        <p:spPr>
          <a:xfrm>
            <a:off x="4648200" y="2249488"/>
            <a:ext cx="4038600" cy="4525962"/>
          </a:xfrm>
        </p:spPr>
        <p:txBody>
          <a:bodyPr/>
          <a:lstStyle/>
          <a:p>
            <a:pPr eaLnBrk="1" hangingPunct="1">
              <a:buClr>
                <a:schemeClr val="accent2"/>
              </a:buClr>
              <a:buFont typeface="Wingdings" pitchFamily="2" charset="2"/>
              <a:buChar char="Ø"/>
            </a:pPr>
            <a:r>
              <a:rPr lang="en-US" smtClean="0">
                <a:latin typeface="Times New Roman" pitchFamily="18" charset="0"/>
                <a:cs typeface="Times New Roman" pitchFamily="18" charset="0"/>
              </a:rPr>
              <a:t>The researcher does not analyze the data until all collected</a:t>
            </a:r>
          </a:p>
          <a:p>
            <a:pPr eaLnBrk="1" hangingPunct="1">
              <a:buClr>
                <a:schemeClr val="accent2"/>
              </a:buClr>
              <a:buFont typeface="Wingdings" pitchFamily="2" charset="2"/>
              <a:buChar char="Ø"/>
            </a:pPr>
            <a:endParaRPr lang="en-US" smtClean="0">
              <a:latin typeface="Times New Roman" pitchFamily="18" charset="0"/>
              <a:cs typeface="Times New Roman" pitchFamily="18" charset="0"/>
            </a:endParaRPr>
          </a:p>
          <a:p>
            <a:pPr eaLnBrk="1" hangingPunct="1">
              <a:buClr>
                <a:schemeClr val="accent2"/>
              </a:buClr>
              <a:buFont typeface="Wingdings" pitchFamily="2" charset="2"/>
              <a:buChar char="Ø"/>
            </a:pPr>
            <a:r>
              <a:rPr lang="en-US" smtClean="0">
                <a:latin typeface="Times New Roman" pitchFamily="18" charset="0"/>
                <a:cs typeface="Times New Roman" pitchFamily="18" charset="0"/>
              </a:rPr>
              <a:t> Dependent and independent (or predictor)</a:t>
            </a:r>
          </a:p>
          <a:p>
            <a:pPr eaLnBrk="1" hangingPunct="1">
              <a:buClr>
                <a:schemeClr val="accent2"/>
              </a:buClr>
              <a:buFont typeface="Wingdings" pitchFamily="2" charset="2"/>
              <a:buChar char="Ø"/>
            </a:pPr>
            <a:endParaRPr lang="en-US" smtClean="0">
              <a:latin typeface="Times New Roman" pitchFamily="18" charset="0"/>
              <a:cs typeface="Times New Roman" pitchFamily="18" charset="0"/>
            </a:endParaRPr>
          </a:p>
          <a:p>
            <a:pPr eaLnBrk="1" hangingPunct="1">
              <a:buClr>
                <a:schemeClr val="accent2"/>
              </a:buClr>
              <a:buFont typeface="Wingdings" pitchFamily="2" charset="2"/>
              <a:buChar char="Ø"/>
            </a:pPr>
            <a:r>
              <a:rPr lang="en-US" smtClean="0">
                <a:latin typeface="Times New Roman" pitchFamily="18" charset="0"/>
                <a:cs typeface="Times New Roman" pitchFamily="18" charset="0"/>
              </a:rPr>
              <a:t>The independent will predict the outcome of interest</a:t>
            </a:r>
          </a:p>
          <a:p>
            <a:pPr eaLnBrk="1" hangingPunct="1">
              <a:buClr>
                <a:schemeClr val="accent2"/>
              </a:buClr>
              <a:buFont typeface="Wingdings" pitchFamily="2" charset="2"/>
              <a:buChar char="Ø"/>
            </a:pPr>
            <a:endParaRPr lang="en-US" smtClean="0">
              <a:latin typeface="Times New Roman" pitchFamily="18" charset="0"/>
              <a:cs typeface="Times New Roman" pitchFamily="18" charset="0"/>
            </a:endParaRPr>
          </a:p>
          <a:p>
            <a:pPr eaLnBrk="1" hangingPunct="1">
              <a:buClr>
                <a:schemeClr val="accent2"/>
              </a:buClr>
              <a:buFont typeface="Wingdings" pitchFamily="2" charset="2"/>
              <a:buChar char="Ø"/>
            </a:pPr>
            <a:r>
              <a:rPr lang="en-US" smtClean="0">
                <a:latin typeface="Times New Roman" pitchFamily="18" charset="0"/>
                <a:cs typeface="Times New Roman" pitchFamily="18" charset="0"/>
              </a:rPr>
              <a:t>Uses visual representations</a:t>
            </a:r>
          </a:p>
          <a:p>
            <a:pPr>
              <a:buFont typeface="Georgia" pitchFamily="18" charset="0"/>
              <a:buNone/>
            </a:pPr>
            <a:endParaRPr lang="en-US"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6" name="Title 1"/>
          <p:cNvSpPr>
            <a:spLocks noGrp="1"/>
          </p:cNvSpPr>
          <p:nvPr>
            <p:ph type="title"/>
          </p:nvPr>
        </p:nvSpPr>
        <p:spPr>
          <a:xfrm>
            <a:off x="4876800" y="1101725"/>
            <a:ext cx="3859213" cy="877888"/>
          </a:xfrm>
        </p:spPr>
        <p:txBody>
          <a:bodyPr/>
          <a:lstStyle/>
          <a:p>
            <a:r>
              <a:rPr lang="en-US" sz="3200" smtClean="0">
                <a:latin typeface="Times New Roman" pitchFamily="18" charset="0"/>
                <a:cs typeface="Times New Roman" pitchFamily="18" charset="0"/>
              </a:rPr>
              <a:t>Schematic Method</a:t>
            </a:r>
          </a:p>
        </p:txBody>
      </p:sp>
      <p:sp>
        <p:nvSpPr>
          <p:cNvPr id="1037" name="Text Placeholder 2"/>
          <p:cNvSpPr>
            <a:spLocks noGrp="1"/>
          </p:cNvSpPr>
          <p:nvPr>
            <p:ph type="body" idx="2"/>
          </p:nvPr>
        </p:nvSpPr>
        <p:spPr>
          <a:xfrm>
            <a:off x="5353050" y="2011363"/>
            <a:ext cx="3382963" cy="4616450"/>
          </a:xfrm>
        </p:spPr>
        <p:txBody>
          <a:bodyPr/>
          <a:lstStyle/>
          <a:p>
            <a:pPr marL="7938"/>
            <a:r>
              <a:rPr lang="en-US" sz="2400" smtClean="0">
                <a:latin typeface="Times New Roman" pitchFamily="18" charset="0"/>
                <a:cs typeface="Times New Roman" pitchFamily="18" charset="0"/>
              </a:rPr>
              <a:t>Qualitative: “What experiences in your life have led to your anticipated choice for field of nursing practice?”</a:t>
            </a:r>
          </a:p>
          <a:p>
            <a:pPr marL="7938"/>
            <a:endParaRPr lang="en-US" sz="2400" smtClean="0"/>
          </a:p>
          <a:p>
            <a:pPr marL="7938"/>
            <a:endParaRPr lang="en-US" sz="2400" smtClean="0"/>
          </a:p>
          <a:p>
            <a:pPr marL="7938"/>
            <a:endParaRPr lang="en-US" sz="2400" smtClean="0"/>
          </a:p>
          <a:p>
            <a:pPr marL="7938"/>
            <a:endParaRPr lang="en-US" sz="2400" smtClean="0"/>
          </a:p>
          <a:p>
            <a:pPr marL="7938"/>
            <a:endParaRPr lang="en-US" sz="2400" smtClean="0"/>
          </a:p>
          <a:p>
            <a:pPr marL="7938"/>
            <a:r>
              <a:rPr lang="en-US" sz="1200" smtClean="0"/>
              <a:t>(Macnee &amp; McCabe, 2008,  p. 72)</a:t>
            </a:r>
          </a:p>
          <a:p>
            <a:pPr marL="7938"/>
            <a:endParaRPr lang="en-US" smtClean="0"/>
          </a:p>
        </p:txBody>
      </p:sp>
      <p:graphicFrame>
        <p:nvGraphicFramePr>
          <p:cNvPr id="1026" name="Organization Chart 10"/>
          <p:cNvGraphicFramePr>
            <a:graphicFrameLocks/>
          </p:cNvGraphicFramePr>
          <p:nvPr>
            <p:ph sz="half" idx="1"/>
          </p:nvPr>
        </p:nvGraphicFramePr>
        <p:xfrm>
          <a:off x="152400" y="776288"/>
          <a:ext cx="5102225" cy="5851525"/>
        </p:xfrm>
        <a:graphic>
          <a:graphicData uri="http://schemas.openxmlformats.org/drawingml/2006/compatibility">
            <com:legacyDrawing xmlns:com="http://schemas.openxmlformats.org/drawingml/2006/compatibility" spid="_x0000_s1026"/>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rot="5400000">
            <a:off x="6314617" y="-1056817"/>
            <a:ext cx="586803" cy="4681637"/>
          </a:xfrm>
        </p:spPr>
        <p:txBody>
          <a:bodyPr/>
          <a:lstStyle/>
          <a:p>
            <a:pPr>
              <a:defRPr/>
            </a:pPr>
            <a:r>
              <a:rPr lang="en-US" sz="3600" dirty="0" smtClean="0">
                <a:latin typeface="Times New Roman" pitchFamily="18" charset="0"/>
                <a:cs typeface="Times New Roman" pitchFamily="18" charset="0"/>
              </a:rPr>
              <a:t>Histogram</a:t>
            </a:r>
            <a:endParaRPr lang="en-US" sz="3600" dirty="0">
              <a:latin typeface="Times New Roman" pitchFamily="18" charset="0"/>
              <a:cs typeface="Times New Roman" pitchFamily="18" charset="0"/>
            </a:endParaRPr>
          </a:p>
        </p:txBody>
      </p:sp>
      <p:sp>
        <p:nvSpPr>
          <p:cNvPr id="2052" name="Text Placeholder 8"/>
          <p:cNvSpPr>
            <a:spLocks noGrp="1"/>
          </p:cNvSpPr>
          <p:nvPr>
            <p:ph type="body" sz="half" idx="2"/>
          </p:nvPr>
        </p:nvSpPr>
        <p:spPr>
          <a:xfrm>
            <a:off x="5486400" y="2133600"/>
            <a:ext cx="2590800" cy="2516188"/>
          </a:xfrm>
        </p:spPr>
        <p:txBody>
          <a:bodyPr/>
          <a:lstStyle/>
          <a:p>
            <a:pPr>
              <a:spcBef>
                <a:spcPct val="0"/>
              </a:spcBef>
            </a:pPr>
            <a:r>
              <a:rPr lang="en-US" sz="2800" smtClean="0">
                <a:latin typeface="Times New Roman" pitchFamily="18" charset="0"/>
                <a:cs typeface="Times New Roman" pitchFamily="18" charset="0"/>
              </a:rPr>
              <a:t>Quantitative: Characterizing the evolution of the care giving experience.</a:t>
            </a:r>
          </a:p>
          <a:p>
            <a:pPr>
              <a:spcBef>
                <a:spcPct val="0"/>
              </a:spcBef>
            </a:pPr>
            <a:endParaRPr lang="en-US" sz="2800" smtClean="0"/>
          </a:p>
          <a:p>
            <a:pPr>
              <a:spcBef>
                <a:spcPct val="0"/>
              </a:spcBef>
            </a:pPr>
            <a:endParaRPr lang="en-US" sz="2800" smtClean="0"/>
          </a:p>
          <a:p>
            <a:pPr>
              <a:spcBef>
                <a:spcPct val="0"/>
              </a:spcBef>
            </a:pPr>
            <a:endParaRPr lang="en-US" sz="1200" smtClean="0"/>
          </a:p>
          <a:p>
            <a:pPr>
              <a:spcBef>
                <a:spcPct val="0"/>
              </a:spcBef>
            </a:pPr>
            <a:endParaRPr lang="en-US" sz="1200" smtClean="0"/>
          </a:p>
          <a:p>
            <a:pPr>
              <a:spcBef>
                <a:spcPct val="0"/>
              </a:spcBef>
            </a:pPr>
            <a:endParaRPr lang="en-US" sz="1200" smtClean="0"/>
          </a:p>
          <a:p>
            <a:pPr>
              <a:spcBef>
                <a:spcPct val="0"/>
              </a:spcBef>
            </a:pPr>
            <a:endParaRPr lang="en-US" sz="1200" smtClean="0"/>
          </a:p>
          <a:p>
            <a:pPr>
              <a:spcBef>
                <a:spcPct val="0"/>
              </a:spcBef>
            </a:pPr>
            <a:endParaRPr lang="en-US" sz="1200" smtClean="0"/>
          </a:p>
          <a:p>
            <a:pPr>
              <a:spcBef>
                <a:spcPct val="0"/>
              </a:spcBef>
            </a:pPr>
            <a:endParaRPr lang="en-US" sz="1200" smtClean="0"/>
          </a:p>
          <a:p>
            <a:pPr>
              <a:spcBef>
                <a:spcPct val="0"/>
              </a:spcBef>
            </a:pPr>
            <a:endParaRPr lang="en-US" sz="1200" smtClean="0"/>
          </a:p>
          <a:p>
            <a:pPr>
              <a:spcBef>
                <a:spcPct val="0"/>
              </a:spcBef>
            </a:pPr>
            <a:endParaRPr lang="en-US" sz="1200" smtClean="0"/>
          </a:p>
          <a:p>
            <a:pPr>
              <a:spcBef>
                <a:spcPct val="0"/>
              </a:spcBef>
            </a:pPr>
            <a:r>
              <a:rPr lang="en-US" sz="1200" smtClean="0"/>
              <a:t>(Macnee &amp; McCabe, 2008, p. 73)</a:t>
            </a:r>
          </a:p>
          <a:p>
            <a:pPr>
              <a:spcBef>
                <a:spcPct val="0"/>
              </a:spcBef>
            </a:pPr>
            <a:endParaRPr lang="en-US" smtClean="0"/>
          </a:p>
        </p:txBody>
      </p:sp>
      <p:graphicFrame>
        <p:nvGraphicFramePr>
          <p:cNvPr id="2050" name="Object 5"/>
          <p:cNvGraphicFramePr>
            <a:graphicFrameLocks noChangeAspect="1"/>
          </p:cNvGraphicFramePr>
          <p:nvPr>
            <p:ph type="pic" idx="1"/>
          </p:nvPr>
        </p:nvGraphicFramePr>
        <p:xfrm>
          <a:off x="403225" y="1344613"/>
          <a:ext cx="4572000" cy="4168775"/>
        </p:xfrm>
        <a:graphic>
          <a:graphicData uri="http://schemas.openxmlformats.org/presentationml/2006/ole">
            <p:oleObj spid="_x0000_s2050" name="Chart" r:id="rId4" imgW="4753080" imgH="4333965" progId="MSGraph.Chart.8">
              <p:embed followColorScheme="full"/>
            </p:oleObj>
          </a:graphicData>
        </a:graphic>
      </p:graphicFrame>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523</TotalTime>
  <Words>2279</Words>
  <Application>Microsoft Office PowerPoint</Application>
  <PresentationFormat>On-screen Show (4:3)</PresentationFormat>
  <Paragraphs>267</Paragraphs>
  <Slides>21</Slides>
  <Notes>17</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1</vt:i4>
      </vt:variant>
      <vt:variant>
        <vt:lpstr>Slide Titles</vt:lpstr>
      </vt:variant>
      <vt:variant>
        <vt:i4>21</vt:i4>
      </vt:variant>
    </vt:vector>
  </HeadingPairs>
  <TitlesOfParts>
    <vt:vector size="30" baseType="lpstr">
      <vt:lpstr>Arial</vt:lpstr>
      <vt:lpstr>Trebuchet MS</vt:lpstr>
      <vt:lpstr>Georgia</vt:lpstr>
      <vt:lpstr>Wingdings 2</vt:lpstr>
      <vt:lpstr>Calibri</vt:lpstr>
      <vt:lpstr>Times New Roman</vt:lpstr>
      <vt:lpstr>Wingdings</vt:lpstr>
      <vt:lpstr>Urban</vt:lpstr>
      <vt:lpstr>Chart</vt:lpstr>
      <vt:lpstr>Qualitative Research</vt:lpstr>
      <vt:lpstr>Introduction to Qualitative Research</vt:lpstr>
      <vt:lpstr>Purpose and Function of Qualitative Research</vt:lpstr>
      <vt:lpstr>Rigor</vt:lpstr>
      <vt:lpstr>Validity</vt:lpstr>
      <vt:lpstr>Comparison to quantitative research</vt:lpstr>
      <vt:lpstr>Qualitative   Quantitative</vt:lpstr>
      <vt:lpstr>Schematic Method</vt:lpstr>
      <vt:lpstr>Histogram</vt:lpstr>
      <vt:lpstr>Steps of the Qualitative Research Process</vt:lpstr>
      <vt:lpstr>Data collection strategies</vt:lpstr>
      <vt:lpstr>Data collection strategies (cont’d)</vt:lpstr>
      <vt:lpstr>Analyzing and interpreting the results/data. </vt:lpstr>
      <vt:lpstr>Analyzing and interpreting the results/data (cont’d)</vt:lpstr>
      <vt:lpstr>Types, Designs, &amp; Examples</vt:lpstr>
      <vt:lpstr>Phenomenological Method</vt:lpstr>
      <vt:lpstr>Grounded Theory</vt:lpstr>
      <vt:lpstr>Ethnographic</vt:lpstr>
      <vt:lpstr>Historical</vt:lpstr>
      <vt:lpstr>Summary</vt:lpstr>
      <vt:lpstr>References</vt:lpstr>
    </vt:vector>
  </TitlesOfParts>
  <Company>Deftones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Qualitative Research</dc:title>
  <dc:creator>Valued Acer Customer</dc:creator>
  <cp:lastModifiedBy> </cp:lastModifiedBy>
  <cp:revision>60</cp:revision>
  <dcterms:created xsi:type="dcterms:W3CDTF">2010-09-13T16:21:19Z</dcterms:created>
  <dcterms:modified xsi:type="dcterms:W3CDTF">2010-09-21T20:17:39Z</dcterms:modified>
</cp:coreProperties>
</file>