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62" r:id="rId3"/>
    <p:sldId id="263" r:id="rId4"/>
    <p:sldId id="264" r:id="rId5"/>
    <p:sldId id="277" r:id="rId6"/>
    <p:sldId id="265" r:id="rId7"/>
    <p:sldId id="257" r:id="rId8"/>
    <p:sldId id="258" r:id="rId9"/>
    <p:sldId id="261" r:id="rId10"/>
    <p:sldId id="266" r:id="rId11"/>
    <p:sldId id="271" r:id="rId12"/>
    <p:sldId id="272" r:id="rId13"/>
    <p:sldId id="273" r:id="rId14"/>
    <p:sldId id="267" r:id="rId15"/>
    <p:sldId id="274" r:id="rId16"/>
    <p:sldId id="275" r:id="rId17"/>
    <p:sldId id="276" r:id="rId18"/>
    <p:sldId id="279" r:id="rId19"/>
    <p:sldId id="268" r:id="rId20"/>
    <p:sldId id="280"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7368" autoAdjust="0"/>
  </p:normalViewPr>
  <p:slideViewPr>
    <p:cSldViewPr>
      <p:cViewPr varScale="1">
        <p:scale>
          <a:sx n="49" d="100"/>
          <a:sy n="49" d="100"/>
        </p:scale>
        <p:origin x="-732" y="-96"/>
      </p:cViewPr>
      <p:guideLst>
        <p:guide orient="horz" pos="2160"/>
        <p:guide pos="2880"/>
      </p:guideLst>
    </p:cSldViewPr>
  </p:slideViewPr>
  <p:notesTextViewPr>
    <p:cViewPr>
      <p:scale>
        <a:sx n="100" d="100"/>
        <a:sy n="100" d="100"/>
      </p:scale>
      <p:origin x="0" y="3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6D274-C70A-4781-9A8E-4586CF6E3F96}" type="datetimeFigureOut">
              <a:rPr lang="en-US" smtClean="0"/>
              <a:pPr/>
              <a:t>9/21/2010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B1917-33F6-497F-9F37-B216439D072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presentation is to describe the purpose and function of qualitative research.  These students will compare the differences between quantitative and qualitative research.  In addition to, these students will describe the steps of the qualitative research process, as well as explain the different types of qualitative research designs and give specific examples of each.</a:t>
            </a:r>
            <a:endParaRPr lang="en-US" dirty="0"/>
          </a:p>
        </p:txBody>
      </p:sp>
      <p:sp>
        <p:nvSpPr>
          <p:cNvPr id="4" name="Slide Number Placeholder 3"/>
          <p:cNvSpPr>
            <a:spLocks noGrp="1"/>
          </p:cNvSpPr>
          <p:nvPr>
            <p:ph type="sldNum" sz="quarter" idx="10"/>
          </p:nvPr>
        </p:nvSpPr>
        <p:spPr/>
        <p:txBody>
          <a:bodyPr/>
          <a:lstStyle/>
          <a:p>
            <a:fld id="{D0EB1917-33F6-497F-9F37-B216439D0725}"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audit trail and the codebook reflect documentation of data management and analysis, which are important aspects of the last step of the research process.  The theory and research literature that served as a foundation for the study, the decisions made in the planning step of the process, and the decisions and observations that were made during the implementation step all must be considered and tied into the results of the study.  Interpretation of the results leads for dissemination of the research findings, which is the last step in the research process.”</a:t>
            </a:r>
          </a:p>
          <a:p>
            <a:r>
              <a:rPr lang="en-US" dirty="0" smtClean="0"/>
              <a:t>(Macnee &amp; McCabe, 2008, pp. 261)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0EB1917-33F6-497F-9F37-B216439D0725}"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Times New Roman" pitchFamily="18" charset="0"/>
              </a:rPr>
              <a:t>In nursing, phenomenological research and studies are mainly the </a:t>
            </a:r>
            <a:r>
              <a:rPr lang="en-US" sz="1200" b="1" u="sng" kern="1200" dirty="0" smtClean="0">
                <a:solidFill>
                  <a:schemeClr val="tx1"/>
                </a:solidFill>
                <a:latin typeface="Times New Roman" pitchFamily="18" charset="0"/>
                <a:ea typeface="+mn-ea"/>
                <a:cs typeface="Times New Roman" pitchFamily="18" charset="0"/>
              </a:rPr>
              <a:t>human becoming </a:t>
            </a:r>
            <a:r>
              <a:rPr lang="en-US" sz="1200" kern="1200" dirty="0" smtClean="0">
                <a:solidFill>
                  <a:schemeClr val="tx1"/>
                </a:solidFill>
                <a:latin typeface="Times New Roman" pitchFamily="18" charset="0"/>
                <a:ea typeface="+mn-ea"/>
                <a:cs typeface="Times New Roman" pitchFamily="18" charset="0"/>
              </a:rPr>
              <a:t>theory, theory of humanistic nursing, and theory of caring.  </a:t>
            </a:r>
            <a:r>
              <a:rPr lang="en-US" sz="1200" kern="1200" dirty="0" smtClean="0">
                <a:solidFill>
                  <a:schemeClr val="tx1"/>
                </a:solidFill>
                <a:latin typeface="Times New Roman" pitchFamily="18" charset="0"/>
                <a:ea typeface="+mn-ea"/>
                <a:cs typeface="Times New Roman" pitchFamily="18" charset="0"/>
              </a:rPr>
              <a:t>Parse </a:t>
            </a:r>
            <a:r>
              <a:rPr lang="en-US" sz="1200" b="1" u="sng" kern="1200" dirty="0" smtClean="0">
                <a:solidFill>
                  <a:schemeClr val="tx1"/>
                </a:solidFill>
                <a:latin typeface="Times New Roman" pitchFamily="18" charset="0"/>
                <a:ea typeface="+mn-ea"/>
                <a:cs typeface="Times New Roman" pitchFamily="18" charset="0"/>
              </a:rPr>
              <a:t>(</a:t>
            </a:r>
            <a:r>
              <a:rPr lang="en-US" sz="1200" b="1" u="sng" kern="1200" dirty="0" err="1" smtClean="0">
                <a:solidFill>
                  <a:schemeClr val="tx1"/>
                </a:solidFill>
                <a:latin typeface="Times New Roman" pitchFamily="18" charset="0"/>
                <a:ea typeface="+mn-ea"/>
                <a:cs typeface="Times New Roman" pitchFamily="18" charset="0"/>
              </a:rPr>
              <a:t>xxxx</a:t>
            </a:r>
            <a:r>
              <a:rPr lang="en-US" sz="1200" b="1" u="sng" kern="1200" dirty="0" smtClean="0">
                <a:solidFill>
                  <a:schemeClr val="tx1"/>
                </a:solidFill>
                <a:latin typeface="Times New Roman" pitchFamily="18" charset="0"/>
                <a:ea typeface="+mn-ea"/>
                <a:cs typeface="Times New Roman" pitchFamily="18" charset="0"/>
              </a:rPr>
              <a:t>) </a:t>
            </a:r>
            <a:r>
              <a:rPr lang="en-US" sz="1200" kern="1200" dirty="0" smtClean="0">
                <a:solidFill>
                  <a:schemeClr val="tx1"/>
                </a:solidFill>
                <a:latin typeface="Times New Roman" pitchFamily="18" charset="0"/>
                <a:ea typeface="+mn-ea"/>
                <a:cs typeface="Times New Roman" pitchFamily="18" charset="0"/>
              </a:rPr>
              <a:t>states in her human becoming theory that qualitative research is the only research that should be used </a:t>
            </a:r>
            <a:r>
              <a:rPr lang="en-US" sz="1200" kern="1200" dirty="0" smtClean="0">
                <a:solidFill>
                  <a:schemeClr val="tx1"/>
                </a:solidFill>
                <a:latin typeface="Times New Roman" pitchFamily="18" charset="0"/>
                <a:ea typeface="+mn-ea"/>
                <a:cs typeface="Times New Roman" pitchFamily="18" charset="0"/>
              </a:rPr>
              <a:t>(</a:t>
            </a:r>
            <a:r>
              <a:rPr lang="en-US" sz="1200" b="1" u="sng" kern="1200" dirty="0" smtClean="0">
                <a:solidFill>
                  <a:schemeClr val="tx1"/>
                </a:solidFill>
                <a:latin typeface="Times New Roman" pitchFamily="18" charset="0"/>
                <a:ea typeface="+mn-ea"/>
                <a:cs typeface="Times New Roman" pitchFamily="18" charset="0"/>
              </a:rPr>
              <a:t>as cited in </a:t>
            </a:r>
            <a:r>
              <a:rPr lang="en-US" sz="1200" kern="1200" dirty="0" smtClean="0">
                <a:solidFill>
                  <a:schemeClr val="tx1"/>
                </a:solidFill>
                <a:latin typeface="Times New Roman" pitchFamily="18" charset="0"/>
                <a:ea typeface="+mn-ea"/>
                <a:cs typeface="Times New Roman" pitchFamily="18" charset="0"/>
              </a:rPr>
              <a:t>Burns </a:t>
            </a:r>
            <a:r>
              <a:rPr lang="en-US" sz="1200" kern="1200" dirty="0" smtClean="0">
                <a:solidFill>
                  <a:schemeClr val="tx1"/>
                </a:solidFill>
                <a:latin typeface="Times New Roman" pitchFamily="18" charset="0"/>
                <a:ea typeface="+mn-ea"/>
                <a:cs typeface="Times New Roman" pitchFamily="18" charset="0"/>
              </a:rPr>
              <a:t>&amp; Grove, 2009, p. 55).  She also states that phenomenology includes all qualitative research methods.  Many nursing studies are based on Parse’s human becoming theory (p. 55).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0EB1917-33F6-497F-9F37-B216439D0725}"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Times New Roman" pitchFamily="18" charset="0"/>
              </a:rPr>
              <a:t>The modes of the grounded theory as described by </a:t>
            </a:r>
            <a:r>
              <a:rPr lang="en-US" sz="1200" kern="1200" dirty="0" err="1" smtClean="0">
                <a:solidFill>
                  <a:schemeClr val="tx1"/>
                </a:solidFill>
                <a:latin typeface="Times New Roman" pitchFamily="18" charset="0"/>
                <a:ea typeface="+mn-ea"/>
                <a:cs typeface="Times New Roman" pitchFamily="18" charset="0"/>
              </a:rPr>
              <a:t>Artinian</a:t>
            </a:r>
            <a:r>
              <a:rPr lang="en-US" sz="1200" kern="1200" dirty="0" smtClean="0">
                <a:solidFill>
                  <a:schemeClr val="tx1"/>
                </a:solidFill>
                <a:latin typeface="Times New Roman" pitchFamily="18" charset="0"/>
                <a:ea typeface="+mn-ea"/>
                <a:cs typeface="Times New Roman" pitchFamily="18" charset="0"/>
              </a:rPr>
              <a:t> (1988) include the descriptive mode, discovery mode, emergent fit mode, and the intervention mode.  The descriptive mode precedes all other modes and provides detail for the research study </a:t>
            </a:r>
            <a:r>
              <a:rPr lang="en-US" sz="1200" b="1" u="sng" kern="1200" dirty="0" smtClean="0">
                <a:solidFill>
                  <a:schemeClr val="tx1"/>
                </a:solidFill>
                <a:latin typeface="Times New Roman" pitchFamily="18" charset="0"/>
                <a:ea typeface="+mn-ea"/>
                <a:cs typeface="Times New Roman" pitchFamily="18" charset="0"/>
              </a:rPr>
              <a:t>(as cited in </a:t>
            </a:r>
            <a:r>
              <a:rPr lang="en-US" sz="1200" kern="1200" dirty="0" smtClean="0">
                <a:solidFill>
                  <a:schemeClr val="tx1"/>
                </a:solidFill>
                <a:latin typeface="Times New Roman" pitchFamily="18" charset="0"/>
                <a:ea typeface="+mn-ea"/>
                <a:cs typeface="Times New Roman" pitchFamily="18" charset="0"/>
              </a:rPr>
              <a:t>Burns </a:t>
            </a:r>
            <a:r>
              <a:rPr lang="en-US" sz="1200" kern="1200" dirty="0" smtClean="0">
                <a:solidFill>
                  <a:schemeClr val="tx1"/>
                </a:solidFill>
                <a:latin typeface="Times New Roman" pitchFamily="18" charset="0"/>
                <a:ea typeface="+mn-ea"/>
                <a:cs typeface="Times New Roman" pitchFamily="18" charset="0"/>
              </a:rPr>
              <a:t>&amp; Grove, 2009, p. 56).  The discovery mode identifies patterns of life experiences of the subjects and relates the patterns.  In the emergent fit mode, the researcher is able to focus on one part of theory and extend or refine the theory after it has been developed (p. 56).  The final mode, or the intervention mode tests the relationship in substantive theory (p. 56).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0EB1917-33F6-497F-9F37-B216439D0725}"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Times New Roman" pitchFamily="18" charset="0"/>
                <a:ea typeface="+mn-ea"/>
                <a:cs typeface="Times New Roman" pitchFamily="18" charset="0"/>
              </a:rPr>
              <a:t>Ethnographic research, although it does focus on culture, does not include all cultural research.  </a:t>
            </a:r>
            <a:r>
              <a:rPr lang="en-US" sz="1200" kern="1200" dirty="0" smtClean="0">
                <a:solidFill>
                  <a:schemeClr val="tx1"/>
                </a:solidFill>
                <a:latin typeface="Times New Roman" pitchFamily="18" charset="0"/>
                <a:ea typeface="+mn-ea"/>
                <a:cs typeface="Times New Roman" pitchFamily="18" charset="0"/>
              </a:rPr>
              <a:t>Ethnographic research focuses on the ways of life of varying cultures, subcultures, and subculture groups (Burns &amp; Grove, 2009, p. 57).  Ethnography, in turn, results in theories of culture and has even been linked to foreign or remote cultures (p. 57).  </a:t>
            </a:r>
            <a:r>
              <a:rPr lang="en-US" sz="1200" b="1" u="sng" kern="1200" dirty="0" smtClean="0">
                <a:solidFill>
                  <a:schemeClr val="tx1"/>
                </a:solidFill>
                <a:latin typeface="Times New Roman" pitchFamily="18" charset="0"/>
                <a:ea typeface="+mn-ea"/>
                <a:cs typeface="Times New Roman" pitchFamily="18" charset="0"/>
              </a:rPr>
              <a:t>Nursing research and ethnography strives to promote and maintain culturally competent and specific care</a:t>
            </a:r>
            <a:r>
              <a:rPr lang="en-US" sz="1200" kern="1200" dirty="0" smtClean="0">
                <a:solidFill>
                  <a:schemeClr val="tx1"/>
                </a:solidFill>
                <a:latin typeface="Times New Roman" pitchFamily="18" charset="0"/>
                <a:ea typeface="+mn-ea"/>
                <a:cs typeface="Times New Roman" pitchFamily="18" charset="0"/>
              </a:rPr>
              <a:t>. </a:t>
            </a:r>
            <a:endParaRPr lang="en-US" sz="1200" kern="1200" dirty="0" smtClean="0">
              <a:solidFill>
                <a:schemeClr val="tx1"/>
              </a:solidFill>
              <a:latin typeface="Times New Roman" pitchFamily="18" charset="0"/>
              <a:ea typeface="+mn-ea"/>
              <a:cs typeface="Times New Roman" pitchFamily="18" charset="0"/>
            </a:endParaRPr>
          </a:p>
          <a:p>
            <a:endParaRPr lang="en-US" sz="1200" kern="1200" dirty="0" smtClean="0">
              <a:solidFill>
                <a:schemeClr val="tx1"/>
              </a:solidFill>
              <a:latin typeface="Times New Roman" pitchFamily="18" charset="0"/>
              <a:ea typeface="+mn-ea"/>
              <a:cs typeface="Times New Roman" pitchFamily="18" charset="0"/>
            </a:endParaRPr>
          </a:p>
          <a:p>
            <a:endParaRPr lang="en-US" sz="1200" kern="1200" dirty="0" smtClean="0">
              <a:solidFill>
                <a:schemeClr val="tx1"/>
              </a:solidFill>
              <a:latin typeface="Times New Roman" pitchFamily="18" charset="0"/>
              <a:ea typeface="+mn-ea"/>
              <a:cs typeface="Times New Roman" pitchFamily="18" charset="0"/>
            </a:endParaRPr>
          </a:p>
          <a:p>
            <a:r>
              <a:rPr lang="en-US" sz="1200" b="1" u="sng" kern="1200" dirty="0" smtClean="0">
                <a:solidFill>
                  <a:schemeClr val="tx1"/>
                </a:solidFill>
                <a:latin typeface="Times New Roman" pitchFamily="18" charset="0"/>
                <a:ea typeface="+mn-ea"/>
                <a:cs typeface="Times New Roman" pitchFamily="18" charset="0"/>
              </a:rPr>
              <a:t>Citations</a:t>
            </a:r>
            <a:endParaRPr lang="en-US" b="1" u="sng"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0EB1917-33F6-497F-9F37-B216439D0725}"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Times New Roman" pitchFamily="18" charset="0"/>
              </a:rPr>
              <a:t>This method requires the researcher to define a phenomenon in a manner that can be clearly delineated so that the data sources can be identified.  Also, unlike other research methods, historical method includes evaluation of data sources for their reliability. </a:t>
            </a:r>
            <a:r>
              <a:rPr lang="en-US" sz="1200" kern="1200" baseline="0" dirty="0" smtClean="0">
                <a:solidFill>
                  <a:schemeClr val="tx1"/>
                </a:solidFill>
                <a:latin typeface="Times New Roman" pitchFamily="18" charset="0"/>
                <a:ea typeface="+mn-ea"/>
                <a:cs typeface="Times New Roman" pitchFamily="18" charset="0"/>
              </a:rPr>
              <a:t>  </a:t>
            </a:r>
            <a:r>
              <a:rPr lang="en-US" sz="1200" kern="1200" dirty="0" smtClean="0">
                <a:solidFill>
                  <a:schemeClr val="tx1"/>
                </a:solidFill>
                <a:latin typeface="Times New Roman" pitchFamily="18" charset="0"/>
                <a:ea typeface="+mn-ea"/>
                <a:cs typeface="Times New Roman" pitchFamily="18" charset="0"/>
              </a:rPr>
              <a:t>(Another shorter way to say this definition: provides data about past processes to gain insight about the present and future)</a:t>
            </a:r>
            <a:r>
              <a:rPr lang="en-US" sz="1200" kern="1200" baseline="0" dirty="0" smtClean="0">
                <a:solidFill>
                  <a:schemeClr val="tx1"/>
                </a:solidFill>
                <a:latin typeface="Times New Roman" pitchFamily="18" charset="0"/>
                <a:ea typeface="+mn-ea"/>
                <a:cs typeface="Times New Roman" pitchFamily="18" charset="0"/>
              </a:rPr>
              <a:t>  </a:t>
            </a:r>
            <a:r>
              <a:rPr lang="en-US" sz="1200" b="1" u="sng" kern="1200" dirty="0" smtClean="0">
                <a:solidFill>
                  <a:schemeClr val="tx1"/>
                </a:solidFill>
                <a:latin typeface="Times New Roman" pitchFamily="18" charset="0"/>
                <a:ea typeface="+mn-ea"/>
                <a:cs typeface="Times New Roman" pitchFamily="18" charset="0"/>
              </a:rPr>
              <a:t>Example of research: an article on the use of side rails in American hospitals Source: (Macnee &amp; McCabe,</a:t>
            </a:r>
            <a:r>
              <a:rPr lang="en-US" sz="1200" b="1" u="sng" kern="1200" baseline="0" dirty="0" smtClean="0">
                <a:solidFill>
                  <a:schemeClr val="tx1"/>
                </a:solidFill>
                <a:latin typeface="Times New Roman" pitchFamily="18" charset="0"/>
                <a:ea typeface="+mn-ea"/>
                <a:cs typeface="Times New Roman" pitchFamily="18" charset="0"/>
              </a:rPr>
              <a:t> </a:t>
            </a:r>
            <a:r>
              <a:rPr lang="en-US" sz="1200" b="1" u="sng" kern="1200" dirty="0" smtClean="0">
                <a:solidFill>
                  <a:schemeClr val="tx1"/>
                </a:solidFill>
                <a:latin typeface="Times New Roman" pitchFamily="18" charset="0"/>
                <a:ea typeface="+mn-ea"/>
                <a:cs typeface="Times New Roman" pitchFamily="18" charset="0"/>
              </a:rPr>
              <a:t>2008, p. 193-194</a:t>
            </a:r>
            <a:r>
              <a:rPr lang="en-US" sz="1200" b="1" u="sng" kern="1200" dirty="0" smtClean="0">
                <a:solidFill>
                  <a:schemeClr val="tx1"/>
                </a:solidFill>
                <a:latin typeface="Times New Roman" pitchFamily="18" charset="0"/>
                <a:ea typeface="+mn-ea"/>
                <a:cs typeface="Times New Roman" pitchFamily="18" charset="0"/>
              </a:rPr>
              <a:t>).</a:t>
            </a:r>
          </a:p>
          <a:p>
            <a:endParaRPr lang="en-US" sz="1200" b="1" u="sng" kern="1200" dirty="0" smtClean="0">
              <a:solidFill>
                <a:schemeClr val="tx1"/>
              </a:solidFill>
              <a:latin typeface="Times New Roman" pitchFamily="18" charset="0"/>
              <a:ea typeface="+mn-ea"/>
              <a:cs typeface="Times New Roman" pitchFamily="18" charset="0"/>
            </a:endParaRPr>
          </a:p>
          <a:p>
            <a:endParaRPr lang="en-US" sz="1200" b="1" u="sng" kern="1200" dirty="0" smtClean="0">
              <a:solidFill>
                <a:schemeClr val="tx1"/>
              </a:solidFill>
              <a:latin typeface="Times New Roman" pitchFamily="18" charset="0"/>
              <a:ea typeface="+mn-ea"/>
              <a:cs typeface="Times New Roman" pitchFamily="18" charset="0"/>
            </a:endParaRPr>
          </a:p>
          <a:p>
            <a:r>
              <a:rPr lang="en-US" sz="1200" b="1" u="sng" kern="1200" dirty="0" smtClean="0">
                <a:solidFill>
                  <a:schemeClr val="tx1"/>
                </a:solidFill>
                <a:latin typeface="Times New Roman" pitchFamily="18" charset="0"/>
                <a:ea typeface="+mn-ea"/>
                <a:cs typeface="Times New Roman" pitchFamily="18" charset="0"/>
              </a:rPr>
              <a:t>Punctuation</a:t>
            </a:r>
          </a:p>
          <a:p>
            <a:endParaRPr lang="en-US" sz="1200" b="1" u="sng" kern="1200" dirty="0" smtClean="0">
              <a:solidFill>
                <a:schemeClr val="tx1"/>
              </a:solidFill>
              <a:latin typeface="Times New Roman" pitchFamily="18" charset="0"/>
              <a:ea typeface="+mn-ea"/>
              <a:cs typeface="Times New Roman" pitchFamily="18" charset="0"/>
            </a:endParaRPr>
          </a:p>
          <a:p>
            <a:r>
              <a:rPr lang="en-US" sz="1200" b="1" u="sng" kern="1200" dirty="0" smtClean="0">
                <a:solidFill>
                  <a:schemeClr val="tx1"/>
                </a:solidFill>
                <a:latin typeface="Times New Roman" pitchFamily="18" charset="0"/>
                <a:ea typeface="+mn-ea"/>
                <a:cs typeface="Times New Roman" pitchFamily="18" charset="0"/>
              </a:rPr>
              <a:t>Example lacks the specificity</a:t>
            </a:r>
            <a:r>
              <a:rPr lang="en-US" sz="1200" b="1" u="sng" kern="1200" baseline="0" dirty="0" smtClean="0">
                <a:solidFill>
                  <a:schemeClr val="tx1"/>
                </a:solidFill>
                <a:latin typeface="Times New Roman" pitchFamily="18" charset="0"/>
                <a:ea typeface="+mn-ea"/>
                <a:cs typeface="Times New Roman" pitchFamily="18" charset="0"/>
              </a:rPr>
              <a:t> you used in the other examples</a:t>
            </a:r>
            <a:endParaRPr lang="en-US" sz="1200" b="1" u="sng" kern="1200" dirty="0" smtClean="0">
              <a:solidFill>
                <a:schemeClr val="tx1"/>
              </a:solidFill>
              <a:latin typeface="Times New Roman" pitchFamily="18" charset="0"/>
              <a:ea typeface="+mn-ea"/>
              <a:cs typeface="Times New Roman" pitchFamily="18" charset="0"/>
            </a:endParaRPr>
          </a:p>
          <a:p>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0EB1917-33F6-497F-9F37-B216439D0725}"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 it is important to remember </a:t>
            </a:r>
            <a:r>
              <a:rPr lang="en-US" b="1" u="sng" dirty="0" smtClean="0"/>
              <a:t>that purpose of qualitative research</a:t>
            </a:r>
            <a:r>
              <a:rPr lang="en-US" b="1" u="sng" baseline="0" dirty="0" smtClean="0"/>
              <a:t> </a:t>
            </a:r>
            <a:r>
              <a:rPr lang="en-US" baseline="0" dirty="0" smtClean="0"/>
              <a:t>is to explore a phenomenon, while quantitative research tries to confirm a hypothesis.  Qualitative research procedures are semi-structured and include data collection, managing and analyzing data, and interpreting the results. </a:t>
            </a:r>
            <a:r>
              <a:rPr lang="en-US" sz="1200" kern="1200" dirty="0" smtClean="0">
                <a:solidFill>
                  <a:schemeClr val="tx1"/>
                </a:solidFill>
                <a:latin typeface="Times New Roman" pitchFamily="18" charset="0"/>
                <a:ea typeface="+mn-ea"/>
                <a:cs typeface="Times New Roman" pitchFamily="18" charset="0"/>
              </a:rPr>
              <a:t>(Macnee</a:t>
            </a:r>
            <a:r>
              <a:rPr lang="en-US" sz="1200" kern="1200" baseline="0" dirty="0" smtClean="0">
                <a:solidFill>
                  <a:schemeClr val="tx1"/>
                </a:solidFill>
                <a:latin typeface="Times New Roman" pitchFamily="18" charset="0"/>
                <a:ea typeface="+mn-ea"/>
                <a:cs typeface="Times New Roman" pitchFamily="18" charset="0"/>
              </a:rPr>
              <a:t> &amp; McCabe, 2008)</a:t>
            </a:r>
            <a:endParaRPr lang="en-US" dirty="0"/>
          </a:p>
        </p:txBody>
      </p:sp>
      <p:sp>
        <p:nvSpPr>
          <p:cNvPr id="4" name="Slide Number Placeholder 3"/>
          <p:cNvSpPr>
            <a:spLocks noGrp="1"/>
          </p:cNvSpPr>
          <p:nvPr>
            <p:ph type="sldNum" sz="quarter" idx="10"/>
          </p:nvPr>
        </p:nvSpPr>
        <p:spPr/>
        <p:txBody>
          <a:bodyPr/>
          <a:lstStyle/>
          <a:p>
            <a:fld id="{D0EB1917-33F6-497F-9F37-B216439D0725}"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Lastly,</a:t>
            </a:r>
            <a:r>
              <a:rPr lang="en-US" baseline="0" dirty="0" smtClean="0"/>
              <a:t> t</a:t>
            </a:r>
            <a:r>
              <a:rPr lang="en-US" dirty="0" smtClean="0"/>
              <a:t>he four types</a:t>
            </a:r>
            <a:r>
              <a:rPr lang="en-US" baseline="0" dirty="0" smtClean="0"/>
              <a:t> of qualitative research designs are phenomenological, grounded theory, ethnographic, and historical research.  Keep in mind that qualitative research designs </a:t>
            </a:r>
            <a:r>
              <a:rPr lang="en-US" b="1" u="sng" baseline="0" dirty="0" smtClean="0"/>
              <a:t>show to similarities </a:t>
            </a:r>
            <a:r>
              <a:rPr lang="en-US" baseline="0" dirty="0" smtClean="0"/>
              <a:t>and contrasts among the data, while quantitative research designs predict and control the outcome.  (Macnee &amp; McCabe, 2008)</a:t>
            </a:r>
            <a:endParaRPr lang="en-US" dirty="0"/>
          </a:p>
        </p:txBody>
      </p:sp>
      <p:sp>
        <p:nvSpPr>
          <p:cNvPr id="4" name="Slide Number Placeholder 3"/>
          <p:cNvSpPr>
            <a:spLocks noGrp="1"/>
          </p:cNvSpPr>
          <p:nvPr>
            <p:ph type="sldNum" sz="quarter" idx="10"/>
          </p:nvPr>
        </p:nvSpPr>
        <p:spPr/>
        <p:txBody>
          <a:bodyPr/>
          <a:lstStyle/>
          <a:p>
            <a:fld id="{D0EB1917-33F6-497F-9F37-B216439D0725}"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EB1917-33F6-497F-9F37-B216439D0725}"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Rigor is both a strict process of data collection and analysis and a term that reflects the overall quality of that process in qualitative research.  It is reflected in the consistency of data analysis and interpretation, the trustworthiness of the data </a:t>
            </a:r>
            <a:r>
              <a:rPr lang="en-US" sz="1200" b="1" u="sng" kern="1200" dirty="0" smtClean="0">
                <a:solidFill>
                  <a:schemeClr val="tx1"/>
                </a:solidFill>
                <a:latin typeface="+mn-lt"/>
                <a:ea typeface="+mn-ea"/>
                <a:cs typeface="+mn-cs"/>
              </a:rPr>
              <a:t>collected the </a:t>
            </a:r>
            <a:r>
              <a:rPr lang="en-US" sz="1200" kern="1200" dirty="0" smtClean="0">
                <a:solidFill>
                  <a:schemeClr val="tx1"/>
                </a:solidFill>
                <a:latin typeface="+mn-lt"/>
                <a:ea typeface="+mn-ea"/>
                <a:cs typeface="+mn-cs"/>
              </a:rPr>
              <a:t>transferability of the themes, and the credibility of the data. (Macnee &amp; McCabe,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2008, p. 170)</a:t>
            </a:r>
          </a:p>
          <a:p>
            <a:endParaRPr lang="en-US" dirty="0" smtClean="0"/>
          </a:p>
          <a:p>
            <a:endParaRPr lang="en-US" dirty="0" smtClean="0"/>
          </a:p>
          <a:p>
            <a:r>
              <a:rPr lang="en-US" b="1" u="sng" dirty="0" smtClean="0"/>
              <a:t>Punctuation</a:t>
            </a:r>
            <a:endParaRPr lang="en-US" b="1" u="sng" dirty="0"/>
          </a:p>
        </p:txBody>
      </p:sp>
      <p:sp>
        <p:nvSpPr>
          <p:cNvPr id="4" name="Slide Number Placeholder 3"/>
          <p:cNvSpPr>
            <a:spLocks noGrp="1"/>
          </p:cNvSpPr>
          <p:nvPr>
            <p:ph type="sldNum" sz="quarter" idx="10"/>
          </p:nvPr>
        </p:nvSpPr>
        <p:spPr/>
        <p:txBody>
          <a:bodyPr/>
          <a:lstStyle/>
          <a:p>
            <a:fld id="{D0EB1917-33F6-497F-9F37-B216439D0725}"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Times New Roman" pitchFamily="18" charset="0"/>
                <a:ea typeface="+mn-ea"/>
                <a:cs typeface="Times New Roman" pitchFamily="18" charset="0"/>
              </a:rPr>
              <a:t>According</a:t>
            </a:r>
            <a:r>
              <a:rPr lang="en-US" sz="1200" kern="1200" baseline="0" dirty="0" smtClean="0">
                <a:solidFill>
                  <a:schemeClr val="tx1"/>
                </a:solidFill>
                <a:latin typeface="Times New Roman" pitchFamily="18" charset="0"/>
                <a:ea typeface="+mn-ea"/>
                <a:cs typeface="Times New Roman" pitchFamily="18" charset="0"/>
              </a:rPr>
              <a:t> to Macnee </a:t>
            </a:r>
            <a:r>
              <a:rPr lang="en-US" sz="1200" b="1" u="sng" kern="1200" baseline="0" dirty="0" smtClean="0">
                <a:solidFill>
                  <a:schemeClr val="tx1"/>
                </a:solidFill>
                <a:latin typeface="Times New Roman" pitchFamily="18" charset="0"/>
                <a:ea typeface="+mn-ea"/>
                <a:cs typeface="Times New Roman" pitchFamily="18" charset="0"/>
              </a:rPr>
              <a:t>&amp;</a:t>
            </a:r>
            <a:r>
              <a:rPr lang="en-US" sz="1200" kern="1200" baseline="0" dirty="0" smtClean="0">
                <a:solidFill>
                  <a:schemeClr val="tx1"/>
                </a:solidFill>
                <a:latin typeface="Times New Roman" pitchFamily="18" charset="0"/>
                <a:ea typeface="+mn-ea"/>
                <a:cs typeface="Times New Roman" pitchFamily="18" charset="0"/>
              </a:rPr>
              <a:t> McCabe (2008), v</a:t>
            </a:r>
            <a:r>
              <a:rPr lang="en-US" sz="1200" kern="1200" dirty="0" smtClean="0">
                <a:solidFill>
                  <a:schemeClr val="tx1"/>
                </a:solidFill>
                <a:latin typeface="Times New Roman" pitchFamily="18" charset="0"/>
                <a:ea typeface="+mn-ea"/>
                <a:cs typeface="Times New Roman" pitchFamily="18" charset="0"/>
              </a:rPr>
              <a:t>alidity reflects how accurately the measure yields information about the true or real variable being studied.  A measure is valid if it measures correctly and accurately what it is intended to measure.  The more abstract the variable to be measured, the more validity becomes an issue. (Macnee</a:t>
            </a:r>
            <a:r>
              <a:rPr lang="en-US" sz="1200" kern="1200" baseline="0" dirty="0" smtClean="0">
                <a:solidFill>
                  <a:schemeClr val="tx1"/>
                </a:solidFill>
                <a:latin typeface="Times New Roman" pitchFamily="18" charset="0"/>
                <a:ea typeface="+mn-ea"/>
                <a:cs typeface="Times New Roman" pitchFamily="18" charset="0"/>
              </a:rPr>
              <a:t> &amp; McCabe, 2008</a:t>
            </a:r>
            <a:r>
              <a:rPr lang="en-US" sz="1200" kern="1200" dirty="0" smtClean="0">
                <a:solidFill>
                  <a:schemeClr val="tx1"/>
                </a:solidFill>
                <a:latin typeface="Times New Roman" pitchFamily="18" charset="0"/>
                <a:ea typeface="+mn-ea"/>
                <a:cs typeface="Times New Roman" pitchFamily="18" charset="0"/>
              </a:rPr>
              <a:t>, p. 182)</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0EB1917-33F6-497F-9F37-B216439D0725}"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	In quantitative research, the general framework</a:t>
            </a:r>
            <a:r>
              <a:rPr lang="en-US" sz="1200" baseline="0" dirty="0" smtClean="0">
                <a:latin typeface="Times New Roman" pitchFamily="18" charset="0"/>
                <a:cs typeface="Times New Roman" pitchFamily="18" charset="0"/>
              </a:rPr>
              <a:t> focuses on confirming a hypothesis (Saleem, 2010).  According to Macnee and </a:t>
            </a:r>
            <a:r>
              <a:rPr lang="en-US" sz="1200" b="1" u="sng" baseline="0" dirty="0" smtClean="0">
                <a:latin typeface="Times New Roman" pitchFamily="18" charset="0"/>
                <a:cs typeface="Times New Roman" pitchFamily="18" charset="0"/>
              </a:rPr>
              <a:t>McCance</a:t>
            </a:r>
            <a:r>
              <a:rPr lang="en-US" sz="1200" baseline="0" dirty="0" smtClean="0">
                <a:latin typeface="Times New Roman" pitchFamily="18" charset="0"/>
                <a:cs typeface="Times New Roman" pitchFamily="18" charset="0"/>
              </a:rPr>
              <a:t> (2008), this is done by “understanding and breaking down the phenomenon into parts to see how they do or do not connect” (p. 29).  The objective for quantitative research is to predict and control (Saleem, 2010).  Researchers achieve this by collecting information particular to the specific piece of the phenomenon being explored (Macnee &amp; McCance, 2008).  In quantitative research, the procedures involve “identifying specific aspects of a problem” (Macnee &amp; </a:t>
            </a:r>
            <a:r>
              <a:rPr lang="en-US" sz="1200" b="1" u="sng" baseline="0" dirty="0" smtClean="0">
                <a:latin typeface="Times New Roman" pitchFamily="18" charset="0"/>
                <a:cs typeface="Times New Roman" pitchFamily="18" charset="0"/>
              </a:rPr>
              <a:t>McCance</a:t>
            </a:r>
            <a:r>
              <a:rPr lang="en-US" sz="1200" baseline="0" dirty="0" smtClean="0">
                <a:latin typeface="Times New Roman" pitchFamily="18" charset="0"/>
                <a:cs typeface="Times New Roman" pitchFamily="18" charset="0"/>
              </a:rPr>
              <a:t>, 2008, p. 31).  Because quantitative research focuses on breaking down the phenomenon into parts, the procedures aim to isolate and examine the various parts (Macnee &amp; </a:t>
            </a:r>
            <a:r>
              <a:rPr lang="en-US" sz="1200" b="1" u="sng" baseline="0" dirty="0" smtClean="0">
                <a:latin typeface="Times New Roman" pitchFamily="18" charset="0"/>
                <a:cs typeface="Times New Roman" pitchFamily="18" charset="0"/>
              </a:rPr>
              <a:t>McCance</a:t>
            </a:r>
            <a:r>
              <a:rPr lang="en-US" sz="1200" baseline="0" dirty="0" smtClean="0">
                <a:latin typeface="Times New Roman" pitchFamily="18" charset="0"/>
                <a:cs typeface="Times New Roman" pitchFamily="18" charset="0"/>
              </a:rPr>
              <a:t>, 2008).  Highly structured methods are used, such as questionnaires, surveys, and structured observation (Saleem, 2010).  Quantitative research uses objective information with the focus on yielding predictions and control (Macnee &amp; McCance, 2008). </a:t>
            </a:r>
          </a:p>
          <a:p>
            <a:r>
              <a:rPr lang="en-US" sz="1200" baseline="0" dirty="0" smtClean="0">
                <a:latin typeface="Times New Roman" pitchFamily="18" charset="0"/>
                <a:cs typeface="Times New Roman" pitchFamily="18" charset="0"/>
              </a:rPr>
              <a:t>	On the other hand, the general framework in qualitative research focuses on exploring a phenomenon as a whole (Saleem, 2010).  According to Macnee and </a:t>
            </a:r>
            <a:r>
              <a:rPr lang="en-US" sz="1200" b="1" u="sng" baseline="0" dirty="0" smtClean="0">
                <a:latin typeface="Times New Roman" pitchFamily="18" charset="0"/>
                <a:cs typeface="Times New Roman" pitchFamily="18" charset="0"/>
              </a:rPr>
              <a:t>McCance </a:t>
            </a:r>
            <a:r>
              <a:rPr lang="en-US" sz="1200" baseline="0" dirty="0" smtClean="0">
                <a:latin typeface="Times New Roman" pitchFamily="18" charset="0"/>
                <a:cs typeface="Times New Roman" pitchFamily="18" charset="0"/>
              </a:rPr>
              <a:t>(2008), qualitative research “attempts to build a complete picture of a phenomenon of interest” (p. 28). The objective is to understand the “what, how, and why” in a particular phenomenon (Saleem, 2010).  Essentially, comparing the similarities and contrasts within a phenomenon (Saleem, 2010).  In qualitative research, a </a:t>
            </a:r>
            <a:r>
              <a:rPr lang="en-US" sz="1200" b="1" u="sng" baseline="0" dirty="0" smtClean="0">
                <a:latin typeface="Times New Roman" pitchFamily="18" charset="0"/>
                <a:cs typeface="Times New Roman" pitchFamily="18" charset="0"/>
              </a:rPr>
              <a:t>systemic </a:t>
            </a:r>
            <a:r>
              <a:rPr lang="en-US" sz="1200" baseline="0" dirty="0" smtClean="0">
                <a:latin typeface="Times New Roman" pitchFamily="18" charset="0"/>
                <a:cs typeface="Times New Roman" pitchFamily="18" charset="0"/>
              </a:rPr>
              <a:t>collection of information is used, because it involves understanding the phenomenon as a whole (Macnee &amp; McCance, 2008).  This is achieved by using subjective information and semi-structured methods, such as observations, open and unstructured interviews, in-depth interviews, and focus groups (Saleem, 2010).  These methods involve exploring people in their natural life situations so that researchers can gain as much information pertaining to the complexities in the lives of those people (Macnee &amp; </a:t>
            </a:r>
            <a:r>
              <a:rPr lang="en-US" sz="1200" b="1" u="sng" baseline="0" dirty="0" smtClean="0">
                <a:latin typeface="Times New Roman" pitchFamily="18" charset="0"/>
                <a:cs typeface="Times New Roman" pitchFamily="18" charset="0"/>
              </a:rPr>
              <a:t>McCance</a:t>
            </a:r>
            <a:r>
              <a:rPr lang="en-US" sz="1200" baseline="0" dirty="0" smtClean="0">
                <a:latin typeface="Times New Roman" pitchFamily="18" charset="0"/>
                <a:cs typeface="Times New Roman" pitchFamily="18" charset="0"/>
              </a:rPr>
              <a:t>, 2008). </a:t>
            </a:r>
          </a:p>
          <a:p>
            <a:r>
              <a:rPr lang="en-US" sz="1200" baseline="0"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0EB1917-33F6-497F-9F37-B216439D0725}"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 sampling varies</a:t>
            </a:r>
            <a:r>
              <a:rPr lang="en-US" baseline="0" dirty="0" smtClean="0"/>
              <a:t> between quantitative research and qualitative research, because the overall goal for each is different.  The goal in quantitative research is to make sure that only variables that influence the results are included, while the goal in qualitative research is to add variety by including as many sources possible (Macnee &amp; </a:t>
            </a:r>
            <a:r>
              <a:rPr lang="en-US" b="1" u="sng" baseline="0" dirty="0" smtClean="0"/>
              <a:t>McCance</a:t>
            </a:r>
            <a:r>
              <a:rPr lang="en-US" baseline="0" dirty="0" smtClean="0"/>
              <a:t>, 2008).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Sampling in quantitative research is relatively large, because this type of research aims to avoid bias (Macnee &amp; </a:t>
            </a:r>
            <a:r>
              <a:rPr lang="en-US" b="1" u="sng" baseline="0" dirty="0" smtClean="0"/>
              <a:t>McCance</a:t>
            </a:r>
            <a:r>
              <a:rPr lang="en-US" baseline="0" dirty="0" smtClean="0"/>
              <a:t>, 2008).  In quantitative research, individuals in the population are often referred to as </a:t>
            </a:r>
            <a:r>
              <a:rPr lang="en-US" i="1" baseline="0" dirty="0" smtClean="0"/>
              <a:t>subjects</a:t>
            </a:r>
            <a:r>
              <a:rPr lang="en-US" baseline="0" dirty="0" smtClean="0"/>
              <a:t> (Macnee &amp; </a:t>
            </a:r>
            <a:r>
              <a:rPr lang="en-US" b="1" u="sng" baseline="0" dirty="0" smtClean="0"/>
              <a:t>McCance</a:t>
            </a:r>
            <a:r>
              <a:rPr lang="en-US" baseline="0" dirty="0" smtClean="0"/>
              <a:t>, 2008).  The sampling types used are </a:t>
            </a:r>
            <a:r>
              <a:rPr lang="en-US" i="1" baseline="0" dirty="0" smtClean="0"/>
              <a:t>nonprobability sampling</a:t>
            </a:r>
            <a:r>
              <a:rPr lang="en-US" baseline="0" dirty="0" smtClean="0"/>
              <a:t>, </a:t>
            </a:r>
            <a:r>
              <a:rPr lang="en-US" i="1" baseline="0" dirty="0" smtClean="0"/>
              <a:t>quota sampling</a:t>
            </a:r>
            <a:r>
              <a:rPr lang="en-US" baseline="0" dirty="0" smtClean="0"/>
              <a:t>, </a:t>
            </a:r>
            <a:r>
              <a:rPr lang="en-US" i="1" baseline="0" dirty="0" smtClean="0"/>
              <a:t>purposive sampling</a:t>
            </a:r>
            <a:r>
              <a:rPr lang="en-US" baseline="0" dirty="0" smtClean="0"/>
              <a:t>, </a:t>
            </a:r>
            <a:r>
              <a:rPr lang="en-US" i="1" baseline="0" dirty="0" smtClean="0"/>
              <a:t>probability sampling</a:t>
            </a:r>
            <a:r>
              <a:rPr lang="en-US" baseline="0" dirty="0" smtClean="0"/>
              <a:t>, </a:t>
            </a:r>
            <a:r>
              <a:rPr lang="en-US" i="1" baseline="0" dirty="0" smtClean="0"/>
              <a:t>simple random sampling</a:t>
            </a:r>
            <a:r>
              <a:rPr lang="en-US" baseline="0" dirty="0" smtClean="0"/>
              <a:t>, </a:t>
            </a:r>
            <a:r>
              <a:rPr lang="en-US" i="1" u="none" baseline="0" dirty="0" smtClean="0"/>
              <a:t>stratified random sampling</a:t>
            </a:r>
            <a:r>
              <a:rPr lang="en-US" baseline="0" dirty="0" smtClean="0"/>
              <a:t>, </a:t>
            </a:r>
            <a:r>
              <a:rPr lang="en-US" i="1" baseline="0" dirty="0" smtClean="0"/>
              <a:t>cluster</a:t>
            </a:r>
            <a:r>
              <a:rPr lang="en-US" baseline="0" dirty="0" smtClean="0"/>
              <a:t> </a:t>
            </a:r>
            <a:r>
              <a:rPr lang="en-US" i="1" baseline="0" dirty="0" smtClean="0"/>
              <a:t>sampling</a:t>
            </a:r>
            <a:r>
              <a:rPr lang="en-US" baseline="0" dirty="0" smtClean="0"/>
              <a:t>, and </a:t>
            </a:r>
            <a:r>
              <a:rPr lang="en-US" i="1" baseline="0" dirty="0" smtClean="0"/>
              <a:t>systemic sampling </a:t>
            </a:r>
            <a:r>
              <a:rPr lang="en-US" baseline="0" dirty="0" smtClean="0"/>
              <a:t>(Macnee &amp; </a:t>
            </a:r>
            <a:r>
              <a:rPr lang="en-US" b="1" u="sng" baseline="0" dirty="0" smtClean="0"/>
              <a:t>McCance</a:t>
            </a:r>
            <a:r>
              <a:rPr lang="en-US" baseline="0" dirty="0" smtClean="0"/>
              <a:t>, 2008).  </a:t>
            </a:r>
            <a:r>
              <a:rPr lang="en-US" i="0" baseline="0" dirty="0" smtClean="0"/>
              <a:t>Nonprobability sampling </a:t>
            </a:r>
            <a:r>
              <a:rPr lang="en-US" baseline="0" dirty="0" smtClean="0"/>
              <a:t>does not ensure that everyone in the population of interest has equal chances of being included in the study (Macnee &amp; </a:t>
            </a:r>
            <a:r>
              <a:rPr lang="en-US" b="1" u="sng" baseline="0" dirty="0" smtClean="0"/>
              <a:t>McCance</a:t>
            </a:r>
            <a:r>
              <a:rPr lang="en-US" baseline="0" dirty="0" smtClean="0"/>
              <a:t>, 2008).  Quota sampling is a type of nonprobability sampling and involves using one or more criteria to ensure that a previously established number of subjects are included (Macnee &amp; </a:t>
            </a:r>
            <a:r>
              <a:rPr lang="en-US" b="1" u="sng" baseline="0" dirty="0" smtClean="0"/>
              <a:t>McCance</a:t>
            </a:r>
            <a:r>
              <a:rPr lang="en-US" baseline="0" dirty="0" smtClean="0"/>
              <a:t>, 2008).  Purposive sampling is also a type of nonprobability sampling and involves using subjects who have certain characteristics that are related to the purpose of the research (Macnee &amp; </a:t>
            </a:r>
            <a:r>
              <a:rPr lang="en-US" b="1" u="sng" baseline="0" dirty="0" smtClean="0"/>
              <a:t>McCance</a:t>
            </a:r>
            <a:r>
              <a:rPr lang="en-US" baseline="0" dirty="0" smtClean="0"/>
              <a:t>, 2008).  In probability sampling, all members of the population of interest has an equal chance of being included in the study (Macnee &amp; </a:t>
            </a:r>
            <a:r>
              <a:rPr lang="en-US" b="1" u="sng" baseline="0" dirty="0" smtClean="0"/>
              <a:t>McCance,</a:t>
            </a:r>
            <a:r>
              <a:rPr lang="en-US" baseline="0" dirty="0" smtClean="0"/>
              <a:t> 2008).  Simple random sampling is a type of probability sampling and involves enumerating all members of a population in which subjects will be chosen by a random process (Macnee &amp; </a:t>
            </a:r>
            <a:r>
              <a:rPr lang="en-US" b="1" u="sng" baseline="0" dirty="0" smtClean="0"/>
              <a:t>McCance</a:t>
            </a:r>
            <a:r>
              <a:rPr lang="en-US" baseline="0" dirty="0" smtClean="0"/>
              <a:t>, 2008).  Stratified random sampling is a type of probability sampling and involves grouping members of a population by one or more characters.  Subjects from each group are selected by a random process (Macnee </a:t>
            </a:r>
            <a:r>
              <a:rPr lang="en-US" b="1" u="sng" baseline="0" dirty="0" smtClean="0"/>
              <a:t>&amp; McCanc</a:t>
            </a:r>
            <a:r>
              <a:rPr lang="en-US" baseline="0" dirty="0" smtClean="0"/>
              <a:t>e, 2008).  Cluster sampling is a type of probability sampling and involves enumerating groups of the population by a random process.  Then, subjects are randomly selected from each group (Macnee &amp; </a:t>
            </a:r>
            <a:r>
              <a:rPr lang="en-US" b="1" u="sng" baseline="0" dirty="0" smtClean="0"/>
              <a:t>McCance</a:t>
            </a:r>
            <a:r>
              <a:rPr lang="en-US" baseline="0" dirty="0" smtClean="0"/>
              <a:t>, 2008).  Systemic sampling is a type of probability sampling and involves enumerating members of a population and every k</a:t>
            </a:r>
            <a:r>
              <a:rPr lang="en-US" strike="noStrike" baseline="30000" dirty="0" smtClean="0"/>
              <a:t>th</a:t>
            </a:r>
            <a:r>
              <a:rPr lang="en-US" strike="noStrike" baseline="0" dirty="0" smtClean="0"/>
              <a:t> </a:t>
            </a:r>
            <a:r>
              <a:rPr lang="en-US" baseline="0" dirty="0" smtClean="0"/>
              <a:t>member at a fixed interval is selected (Macnee </a:t>
            </a:r>
            <a:r>
              <a:rPr lang="en-US" b="1" u="sng" baseline="0" dirty="0" smtClean="0"/>
              <a:t>&amp; McCance</a:t>
            </a:r>
            <a:r>
              <a:rPr lang="en-US" baseline="0" dirty="0" smtClean="0"/>
              <a:t>, 2008).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Sampling in qualitative research involves understanding whether the sample fits the population of interest, because this type of study is contingent on subjective experiences of the participants (Macnee &amp; McCabe, 2008).  Therefore, the sample size is often relatively small (Saleem, 2010).  In qualitative research, the individuals in the sample are often referred as </a:t>
            </a:r>
            <a:r>
              <a:rPr lang="en-US" i="1" baseline="0" dirty="0" smtClean="0"/>
              <a:t>participants</a:t>
            </a:r>
            <a:r>
              <a:rPr lang="en-US" baseline="0" dirty="0" smtClean="0"/>
              <a:t>, </a:t>
            </a:r>
            <a:r>
              <a:rPr lang="en-US" i="1" baseline="0" dirty="0" smtClean="0"/>
              <a:t>volunteers</a:t>
            </a:r>
            <a:r>
              <a:rPr lang="en-US" baseline="0" dirty="0" smtClean="0"/>
              <a:t>, </a:t>
            </a:r>
            <a:r>
              <a:rPr lang="en-US" i="1" u="none" baseline="0" dirty="0" smtClean="0"/>
              <a:t>members</a:t>
            </a:r>
            <a:r>
              <a:rPr lang="en-US" baseline="0" dirty="0" smtClean="0"/>
              <a:t>, or </a:t>
            </a:r>
            <a:r>
              <a:rPr lang="en-US" i="1" baseline="0" dirty="0" smtClean="0"/>
              <a:t>informants</a:t>
            </a:r>
            <a:r>
              <a:rPr lang="en-US" baseline="0" dirty="0" smtClean="0"/>
              <a:t> rather than being referred to as </a:t>
            </a:r>
            <a:r>
              <a:rPr lang="en-US" i="1" baseline="0" dirty="0" smtClean="0"/>
              <a:t>subjects </a:t>
            </a:r>
            <a:r>
              <a:rPr lang="en-US" i="0" baseline="0" dirty="0" smtClean="0"/>
              <a:t>(Macnee &amp; </a:t>
            </a:r>
            <a:r>
              <a:rPr lang="en-US" b="1" i="0" u="sng" baseline="0" dirty="0" smtClean="0"/>
              <a:t>McCance</a:t>
            </a:r>
            <a:r>
              <a:rPr lang="en-US" i="0" baseline="0" dirty="0" smtClean="0"/>
              <a:t>, 2008).  Qualitative researchers often use approaches, such as </a:t>
            </a:r>
            <a:r>
              <a:rPr lang="en-US" i="1" baseline="0" dirty="0" smtClean="0"/>
              <a:t>convenience</a:t>
            </a:r>
            <a:r>
              <a:rPr lang="en-US" i="0" baseline="0" dirty="0" smtClean="0"/>
              <a:t> </a:t>
            </a:r>
            <a:r>
              <a:rPr lang="en-US" i="1" baseline="0" dirty="0" smtClean="0"/>
              <a:t>sampling</a:t>
            </a:r>
            <a:r>
              <a:rPr lang="en-US" i="0" baseline="0" dirty="0" smtClean="0"/>
              <a:t>, </a:t>
            </a:r>
            <a:r>
              <a:rPr lang="en-US" i="1" baseline="0" dirty="0" smtClean="0"/>
              <a:t>snowball sampling</a:t>
            </a:r>
            <a:r>
              <a:rPr lang="en-US" i="0" baseline="0" dirty="0" smtClean="0"/>
              <a:t>, and </a:t>
            </a:r>
            <a:r>
              <a:rPr lang="en-US" i="1" baseline="0" dirty="0" smtClean="0"/>
              <a:t>purposive sampling </a:t>
            </a:r>
            <a:r>
              <a:rPr lang="en-US" i="0" baseline="0" dirty="0" smtClean="0"/>
              <a:t>(Macnee &amp; </a:t>
            </a:r>
            <a:r>
              <a:rPr lang="en-US" b="1" i="0" u="sng" baseline="0" dirty="0" smtClean="0"/>
              <a:t>McCance,</a:t>
            </a:r>
            <a:r>
              <a:rPr lang="en-US" i="0" baseline="0" dirty="0" smtClean="0"/>
              <a:t> 2008).  In convenience sampling, the members of the population can be readily found and recruited (Macnee &amp; </a:t>
            </a:r>
            <a:r>
              <a:rPr lang="en-US" b="1" i="0" u="sng" baseline="0" dirty="0" smtClean="0"/>
              <a:t>McCance</a:t>
            </a:r>
            <a:r>
              <a:rPr lang="en-US" i="0" baseline="0" dirty="0" smtClean="0"/>
              <a:t>, 2008).  Therefore, they are “convenient” to recruit.  In snowball sampling, the researcher starts with one participant of a population, and then </a:t>
            </a:r>
            <a:r>
              <a:rPr lang="en-US" b="1" i="0" u="sng" baseline="0" dirty="0" smtClean="0"/>
              <a:t>use</a:t>
            </a:r>
            <a:r>
              <a:rPr lang="en-US" i="0" baseline="0" dirty="0" smtClean="0"/>
              <a:t> that member as a resource for other potential participants.  Then, the researcher will use the next participant to find other potential participants (Macnee &amp; </a:t>
            </a:r>
            <a:r>
              <a:rPr lang="en-US" b="1" i="0" u="sng" baseline="0" dirty="0" smtClean="0"/>
              <a:t>McCance</a:t>
            </a:r>
            <a:r>
              <a:rPr lang="en-US" i="0" baseline="0" dirty="0" smtClean="0"/>
              <a:t>, 2008).  Purposive sampling involves specifically selecting participants based on certain characteristics related to the purpose of the research (Macnee &amp; </a:t>
            </a:r>
            <a:r>
              <a:rPr lang="en-US" b="1" i="0" u="sng" baseline="0" dirty="0" smtClean="0"/>
              <a:t>McCance</a:t>
            </a:r>
            <a:r>
              <a:rPr lang="en-US" i="0" baseline="0" dirty="0" smtClean="0"/>
              <a:t>, 2008). </a:t>
            </a:r>
            <a:endParaRPr lang="en-US" baseline="0" dirty="0" smtClean="0"/>
          </a:p>
        </p:txBody>
      </p:sp>
      <p:sp>
        <p:nvSpPr>
          <p:cNvPr id="4" name="Slide Number Placeholder 3"/>
          <p:cNvSpPr>
            <a:spLocks noGrp="1"/>
          </p:cNvSpPr>
          <p:nvPr>
            <p:ph type="sldNum" sz="quarter" idx="10"/>
          </p:nvPr>
        </p:nvSpPr>
        <p:spPr/>
        <p:txBody>
          <a:bodyPr/>
          <a:lstStyle/>
          <a:p>
            <a:fld id="{D0EB1917-33F6-497F-9F37-B216439D0725}"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In quantitative</a:t>
            </a:r>
            <a:r>
              <a:rPr lang="en-US" baseline="0" dirty="0" smtClean="0"/>
              <a:t> research, there are two variables used: </a:t>
            </a:r>
            <a:r>
              <a:rPr lang="en-US" i="1" baseline="0" dirty="0" smtClean="0"/>
              <a:t>dependent variable </a:t>
            </a:r>
            <a:r>
              <a:rPr lang="en-US" baseline="0" dirty="0" smtClean="0"/>
              <a:t>and </a:t>
            </a:r>
            <a:r>
              <a:rPr lang="en-US" i="1" baseline="0" dirty="0" smtClean="0"/>
              <a:t>independent variable</a:t>
            </a:r>
            <a:r>
              <a:rPr lang="en-US" baseline="0" dirty="0" smtClean="0"/>
              <a:t>.  Because quantitative research involves predicting a particular variable, that variable is referred to as the dependent variable, which is determined by, or depends on the other variables in the research (Macnee &amp; McCabe, 2008).  The independent variables are “those variables in the study that are used to explain or predict the outcome of interest” (Macnee &amp; McCabe, 2008, p. 74).  </a:t>
            </a:r>
            <a:r>
              <a:rPr lang="en-US" i="1" baseline="0" dirty="0" smtClean="0"/>
              <a:t>Predictor</a:t>
            </a:r>
            <a:r>
              <a:rPr lang="en-US" baseline="0" dirty="0" smtClean="0"/>
              <a:t> variables is another term for independent variables because they “predict the dependent variable” (Macnee &amp; McCabe, 2008, p. 74).</a:t>
            </a:r>
            <a:endParaRPr lang="en-US" dirty="0" smtClean="0"/>
          </a:p>
          <a:p>
            <a:r>
              <a:rPr lang="en-US" dirty="0" smtClean="0"/>
              <a:t>	In qualitative research, the term used to describe</a:t>
            </a:r>
            <a:r>
              <a:rPr lang="en-US" baseline="0" dirty="0" smtClean="0"/>
              <a:t> the data analysis is </a:t>
            </a:r>
            <a:r>
              <a:rPr lang="en-US" i="1" baseline="0" dirty="0" smtClean="0"/>
              <a:t>content analysis </a:t>
            </a:r>
            <a:r>
              <a:rPr lang="en-US" baseline="0" dirty="0" smtClean="0"/>
              <a:t>(Macnee &amp; McCabe, 2008).  Content analysis is the “process of understanding, interpreting, and conceptualizing the meanings in quantitative data” (Macnee &amp; McCabe, 2008, p. 70).  To do this, the researcher develops a categorization scheme by breaking down the area of study into units.  Then, pieces of data that reflect the specific ideas in a particular unit are broken down into categories.  This process is referred to as </a:t>
            </a:r>
            <a:r>
              <a:rPr lang="en-US" i="1" baseline="0" dirty="0" smtClean="0"/>
              <a:t>coding</a:t>
            </a:r>
            <a:r>
              <a:rPr lang="en-US" baseline="0" dirty="0" smtClean="0"/>
              <a:t> or </a:t>
            </a:r>
            <a:r>
              <a:rPr lang="en-US" i="1" u="none" baseline="0" dirty="0" smtClean="0"/>
              <a:t>data reduction </a:t>
            </a:r>
            <a:r>
              <a:rPr lang="en-US" baseline="0" dirty="0" smtClean="0"/>
              <a:t>(Macnee &amp; McCabe, 2008).  The purpose of breaking down the units and categorizing them by their ideas is to identify key themes of concepts (Macnee &amp; McCabe, 2008).  A </a:t>
            </a:r>
            <a:r>
              <a:rPr lang="en-US" i="1" baseline="0" dirty="0" smtClean="0"/>
              <a:t>theme</a:t>
            </a:r>
            <a:r>
              <a:rPr lang="en-US" baseline="0" dirty="0" smtClean="0"/>
              <a:t> is “an idea or concept that is implicit in and recurrent throughout the data” (Macnee &amp; McCabe, 2008, p. 72).  Eventually, </a:t>
            </a:r>
            <a:r>
              <a:rPr lang="en-US" i="1" baseline="0" dirty="0" smtClean="0"/>
              <a:t>data saturation </a:t>
            </a:r>
            <a:r>
              <a:rPr lang="en-US" baseline="0" dirty="0" smtClean="0"/>
              <a:t>will occur, which is “the point at which all new information collected is redundant of information already collected” (Macnee &amp; McCabe, 2008, p. 72). </a:t>
            </a:r>
          </a:p>
        </p:txBody>
      </p:sp>
      <p:sp>
        <p:nvSpPr>
          <p:cNvPr id="4" name="Slide Number Placeholder 3"/>
          <p:cNvSpPr>
            <a:spLocks noGrp="1"/>
          </p:cNvSpPr>
          <p:nvPr>
            <p:ph type="sldNum" sz="quarter" idx="10"/>
          </p:nvPr>
        </p:nvSpPr>
        <p:spPr/>
        <p:txBody>
          <a:bodyPr/>
          <a:lstStyle/>
          <a:p>
            <a:fld id="{D0EB1917-33F6-497F-9F37-B216439D0725}"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EB1917-33F6-497F-9F37-B216439D0725}"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“Data collection methods aim to expand our understanding about a variable or variables on as many levels as possible.  Qualitative methods of data collection depend on the participants’ open sharing of their thoughts, feelings, and experiences verbally, visually, in writing, with music, and within life activities.  Unstructured interviews involve asking questions in an informal and open fashion, without a previously established set of categories or assumed answers, to gain understanding about a phenomenon or variable of interest.  In journaling, a researcher can ask participants to describe, in writing, their own experiences with a phenomenon of interest.  This type of data can provide continuous and evolving information from an individual perspective that cannot be collected in face-to-face interviews.  In participant observation, the researcher intentionally imbeds himself or herself into the environment from which data will be collected and becomes a participant.  A similar form of data collection involves the use of expressional media or art forms such as art, music, or poetry.  Here, data such as drawings or photography are collected, as it is assumed that they reflect the participants’ perceptions and interpretations of certain experiences.  When art is used (as a form of data collection), an interview is also included so that the participants can share or interpret his or her art to the researcher.  Another form of data collected in qualitative research is documents and records.  These types of data are used in historical research and may include personal and business letters, logs, contracts, accounts, and other written records.  These data are compiled and examined to create a clear picture of some past aspect and are particularly useful when the phenomenon of interest has evolved over time.</a:t>
            </a:r>
            <a:r>
              <a:rPr lang="en-US" baseline="0" dirty="0" smtClean="0"/>
              <a:t>  </a:t>
            </a:r>
            <a:r>
              <a:rPr lang="en-US" dirty="0" smtClean="0"/>
              <a:t>In all of these methods, the researcher is not collecting discrete, clearly defined, and limited</a:t>
            </a:r>
            <a:r>
              <a:rPr lang="en-US" baseline="0" dirty="0" smtClean="0"/>
              <a:t> </a:t>
            </a:r>
            <a:r>
              <a:rPr lang="en-US" dirty="0" smtClean="0"/>
              <a:t>information.  Qualitative data are used to develop theoretical meaning by creating a verbal, visual, or auditory picture of a variable of interest.” (Macnee &amp; McCabe, 2008, pp. 167-169) </a:t>
            </a:r>
          </a:p>
        </p:txBody>
      </p:sp>
      <p:sp>
        <p:nvSpPr>
          <p:cNvPr id="4" name="Slide Number Placeholder 3"/>
          <p:cNvSpPr>
            <a:spLocks noGrp="1"/>
          </p:cNvSpPr>
          <p:nvPr>
            <p:ph type="sldNum" sz="quarter" idx="10"/>
          </p:nvPr>
        </p:nvSpPr>
        <p:spPr/>
        <p:txBody>
          <a:bodyPr/>
          <a:lstStyle/>
          <a:p>
            <a:fld id="{D0EB1917-33F6-497F-9F37-B216439D0725}"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collection and data analysis drive the sampling, because additional participants often are sought purposely to focus on aspects of the phenomenon that are emerging from the data.  The variables must be clearly defined and need to be consistently and accurately measured, or else the results of the study should be questioned.  Understanding how data were collected and recognizing how potential sources of error in the data collection were addressed is closely linked to our ability to accept the results of a study.  These steps may be interwoven with interpreting the findings and implementation, but only for qualitative studies.  Qualitative data are often collected in an interview, so the first thing that must be done is to transcribe the data into a word-processing program.  A codebook is a record of the categorization, labeling, and manipulation of data about variables.  It includes information about how each of the variables in the study was measured, how the data from the study were reviewed and transferred into computer files, and how all decisions made regarding the management of problems, such as incomplete responses or confusing responses.  A codebook provides a detailed description of how the data from a study were managed. Researcher can proceed with analysis and interpretation of the results once data have been put into a form that allows process.” (Macnee &amp; McCabe, 2008, pp. 259-260)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0EB1917-33F6-497F-9F37-B216439D0725}"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FA653F-D7F2-40A3-B2B5-E137504EE262}" type="datetimeFigureOut">
              <a:rPr lang="en-US" smtClean="0"/>
              <a:pPr/>
              <a:t>9/21/2010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65FAB35-32F7-4C14-BF34-FD20BD0B197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FA653F-D7F2-40A3-B2B5-E137504EE262}" type="datetimeFigureOut">
              <a:rPr lang="en-US" smtClean="0"/>
              <a:pPr/>
              <a:t>9/21/2010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FAB35-32F7-4C14-BF34-FD20BD0B197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FA653F-D7F2-40A3-B2B5-E137504EE262}" type="datetimeFigureOut">
              <a:rPr lang="en-US" smtClean="0"/>
              <a:pPr/>
              <a:t>9/21/2010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FAB35-32F7-4C14-BF34-FD20BD0B197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FA653F-D7F2-40A3-B2B5-E137504EE262}" type="datetimeFigureOut">
              <a:rPr lang="en-US" smtClean="0"/>
              <a:pPr/>
              <a:t>9/21/2010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FAB35-32F7-4C14-BF34-FD20BD0B197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FA653F-D7F2-40A3-B2B5-E137504EE262}" type="datetimeFigureOut">
              <a:rPr lang="en-US" smtClean="0"/>
              <a:pPr/>
              <a:t>9/21/2010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FAB35-32F7-4C14-BF34-FD20BD0B197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FA653F-D7F2-40A3-B2B5-E137504EE262}" type="datetimeFigureOut">
              <a:rPr lang="en-US" smtClean="0"/>
              <a:pPr/>
              <a:t>9/21/2010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FAB35-32F7-4C14-BF34-FD20BD0B197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FA653F-D7F2-40A3-B2B5-E137504EE262}" type="datetimeFigureOut">
              <a:rPr lang="en-US" smtClean="0"/>
              <a:pPr/>
              <a:t>9/21/2010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5FAB35-32F7-4C14-BF34-FD20BD0B197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FA653F-D7F2-40A3-B2B5-E137504EE262}" type="datetimeFigureOut">
              <a:rPr lang="en-US" smtClean="0"/>
              <a:pPr/>
              <a:t>9/21/2010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5FAB35-32F7-4C14-BF34-FD20BD0B197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A653F-D7F2-40A3-B2B5-E137504EE262}" type="datetimeFigureOut">
              <a:rPr lang="en-US" smtClean="0"/>
              <a:pPr/>
              <a:t>9/21/2010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5FAB35-32F7-4C14-BF34-FD20BD0B197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FA653F-D7F2-40A3-B2B5-E137504EE262}" type="datetimeFigureOut">
              <a:rPr lang="en-US" smtClean="0"/>
              <a:pPr/>
              <a:t>9/21/2010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FAB35-32F7-4C14-BF34-FD20BD0B197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FA653F-D7F2-40A3-B2B5-E137504EE262}" type="datetimeFigureOut">
              <a:rPr lang="en-US" smtClean="0"/>
              <a:pPr/>
              <a:t>9/21/2010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65FAB35-32F7-4C14-BF34-FD20BD0B1973}"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FA653F-D7F2-40A3-B2B5-E137504EE262}" type="datetimeFigureOut">
              <a:rPr lang="en-US" smtClean="0"/>
              <a:pPr/>
              <a:t>9/21/2010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5FAB35-32F7-4C14-BF34-FD20BD0B1973}"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8382000" cy="1600200"/>
          </a:xfrm>
        </p:spPr>
        <p:txBody>
          <a:bodyPr>
            <a:normAutofit fontScale="90000"/>
          </a:bodyPr>
          <a:lstStyle/>
          <a:p>
            <a:pPr algn="ctr"/>
            <a:r>
              <a:rPr lang="en-US" dirty="0" smtClean="0"/>
              <a:t>The Qualitative Research Process</a:t>
            </a:r>
            <a:endParaRPr lang="en-US" dirty="0"/>
          </a:p>
        </p:txBody>
      </p:sp>
      <p:sp>
        <p:nvSpPr>
          <p:cNvPr id="3" name="Subtitle 2"/>
          <p:cNvSpPr>
            <a:spLocks noGrp="1"/>
          </p:cNvSpPr>
          <p:nvPr>
            <p:ph type="subTitle" idx="1"/>
          </p:nvPr>
        </p:nvSpPr>
        <p:spPr>
          <a:xfrm>
            <a:off x="1371600" y="3886200"/>
            <a:ext cx="7467600" cy="2667000"/>
          </a:xfrm>
        </p:spPr>
        <p:txBody>
          <a:bodyPr>
            <a:normAutofit/>
          </a:bodyPr>
          <a:lstStyle/>
          <a:p>
            <a:pPr algn="r">
              <a:defRPr/>
            </a:pPr>
            <a:r>
              <a:rPr lang="en-US" sz="2400" dirty="0" smtClean="0"/>
              <a:t>Lakeview College of Nursing</a:t>
            </a:r>
          </a:p>
          <a:p>
            <a:pPr algn="r">
              <a:defRPr/>
            </a:pPr>
            <a:r>
              <a:rPr lang="en-US" sz="2400" dirty="0" smtClean="0"/>
              <a:t>N302: Nursing Research</a:t>
            </a:r>
          </a:p>
          <a:p>
            <a:pPr algn="r">
              <a:defRPr/>
            </a:pPr>
            <a:r>
              <a:rPr lang="en-US" sz="2400" dirty="0" smtClean="0"/>
              <a:t>September 19, 2010</a:t>
            </a:r>
          </a:p>
          <a:p>
            <a:pPr algn="r">
              <a:defRPr/>
            </a:pPr>
            <a:r>
              <a:rPr lang="en-US" sz="2400" dirty="0" smtClean="0"/>
              <a:t>Jessica Cooper, Samantha Hammis, Brianna Pieri, Anna-Joy Schneeloch, and Grace Suh</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7772400" cy="1362456"/>
          </a:xfrm>
        </p:spPr>
        <p:txBody>
          <a:bodyPr/>
          <a:lstStyle/>
          <a:p>
            <a:pPr algn="ctr"/>
            <a:r>
              <a:rPr lang="en-US" dirty="0" smtClean="0"/>
              <a:t>Steps of the Qualitative Research Process</a:t>
            </a:r>
            <a:endParaRPr lang="en-US" dirty="0"/>
          </a:p>
        </p:txBody>
      </p:sp>
      <p:sp>
        <p:nvSpPr>
          <p:cNvPr id="3" name="Text Placeholder 2"/>
          <p:cNvSpPr>
            <a:spLocks noGrp="1"/>
          </p:cNvSpPr>
          <p:nvPr>
            <p:ph type="body" idx="1"/>
          </p:nvPr>
        </p:nvSpPr>
        <p:spPr>
          <a:xfrm>
            <a:off x="914400" y="4191000"/>
            <a:ext cx="6781800" cy="1676400"/>
          </a:xfrm>
        </p:spPr>
        <p:txBody>
          <a:bodyPr>
            <a:noAutofit/>
          </a:bodyPr>
          <a:lstStyle/>
          <a:p>
            <a:pPr>
              <a:buFont typeface="Arial" pitchFamily="34" charset="0"/>
              <a:buChar char="•"/>
            </a:pPr>
            <a:r>
              <a:rPr lang="en-US" sz="2800" dirty="0" smtClean="0"/>
              <a:t>Data Collection Strategies</a:t>
            </a:r>
          </a:p>
          <a:p>
            <a:pPr>
              <a:buFont typeface="Arial" pitchFamily="34" charset="0"/>
              <a:buChar char="•"/>
            </a:pPr>
            <a:r>
              <a:rPr lang="en-US" sz="2800" dirty="0" smtClean="0"/>
              <a:t>Managing &amp; Analyzing Data</a:t>
            </a:r>
          </a:p>
          <a:p>
            <a:pPr>
              <a:buFont typeface="Arial" pitchFamily="34" charset="0"/>
              <a:buChar char="•"/>
            </a:pPr>
            <a:r>
              <a:rPr lang="en-US" sz="2800" dirty="0" smtClean="0"/>
              <a:t>Interpreting the Results</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5791200" y="3657600"/>
            <a:ext cx="2895600" cy="2895600"/>
          </a:xfrm>
          <a:prstGeom prst="rect">
            <a:avLst/>
          </a:prstGeom>
          <a:noFill/>
          <a:ln w="9525">
            <a:noFill/>
            <a:miter lim="800000"/>
            <a:headEnd/>
            <a:tailEnd/>
          </a:ln>
        </p:spPr>
      </p:pic>
      <p:sp>
        <p:nvSpPr>
          <p:cNvPr id="6" name="TextBox 5"/>
          <p:cNvSpPr txBox="1"/>
          <p:nvPr/>
        </p:nvSpPr>
        <p:spPr>
          <a:xfrm>
            <a:off x="2286000" y="6488668"/>
            <a:ext cx="7162800" cy="369332"/>
          </a:xfrm>
          <a:prstGeom prst="rect">
            <a:avLst/>
          </a:prstGeom>
          <a:noFill/>
        </p:spPr>
        <p:txBody>
          <a:bodyPr wrap="square" rtlCol="0">
            <a:spAutoFit/>
          </a:bodyPr>
          <a:lstStyle/>
          <a:p>
            <a:r>
              <a:rPr lang="en-US" dirty="0" smtClean="0"/>
              <a:t>http://www.datamatixgroup.com/school/research/Research_Methods.asp</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a:t>
            </a:r>
            <a:r>
              <a:rPr lang="en-US" b="1" u="sng" dirty="0" smtClean="0"/>
              <a:t>c</a:t>
            </a:r>
            <a:r>
              <a:rPr lang="en-US" dirty="0" smtClean="0"/>
              <a:t>ollection </a:t>
            </a:r>
            <a:r>
              <a:rPr lang="en-US" b="1" u="sng" dirty="0" smtClean="0"/>
              <a:t>s</a:t>
            </a:r>
            <a:r>
              <a:rPr lang="en-US" dirty="0" smtClean="0"/>
              <a:t>trategies</a:t>
            </a:r>
            <a:endParaRPr lang="en-US" dirty="0"/>
          </a:p>
        </p:txBody>
      </p:sp>
      <p:sp>
        <p:nvSpPr>
          <p:cNvPr id="5" name="Content Placeholder 4"/>
          <p:cNvSpPr>
            <a:spLocks noGrp="1"/>
          </p:cNvSpPr>
          <p:nvPr>
            <p:ph idx="1"/>
          </p:nvPr>
        </p:nvSpPr>
        <p:spPr>
          <a:xfrm>
            <a:off x="457200" y="2133600"/>
            <a:ext cx="8229600" cy="4389120"/>
          </a:xfrm>
        </p:spPr>
        <p:txBody>
          <a:bodyPr/>
          <a:lstStyle/>
          <a:p>
            <a:r>
              <a:rPr lang="en-US" sz="2800" dirty="0" smtClean="0"/>
              <a:t>Interviews- most frequently used</a:t>
            </a:r>
          </a:p>
          <a:p>
            <a:pPr lvl="1"/>
            <a:r>
              <a:rPr lang="en-US" dirty="0" smtClean="0"/>
              <a:t>Unstructured: may be in-depth, oral histories, storytelling, and life reviews</a:t>
            </a:r>
          </a:p>
          <a:p>
            <a:pPr lvl="1"/>
            <a:r>
              <a:rPr lang="en-US" dirty="0" smtClean="0"/>
              <a:t>Group: interview more than one participant at a time</a:t>
            </a:r>
          </a:p>
          <a:p>
            <a:r>
              <a:rPr lang="en-US" sz="2800" dirty="0" smtClean="0"/>
              <a:t>Journaling</a:t>
            </a:r>
          </a:p>
          <a:p>
            <a:r>
              <a:rPr lang="en-US" sz="2800" dirty="0" smtClean="0"/>
              <a:t>Participant observation </a:t>
            </a:r>
          </a:p>
          <a:p>
            <a:r>
              <a:rPr lang="en-US" sz="2800" dirty="0" smtClean="0"/>
              <a:t>Art analysis</a:t>
            </a:r>
          </a:p>
          <a:p>
            <a:r>
              <a:rPr lang="en-US" sz="2800" dirty="0" smtClean="0"/>
              <a:t>Documents and records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Managing and Analyzing the Data</a:t>
            </a:r>
            <a:endParaRPr lang="en-US" dirty="0"/>
          </a:p>
        </p:txBody>
      </p:sp>
      <p:sp>
        <p:nvSpPr>
          <p:cNvPr id="3" name="Content Placeholder 2"/>
          <p:cNvSpPr>
            <a:spLocks noGrp="1"/>
          </p:cNvSpPr>
          <p:nvPr>
            <p:ph idx="1"/>
          </p:nvPr>
        </p:nvSpPr>
        <p:spPr>
          <a:xfrm>
            <a:off x="304800" y="1676400"/>
            <a:ext cx="8382000" cy="4038600"/>
          </a:xfrm>
        </p:spPr>
        <p:txBody>
          <a:bodyPr/>
          <a:lstStyle/>
          <a:p>
            <a:pPr>
              <a:lnSpc>
                <a:spcPct val="90000"/>
              </a:lnSpc>
            </a:pPr>
            <a:r>
              <a:rPr lang="en-US" sz="2400" dirty="0" smtClean="0"/>
              <a:t>Qualitative research uses data as it is collected to build additional data to form a full understanding of a phenomenon</a:t>
            </a:r>
          </a:p>
          <a:p>
            <a:pPr>
              <a:lnSpc>
                <a:spcPct val="90000"/>
              </a:lnSpc>
            </a:pPr>
            <a:r>
              <a:rPr lang="en-US" sz="2400" dirty="0" smtClean="0"/>
              <a:t>Data management often includes careful reading and listening to interviews, etc. that have been transcribed to ensure that the transcription is accurate and complete</a:t>
            </a:r>
          </a:p>
          <a:p>
            <a:pPr>
              <a:lnSpc>
                <a:spcPct val="90000"/>
              </a:lnSpc>
            </a:pPr>
            <a:r>
              <a:rPr lang="en-US" sz="2400" dirty="0" smtClean="0"/>
              <a:t>Requires meticulous care and documentation </a:t>
            </a:r>
          </a:p>
          <a:p>
            <a:pPr>
              <a:lnSpc>
                <a:spcPct val="90000"/>
              </a:lnSpc>
            </a:pPr>
            <a:r>
              <a:rPr lang="en-US" sz="2400" dirty="0" smtClean="0"/>
              <a:t>This is accomplished through an audit trail and notations within software programs</a:t>
            </a:r>
          </a:p>
          <a:p>
            <a:pPr>
              <a:lnSpc>
                <a:spcPct val="90000"/>
              </a:lnSpc>
            </a:pPr>
            <a:r>
              <a:rPr lang="en-US" sz="2400" dirty="0" smtClean="0"/>
              <a:t>A codebook may be used (mostly quantitative, can be used for qualitative)</a:t>
            </a:r>
          </a:p>
          <a:p>
            <a:endParaRPr lang="en-US" dirty="0"/>
          </a:p>
        </p:txBody>
      </p:sp>
      <p:pic>
        <p:nvPicPr>
          <p:cNvPr id="4" name="Picture 5"/>
          <p:cNvPicPr>
            <a:picLocks noChangeAspect="1" noChangeArrowheads="1"/>
          </p:cNvPicPr>
          <p:nvPr/>
        </p:nvPicPr>
        <p:blipFill>
          <a:blip r:embed="rId3" cstate="print"/>
          <a:srcRect/>
          <a:stretch>
            <a:fillRect/>
          </a:stretch>
        </p:blipFill>
        <p:spPr bwMode="auto">
          <a:xfrm>
            <a:off x="5867400" y="4953000"/>
            <a:ext cx="2286000" cy="1710995"/>
          </a:xfrm>
          <a:prstGeom prst="rect">
            <a:avLst/>
          </a:prstGeom>
          <a:noFill/>
          <a:ln w="9525">
            <a:noFill/>
            <a:miter lim="800000"/>
            <a:headEnd/>
            <a:tailEnd/>
          </a:ln>
        </p:spPr>
      </p:pic>
      <p:sp>
        <p:nvSpPr>
          <p:cNvPr id="5" name="TextBox 4"/>
          <p:cNvSpPr txBox="1"/>
          <p:nvPr/>
        </p:nvSpPr>
        <p:spPr>
          <a:xfrm>
            <a:off x="3048000" y="6488668"/>
            <a:ext cx="5410200" cy="369332"/>
          </a:xfrm>
          <a:prstGeom prst="rect">
            <a:avLst/>
          </a:prstGeom>
          <a:noFill/>
        </p:spPr>
        <p:txBody>
          <a:bodyPr wrap="square" rtlCol="0">
            <a:spAutoFit/>
          </a:bodyPr>
          <a:lstStyle/>
          <a:p>
            <a:r>
              <a:rPr lang="en-US" dirty="0" smtClean="0">
                <a:solidFill>
                  <a:schemeClr val="bg1">
                    <a:lumMod val="65000"/>
                  </a:schemeClr>
                </a:solidFill>
              </a:rPr>
              <a:t>http://www.drjohnlatham.com/Data_Analysis.html</a:t>
            </a:r>
            <a:endParaRPr lang="en-US" dirty="0">
              <a:solidFill>
                <a:schemeClr val="bg1">
                  <a:lumMod val="6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Results</a:t>
            </a:r>
            <a:endParaRPr lang="en-US" dirty="0"/>
          </a:p>
        </p:txBody>
      </p:sp>
      <p:sp>
        <p:nvSpPr>
          <p:cNvPr id="3" name="Content Placeholder 2"/>
          <p:cNvSpPr>
            <a:spLocks noGrp="1"/>
          </p:cNvSpPr>
          <p:nvPr>
            <p:ph idx="1"/>
          </p:nvPr>
        </p:nvSpPr>
        <p:spPr>
          <a:xfrm>
            <a:off x="457200" y="2209800"/>
            <a:ext cx="8229600" cy="4389120"/>
          </a:xfrm>
        </p:spPr>
        <p:txBody>
          <a:bodyPr/>
          <a:lstStyle/>
          <a:p>
            <a:r>
              <a:rPr lang="en-US" dirty="0" smtClean="0"/>
              <a:t>Entails pulling the whole process together into a meaningful whole</a:t>
            </a:r>
          </a:p>
          <a:p>
            <a:r>
              <a:rPr lang="en-US" dirty="0" smtClean="0"/>
              <a:t>The expertise of the researchers and their personal knowledge and experience are also used in interpreting the results</a:t>
            </a:r>
          </a:p>
          <a:p>
            <a:r>
              <a:rPr lang="en-US" dirty="0" smtClean="0"/>
              <a:t>Different interpretations have different meanings for the results of the study</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3505200" cy="4648200"/>
          </a:xfrm>
        </p:spPr>
        <p:txBody>
          <a:bodyPr/>
          <a:lstStyle/>
          <a:p>
            <a:pPr algn="ctr"/>
            <a:r>
              <a:rPr lang="en-US" sz="5000" dirty="0" smtClean="0"/>
              <a:t>Types of Qualitative Research Designs &amp; Examples</a:t>
            </a:r>
            <a:endParaRPr lang="en-US" sz="5000" dirty="0"/>
          </a:p>
        </p:txBody>
      </p:sp>
      <p:pic>
        <p:nvPicPr>
          <p:cNvPr id="6" name="Picture 5" descr="Aliens Research.jpg"/>
          <p:cNvPicPr>
            <a:picLocks noChangeAspect="1"/>
          </p:cNvPicPr>
          <p:nvPr/>
        </p:nvPicPr>
        <p:blipFill>
          <a:blip r:embed="rId2" cstate="print"/>
          <a:stretch>
            <a:fillRect/>
          </a:stretch>
        </p:blipFill>
        <p:spPr>
          <a:xfrm>
            <a:off x="3581400" y="1066800"/>
            <a:ext cx="5187696" cy="5394960"/>
          </a:xfrm>
          <a:prstGeom prst="rect">
            <a:avLst/>
          </a:prstGeom>
        </p:spPr>
      </p:pic>
      <p:sp>
        <p:nvSpPr>
          <p:cNvPr id="7" name="TextBox 6"/>
          <p:cNvSpPr txBox="1"/>
          <p:nvPr/>
        </p:nvSpPr>
        <p:spPr>
          <a:xfrm>
            <a:off x="3733800" y="6400800"/>
            <a:ext cx="5410200" cy="369332"/>
          </a:xfrm>
          <a:prstGeom prst="rect">
            <a:avLst/>
          </a:prstGeom>
          <a:noFill/>
        </p:spPr>
        <p:txBody>
          <a:bodyPr wrap="square" rtlCol="0">
            <a:spAutoFit/>
          </a:bodyPr>
          <a:lstStyle/>
          <a:p>
            <a:r>
              <a:rPr lang="en-US" dirty="0" smtClean="0"/>
              <a:t>http://qualmethods.wikispaces.com/Phenomenology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85800"/>
          </a:xfrm>
        </p:spPr>
        <p:txBody>
          <a:bodyPr>
            <a:normAutofit fontScale="90000"/>
          </a:bodyPr>
          <a:lstStyle/>
          <a:p>
            <a:pPr lvl="0"/>
            <a:r>
              <a:rPr lang="en-US" dirty="0" smtClean="0"/>
              <a:t>Phenomenological research</a:t>
            </a:r>
            <a:endParaRPr lang="en-US" dirty="0"/>
          </a:p>
        </p:txBody>
      </p:sp>
      <p:sp>
        <p:nvSpPr>
          <p:cNvPr id="3" name="Content Placeholder 2"/>
          <p:cNvSpPr>
            <a:spLocks noGrp="1"/>
          </p:cNvSpPr>
          <p:nvPr>
            <p:ph idx="1"/>
          </p:nvPr>
        </p:nvSpPr>
        <p:spPr>
          <a:xfrm>
            <a:off x="457200" y="1828800"/>
            <a:ext cx="8229600" cy="4389120"/>
          </a:xfrm>
        </p:spPr>
        <p:txBody>
          <a:bodyPr/>
          <a:lstStyle/>
          <a:p>
            <a:pPr lvl="1"/>
            <a:r>
              <a:rPr lang="en-US" dirty="0" smtClean="0"/>
              <a:t>Described in both philosophy and research</a:t>
            </a:r>
            <a:endParaRPr lang="en-US" sz="2000" dirty="0" smtClean="0"/>
          </a:p>
          <a:p>
            <a:pPr lvl="1"/>
            <a:r>
              <a:rPr lang="en-US" dirty="0" smtClean="0"/>
              <a:t>In research, phenomenological theory describes experiences as they are lived, capturing the “lived experience” of the subjects (Burns &amp; Grove, 2009, p. 54)</a:t>
            </a:r>
            <a:endParaRPr lang="en-US" sz="2000" dirty="0" smtClean="0"/>
          </a:p>
          <a:p>
            <a:pPr lvl="1"/>
            <a:r>
              <a:rPr lang="en-US" dirty="0" smtClean="0"/>
              <a:t> Nursing theories based on phenomenology: </a:t>
            </a:r>
            <a:endParaRPr lang="en-US" sz="2000" dirty="0" smtClean="0"/>
          </a:p>
          <a:p>
            <a:pPr lvl="2"/>
            <a:r>
              <a:rPr lang="en-US" sz="2400" dirty="0" smtClean="0"/>
              <a:t>Parse’s human becoming theory (1999)</a:t>
            </a:r>
            <a:endParaRPr lang="en-US" sz="2000" dirty="0" smtClean="0"/>
          </a:p>
          <a:p>
            <a:pPr lvl="2"/>
            <a:r>
              <a:rPr lang="en-US" sz="2400" dirty="0" smtClean="0"/>
              <a:t>Paterson and </a:t>
            </a:r>
            <a:r>
              <a:rPr lang="en-US" sz="2400" dirty="0" err="1" smtClean="0"/>
              <a:t>Zderad’s</a:t>
            </a:r>
            <a:r>
              <a:rPr lang="en-US" sz="2400" dirty="0" smtClean="0"/>
              <a:t> theory of humanistic nursing (1976) </a:t>
            </a:r>
            <a:endParaRPr lang="en-US" sz="2000" dirty="0" smtClean="0"/>
          </a:p>
          <a:p>
            <a:pPr lvl="2"/>
            <a:r>
              <a:rPr lang="en-US" sz="2400" dirty="0" smtClean="0"/>
              <a:t>Watson’s theory of caring (1999) (p. 55)</a:t>
            </a:r>
            <a:endParaRPr lang="en-US" sz="20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lvl="0"/>
            <a:r>
              <a:rPr lang="en-US" dirty="0" smtClean="0"/>
              <a:t>Grounded Theory</a:t>
            </a:r>
            <a:endParaRPr lang="en-US" dirty="0"/>
          </a:p>
        </p:txBody>
      </p:sp>
      <p:sp>
        <p:nvSpPr>
          <p:cNvPr id="3" name="Content Placeholder 2"/>
          <p:cNvSpPr>
            <a:spLocks noGrp="1"/>
          </p:cNvSpPr>
          <p:nvPr>
            <p:ph idx="1"/>
          </p:nvPr>
        </p:nvSpPr>
        <p:spPr>
          <a:xfrm>
            <a:off x="457200" y="1752600"/>
            <a:ext cx="8229600" cy="4922520"/>
          </a:xfrm>
        </p:spPr>
        <p:txBody>
          <a:bodyPr>
            <a:normAutofit lnSpcReduction="10000"/>
          </a:bodyPr>
          <a:lstStyle/>
          <a:p>
            <a:pPr lvl="1"/>
            <a:r>
              <a:rPr lang="en-US" dirty="0" smtClean="0"/>
              <a:t>Introduced by Glaser and Strauss (1967)  as an inductive research technique for topics related to health (Burns &amp; Grove, 2009, p. 56)</a:t>
            </a:r>
            <a:endParaRPr lang="en-US" sz="2000" dirty="0" smtClean="0"/>
          </a:p>
          <a:p>
            <a:pPr lvl="1"/>
            <a:r>
              <a:rPr lang="en-US" dirty="0" smtClean="0"/>
              <a:t>“Grounded” indicates that the information in the study is relevant to the data and is derived from research techniques</a:t>
            </a:r>
            <a:endParaRPr lang="en-US" sz="2000" dirty="0" smtClean="0"/>
          </a:p>
          <a:p>
            <a:pPr lvl="1"/>
            <a:r>
              <a:rPr lang="en-US" dirty="0" smtClean="0"/>
              <a:t>Nursing and Grounded theory</a:t>
            </a:r>
            <a:endParaRPr lang="en-US" sz="2000" dirty="0" smtClean="0"/>
          </a:p>
          <a:p>
            <a:pPr lvl="2"/>
            <a:r>
              <a:rPr lang="en-US" sz="2400" dirty="0" smtClean="0"/>
              <a:t>There are four qualitative modes related to nursing and grounded theory as developed by </a:t>
            </a:r>
            <a:r>
              <a:rPr lang="en-US" sz="2400" dirty="0" err="1" smtClean="0"/>
              <a:t>Artinian</a:t>
            </a:r>
            <a:r>
              <a:rPr lang="en-US" sz="2400" dirty="0" smtClean="0"/>
              <a:t> (1988) (Burns &amp; Grove, 2009, p. 56)</a:t>
            </a:r>
            <a:endParaRPr lang="en-US" sz="2000" dirty="0" smtClean="0"/>
          </a:p>
          <a:p>
            <a:pPr lvl="3"/>
            <a:r>
              <a:rPr lang="en-US" dirty="0" smtClean="0"/>
              <a:t>Descriptive mode</a:t>
            </a:r>
            <a:endParaRPr lang="en-US" sz="1800" dirty="0" smtClean="0"/>
          </a:p>
          <a:p>
            <a:pPr lvl="3"/>
            <a:r>
              <a:rPr lang="en-US" dirty="0" smtClean="0"/>
              <a:t>Discovery mode</a:t>
            </a:r>
            <a:endParaRPr lang="en-US" sz="1800" dirty="0" smtClean="0"/>
          </a:p>
          <a:p>
            <a:pPr lvl="3"/>
            <a:r>
              <a:rPr lang="en-US" dirty="0" smtClean="0"/>
              <a:t>Emergent fit mode</a:t>
            </a:r>
            <a:endParaRPr lang="en-US" sz="1800" dirty="0" smtClean="0"/>
          </a:p>
          <a:p>
            <a:pPr lvl="3"/>
            <a:r>
              <a:rPr lang="en-US" dirty="0" smtClean="0"/>
              <a:t>Intervention mode</a:t>
            </a:r>
            <a:endParaRPr lang="en-US" sz="1800" dirty="0" smtClean="0"/>
          </a:p>
          <a:p>
            <a:endParaRPr lang="en-US" dirty="0"/>
          </a:p>
        </p:txBody>
      </p:sp>
      <p:pic>
        <p:nvPicPr>
          <p:cNvPr id="5" name="Picture 4" descr="iThinkQual.jpg"/>
          <p:cNvPicPr>
            <a:picLocks noChangeAspect="1"/>
          </p:cNvPicPr>
          <p:nvPr/>
        </p:nvPicPr>
        <p:blipFill>
          <a:blip r:embed="rId3" cstate="print"/>
          <a:stretch>
            <a:fillRect/>
          </a:stretch>
        </p:blipFill>
        <p:spPr>
          <a:xfrm>
            <a:off x="7010400" y="4800600"/>
            <a:ext cx="1143000" cy="1609876"/>
          </a:xfrm>
          <a:prstGeom prst="rect">
            <a:avLst/>
          </a:prstGeom>
        </p:spPr>
      </p:pic>
      <p:sp>
        <p:nvSpPr>
          <p:cNvPr id="6" name="Rectangle 5"/>
          <p:cNvSpPr/>
          <p:nvPr/>
        </p:nvSpPr>
        <p:spPr>
          <a:xfrm>
            <a:off x="4267200" y="6287869"/>
            <a:ext cx="4876800" cy="646331"/>
          </a:xfrm>
          <a:prstGeom prst="rect">
            <a:avLst/>
          </a:prstGeom>
        </p:spPr>
        <p:txBody>
          <a:bodyPr wrap="square">
            <a:spAutoFit/>
          </a:bodyPr>
          <a:lstStyle/>
          <a:p>
            <a:r>
              <a:rPr lang="en-US" dirty="0" smtClean="0"/>
              <a:t>http://www.gilliankenny.com/What_we_do/Online_Medical_Marketing_Research/</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lvl="0"/>
            <a:r>
              <a:rPr lang="en-US" dirty="0" smtClean="0"/>
              <a:t>Ethnographic Research</a:t>
            </a:r>
            <a:endParaRPr lang="en-US" dirty="0"/>
          </a:p>
        </p:txBody>
      </p:sp>
      <p:sp>
        <p:nvSpPr>
          <p:cNvPr id="3" name="Content Placeholder 2"/>
          <p:cNvSpPr>
            <a:spLocks noGrp="1"/>
          </p:cNvSpPr>
          <p:nvPr>
            <p:ph idx="1"/>
          </p:nvPr>
        </p:nvSpPr>
        <p:spPr>
          <a:xfrm>
            <a:off x="381000" y="1905000"/>
            <a:ext cx="8229600" cy="4389120"/>
          </a:xfrm>
        </p:spPr>
        <p:txBody>
          <a:bodyPr/>
          <a:lstStyle/>
          <a:p>
            <a:pPr lvl="1"/>
            <a:r>
              <a:rPr lang="en-US" dirty="0" smtClean="0"/>
              <a:t>Ethnographic means “portrait of a people”, therefore, ethnographic research involves studying culture (Burns &amp; Grove, 2009, p. 57)</a:t>
            </a:r>
            <a:endParaRPr lang="en-US" sz="2000" dirty="0" smtClean="0"/>
          </a:p>
          <a:p>
            <a:pPr lvl="1"/>
            <a:r>
              <a:rPr lang="en-US" dirty="0" smtClean="0"/>
              <a:t>Nursing research regarding culture has emerged from Leinenger’s theory of transcultural nursing</a:t>
            </a:r>
            <a:endParaRPr lang="en-US" sz="2000" dirty="0" smtClean="0"/>
          </a:p>
          <a:p>
            <a:pPr lvl="2"/>
            <a:r>
              <a:rPr lang="en-US" sz="2400" dirty="0" smtClean="0"/>
              <a:t>Leinenger (1985) describes this theory as it “focuses mainly on observing and documenting interactions with people of how these daily life conditions and patterns influencing human care, health, and nursing care practices” (Burns &amp; Grove, 2009, p. 58)</a:t>
            </a:r>
            <a:endParaRPr lang="en-US" sz="2000"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Historical Research</a:t>
            </a:r>
            <a:endParaRPr lang="en-US" dirty="0"/>
          </a:p>
        </p:txBody>
      </p:sp>
      <p:sp>
        <p:nvSpPr>
          <p:cNvPr id="3" name="Content Placeholder 2"/>
          <p:cNvSpPr>
            <a:spLocks noGrp="1"/>
          </p:cNvSpPr>
          <p:nvPr>
            <p:ph idx="1"/>
          </p:nvPr>
        </p:nvSpPr>
        <p:spPr>
          <a:xfrm>
            <a:off x="457200" y="2057400"/>
            <a:ext cx="4191000" cy="4267200"/>
          </a:xfrm>
        </p:spPr>
        <p:txBody>
          <a:bodyPr/>
          <a:lstStyle/>
          <a:p>
            <a:r>
              <a:rPr lang="en-US" sz="2800" dirty="0" smtClean="0">
                <a:latin typeface="Times New Roman" pitchFamily="18" charset="0"/>
                <a:cs typeface="Times New Roman" pitchFamily="18" charset="0"/>
              </a:rPr>
              <a:t>The function of this method is to answer questions about links in the past to understand the present or to plan the future.</a:t>
            </a:r>
            <a:endParaRPr lang="en-US" dirty="0"/>
          </a:p>
        </p:txBody>
      </p:sp>
      <p:sp>
        <p:nvSpPr>
          <p:cNvPr id="4" name="Rectangle 3"/>
          <p:cNvSpPr/>
          <p:nvPr/>
        </p:nvSpPr>
        <p:spPr>
          <a:xfrm>
            <a:off x="5105400" y="6248400"/>
            <a:ext cx="3465436" cy="369332"/>
          </a:xfrm>
          <a:prstGeom prst="rect">
            <a:avLst/>
          </a:prstGeom>
        </p:spPr>
        <p:txBody>
          <a:bodyPr wrap="none">
            <a:spAutoFit/>
          </a:bodyPr>
          <a:lstStyle/>
          <a:p>
            <a:r>
              <a:rPr lang="en-US" dirty="0" smtClean="0"/>
              <a:t>http://melvillelibrary.blogspot.com/</a:t>
            </a:r>
            <a:endParaRPr lang="en-US" dirty="0"/>
          </a:p>
        </p:txBody>
      </p:sp>
      <p:pic>
        <p:nvPicPr>
          <p:cNvPr id="5" name="Picture 4" descr="History.jpg"/>
          <p:cNvPicPr>
            <a:picLocks noChangeAspect="1"/>
          </p:cNvPicPr>
          <p:nvPr/>
        </p:nvPicPr>
        <p:blipFill>
          <a:blip r:embed="rId3" cstate="print"/>
          <a:stretch>
            <a:fillRect/>
          </a:stretch>
        </p:blipFill>
        <p:spPr>
          <a:xfrm>
            <a:off x="5486400" y="1981200"/>
            <a:ext cx="2833688" cy="41794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p:txBody>
          <a:bodyPr/>
          <a:lstStyle/>
          <a:p>
            <a:r>
              <a:rPr lang="en-US" dirty="0" smtClean="0"/>
              <a:t>Rigor is a strict process of data collection and analysis</a:t>
            </a:r>
          </a:p>
          <a:p>
            <a:r>
              <a:rPr lang="en-US" dirty="0" smtClean="0"/>
              <a:t>Validity reflects how accurately a variable is measured</a:t>
            </a:r>
          </a:p>
          <a:p>
            <a:r>
              <a:rPr lang="en-US" dirty="0" smtClean="0"/>
              <a:t>Quantitative research tries to confirm a hypothesis</a:t>
            </a:r>
          </a:p>
          <a:p>
            <a:r>
              <a:rPr lang="en-US" dirty="0" smtClean="0"/>
              <a:t>Qualitative research explores the phenomenon </a:t>
            </a:r>
          </a:p>
          <a:p>
            <a:r>
              <a:rPr lang="en-US" dirty="0" smtClean="0"/>
              <a:t>The steps of qualitative research:</a:t>
            </a:r>
          </a:p>
          <a:p>
            <a:pPr lvl="1"/>
            <a:r>
              <a:rPr lang="en-US" dirty="0" smtClean="0"/>
              <a:t>Data collection</a:t>
            </a:r>
          </a:p>
          <a:p>
            <a:pPr lvl="1"/>
            <a:r>
              <a:rPr lang="en-US" dirty="0" smtClean="0"/>
              <a:t>Managing and analyzing data</a:t>
            </a:r>
          </a:p>
          <a:p>
            <a:pPr lvl="1"/>
            <a:r>
              <a:rPr lang="en-US" dirty="0" smtClean="0"/>
              <a:t>Interpreting the results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04800" y="2362200"/>
            <a:ext cx="8305800" cy="2636520"/>
          </a:xfrm>
        </p:spPr>
        <p:txBody>
          <a:bodyPr/>
          <a:lstStyle/>
          <a:p>
            <a:r>
              <a:rPr lang="en-US" dirty="0" smtClean="0"/>
              <a:t>The Purpose &amp; Function of Qualitative Research</a:t>
            </a:r>
          </a:p>
          <a:p>
            <a:r>
              <a:rPr lang="en-US" dirty="0" smtClean="0"/>
              <a:t>Quantitative vs. Qualitative Research</a:t>
            </a:r>
          </a:p>
          <a:p>
            <a:r>
              <a:rPr lang="en-US" dirty="0" smtClean="0"/>
              <a:t>Steps of the Qualitative Research Process</a:t>
            </a:r>
          </a:p>
          <a:p>
            <a:r>
              <a:rPr lang="en-US" dirty="0" smtClean="0"/>
              <a:t>Types of Qualitative Research Designs &amp; Examples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a:t>
            </a:r>
            <a:endParaRPr lang="en-US" dirty="0"/>
          </a:p>
        </p:txBody>
      </p:sp>
      <p:sp>
        <p:nvSpPr>
          <p:cNvPr id="3" name="Content Placeholder 2"/>
          <p:cNvSpPr>
            <a:spLocks noGrp="1"/>
          </p:cNvSpPr>
          <p:nvPr>
            <p:ph idx="1"/>
          </p:nvPr>
        </p:nvSpPr>
        <p:spPr/>
        <p:txBody>
          <a:bodyPr/>
          <a:lstStyle/>
          <a:p>
            <a:r>
              <a:rPr lang="en-US" dirty="0" smtClean="0"/>
              <a:t>Types of qualitative research designs:</a:t>
            </a:r>
          </a:p>
          <a:p>
            <a:pPr lvl="1"/>
            <a:r>
              <a:rPr lang="en-US" dirty="0" smtClean="0"/>
              <a:t>Phenomenological research</a:t>
            </a:r>
          </a:p>
          <a:p>
            <a:pPr lvl="1"/>
            <a:r>
              <a:rPr lang="en-US" dirty="0" smtClean="0"/>
              <a:t>Grounded theory research</a:t>
            </a:r>
          </a:p>
          <a:p>
            <a:pPr lvl="1"/>
            <a:r>
              <a:rPr lang="en-US" dirty="0" smtClean="0"/>
              <a:t>Ethnographic research</a:t>
            </a:r>
          </a:p>
          <a:p>
            <a:pPr lvl="1"/>
            <a:r>
              <a:rPr lang="en-US" dirty="0" smtClean="0"/>
              <a:t>Historical research</a:t>
            </a:r>
            <a:endParaRPr lang="en-US" dirty="0"/>
          </a:p>
        </p:txBody>
      </p:sp>
      <p:sp>
        <p:nvSpPr>
          <p:cNvPr id="4" name="Rectangle 3"/>
          <p:cNvSpPr/>
          <p:nvPr/>
        </p:nvSpPr>
        <p:spPr>
          <a:xfrm>
            <a:off x="5029200" y="6336268"/>
            <a:ext cx="3608680" cy="369332"/>
          </a:xfrm>
          <a:prstGeom prst="rect">
            <a:avLst/>
          </a:prstGeom>
        </p:spPr>
        <p:txBody>
          <a:bodyPr wrap="none">
            <a:spAutoFit/>
          </a:bodyPr>
          <a:lstStyle/>
          <a:p>
            <a:r>
              <a:rPr lang="en-US" dirty="0" smtClean="0"/>
              <a:t>http://people.stfx.ca/x2006/x2006otl/</a:t>
            </a:r>
            <a:endParaRPr lang="en-US" dirty="0"/>
          </a:p>
        </p:txBody>
      </p:sp>
      <p:pic>
        <p:nvPicPr>
          <p:cNvPr id="5" name="Picture 4" descr="Grounded theory.bmp"/>
          <p:cNvPicPr>
            <a:picLocks noChangeAspect="1"/>
          </p:cNvPicPr>
          <p:nvPr/>
        </p:nvPicPr>
        <p:blipFill>
          <a:blip r:embed="rId3" cstate="print"/>
          <a:stretch>
            <a:fillRect/>
          </a:stretch>
        </p:blipFill>
        <p:spPr>
          <a:xfrm>
            <a:off x="4572000" y="3401568"/>
            <a:ext cx="4395537" cy="292303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smtClean="0"/>
              <a:t>References </a:t>
            </a:r>
            <a:endParaRPr lang="en-US" dirty="0"/>
          </a:p>
        </p:txBody>
      </p:sp>
      <p:sp>
        <p:nvSpPr>
          <p:cNvPr id="3" name="Content Placeholder 2"/>
          <p:cNvSpPr>
            <a:spLocks noGrp="1"/>
          </p:cNvSpPr>
          <p:nvPr>
            <p:ph idx="1"/>
          </p:nvPr>
        </p:nvSpPr>
        <p:spPr>
          <a:xfrm>
            <a:off x="381000" y="1600200"/>
            <a:ext cx="8305800" cy="4846320"/>
          </a:xfrm>
        </p:spPr>
        <p:txBody>
          <a:bodyPr>
            <a:normAutofit lnSpcReduction="10000"/>
          </a:bodyPr>
          <a:lstStyle/>
          <a:p>
            <a:pPr>
              <a:lnSpc>
                <a:spcPct val="200000"/>
              </a:lnSpc>
              <a:buNone/>
            </a:pPr>
            <a:r>
              <a:rPr lang="en-US" sz="2000" dirty="0" smtClean="0"/>
              <a:t>Burns, N., &amp; Grove, S. (2010). </a:t>
            </a:r>
            <a:r>
              <a:rPr lang="en-US" sz="2000" i="1" dirty="0" smtClean="0"/>
              <a:t>The practice of  nursing research: Appraisal, synthesis, and generation of evidence </a:t>
            </a:r>
            <a:r>
              <a:rPr lang="en-US" sz="2000" dirty="0" smtClean="0"/>
              <a:t>(6</a:t>
            </a:r>
            <a:r>
              <a:rPr lang="en-US" sz="2000" baseline="30000" dirty="0" smtClean="0"/>
              <a:t>th</a:t>
            </a:r>
            <a:r>
              <a:rPr lang="en-US" sz="2000" dirty="0" smtClean="0"/>
              <a:t> Ed.)</a:t>
            </a:r>
            <a:r>
              <a:rPr lang="en-US" sz="2000" i="1" dirty="0" smtClean="0"/>
              <a:t>. </a:t>
            </a:r>
            <a:r>
              <a:rPr lang="en-US" sz="2000" dirty="0" smtClean="0"/>
              <a:t>St. Louis, MO: Elsevier Saunders.</a:t>
            </a:r>
            <a:r>
              <a:rPr lang="en-US" sz="2000" i="1" dirty="0" smtClean="0"/>
              <a:t> </a:t>
            </a:r>
            <a:endParaRPr lang="en-US" sz="2000" dirty="0" smtClean="0">
              <a:cs typeface="Times New Roman" pitchFamily="18" charset="0"/>
            </a:endParaRPr>
          </a:p>
          <a:p>
            <a:pPr>
              <a:lnSpc>
                <a:spcPct val="200000"/>
              </a:lnSpc>
              <a:buNone/>
            </a:pPr>
            <a:r>
              <a:rPr lang="en-US" sz="2000" dirty="0" smtClean="0">
                <a:cs typeface="Times New Roman" pitchFamily="18" charset="0"/>
              </a:rPr>
              <a:t>Macnee, C., &amp; McCabe, S. (2008). </a:t>
            </a:r>
            <a:r>
              <a:rPr lang="en-US" sz="2000" i="1" dirty="0" smtClean="0">
                <a:cs typeface="Times New Roman" pitchFamily="18" charset="0"/>
              </a:rPr>
              <a:t>Understanding nursing research: Reading and using research in evidence-based practice  </a:t>
            </a:r>
            <a:r>
              <a:rPr lang="en-US" sz="2000" dirty="0" smtClean="0">
                <a:cs typeface="Times New Roman" pitchFamily="18" charset="0"/>
              </a:rPr>
              <a:t>(2</a:t>
            </a:r>
            <a:r>
              <a:rPr lang="en-US" sz="2000" baseline="30000" dirty="0" smtClean="0">
                <a:cs typeface="Times New Roman" pitchFamily="18" charset="0"/>
              </a:rPr>
              <a:t>nd</a:t>
            </a:r>
            <a:r>
              <a:rPr lang="en-US" sz="2000" dirty="0" smtClean="0">
                <a:cs typeface="Times New Roman" pitchFamily="18" charset="0"/>
              </a:rPr>
              <a:t> Ed.). Philadelphia, PA: Lippincott Williams &amp; Wilkins.</a:t>
            </a:r>
          </a:p>
          <a:p>
            <a:pPr>
              <a:lnSpc>
                <a:spcPct val="200000"/>
              </a:lnSpc>
              <a:buNone/>
            </a:pPr>
            <a:r>
              <a:rPr lang="en-US" sz="2000" dirty="0" smtClean="0">
                <a:cs typeface="Times New Roman" pitchFamily="18" charset="0"/>
              </a:rPr>
              <a:t>Saleem, T. K. (2010). </a:t>
            </a:r>
            <a:r>
              <a:rPr lang="en-US" sz="2000" i="1" dirty="0" smtClean="0">
                <a:cs typeface="Times New Roman" pitchFamily="18" charset="0"/>
              </a:rPr>
              <a:t>Qualitative research in nursing. </a:t>
            </a:r>
            <a:r>
              <a:rPr lang="en-US" sz="2000" dirty="0" smtClean="0">
                <a:cs typeface="Times New Roman" pitchFamily="18" charset="0"/>
              </a:rPr>
              <a:t>Retrieved September 16, 2010, from http://nursingplanet.com/research/qualitative_research.html.</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1362456"/>
          </a:xfrm>
        </p:spPr>
        <p:txBody>
          <a:bodyPr/>
          <a:lstStyle/>
          <a:p>
            <a:pPr algn="ctr"/>
            <a:r>
              <a:rPr lang="en-US" dirty="0" smtClean="0"/>
              <a:t>The Purpose &amp; Function of Qualitative Research</a:t>
            </a:r>
            <a:endParaRPr lang="en-US" dirty="0"/>
          </a:p>
        </p:txBody>
      </p:sp>
      <p:sp>
        <p:nvSpPr>
          <p:cNvPr id="9" name="Rectangle 8"/>
          <p:cNvSpPr/>
          <p:nvPr/>
        </p:nvSpPr>
        <p:spPr>
          <a:xfrm>
            <a:off x="2299087" y="6096000"/>
            <a:ext cx="4254113" cy="369332"/>
          </a:xfrm>
          <a:prstGeom prst="rect">
            <a:avLst/>
          </a:prstGeom>
        </p:spPr>
        <p:txBody>
          <a:bodyPr wrap="none">
            <a:spAutoFit/>
          </a:bodyPr>
          <a:lstStyle/>
          <a:p>
            <a:r>
              <a:rPr lang="en-US" dirty="0" smtClean="0"/>
              <a:t>http://www.drjohnlatham.com/Purpose.html</a:t>
            </a:r>
            <a:endParaRPr lang="en-US" dirty="0"/>
          </a:p>
        </p:txBody>
      </p:sp>
      <p:pic>
        <p:nvPicPr>
          <p:cNvPr id="10" name="Picture 9" descr="Purpose.jpg"/>
          <p:cNvPicPr>
            <a:picLocks noChangeAspect="1"/>
          </p:cNvPicPr>
          <p:nvPr/>
        </p:nvPicPr>
        <p:blipFill>
          <a:blip r:embed="rId2" cstate="print"/>
          <a:stretch>
            <a:fillRect/>
          </a:stretch>
        </p:blipFill>
        <p:spPr>
          <a:xfrm>
            <a:off x="2914650" y="3467100"/>
            <a:ext cx="3105150" cy="2324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010400" cy="838200"/>
          </a:xfrm>
        </p:spPr>
        <p:txBody>
          <a:bodyPr/>
          <a:lstStyle/>
          <a:p>
            <a:r>
              <a:rPr lang="en-US" dirty="0" smtClean="0"/>
              <a:t>Rigor</a:t>
            </a:r>
            <a:endParaRPr lang="en-US" dirty="0"/>
          </a:p>
        </p:txBody>
      </p:sp>
      <p:sp>
        <p:nvSpPr>
          <p:cNvPr id="3" name="Content Placeholder 2"/>
          <p:cNvSpPr>
            <a:spLocks noGrp="1"/>
          </p:cNvSpPr>
          <p:nvPr>
            <p:ph idx="1"/>
          </p:nvPr>
        </p:nvSpPr>
        <p:spPr/>
        <p:txBody>
          <a:bodyPr/>
          <a:lstStyle/>
          <a:p>
            <a:r>
              <a:rPr lang="en-US" sz="2800" dirty="0" smtClean="0"/>
              <a:t>Strict process of data collection &amp; analysis</a:t>
            </a:r>
          </a:p>
          <a:p>
            <a:r>
              <a:rPr lang="en-US" dirty="0" smtClean="0"/>
              <a:t>Reflects overall quality of the research</a:t>
            </a:r>
          </a:p>
          <a:p>
            <a:r>
              <a:rPr lang="en-US" dirty="0" smtClean="0"/>
              <a:t>Aspects of rigor:	</a:t>
            </a:r>
          </a:p>
          <a:p>
            <a:pPr lvl="1"/>
            <a:r>
              <a:rPr lang="en-US" dirty="0" smtClean="0"/>
              <a:t>Trustworthiness</a:t>
            </a:r>
          </a:p>
          <a:p>
            <a:pPr lvl="1"/>
            <a:r>
              <a:rPr lang="en-US" dirty="0" smtClean="0"/>
              <a:t>Confirmability</a:t>
            </a:r>
          </a:p>
          <a:p>
            <a:pPr lvl="1"/>
            <a:r>
              <a:rPr lang="en-US" dirty="0" smtClean="0"/>
              <a:t>Transferability</a:t>
            </a:r>
          </a:p>
          <a:p>
            <a:pPr lvl="1"/>
            <a:r>
              <a:rPr lang="en-US" dirty="0" smtClean="0"/>
              <a:t>Credibility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a:t>
            </a:r>
            <a:endParaRPr lang="en-US" dirty="0"/>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How accurately the measure yields information about the true or real variable being studied</a:t>
            </a:r>
          </a:p>
          <a:p>
            <a:r>
              <a:rPr lang="en-US" sz="2800" dirty="0" smtClean="0">
                <a:latin typeface="Times New Roman" pitchFamily="18" charset="0"/>
                <a:cs typeface="Times New Roman" pitchFamily="18" charset="0"/>
              </a:rPr>
              <a:t>Three types of validity:</a:t>
            </a:r>
          </a:p>
          <a:p>
            <a:pPr lvl="1"/>
            <a:r>
              <a:rPr lang="en-US" dirty="0" smtClean="0">
                <a:latin typeface="Times New Roman" pitchFamily="18" charset="0"/>
                <a:cs typeface="Times New Roman" pitchFamily="18" charset="0"/>
              </a:rPr>
              <a:t>Content validity</a:t>
            </a:r>
          </a:p>
          <a:p>
            <a:pPr lvl="1"/>
            <a:r>
              <a:rPr lang="en-US" dirty="0" smtClean="0">
                <a:latin typeface="Times New Roman" pitchFamily="18" charset="0"/>
                <a:cs typeface="Times New Roman" pitchFamily="18" charset="0"/>
              </a:rPr>
              <a:t>Criterion-related validity</a:t>
            </a:r>
          </a:p>
          <a:p>
            <a:pPr lvl="1"/>
            <a:r>
              <a:rPr lang="en-US" dirty="0" smtClean="0">
                <a:latin typeface="Times New Roman" pitchFamily="18" charset="0"/>
                <a:cs typeface="Times New Roman" pitchFamily="18" charset="0"/>
              </a:rPr>
              <a:t>Construct validity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838200"/>
            <a:ext cx="8613648" cy="1426464"/>
          </a:xfrm>
        </p:spPr>
        <p:txBody>
          <a:bodyPr/>
          <a:lstStyle/>
          <a:p>
            <a:pPr algn="ctr"/>
            <a:r>
              <a:rPr lang="en-US" dirty="0" smtClean="0"/>
              <a:t>Quantitative vs. Qualitative Research</a:t>
            </a:r>
            <a:endParaRPr lang="en-US" dirty="0"/>
          </a:p>
        </p:txBody>
      </p:sp>
      <p:sp>
        <p:nvSpPr>
          <p:cNvPr id="6" name="TextBox 5"/>
          <p:cNvSpPr txBox="1"/>
          <p:nvPr/>
        </p:nvSpPr>
        <p:spPr>
          <a:xfrm>
            <a:off x="609600" y="6248400"/>
            <a:ext cx="7467600" cy="646331"/>
          </a:xfrm>
          <a:prstGeom prst="rect">
            <a:avLst/>
          </a:prstGeom>
          <a:noFill/>
        </p:spPr>
        <p:txBody>
          <a:bodyPr wrap="square" rtlCol="0">
            <a:spAutoFit/>
          </a:bodyPr>
          <a:lstStyle/>
          <a:p>
            <a:r>
              <a:rPr lang="en-US" dirty="0" smtClean="0"/>
              <a:t>http://blog.vovici.com/blog/bid/17990/Quantitative-and-Qualitative-Research-The-Yin-and-Yang-of-MR</a:t>
            </a:r>
            <a:endParaRPr lang="en-US" dirty="0"/>
          </a:p>
        </p:txBody>
      </p:sp>
      <p:pic>
        <p:nvPicPr>
          <p:cNvPr id="7" name="Picture 6" descr="Qual vs Quant.png"/>
          <p:cNvPicPr>
            <a:picLocks noChangeAspect="1"/>
          </p:cNvPicPr>
          <p:nvPr/>
        </p:nvPicPr>
        <p:blipFill>
          <a:blip r:embed="rId2" cstate="print"/>
          <a:stretch>
            <a:fillRect/>
          </a:stretch>
        </p:blipFill>
        <p:spPr>
          <a:xfrm>
            <a:off x="2743200" y="2400300"/>
            <a:ext cx="3933825" cy="3924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143000"/>
          </a:xfrm>
        </p:spPr>
        <p:txBody>
          <a:bodyPr>
            <a:normAutofit fontScale="90000"/>
          </a:bodyPr>
          <a:lstStyle/>
          <a:p>
            <a:r>
              <a:rPr lang="en-US" b="1" dirty="0" smtClean="0"/>
              <a:t>Quantitative vs. Qualitative Research</a:t>
            </a:r>
            <a:endParaRPr lang="en-US" b="1" dirty="0"/>
          </a:p>
        </p:txBody>
      </p:sp>
      <p:graphicFrame>
        <p:nvGraphicFramePr>
          <p:cNvPr id="5" name="Content Placeholder 4"/>
          <p:cNvGraphicFramePr>
            <a:graphicFrameLocks noGrp="1"/>
          </p:cNvGraphicFramePr>
          <p:nvPr>
            <p:ph idx="1"/>
          </p:nvPr>
        </p:nvGraphicFramePr>
        <p:xfrm>
          <a:off x="457200" y="1935163"/>
          <a:ext cx="8229600" cy="4038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sz="3000" dirty="0">
                        <a:latin typeface="Times New Roman" pitchFamily="18" charset="0"/>
                        <a:cs typeface="Times New Roman" pitchFamily="18" charset="0"/>
                      </a:endParaRPr>
                    </a:p>
                  </a:txBody>
                  <a:tcPr/>
                </a:tc>
                <a:tc>
                  <a:txBody>
                    <a:bodyPr/>
                    <a:lstStyle/>
                    <a:p>
                      <a:r>
                        <a:rPr lang="en-US" sz="3000" dirty="0" smtClean="0">
                          <a:latin typeface="Times New Roman" pitchFamily="18" charset="0"/>
                          <a:cs typeface="Times New Roman" pitchFamily="18" charset="0"/>
                        </a:rPr>
                        <a:t>Quantitative</a:t>
                      </a:r>
                      <a:r>
                        <a:rPr lang="en-US" sz="3000" baseline="0" dirty="0" smtClean="0">
                          <a:latin typeface="Times New Roman" pitchFamily="18" charset="0"/>
                          <a:cs typeface="Times New Roman" pitchFamily="18" charset="0"/>
                        </a:rPr>
                        <a:t> Research</a:t>
                      </a:r>
                      <a:endParaRPr lang="en-US" sz="3000" dirty="0">
                        <a:latin typeface="Times New Roman" pitchFamily="18" charset="0"/>
                        <a:cs typeface="Times New Roman" pitchFamily="18" charset="0"/>
                      </a:endParaRPr>
                    </a:p>
                  </a:txBody>
                  <a:tcPr/>
                </a:tc>
                <a:tc>
                  <a:txBody>
                    <a:bodyPr/>
                    <a:lstStyle/>
                    <a:p>
                      <a:r>
                        <a:rPr lang="en-US" sz="3000" dirty="0" smtClean="0">
                          <a:latin typeface="Times New Roman" pitchFamily="18" charset="0"/>
                          <a:cs typeface="Times New Roman" pitchFamily="18" charset="0"/>
                        </a:rPr>
                        <a:t>Qualitative Research</a:t>
                      </a:r>
                      <a:endParaRPr lang="en-US" sz="3000" dirty="0">
                        <a:latin typeface="Times New Roman" pitchFamily="18" charset="0"/>
                        <a:cs typeface="Times New Roman" pitchFamily="18" charset="0"/>
                      </a:endParaRPr>
                    </a:p>
                  </a:txBody>
                  <a:tcPr/>
                </a:tc>
              </a:tr>
              <a:tr h="370840">
                <a:tc>
                  <a:txBody>
                    <a:bodyPr/>
                    <a:lstStyle/>
                    <a:p>
                      <a:r>
                        <a:rPr lang="en-US" sz="2500" b="1" dirty="0" smtClean="0">
                          <a:latin typeface="Times New Roman" pitchFamily="18" charset="0"/>
                          <a:cs typeface="Times New Roman" pitchFamily="18" charset="0"/>
                        </a:rPr>
                        <a:t>General Framework</a:t>
                      </a:r>
                      <a:endParaRPr lang="en-US" sz="2500" b="1" dirty="0">
                        <a:latin typeface="Times New Roman" pitchFamily="18" charset="0"/>
                        <a:cs typeface="Times New Roman" pitchFamily="18" charset="0"/>
                      </a:endParaRPr>
                    </a:p>
                  </a:txBody>
                  <a:tcPr/>
                </a:tc>
                <a:tc>
                  <a:txBody>
                    <a:bodyPr/>
                    <a:lstStyle/>
                    <a:p>
                      <a:pPr>
                        <a:buFont typeface="Arial" pitchFamily="34" charset="0"/>
                        <a:buChar char="•"/>
                      </a:pPr>
                      <a:r>
                        <a:rPr lang="en-US" sz="2500" baseline="0" dirty="0" smtClean="0">
                          <a:latin typeface="Times New Roman" pitchFamily="18" charset="0"/>
                          <a:cs typeface="Times New Roman" pitchFamily="18" charset="0"/>
                        </a:rPr>
                        <a:t> Seek to confirm hypothesis</a:t>
                      </a:r>
                    </a:p>
                  </a:txBody>
                  <a:tcPr/>
                </a:tc>
                <a:tc>
                  <a:txBody>
                    <a:bodyPr/>
                    <a:lstStyle/>
                    <a:p>
                      <a:pPr>
                        <a:buFont typeface="Arial" pitchFamily="34" charset="0"/>
                        <a:buChar char="•"/>
                      </a:pPr>
                      <a:r>
                        <a:rPr lang="en-US" sz="2500" dirty="0" smtClean="0">
                          <a:latin typeface="Times New Roman" pitchFamily="18" charset="0"/>
                          <a:cs typeface="Times New Roman" pitchFamily="18" charset="0"/>
                        </a:rPr>
                        <a:t> Seek to explore phenomenon</a:t>
                      </a:r>
                    </a:p>
                  </a:txBody>
                  <a:tcPr/>
                </a:tc>
              </a:tr>
              <a:tr h="370840">
                <a:tc>
                  <a:txBody>
                    <a:bodyPr/>
                    <a:lstStyle/>
                    <a:p>
                      <a:r>
                        <a:rPr lang="en-US" sz="2500" b="1" dirty="0" smtClean="0">
                          <a:latin typeface="Times New Roman" pitchFamily="18" charset="0"/>
                          <a:cs typeface="Times New Roman" pitchFamily="18" charset="0"/>
                        </a:rPr>
                        <a:t>Objectives</a:t>
                      </a:r>
                      <a:endParaRPr lang="en-US" sz="2500" b="1" dirty="0">
                        <a:latin typeface="Times New Roman" pitchFamily="18" charset="0"/>
                        <a:cs typeface="Times New Roman" pitchFamily="18" charset="0"/>
                      </a:endParaRPr>
                    </a:p>
                  </a:txBody>
                  <a:tcPr/>
                </a:tc>
                <a:tc>
                  <a:txBody>
                    <a:bodyPr/>
                    <a:lstStyle/>
                    <a:p>
                      <a:pPr>
                        <a:buFont typeface="Arial" pitchFamily="34" charset="0"/>
                        <a:buChar char="•"/>
                      </a:pPr>
                      <a:r>
                        <a:rPr lang="en-US" sz="2500" dirty="0" smtClean="0">
                          <a:latin typeface="Times New Roman" pitchFamily="18" charset="0"/>
                          <a:cs typeface="Times New Roman" pitchFamily="18" charset="0"/>
                        </a:rPr>
                        <a:t> To predict &amp; control</a:t>
                      </a:r>
                      <a:endParaRPr lang="en-US" sz="2500" dirty="0">
                        <a:latin typeface="Times New Roman" pitchFamily="18" charset="0"/>
                        <a:cs typeface="Times New Roman" pitchFamily="18" charset="0"/>
                      </a:endParaRPr>
                    </a:p>
                  </a:txBody>
                  <a:tcPr/>
                </a:tc>
                <a:tc>
                  <a:txBody>
                    <a:bodyPr/>
                    <a:lstStyle/>
                    <a:p>
                      <a:pPr>
                        <a:buFont typeface="Arial" pitchFamily="34" charset="0"/>
                        <a:buChar char="•"/>
                      </a:pPr>
                      <a:r>
                        <a:rPr lang="en-US" sz="2500" baseline="0" dirty="0" smtClean="0">
                          <a:latin typeface="Times New Roman" pitchFamily="18" charset="0"/>
                          <a:cs typeface="Times New Roman" pitchFamily="18" charset="0"/>
                        </a:rPr>
                        <a:t> To understand (what, how, &amp; why)</a:t>
                      </a:r>
                      <a:endParaRPr lang="en-US" sz="2500" dirty="0">
                        <a:latin typeface="Times New Roman" pitchFamily="18" charset="0"/>
                        <a:cs typeface="Times New Roman" pitchFamily="18" charset="0"/>
                      </a:endParaRPr>
                    </a:p>
                  </a:txBody>
                  <a:tcPr/>
                </a:tc>
              </a:tr>
              <a:tr h="370840">
                <a:tc>
                  <a:txBody>
                    <a:bodyPr/>
                    <a:lstStyle/>
                    <a:p>
                      <a:r>
                        <a:rPr lang="en-US" sz="2500" b="1" dirty="0" smtClean="0">
                          <a:latin typeface="Times New Roman" pitchFamily="18" charset="0"/>
                          <a:cs typeface="Times New Roman" pitchFamily="18" charset="0"/>
                        </a:rPr>
                        <a:t>Focus</a:t>
                      </a:r>
                    </a:p>
                  </a:txBody>
                  <a:tcPr/>
                </a:tc>
                <a:tc>
                  <a:txBody>
                    <a:bodyPr/>
                    <a:lstStyle/>
                    <a:p>
                      <a:pPr>
                        <a:buFont typeface="Arial" pitchFamily="34" charset="0"/>
                        <a:buChar char="•"/>
                      </a:pPr>
                      <a:r>
                        <a:rPr lang="en-US" sz="2500" dirty="0" smtClean="0">
                          <a:latin typeface="Times New Roman" pitchFamily="18" charset="0"/>
                          <a:cs typeface="Times New Roman" pitchFamily="18" charset="0"/>
                        </a:rPr>
                        <a:t> Prediction</a:t>
                      </a:r>
                      <a:r>
                        <a:rPr lang="en-US" sz="2500" baseline="0" dirty="0" smtClean="0">
                          <a:latin typeface="Times New Roman" pitchFamily="18" charset="0"/>
                          <a:cs typeface="Times New Roman" pitchFamily="18" charset="0"/>
                        </a:rPr>
                        <a:t> </a:t>
                      </a:r>
                    </a:p>
                    <a:p>
                      <a:pPr>
                        <a:buFont typeface="Arial" pitchFamily="34" charset="0"/>
                        <a:buChar char="•"/>
                      </a:pPr>
                      <a:r>
                        <a:rPr lang="en-US" sz="2500" baseline="0" dirty="0" smtClean="0">
                          <a:latin typeface="Times New Roman" pitchFamily="18" charset="0"/>
                          <a:cs typeface="Times New Roman" pitchFamily="18" charset="0"/>
                        </a:rPr>
                        <a:t> Outcomes</a:t>
                      </a:r>
                    </a:p>
                  </a:txBody>
                  <a:tcPr/>
                </a:tc>
                <a:tc>
                  <a:txBody>
                    <a:bodyPr/>
                    <a:lstStyle/>
                    <a:p>
                      <a:pPr>
                        <a:buFont typeface="Arial" pitchFamily="34" charset="0"/>
                        <a:buChar char="•"/>
                      </a:pPr>
                      <a:r>
                        <a:rPr lang="en-US" sz="2500" baseline="0" dirty="0" smtClean="0">
                          <a:latin typeface="Times New Roman" pitchFamily="18" charset="0"/>
                          <a:cs typeface="Times New Roman" pitchFamily="18" charset="0"/>
                        </a:rPr>
                        <a:t> Similarities &amp; contrasts</a:t>
                      </a:r>
                    </a:p>
                  </a:txBody>
                  <a:tcPr/>
                </a:tc>
              </a:tr>
              <a:tr h="370840">
                <a:tc>
                  <a:txBody>
                    <a:bodyPr/>
                    <a:lstStyle/>
                    <a:p>
                      <a:r>
                        <a:rPr lang="en-US" sz="2500" b="1" dirty="0" smtClean="0">
                          <a:latin typeface="Times New Roman" pitchFamily="18" charset="0"/>
                          <a:cs typeface="Times New Roman" pitchFamily="18" charset="0"/>
                        </a:rPr>
                        <a:t>Procedures</a:t>
                      </a:r>
                    </a:p>
                  </a:txBody>
                  <a:tcPr/>
                </a:tc>
                <a:tc>
                  <a:txBody>
                    <a:bodyPr/>
                    <a:lstStyle/>
                    <a:p>
                      <a:pPr>
                        <a:buFont typeface="Arial" pitchFamily="34" charset="0"/>
                        <a:buChar char="•"/>
                      </a:pPr>
                      <a:r>
                        <a:rPr lang="en-US" sz="2500" baseline="0" dirty="0" smtClean="0">
                          <a:latin typeface="Times New Roman" pitchFamily="18" charset="0"/>
                          <a:cs typeface="Times New Roman" pitchFamily="18" charset="0"/>
                        </a:rPr>
                        <a:t> Highly structured</a:t>
                      </a:r>
                    </a:p>
                  </a:txBody>
                  <a:tcPr/>
                </a:tc>
                <a:tc>
                  <a:txBody>
                    <a:bodyPr/>
                    <a:lstStyle/>
                    <a:p>
                      <a:pPr>
                        <a:buFont typeface="Arial" pitchFamily="34" charset="0"/>
                        <a:buChar char="•"/>
                      </a:pPr>
                      <a:r>
                        <a:rPr lang="en-US" sz="2500" baseline="0" dirty="0" smtClean="0">
                          <a:latin typeface="Times New Roman" pitchFamily="18" charset="0"/>
                          <a:cs typeface="Times New Roman" pitchFamily="18" charset="0"/>
                        </a:rPr>
                        <a:t> Semi-structured</a:t>
                      </a:r>
                    </a:p>
                  </a:txBody>
                  <a:tcPr/>
                </a:tc>
              </a:tr>
            </a:tbl>
          </a:graphicData>
        </a:graphic>
      </p:graphicFrame>
      <p:sp>
        <p:nvSpPr>
          <p:cNvPr id="6" name="TextBox 5"/>
          <p:cNvSpPr txBox="1"/>
          <p:nvPr/>
        </p:nvSpPr>
        <p:spPr>
          <a:xfrm>
            <a:off x="381000" y="6096000"/>
            <a:ext cx="6096000" cy="369332"/>
          </a:xfrm>
          <a:prstGeom prst="rect">
            <a:avLst/>
          </a:prstGeom>
          <a:noFill/>
        </p:spPr>
        <p:txBody>
          <a:bodyPr wrap="square" rtlCol="0">
            <a:spAutoFit/>
          </a:bodyPr>
          <a:lstStyle/>
          <a:p>
            <a:pPr>
              <a:buFont typeface="Arial" pitchFamily="34" charset="0"/>
              <a:buChar char="•"/>
            </a:pPr>
            <a:r>
              <a:rPr lang="en-US" dirty="0" smtClean="0">
                <a:latin typeface="Times New Roman" pitchFamily="18" charset="0"/>
                <a:cs typeface="Times New Roman" pitchFamily="18" charset="0"/>
              </a:rPr>
              <a:t>Source: Macnee and McCabe (2008), pp.  28-32</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229600" cy="1143000"/>
          </a:xfrm>
        </p:spPr>
        <p:txBody>
          <a:bodyPr>
            <a:normAutofit fontScale="90000"/>
          </a:bodyPr>
          <a:lstStyle/>
          <a:p>
            <a:r>
              <a:rPr lang="en-US" b="1" dirty="0" smtClean="0"/>
              <a:t>Quantitative vs. Qualitative Research</a:t>
            </a:r>
            <a:endParaRPr lang="en-US" b="1" dirty="0"/>
          </a:p>
        </p:txBody>
      </p:sp>
      <p:graphicFrame>
        <p:nvGraphicFramePr>
          <p:cNvPr id="4" name="Content Placeholder 3"/>
          <p:cNvGraphicFramePr>
            <a:graphicFrameLocks noGrp="1"/>
          </p:cNvGraphicFramePr>
          <p:nvPr>
            <p:ph idx="1"/>
          </p:nvPr>
        </p:nvGraphicFramePr>
        <p:xfrm>
          <a:off x="457200" y="1935163"/>
          <a:ext cx="8229600" cy="45262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sz="3000" dirty="0" smtClean="0">
                        <a:latin typeface="Times New Roman" pitchFamily="18" charset="0"/>
                        <a:cs typeface="Times New Roman" pitchFamily="18" charset="0"/>
                      </a:endParaRPr>
                    </a:p>
                    <a:p>
                      <a:endParaRPr lang="en-US" sz="3000" dirty="0" smtClean="0">
                        <a:latin typeface="Times New Roman" pitchFamily="18" charset="0"/>
                        <a:cs typeface="Times New Roman" pitchFamily="18" charset="0"/>
                      </a:endParaRPr>
                    </a:p>
                  </a:txBody>
                  <a:tcPr/>
                </a:tc>
                <a:tc>
                  <a:txBody>
                    <a:bodyPr/>
                    <a:lstStyle/>
                    <a:p>
                      <a:r>
                        <a:rPr lang="en-US" sz="3000" dirty="0" smtClean="0">
                          <a:latin typeface="Times New Roman" pitchFamily="18" charset="0"/>
                          <a:cs typeface="Times New Roman" pitchFamily="18" charset="0"/>
                        </a:rPr>
                        <a:t>Quantitative Research</a:t>
                      </a:r>
                      <a:endParaRPr lang="en-US" sz="3000" dirty="0">
                        <a:latin typeface="Times New Roman" pitchFamily="18" charset="0"/>
                        <a:cs typeface="Times New Roman" pitchFamily="18" charset="0"/>
                      </a:endParaRPr>
                    </a:p>
                  </a:txBody>
                  <a:tcPr/>
                </a:tc>
                <a:tc>
                  <a:txBody>
                    <a:bodyPr/>
                    <a:lstStyle/>
                    <a:p>
                      <a:r>
                        <a:rPr lang="en-US" sz="3000" dirty="0" smtClean="0">
                          <a:latin typeface="Times New Roman" pitchFamily="18" charset="0"/>
                          <a:cs typeface="Times New Roman" pitchFamily="18" charset="0"/>
                        </a:rPr>
                        <a:t>Qualitative Research</a:t>
                      </a:r>
                      <a:endParaRPr lang="en-US" sz="3000" dirty="0">
                        <a:latin typeface="Times New Roman" pitchFamily="18" charset="0"/>
                        <a:cs typeface="Times New Roman" pitchFamily="18" charset="0"/>
                      </a:endParaRPr>
                    </a:p>
                  </a:txBody>
                  <a:tcPr/>
                </a:tc>
              </a:tr>
              <a:tr h="370840">
                <a:tc>
                  <a:txBody>
                    <a:bodyPr/>
                    <a:lstStyle/>
                    <a:p>
                      <a:r>
                        <a:rPr lang="en-US" sz="2500" b="1" dirty="0" smtClean="0">
                          <a:latin typeface="Times New Roman" pitchFamily="18" charset="0"/>
                          <a:cs typeface="Times New Roman" pitchFamily="18" charset="0"/>
                        </a:rPr>
                        <a:t>Sampling</a:t>
                      </a:r>
                      <a:endParaRPr lang="en-US" sz="2500" b="1" dirty="0">
                        <a:latin typeface="Times New Roman" pitchFamily="18" charset="0"/>
                        <a:cs typeface="Times New Roman" pitchFamily="18" charset="0"/>
                      </a:endParaRPr>
                    </a:p>
                  </a:txBody>
                  <a:tcPr/>
                </a:tc>
                <a:tc>
                  <a:txBody>
                    <a:bodyPr/>
                    <a:lstStyle/>
                    <a:p>
                      <a:pPr>
                        <a:buFont typeface="Arial" pitchFamily="34" charset="0"/>
                        <a:buChar char="•"/>
                      </a:pPr>
                      <a:r>
                        <a:rPr lang="en-US" sz="2500" dirty="0" smtClean="0">
                          <a:latin typeface="Times New Roman" pitchFamily="18" charset="0"/>
                          <a:cs typeface="Times New Roman" pitchFamily="18" charset="0"/>
                        </a:rPr>
                        <a:t> Relatively large</a:t>
                      </a:r>
                    </a:p>
                    <a:p>
                      <a:pPr>
                        <a:buFont typeface="Arial" pitchFamily="34" charset="0"/>
                        <a:buChar char="•"/>
                      </a:pPr>
                      <a:r>
                        <a:rPr lang="en-US" sz="2500" baseline="0" dirty="0" smtClean="0">
                          <a:latin typeface="Times New Roman" pitchFamily="18" charset="0"/>
                          <a:cs typeface="Times New Roman" pitchFamily="18" charset="0"/>
                        </a:rPr>
                        <a:t> Convenience sample</a:t>
                      </a:r>
                    </a:p>
                    <a:p>
                      <a:pPr>
                        <a:buFont typeface="Arial" pitchFamily="34" charset="0"/>
                        <a:buChar char="•"/>
                      </a:pPr>
                      <a:r>
                        <a:rPr lang="en-US" sz="2500" baseline="0" dirty="0" smtClean="0">
                          <a:latin typeface="Times New Roman" pitchFamily="18" charset="0"/>
                          <a:cs typeface="Times New Roman" pitchFamily="18" charset="0"/>
                        </a:rPr>
                        <a:t> Snowball sample</a:t>
                      </a:r>
                    </a:p>
                    <a:p>
                      <a:pPr>
                        <a:buFont typeface="Arial" pitchFamily="34" charset="0"/>
                        <a:buChar char="•"/>
                      </a:pPr>
                      <a:r>
                        <a:rPr lang="en-US" sz="2500" baseline="0" dirty="0" smtClean="0">
                          <a:latin typeface="Times New Roman" pitchFamily="18" charset="0"/>
                          <a:cs typeface="Times New Roman" pitchFamily="18" charset="0"/>
                        </a:rPr>
                        <a:t> Purposive Sample</a:t>
                      </a:r>
                    </a:p>
                  </a:txBody>
                  <a:tcPr/>
                </a:tc>
                <a:tc>
                  <a:txBody>
                    <a:bodyPr/>
                    <a:lstStyle/>
                    <a:p>
                      <a:pPr>
                        <a:buFont typeface="Arial" pitchFamily="34" charset="0"/>
                        <a:buChar char="•"/>
                      </a:pPr>
                      <a:r>
                        <a:rPr lang="en-US" sz="2500" dirty="0" smtClean="0">
                          <a:latin typeface="Times New Roman" pitchFamily="18" charset="0"/>
                          <a:cs typeface="Times New Roman" pitchFamily="18" charset="0"/>
                        </a:rPr>
                        <a:t> Relatively</a:t>
                      </a:r>
                      <a:r>
                        <a:rPr lang="en-US" sz="2500" baseline="0" dirty="0" smtClean="0">
                          <a:latin typeface="Times New Roman" pitchFamily="18" charset="0"/>
                          <a:cs typeface="Times New Roman" pitchFamily="18" charset="0"/>
                        </a:rPr>
                        <a:t> small</a:t>
                      </a:r>
                    </a:p>
                    <a:p>
                      <a:pPr>
                        <a:buFont typeface="Arial" pitchFamily="34" charset="0"/>
                        <a:buChar char="•"/>
                      </a:pPr>
                      <a:r>
                        <a:rPr lang="en-US" sz="2500" baseline="0" dirty="0" smtClean="0">
                          <a:latin typeface="Times New Roman" pitchFamily="18" charset="0"/>
                          <a:cs typeface="Times New Roman" pitchFamily="18" charset="0"/>
                        </a:rPr>
                        <a:t> Quota sample</a:t>
                      </a:r>
                    </a:p>
                    <a:p>
                      <a:pPr>
                        <a:buFont typeface="Arial" pitchFamily="34" charset="0"/>
                        <a:buChar char="•"/>
                      </a:pPr>
                      <a:r>
                        <a:rPr lang="en-US" sz="2500" baseline="0" dirty="0" smtClean="0">
                          <a:latin typeface="Times New Roman" pitchFamily="18" charset="0"/>
                          <a:cs typeface="Times New Roman" pitchFamily="18" charset="0"/>
                        </a:rPr>
                        <a:t> Purposive sample</a:t>
                      </a:r>
                    </a:p>
                    <a:p>
                      <a:pPr>
                        <a:buFont typeface="Arial" pitchFamily="34" charset="0"/>
                        <a:buChar char="•"/>
                      </a:pPr>
                      <a:r>
                        <a:rPr lang="en-US" sz="2500" dirty="0" smtClean="0">
                          <a:latin typeface="Times New Roman" pitchFamily="18" charset="0"/>
                          <a:cs typeface="Times New Roman" pitchFamily="18" charset="0"/>
                        </a:rPr>
                        <a:t> Simple random sample</a:t>
                      </a:r>
                    </a:p>
                    <a:p>
                      <a:pPr>
                        <a:buFont typeface="Arial" pitchFamily="34" charset="0"/>
                        <a:buChar char="•"/>
                      </a:pPr>
                      <a:r>
                        <a:rPr lang="en-US" sz="2500" baseline="0" dirty="0" smtClean="0">
                          <a:latin typeface="Times New Roman" pitchFamily="18" charset="0"/>
                          <a:cs typeface="Times New Roman" pitchFamily="18" charset="0"/>
                        </a:rPr>
                        <a:t> Stratified random sample</a:t>
                      </a:r>
                    </a:p>
                    <a:p>
                      <a:pPr>
                        <a:buFont typeface="Arial" pitchFamily="34" charset="0"/>
                        <a:buChar char="•"/>
                      </a:pPr>
                      <a:r>
                        <a:rPr lang="en-US" sz="2500" baseline="0" dirty="0" smtClean="0">
                          <a:latin typeface="Times New Roman" pitchFamily="18" charset="0"/>
                          <a:cs typeface="Times New Roman" pitchFamily="18" charset="0"/>
                        </a:rPr>
                        <a:t> Cluster sample</a:t>
                      </a:r>
                    </a:p>
                    <a:p>
                      <a:pPr>
                        <a:buFont typeface="Arial" pitchFamily="34" charset="0"/>
                        <a:buChar char="•"/>
                      </a:pPr>
                      <a:r>
                        <a:rPr lang="en-US" sz="2500" baseline="0" dirty="0" smtClean="0">
                          <a:latin typeface="Times New Roman" pitchFamily="18" charset="0"/>
                          <a:cs typeface="Times New Roman" pitchFamily="18" charset="0"/>
                        </a:rPr>
                        <a:t> Systemic Sample</a:t>
                      </a:r>
                      <a:endParaRPr lang="en-US" sz="2500" dirty="0">
                        <a:latin typeface="Times New Roman" pitchFamily="18" charset="0"/>
                        <a:cs typeface="Times New Roman" pitchFamily="18" charset="0"/>
                      </a:endParaRPr>
                    </a:p>
                  </a:txBody>
                  <a:tcPr/>
                </a:tc>
              </a:tr>
            </a:tbl>
          </a:graphicData>
        </a:graphic>
      </p:graphicFrame>
      <p:sp>
        <p:nvSpPr>
          <p:cNvPr id="7" name="TextBox 6"/>
          <p:cNvSpPr txBox="1"/>
          <p:nvPr/>
        </p:nvSpPr>
        <p:spPr>
          <a:xfrm>
            <a:off x="457200" y="6400800"/>
            <a:ext cx="6096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Source: Macnee and McCance (2008), pp. 119-139</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609600" y="2362200"/>
          <a:ext cx="8229600" cy="37541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sz="3000" dirty="0">
                        <a:latin typeface="Times New Roman" pitchFamily="18" charset="0"/>
                        <a:cs typeface="Times New Roman" pitchFamily="18" charset="0"/>
                      </a:endParaRPr>
                    </a:p>
                  </a:txBody>
                  <a:tcPr/>
                </a:tc>
                <a:tc>
                  <a:txBody>
                    <a:bodyPr/>
                    <a:lstStyle/>
                    <a:p>
                      <a:r>
                        <a:rPr lang="en-US" sz="3000" dirty="0" smtClean="0">
                          <a:latin typeface="Times New Roman" pitchFamily="18" charset="0"/>
                          <a:cs typeface="Times New Roman" pitchFamily="18" charset="0"/>
                        </a:rPr>
                        <a:t>Quantitative Research</a:t>
                      </a:r>
                      <a:endParaRPr lang="en-US" sz="3000" dirty="0">
                        <a:latin typeface="Times New Roman" pitchFamily="18" charset="0"/>
                        <a:cs typeface="Times New Roman" pitchFamily="18" charset="0"/>
                      </a:endParaRPr>
                    </a:p>
                  </a:txBody>
                  <a:tcPr/>
                </a:tc>
                <a:tc>
                  <a:txBody>
                    <a:bodyPr/>
                    <a:lstStyle/>
                    <a:p>
                      <a:r>
                        <a:rPr lang="en-US" sz="3000" dirty="0" smtClean="0">
                          <a:latin typeface="Times New Roman" pitchFamily="18" charset="0"/>
                          <a:cs typeface="Times New Roman" pitchFamily="18" charset="0"/>
                        </a:rPr>
                        <a:t>Qualitative</a:t>
                      </a:r>
                      <a:endParaRPr lang="en-US" sz="3000" dirty="0">
                        <a:latin typeface="Times New Roman" pitchFamily="18" charset="0"/>
                        <a:cs typeface="Times New Roman" pitchFamily="18" charset="0"/>
                      </a:endParaRPr>
                    </a:p>
                  </a:txBody>
                  <a:tcPr/>
                </a:tc>
              </a:tr>
              <a:tr h="370840">
                <a:tc>
                  <a:txBody>
                    <a:bodyPr/>
                    <a:lstStyle/>
                    <a:p>
                      <a:r>
                        <a:rPr lang="en-US" sz="2500" b="1" dirty="0" smtClean="0">
                          <a:latin typeface="Times New Roman" pitchFamily="18" charset="0"/>
                          <a:cs typeface="Times New Roman" pitchFamily="18" charset="0"/>
                        </a:rPr>
                        <a:t>Language Describing Data</a:t>
                      </a:r>
                      <a:r>
                        <a:rPr lang="en-US" sz="2500" b="1" baseline="0" dirty="0" smtClean="0">
                          <a:latin typeface="Times New Roman" pitchFamily="18" charset="0"/>
                          <a:cs typeface="Times New Roman" pitchFamily="18" charset="0"/>
                        </a:rPr>
                        <a:t> Analysis</a:t>
                      </a:r>
                      <a:endParaRPr lang="en-US" sz="2500" b="1" dirty="0">
                        <a:latin typeface="Times New Roman" pitchFamily="18" charset="0"/>
                        <a:cs typeface="Times New Roman" pitchFamily="18" charset="0"/>
                      </a:endParaRPr>
                    </a:p>
                  </a:txBody>
                  <a:tcPr/>
                </a:tc>
                <a:tc>
                  <a:txBody>
                    <a:bodyPr/>
                    <a:lstStyle/>
                    <a:p>
                      <a:pPr>
                        <a:buFont typeface="Arial" pitchFamily="34" charset="0"/>
                        <a:buChar char="•"/>
                      </a:pPr>
                      <a:r>
                        <a:rPr lang="en-US" sz="2500" dirty="0" smtClean="0">
                          <a:latin typeface="Times New Roman" pitchFamily="18" charset="0"/>
                          <a:cs typeface="Times New Roman" pitchFamily="18" charset="0"/>
                        </a:rPr>
                        <a:t> Dependent variable</a:t>
                      </a:r>
                    </a:p>
                    <a:p>
                      <a:pPr>
                        <a:buFont typeface="Arial" pitchFamily="34" charset="0"/>
                        <a:buChar char="•"/>
                      </a:pPr>
                      <a:r>
                        <a:rPr lang="en-US" sz="2500" dirty="0" smtClean="0">
                          <a:latin typeface="Times New Roman" pitchFamily="18" charset="0"/>
                          <a:cs typeface="Times New Roman" pitchFamily="18" charset="0"/>
                        </a:rPr>
                        <a:t> Independent variable</a:t>
                      </a:r>
                    </a:p>
                    <a:p>
                      <a:pPr>
                        <a:buFont typeface="Arial" pitchFamily="34" charset="0"/>
                        <a:buChar char="•"/>
                      </a:pPr>
                      <a:r>
                        <a:rPr lang="en-US" sz="2500" dirty="0" smtClean="0">
                          <a:latin typeface="Times New Roman" pitchFamily="18" charset="0"/>
                          <a:cs typeface="Times New Roman" pitchFamily="18" charset="0"/>
                        </a:rPr>
                        <a:t> Predictor variables</a:t>
                      </a:r>
                      <a:endParaRPr lang="en-US" sz="2500" dirty="0">
                        <a:latin typeface="Times New Roman" pitchFamily="18" charset="0"/>
                        <a:cs typeface="Times New Roman" pitchFamily="18" charset="0"/>
                      </a:endParaRPr>
                    </a:p>
                  </a:txBody>
                  <a:tcPr/>
                </a:tc>
                <a:tc>
                  <a:txBody>
                    <a:bodyPr/>
                    <a:lstStyle/>
                    <a:p>
                      <a:pPr>
                        <a:buFont typeface="Arial" pitchFamily="34" charset="0"/>
                        <a:buChar char="•"/>
                      </a:pPr>
                      <a:r>
                        <a:rPr lang="en-US" sz="2500" dirty="0" smtClean="0">
                          <a:latin typeface="Times New Roman" pitchFamily="18" charset="0"/>
                          <a:cs typeface="Times New Roman" pitchFamily="18" charset="0"/>
                        </a:rPr>
                        <a:t> Content analysis  </a:t>
                      </a:r>
                    </a:p>
                    <a:p>
                      <a:pPr>
                        <a:buFont typeface="Arial" pitchFamily="34" charset="0"/>
                        <a:buChar char="•"/>
                      </a:pPr>
                      <a:r>
                        <a:rPr lang="en-US" sz="2500" dirty="0" smtClean="0">
                          <a:latin typeface="Times New Roman" pitchFamily="18" charset="0"/>
                          <a:cs typeface="Times New Roman" pitchFamily="18" charset="0"/>
                        </a:rPr>
                        <a:t> Coding / data reduction</a:t>
                      </a:r>
                    </a:p>
                    <a:p>
                      <a:pPr>
                        <a:buFont typeface="Arial" pitchFamily="34" charset="0"/>
                        <a:buChar char="•"/>
                      </a:pPr>
                      <a:r>
                        <a:rPr lang="en-US" sz="2500" baseline="0" dirty="0" smtClean="0">
                          <a:latin typeface="Times New Roman" pitchFamily="18" charset="0"/>
                          <a:cs typeface="Times New Roman" pitchFamily="18" charset="0"/>
                        </a:rPr>
                        <a:t> Theme</a:t>
                      </a:r>
                    </a:p>
                    <a:p>
                      <a:pPr>
                        <a:buFont typeface="Arial" pitchFamily="34" charset="0"/>
                        <a:buChar char="•"/>
                      </a:pPr>
                      <a:r>
                        <a:rPr lang="en-US" sz="2500" baseline="0" dirty="0" smtClean="0">
                          <a:latin typeface="Times New Roman" pitchFamily="18" charset="0"/>
                          <a:cs typeface="Times New Roman" pitchFamily="18" charset="0"/>
                        </a:rPr>
                        <a:t> Data saturation</a:t>
                      </a:r>
                      <a:endParaRPr lang="en-US" sz="2500" dirty="0" smtClean="0">
                        <a:latin typeface="Times New Roman" pitchFamily="18" charset="0"/>
                        <a:cs typeface="Times New Roman" pitchFamily="18" charset="0"/>
                      </a:endParaRPr>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 name="Title 1"/>
          <p:cNvSpPr>
            <a:spLocks noGrp="1"/>
          </p:cNvSpPr>
          <p:nvPr>
            <p:ph type="title" idx="4294967295"/>
          </p:nvPr>
        </p:nvSpPr>
        <p:spPr>
          <a:xfrm>
            <a:off x="838200" y="762000"/>
            <a:ext cx="7772400" cy="1363662"/>
          </a:xfrm>
        </p:spPr>
        <p:txBody>
          <a:bodyPr>
            <a:normAutofit fontScale="90000"/>
          </a:bodyPr>
          <a:lstStyle/>
          <a:p>
            <a:r>
              <a:rPr lang="en-US" b="1" dirty="0" smtClean="0"/>
              <a:t>Quantitative vs. Qualitative Research</a:t>
            </a:r>
            <a:endParaRPr lang="en-US" dirty="0"/>
          </a:p>
        </p:txBody>
      </p:sp>
      <p:sp>
        <p:nvSpPr>
          <p:cNvPr id="5" name="TextBox 4"/>
          <p:cNvSpPr txBox="1"/>
          <p:nvPr/>
        </p:nvSpPr>
        <p:spPr>
          <a:xfrm>
            <a:off x="533400" y="6183868"/>
            <a:ext cx="5638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Source: Macnee and McCance (2008), pp. 70-76</a:t>
            </a:r>
            <a:endParaRPr lang="en-US"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imes">
      <a:majorFont>
        <a:latin typeface="Times New Roman"/>
        <a:ea typeface=""/>
        <a:cs typeface=""/>
      </a:majorFont>
      <a:minorFont>
        <a:latin typeface="Times New Roman"/>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1839</TotalTime>
  <Words>2402</Words>
  <Application>Microsoft Office PowerPoint</Application>
  <PresentationFormat>On-screen Show (4:3)</PresentationFormat>
  <Paragraphs>193</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The Qualitative Research Process</vt:lpstr>
      <vt:lpstr>Introduction</vt:lpstr>
      <vt:lpstr>The Purpose &amp; Function of Qualitative Research</vt:lpstr>
      <vt:lpstr>Rigor</vt:lpstr>
      <vt:lpstr>Validity</vt:lpstr>
      <vt:lpstr>Quantitative vs. Qualitative Research</vt:lpstr>
      <vt:lpstr>Quantitative vs. Qualitative Research</vt:lpstr>
      <vt:lpstr>Quantitative vs. Qualitative Research</vt:lpstr>
      <vt:lpstr>Quantitative vs. Qualitative Research</vt:lpstr>
      <vt:lpstr>Steps of the Qualitative Research Process</vt:lpstr>
      <vt:lpstr>Data collection strategies</vt:lpstr>
      <vt:lpstr>Managing and Analyzing the Data</vt:lpstr>
      <vt:lpstr>Interpreting the Results</vt:lpstr>
      <vt:lpstr>Types of Qualitative Research Designs &amp; Examples</vt:lpstr>
      <vt:lpstr>Phenomenological research</vt:lpstr>
      <vt:lpstr>Grounded Theory</vt:lpstr>
      <vt:lpstr>Ethnographic Research</vt:lpstr>
      <vt:lpstr>Historical Research</vt:lpstr>
      <vt:lpstr>Summary</vt:lpstr>
      <vt:lpstr>Summary (cont.)</vt:lpstr>
      <vt:lpstr>References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Grace</dc:creator>
  <cp:lastModifiedBy> </cp:lastModifiedBy>
  <cp:revision>86</cp:revision>
  <dcterms:created xsi:type="dcterms:W3CDTF">2010-09-16T00:32:28Z</dcterms:created>
  <dcterms:modified xsi:type="dcterms:W3CDTF">2010-09-21T22:51:26Z</dcterms:modified>
</cp:coreProperties>
</file>