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78" r:id="rId11"/>
    <p:sldId id="265" r:id="rId12"/>
    <p:sldId id="266" r:id="rId13"/>
    <p:sldId id="267" r:id="rId14"/>
    <p:sldId id="268"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65054" autoAdjust="0"/>
  </p:normalViewPr>
  <p:slideViewPr>
    <p:cSldViewPr>
      <p:cViewPr varScale="1">
        <p:scale>
          <a:sx n="47" d="100"/>
          <a:sy n="47" d="100"/>
        </p:scale>
        <p:origin x="-1188" y="-96"/>
      </p:cViewPr>
      <p:guideLst>
        <p:guide orient="horz" pos="2160"/>
        <p:guide pos="2880"/>
      </p:guideLst>
    </p:cSldViewPr>
  </p:slideViewPr>
  <p:notesTextViewPr>
    <p:cViewPr>
      <p:scale>
        <a:sx n="100" d="100"/>
        <a:sy n="100" d="100"/>
      </p:scale>
      <p:origin x="0" y="0"/>
    </p:cViewPr>
  </p:notesTextViewPr>
  <p:notesViewPr>
    <p:cSldViewPr>
      <p:cViewPr varScale="1">
        <p:scale>
          <a:sx n="55" d="100"/>
          <a:sy n="55" d="100"/>
        </p:scale>
        <p:origin x="-2856"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57ED0C-C157-4410-B164-F383A320DFB2}" type="datetimeFigureOut">
              <a:rPr lang="en-US" smtClean="0"/>
              <a:pPr/>
              <a:t>9/21/2010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241728-142F-4D52-8F38-01FACD86DF5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Burns and Grove (2009),</a:t>
            </a:r>
            <a:r>
              <a:rPr lang="en-US" baseline="0" dirty="0" smtClean="0"/>
              <a:t> “Qualitative research is a systematic, subjective approach used to describe life experiences and give them significance (p. 51).” In other words, qualitative research gives nurses a specific insight into new meanings in order to guide nursing practice and aid in a theoretical view on nursing knowledge (Burns &amp; Grove, 2009, p. 51).  </a:t>
            </a:r>
            <a:r>
              <a:rPr lang="en-US" b="1" u="sng" baseline="0" dirty="0" smtClean="0"/>
              <a:t>Furthermore, qualitative research delivers a holistic purpose and function to nursing, is different from quantitative research, consists of a three step process, and may be one of four different designs.  </a:t>
            </a:r>
            <a:endParaRPr lang="en-US" b="1" u="sng" baseline="0" dirty="0" smtClean="0"/>
          </a:p>
          <a:p>
            <a:endParaRPr lang="en-US" b="1" u="sng" baseline="0" dirty="0" smtClean="0"/>
          </a:p>
          <a:p>
            <a:r>
              <a:rPr lang="en-US" b="1" u="sng" baseline="0" dirty="0" smtClean="0"/>
              <a:t>Citation needed for last sentence. </a:t>
            </a:r>
            <a:endParaRPr lang="en-US" b="1" u="sng" dirty="0"/>
          </a:p>
        </p:txBody>
      </p:sp>
      <p:sp>
        <p:nvSpPr>
          <p:cNvPr id="4" name="Slide Number Placeholder 3"/>
          <p:cNvSpPr>
            <a:spLocks noGrp="1"/>
          </p:cNvSpPr>
          <p:nvPr>
            <p:ph type="sldNum" sz="quarter" idx="10"/>
          </p:nvPr>
        </p:nvSpPr>
        <p:spPr/>
        <p:txBody>
          <a:bodyPr/>
          <a:lstStyle/>
          <a:p>
            <a:fld id="{B6241728-142F-4D52-8F38-01FACD86DF56}"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Because the conclusions drawn from study results can differ as you read discussions and conclusions of research reports, you should carefully consider whether the interpretation provided makes sense to you in terms of your knowledge and practice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&amp; McCabe, 2008, p. 59).  </a:t>
            </a:r>
          </a:p>
          <a:p>
            <a:endParaRPr lang="en-US" dirty="0"/>
          </a:p>
        </p:txBody>
      </p:sp>
      <p:sp>
        <p:nvSpPr>
          <p:cNvPr id="4" name="Slide Number Placeholder 3"/>
          <p:cNvSpPr>
            <a:spLocks noGrp="1"/>
          </p:cNvSpPr>
          <p:nvPr>
            <p:ph type="sldNum" sz="quarter" idx="10"/>
          </p:nvPr>
        </p:nvSpPr>
        <p:spPr/>
        <p:txBody>
          <a:bodyPr/>
          <a:lstStyle/>
          <a:p>
            <a:fld id="{B6241728-142F-4D52-8F38-01FACD86DF56}" type="slidenum">
              <a:rPr lang="en-US" smtClean="0"/>
              <a:pPr/>
              <a:t>14</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Phenomenological research was used in the study </a:t>
            </a:r>
            <a:r>
              <a:rPr lang="en-US" b="1" u="sng" dirty="0" smtClean="0"/>
              <a:t>“Needs of Family Members of Patients with Severe Traumatic Brain Injury” (</a:t>
            </a:r>
            <a:r>
              <a:rPr lang="en-US" b="1" u="sng" dirty="0" err="1" smtClean="0"/>
              <a:t>Macnee</a:t>
            </a:r>
            <a:r>
              <a:rPr lang="en-US" b="1" u="sng" dirty="0" smtClean="0"/>
              <a:t> &amp; McCabe, 2008)</a:t>
            </a:r>
            <a:r>
              <a:rPr lang="en-US" dirty="0" smtClean="0"/>
              <a:t>.</a:t>
            </a:r>
            <a:r>
              <a:rPr lang="en-US" baseline="0" dirty="0" smtClean="0"/>
              <a:t>  </a:t>
            </a:r>
            <a:r>
              <a:rPr lang="en-US" sz="1200" kern="1200" dirty="0" smtClean="0">
                <a:solidFill>
                  <a:schemeClr val="tx1"/>
                </a:solidFill>
                <a:latin typeface="+mn-lt"/>
                <a:ea typeface="+mn-ea"/>
                <a:cs typeface="+mn-cs"/>
              </a:rPr>
              <a:t>In this study, family members were individually interviewed to research their needs that had or had not been met. Research was done to see what needs nurses were capable of meeting for the family members, and what needs had to be met by outside sources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&amp; McCabe, 2008, p. 341).</a:t>
            </a:r>
            <a:r>
              <a:rPr lang="en-US" dirty="0" smtClean="0"/>
              <a:t> </a:t>
            </a:r>
            <a:r>
              <a:rPr lang="en-US" b="1" u="sng" dirty="0" smtClean="0"/>
              <a:t>This research method aims to avoid external influences by going straight to the sources of each specific experience being studied. </a:t>
            </a:r>
            <a:endParaRPr lang="en-US" b="1" u="sng"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1" u="sng"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1" u="sng"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dirty="0" smtClean="0"/>
              <a:t>This article was not written by </a:t>
            </a:r>
            <a:r>
              <a:rPr lang="en-US" b="1" u="sng" dirty="0" err="1" smtClean="0"/>
              <a:t>Macnee</a:t>
            </a:r>
            <a:r>
              <a:rPr lang="en-US" b="1" u="sng" baseline="0" dirty="0" smtClean="0"/>
              <a:t> and McCabe.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baseline="0" dirty="0" smtClean="0"/>
              <a:t>The last statement requires a citation.</a:t>
            </a:r>
            <a:endParaRPr lang="en-US" b="1" u="sng" dirty="0" smtClean="0"/>
          </a:p>
          <a:p>
            <a:endParaRPr lang="en-US" dirty="0"/>
          </a:p>
        </p:txBody>
      </p:sp>
      <p:sp>
        <p:nvSpPr>
          <p:cNvPr id="4" name="Slide Number Placeholder 3"/>
          <p:cNvSpPr>
            <a:spLocks noGrp="1"/>
          </p:cNvSpPr>
          <p:nvPr>
            <p:ph type="sldNum" sz="quarter" idx="10"/>
          </p:nvPr>
        </p:nvSpPr>
        <p:spPr/>
        <p:txBody>
          <a:bodyPr/>
          <a:lstStyle/>
          <a:p>
            <a:fld id="{B6241728-142F-4D52-8F38-01FACD86DF56}" type="slidenum">
              <a:rPr lang="en-US" smtClean="0"/>
              <a:pPr/>
              <a:t>16</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theory is used in the article </a:t>
            </a:r>
            <a:r>
              <a:rPr lang="en-US" b="1" u="sng" dirty="0" smtClean="0"/>
              <a:t>“Feeling Safe: The Psychosocial Needs of ICU Patients” (</a:t>
            </a:r>
            <a:r>
              <a:rPr lang="en-US" b="1" u="sng" dirty="0" err="1" smtClean="0"/>
              <a:t>Macnee</a:t>
            </a:r>
            <a:r>
              <a:rPr lang="en-US" b="1" u="sng" dirty="0" smtClean="0"/>
              <a:t> &amp; McCabe, 2008).</a:t>
            </a:r>
            <a:r>
              <a:rPr lang="en-US" b="1" u="sng" baseline="0" dirty="0" smtClean="0"/>
              <a:t>  </a:t>
            </a:r>
            <a:r>
              <a:rPr lang="en-US" sz="1200" kern="1200" dirty="0" smtClean="0">
                <a:solidFill>
                  <a:schemeClr val="tx1"/>
                </a:solidFill>
                <a:latin typeface="+mn-lt"/>
                <a:ea typeface="+mn-ea"/>
                <a:cs typeface="+mn-cs"/>
              </a:rPr>
              <a:t>In this article, </a:t>
            </a:r>
            <a:r>
              <a:rPr lang="en-US" sz="1200" b="1" u="sng" kern="1200" dirty="0" smtClean="0">
                <a:solidFill>
                  <a:schemeClr val="tx1"/>
                </a:solidFill>
                <a:latin typeface="+mn-lt"/>
                <a:ea typeface="+mn-ea"/>
                <a:cs typeface="+mn-cs"/>
              </a:rPr>
              <a:t>forty-five</a:t>
            </a:r>
            <a:r>
              <a:rPr lang="en-US" sz="1200" kern="1200" dirty="0" smtClean="0">
                <a:solidFill>
                  <a:schemeClr val="tx1"/>
                </a:solidFill>
                <a:latin typeface="+mn-lt"/>
                <a:ea typeface="+mn-ea"/>
                <a:cs typeface="+mn-cs"/>
              </a:rPr>
              <a:t> critical care patients were studied. These subjects had all been in the medical or surgical ICU for 3 or more days. The purpose of the study was to describe the psychosocial needs of these patients and obtain a detailed description of their experiences and the response when these needs were and were not met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&amp; McCabe, 2008, p. 363). </a:t>
            </a:r>
            <a:r>
              <a:rPr lang="en-US" b="1" u="sng" dirty="0" smtClean="0"/>
              <a:t>This theory is most often used to study social processes and structures because of its reality-based approach to research. </a:t>
            </a:r>
            <a:endParaRPr lang="en-US" b="1" u="sng"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1" u="sng"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dirty="0" smtClean="0"/>
              <a:t>Again, article was not written by </a:t>
            </a:r>
            <a:r>
              <a:rPr lang="en-US" b="1" u="sng" dirty="0" err="1" smtClean="0"/>
              <a:t>Macnee</a:t>
            </a:r>
            <a:r>
              <a:rPr lang="en-US" b="1" u="sng" dirty="0" smtClean="0"/>
              <a:t> and McCabe.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u="sng"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dirty="0" smtClean="0"/>
              <a:t>Incorrect formatting of number.</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u="sng"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dirty="0" smtClean="0"/>
              <a:t>Last sentence requires citation.</a:t>
            </a:r>
            <a:endParaRPr lang="en-US" b="1" u="sng" dirty="0" smtClean="0"/>
          </a:p>
          <a:p>
            <a:endParaRPr lang="en-US" dirty="0"/>
          </a:p>
        </p:txBody>
      </p:sp>
      <p:sp>
        <p:nvSpPr>
          <p:cNvPr id="4" name="Slide Number Placeholder 3"/>
          <p:cNvSpPr>
            <a:spLocks noGrp="1"/>
          </p:cNvSpPr>
          <p:nvPr>
            <p:ph type="sldNum" sz="quarter" idx="10"/>
          </p:nvPr>
        </p:nvSpPr>
        <p:spPr/>
        <p:txBody>
          <a:bodyPr/>
          <a:lstStyle/>
          <a:p>
            <a:fld id="{B6241728-142F-4D52-8F38-01FACD86DF56}" type="slidenum">
              <a:rPr lang="en-US" smtClean="0"/>
              <a:pPr/>
              <a:t>17</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An example of this type of research is the article, </a:t>
            </a:r>
            <a:r>
              <a:rPr lang="en-US" b="1" u="sng" dirty="0" smtClean="0"/>
              <a:t>“Qualitative Evaluation of a School-Based Support Group for Adolescents with an Addicted Parent” (</a:t>
            </a:r>
            <a:r>
              <a:rPr lang="en-US" b="1" u="sng" dirty="0" err="1" smtClean="0"/>
              <a:t>Macnee</a:t>
            </a:r>
            <a:r>
              <a:rPr lang="en-US" b="1" u="sng" dirty="0" smtClean="0"/>
              <a:t> &amp; McCabe, 2008, p. 372).</a:t>
            </a:r>
            <a:r>
              <a:rPr lang="en-US" b="1" u="sng" baseline="0" dirty="0" smtClean="0"/>
              <a:t> </a:t>
            </a:r>
            <a:r>
              <a:rPr lang="en-US" sz="1200" kern="1200" dirty="0" smtClean="0">
                <a:solidFill>
                  <a:schemeClr val="tx1"/>
                </a:solidFill>
                <a:latin typeface="+mn-lt"/>
                <a:ea typeface="+mn-ea"/>
                <a:cs typeface="+mn-cs"/>
              </a:rPr>
              <a:t>The goal of this ethnographic research study was to look at the thinking, features, attributes, processes and benefits of school-based support groups for adolescents who had addicted parents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&amp; McCabe, 2008, p.372).  </a:t>
            </a:r>
            <a:r>
              <a:rPr lang="en-US" b="1" u="sng" dirty="0" smtClean="0"/>
              <a:t>In this type of research, both an inside and outside perspective is needed to formulate the research.</a:t>
            </a:r>
          </a:p>
          <a:p>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dirty="0" smtClean="0"/>
              <a:t>This article was not written by </a:t>
            </a:r>
            <a:r>
              <a:rPr lang="en-US" b="1" u="sng" dirty="0" err="1" smtClean="0"/>
              <a:t>Macnee</a:t>
            </a:r>
            <a:r>
              <a:rPr lang="en-US" b="1" u="sng" baseline="0" dirty="0" smtClean="0"/>
              <a:t> and McCabe.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baseline="0" dirty="0" smtClean="0"/>
              <a:t>The last statement requires a citation.</a:t>
            </a:r>
            <a:endParaRPr lang="en-US" b="0"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0"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baseline="0" dirty="0" smtClean="0"/>
              <a:t>Punctuation error in slide.</a:t>
            </a:r>
            <a:endParaRPr lang="en-US" b="1" u="sng" dirty="0" smtClean="0"/>
          </a:p>
        </p:txBody>
      </p:sp>
      <p:sp>
        <p:nvSpPr>
          <p:cNvPr id="4" name="Slide Number Placeholder 3"/>
          <p:cNvSpPr>
            <a:spLocks noGrp="1"/>
          </p:cNvSpPr>
          <p:nvPr>
            <p:ph type="sldNum" sz="quarter" idx="10"/>
          </p:nvPr>
        </p:nvSpPr>
        <p:spPr/>
        <p:txBody>
          <a:bodyPr/>
          <a:lstStyle/>
          <a:p>
            <a:fld id="{B6241728-142F-4D52-8F38-01FACD86DF56}" type="slidenum">
              <a:rPr lang="en-US" smtClean="0"/>
              <a:pPr/>
              <a:t>18</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method of research is used in the article</a:t>
            </a:r>
            <a:r>
              <a:rPr lang="en-US" b="1" u="sng" dirty="0" smtClean="0"/>
              <a:t>, “Historical Analysis of </a:t>
            </a:r>
            <a:r>
              <a:rPr lang="en-US" b="1" u="sng" dirty="0" err="1" smtClean="0"/>
              <a:t>Siderail</a:t>
            </a:r>
            <a:r>
              <a:rPr lang="en-US" b="1" u="sng" dirty="0" smtClean="0"/>
              <a:t> Use in American Hospitals” (</a:t>
            </a:r>
            <a:r>
              <a:rPr lang="en-US" b="1" u="sng" dirty="0" err="1" smtClean="0"/>
              <a:t>Macnee</a:t>
            </a:r>
            <a:r>
              <a:rPr lang="en-US" b="1" u="sng" dirty="0" smtClean="0"/>
              <a:t> &amp; McCabe, 2008, p.209</a:t>
            </a:r>
            <a:r>
              <a:rPr lang="en-US" dirty="0" smtClean="0"/>
              <a:t>).</a:t>
            </a:r>
            <a:r>
              <a:rPr lang="en-US" baseline="0" dirty="0" smtClean="0"/>
              <a:t>  </a:t>
            </a:r>
            <a:r>
              <a:rPr lang="en-US" sz="1200" kern="1200" dirty="0" smtClean="0">
                <a:solidFill>
                  <a:schemeClr val="tx1"/>
                </a:solidFill>
                <a:latin typeface="+mn-lt"/>
                <a:ea typeface="+mn-ea"/>
                <a:cs typeface="+mn-cs"/>
              </a:rPr>
              <a:t>The purpose of this article was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to explore the social, economic, and legal influences on side rails use in the twentieth century American hospitals and how the use of side rails became embedded into the nursing practice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&amp; McCabe, 2008). </a:t>
            </a:r>
            <a:r>
              <a:rPr lang="en-US" b="1" u="sng" dirty="0" smtClean="0"/>
              <a:t>The data gathered in this research method is gathered in a chronological fashion so that the information is easier to understand and identify.</a:t>
            </a:r>
          </a:p>
          <a:p>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dirty="0" smtClean="0"/>
              <a:t>This article was not written by </a:t>
            </a:r>
            <a:r>
              <a:rPr lang="en-US" b="1" u="sng" dirty="0" err="1" smtClean="0"/>
              <a:t>Macnee</a:t>
            </a:r>
            <a:r>
              <a:rPr lang="en-US" b="1" u="sng" baseline="0" dirty="0" smtClean="0"/>
              <a:t> and McCabe.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u="sng"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baseline="0" dirty="0" smtClean="0"/>
              <a:t>The last statement requires a citation.</a:t>
            </a:r>
            <a:endParaRPr lang="en-US" b="0"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0"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u="sng" baseline="0" dirty="0" smtClean="0"/>
              <a:t>Punctuation error in slide.</a:t>
            </a:r>
            <a:endParaRPr lang="en-US" dirty="0"/>
          </a:p>
        </p:txBody>
      </p:sp>
      <p:sp>
        <p:nvSpPr>
          <p:cNvPr id="4" name="Slide Number Placeholder 3"/>
          <p:cNvSpPr>
            <a:spLocks noGrp="1"/>
          </p:cNvSpPr>
          <p:nvPr>
            <p:ph type="sldNum" sz="quarter" idx="10"/>
          </p:nvPr>
        </p:nvSpPr>
        <p:spPr/>
        <p:txBody>
          <a:bodyPr/>
          <a:lstStyle/>
          <a:p>
            <a:fld id="{B6241728-142F-4D52-8F38-01FACD86DF56}" type="slidenum">
              <a:rPr lang="en-US" smtClean="0"/>
              <a:pPr/>
              <a:t>19</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Qualitative</a:t>
            </a:r>
            <a:r>
              <a:rPr lang="en-US" baseline="0" dirty="0" smtClean="0"/>
              <a:t> research is “flexible and evolving, it is a systemic and precise process that requires high skill in conceptualization, imaginative reasoning, and elegant expression” (Burns &amp; Grove, 2009, p. 51).  Likewise, qualitative research is based on subjective information that is represented in words and pictures. In comparison, quantitative research is based on objective information which is described in numbers and statistics.  In addition, according to Burns </a:t>
            </a:r>
            <a:r>
              <a:rPr lang="en-US" b="1" u="sng" baseline="0" dirty="0" smtClean="0"/>
              <a:t>&amp; </a:t>
            </a:r>
            <a:r>
              <a:rPr lang="en-US" baseline="0" dirty="0" smtClean="0"/>
              <a:t>Grove (2009), qualitative researches </a:t>
            </a:r>
            <a:r>
              <a:rPr lang="en-US" b="1" u="sng" baseline="0" dirty="0" smtClean="0"/>
              <a:t>three step </a:t>
            </a:r>
            <a:r>
              <a:rPr lang="en-US" baseline="0" dirty="0" smtClean="0"/>
              <a:t>process allows the researcher to “simultaneously gather the data, manage a growing bulk of collected data, and interpret the meaning of the data” (p. 507).  Furthermore, the four research designs each hold a “philosophical orientation that influences the interpretation of the data” (p. 54) which is collected; therefore, it is important for one to understand the philosophy behind each research design (Burns &amp; Grove, 2009). </a:t>
            </a:r>
            <a:r>
              <a:rPr lang="en-US" dirty="0" smtClean="0"/>
              <a:t>In conclusion, </a:t>
            </a:r>
            <a:r>
              <a:rPr lang="en-US" b="0" u="none" dirty="0" smtClean="0"/>
              <a:t>qualitative research allows the people who question the basic ideas of nursing to</a:t>
            </a:r>
            <a:r>
              <a:rPr lang="en-US" b="0" u="none" baseline="0" dirty="0" smtClean="0"/>
              <a:t> </a:t>
            </a:r>
            <a:r>
              <a:rPr lang="en-US" b="0" u="none" dirty="0" smtClean="0"/>
              <a:t>gain insight</a:t>
            </a:r>
            <a:r>
              <a:rPr lang="en-US" b="0" u="none" baseline="0" dirty="0" smtClean="0"/>
              <a:t> and change the nursing practice.  </a:t>
            </a:r>
            <a:endParaRPr lang="en-US" b="0" u="none" baseline="0" dirty="0" smtClean="0"/>
          </a:p>
          <a:p>
            <a:endParaRPr lang="en-US" b="1" u="sng" baseline="0" dirty="0" smtClean="0"/>
          </a:p>
          <a:p>
            <a:endParaRPr lang="en-US" b="1" u="sng" baseline="0" dirty="0" smtClean="0"/>
          </a:p>
          <a:p>
            <a:r>
              <a:rPr lang="en-US" b="1" u="sng" baseline="0" dirty="0" smtClean="0"/>
              <a:t>Couple of punctuation errors.</a:t>
            </a:r>
          </a:p>
          <a:p>
            <a:endParaRPr lang="en-US" b="1" u="sng" baseline="0" dirty="0" smtClean="0"/>
          </a:p>
        </p:txBody>
      </p:sp>
      <p:sp>
        <p:nvSpPr>
          <p:cNvPr id="4" name="Slide Number Placeholder 3"/>
          <p:cNvSpPr>
            <a:spLocks noGrp="1"/>
          </p:cNvSpPr>
          <p:nvPr>
            <p:ph type="sldNum" sz="quarter" idx="10"/>
          </p:nvPr>
        </p:nvSpPr>
        <p:spPr/>
        <p:txBody>
          <a:bodyPr/>
          <a:lstStyle/>
          <a:p>
            <a:fld id="{B6241728-142F-4D52-8F38-01FACD86DF56}" type="slidenum">
              <a:rPr lang="en-US" smtClean="0"/>
              <a:pPr/>
              <a:t>20</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Punctuation</a:t>
            </a:r>
            <a:r>
              <a:rPr lang="en-US" b="1" u="sng" baseline="0" dirty="0" smtClean="0"/>
              <a:t> errors</a:t>
            </a:r>
            <a:endParaRPr lang="en-US" b="1" u="sng" dirty="0"/>
          </a:p>
        </p:txBody>
      </p:sp>
      <p:sp>
        <p:nvSpPr>
          <p:cNvPr id="4" name="Slide Number Placeholder 3"/>
          <p:cNvSpPr>
            <a:spLocks noGrp="1"/>
          </p:cNvSpPr>
          <p:nvPr>
            <p:ph type="sldNum" sz="quarter" idx="10"/>
          </p:nvPr>
        </p:nvSpPr>
        <p:spPr/>
        <p:txBody>
          <a:bodyPr/>
          <a:lstStyle/>
          <a:p>
            <a:fld id="{B6241728-142F-4D52-8F38-01FACD86DF56}" type="slidenum">
              <a:rPr lang="en-US" smtClean="0"/>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Researchers use many different means to collect, sort, and analyze data. “Rigor is a strict process of data collection and analysis as well as a term that reflects the overall quality of the process in qualitative research” (</a:t>
            </a:r>
            <a:r>
              <a:rPr lang="en-US" dirty="0" smtClean="0"/>
              <a:t>Macnee</a:t>
            </a:r>
            <a:r>
              <a:rPr lang="en-US" baseline="0" dirty="0" smtClean="0"/>
              <a:t> </a:t>
            </a:r>
            <a:r>
              <a:rPr lang="en-US" dirty="0" smtClean="0"/>
              <a:t>&amp; </a:t>
            </a:r>
            <a:r>
              <a:rPr lang="en-US" dirty="0"/>
              <a:t>McCabe, 2008, </a:t>
            </a:r>
            <a:r>
              <a:rPr lang="en-US" dirty="0" smtClean="0"/>
              <a:t>p. </a:t>
            </a:r>
            <a:r>
              <a:rPr lang="en-US" dirty="0"/>
              <a:t>170).  </a:t>
            </a:r>
            <a:r>
              <a:rPr lang="en-US" dirty="0" smtClean="0"/>
              <a:t>Therefore,</a:t>
            </a:r>
            <a:r>
              <a:rPr lang="en-US" baseline="0" dirty="0" smtClean="0"/>
              <a:t> w</a:t>
            </a:r>
            <a:r>
              <a:rPr lang="en-US" dirty="0" smtClean="0"/>
              <a:t>hen the research has rigor,</a:t>
            </a:r>
            <a:r>
              <a:rPr lang="en-US" baseline="0" dirty="0" smtClean="0"/>
              <a:t> one is able </a:t>
            </a:r>
            <a:r>
              <a:rPr lang="en-US" dirty="0" smtClean="0"/>
              <a:t>to </a:t>
            </a:r>
            <a:r>
              <a:rPr lang="en-US" dirty="0"/>
              <a:t>assume </a:t>
            </a:r>
            <a:r>
              <a:rPr lang="en-US" dirty="0" smtClean="0"/>
              <a:t>that the </a:t>
            </a:r>
            <a:r>
              <a:rPr lang="en-US" dirty="0"/>
              <a:t>information contains precise measurements, structure, </a:t>
            </a:r>
            <a:r>
              <a:rPr lang="en-US" dirty="0" smtClean="0"/>
              <a:t>accuracy</a:t>
            </a:r>
            <a:r>
              <a:rPr lang="en-US" dirty="0"/>
              <a:t>, and </a:t>
            </a:r>
            <a:r>
              <a:rPr lang="en-US" dirty="0" smtClean="0"/>
              <a:t>details</a:t>
            </a:r>
            <a:r>
              <a:rPr lang="en-US" baseline="0" dirty="0" smtClean="0"/>
              <a:t> </a:t>
            </a:r>
            <a:r>
              <a:rPr lang="en-US" dirty="0" smtClean="0"/>
              <a:t>concise data</a:t>
            </a:r>
            <a:r>
              <a:rPr lang="en-US" dirty="0" smtClean="0"/>
              <a:t>. </a:t>
            </a:r>
          </a:p>
          <a:p>
            <a:endParaRPr lang="en-US" dirty="0" smtClean="0"/>
          </a:p>
          <a:p>
            <a:r>
              <a:rPr lang="en-US" b="1" u="sng" dirty="0" smtClean="0"/>
              <a:t>Grammatical</a:t>
            </a:r>
            <a:r>
              <a:rPr lang="en-US" b="1" u="sng" baseline="0" dirty="0" smtClean="0"/>
              <a:t> error in slide.</a:t>
            </a:r>
            <a:endParaRPr lang="en-US" b="1" u="sng" dirty="0"/>
          </a:p>
        </p:txBody>
      </p:sp>
      <p:sp>
        <p:nvSpPr>
          <p:cNvPr id="4" name="Slide Number Placeholder 3"/>
          <p:cNvSpPr>
            <a:spLocks noGrp="1"/>
          </p:cNvSpPr>
          <p:nvPr>
            <p:ph type="sldNum" sz="quarter" idx="10"/>
          </p:nvPr>
        </p:nvSpPr>
        <p:spPr/>
        <p:txBody>
          <a:bodyPr/>
          <a:lstStyle/>
          <a:p>
            <a:fld id="{B6241728-142F-4D52-8F38-01FACD86DF56}"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Validity is an essential aspect of evaluating the truth of the research.  According to Macnee </a:t>
            </a:r>
            <a:r>
              <a:rPr lang="en-US" b="1" u="sng" dirty="0" smtClean="0"/>
              <a:t>&amp; </a:t>
            </a:r>
            <a:r>
              <a:rPr lang="en-US" dirty="0"/>
              <a:t>McCabe validity is defined as, “how accurately a measure actually yields information about the true or real variable being </a:t>
            </a:r>
            <a:r>
              <a:rPr lang="en-US" dirty="0" smtClean="0"/>
              <a:t>studied (p. 424)."  </a:t>
            </a:r>
            <a:r>
              <a:rPr lang="en-US" dirty="0"/>
              <a:t>The data is considered valid if calculations accurately represent what is intended to be measured.  It is easy to see why validity must be considered when assessing the certainty of the research. </a:t>
            </a:r>
            <a:endParaRPr lang="en-US" dirty="0" smtClean="0"/>
          </a:p>
          <a:p>
            <a:endParaRPr lang="en-US" dirty="0" smtClean="0"/>
          </a:p>
          <a:p>
            <a:r>
              <a:rPr lang="en-US" b="1" u="sng" dirty="0" smtClean="0"/>
              <a:t>Inappropriate</a:t>
            </a:r>
            <a:r>
              <a:rPr lang="en-US" b="1" u="sng" baseline="0" dirty="0" smtClean="0"/>
              <a:t> use of “&amp;” within text.</a:t>
            </a:r>
            <a:endParaRPr lang="en-US" b="1" u="sng" dirty="0"/>
          </a:p>
        </p:txBody>
      </p:sp>
      <p:sp>
        <p:nvSpPr>
          <p:cNvPr id="4" name="Slide Number Placeholder 3"/>
          <p:cNvSpPr>
            <a:spLocks noGrp="1"/>
          </p:cNvSpPr>
          <p:nvPr>
            <p:ph type="sldNum" sz="quarter" idx="10"/>
          </p:nvPr>
        </p:nvSpPr>
        <p:spPr/>
        <p:txBody>
          <a:bodyPr/>
          <a:lstStyle/>
          <a:p>
            <a:fld id="{B6241728-142F-4D52-8F38-01FACD86DF56}"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In order to understand the differences between quantitative and qualitative research, first we will review the definitions.  Quantitative research refers </a:t>
            </a:r>
            <a:r>
              <a:rPr lang="en-US" dirty="0" smtClean="0"/>
              <a:t>to </a:t>
            </a:r>
            <a:r>
              <a:rPr lang="en-US" dirty="0"/>
              <a:t>“methods involving the collection of information that is very specific and limited to the particular pieces of information being studied” (Macnee &amp; McCabe, 2008, p. 29).  Whereas qualitative research can be </a:t>
            </a:r>
            <a:r>
              <a:rPr lang="en-US"/>
              <a:t>defined </a:t>
            </a:r>
            <a:r>
              <a:rPr lang="en-US" smtClean="0"/>
              <a:t>as, </a:t>
            </a:r>
            <a:r>
              <a:rPr lang="en-US" dirty="0"/>
              <a:t>“methods involving the collection of information as it is expressed naturally by people within the normal context of their lives” (Macnee &amp; McCabe, 2008, p. 28). </a:t>
            </a:r>
          </a:p>
        </p:txBody>
      </p:sp>
      <p:sp>
        <p:nvSpPr>
          <p:cNvPr id="4" name="Slide Number Placeholder 3"/>
          <p:cNvSpPr>
            <a:spLocks noGrp="1"/>
          </p:cNvSpPr>
          <p:nvPr>
            <p:ph type="sldNum" sz="quarter" idx="10"/>
          </p:nvPr>
        </p:nvSpPr>
        <p:spPr/>
        <p:txBody>
          <a:bodyPr/>
          <a:lstStyle/>
          <a:p>
            <a:fld id="{B6241728-142F-4D52-8F38-01FACD86DF56}"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"There's no such thing as qualitative data. Everything is either 1 or </a:t>
            </a:r>
            <a:r>
              <a:rPr lang="en-US" dirty="0" smtClean="0"/>
              <a:t>0" </a:t>
            </a:r>
            <a:r>
              <a:rPr lang="en-US" b="1" u="sng" dirty="0"/>
              <a:t>(as </a:t>
            </a:r>
            <a:r>
              <a:rPr lang="en-US" b="1" u="sng" dirty="0" smtClean="0"/>
              <a:t>cited</a:t>
            </a:r>
            <a:r>
              <a:rPr lang="en-US" b="1" u="sng" baseline="0" dirty="0" smtClean="0"/>
              <a:t> in Neil, 2009, p. 1</a:t>
            </a:r>
            <a:r>
              <a:rPr lang="en-US" b="1" u="sng" dirty="0" smtClean="0"/>
              <a:t>).  </a:t>
            </a:r>
            <a:r>
              <a:rPr lang="en-US" dirty="0"/>
              <a:t>This quote illustrates how quantitative research involves a clear purpose </a:t>
            </a:r>
            <a:r>
              <a:rPr lang="en-US" dirty="0" smtClean="0"/>
              <a:t>involving, </a:t>
            </a:r>
            <a:r>
              <a:rPr lang="en-US" dirty="0"/>
              <a:t>“control and objectivity, such as examining isolated and specific aspects of the problem being </a:t>
            </a:r>
            <a:r>
              <a:rPr lang="en-US" dirty="0" smtClean="0"/>
              <a:t>studied” </a:t>
            </a:r>
            <a:r>
              <a:rPr lang="en-US" dirty="0"/>
              <a:t>(Macnee &amp; McCabe, 2008, p. 31</a:t>
            </a:r>
            <a:r>
              <a:rPr lang="en-US" dirty="0" smtClean="0"/>
              <a:t>).  </a:t>
            </a:r>
            <a:r>
              <a:rPr lang="en-US" dirty="0"/>
              <a:t>The type of information collected is objective, which refers </a:t>
            </a:r>
            <a:r>
              <a:rPr lang="en-US" dirty="0" smtClean="0"/>
              <a:t>to, </a:t>
            </a:r>
            <a:r>
              <a:rPr lang="en-US" dirty="0"/>
              <a:t>“precise measurement </a:t>
            </a:r>
            <a:r>
              <a:rPr lang="en-US" b="1" u="sng" dirty="0"/>
              <a:t>&amp;</a:t>
            </a:r>
            <a:r>
              <a:rPr lang="en-US" dirty="0"/>
              <a:t> analysis of target concepts, e.g., uses surveys, questionnaires etc</a:t>
            </a:r>
            <a:r>
              <a:rPr lang="en-US" dirty="0" smtClean="0"/>
              <a:t>.” </a:t>
            </a:r>
            <a:r>
              <a:rPr lang="en-US" b="1" u="sng" dirty="0" smtClean="0"/>
              <a:t>(Neil, 2007, p.1</a:t>
            </a:r>
            <a:r>
              <a:rPr lang="en-US" dirty="0" smtClean="0"/>
              <a:t>).  </a:t>
            </a:r>
            <a:r>
              <a:rPr lang="en-US" dirty="0"/>
              <a:t>Furthermore, objective methods “can yield predictions and </a:t>
            </a:r>
            <a:r>
              <a:rPr lang="en-US" dirty="0" smtClean="0"/>
              <a:t>control” </a:t>
            </a:r>
            <a:r>
              <a:rPr lang="en-US" dirty="0"/>
              <a:t>(Macnee &amp; McCabe, 2008, p. 29</a:t>
            </a:r>
            <a:r>
              <a:rPr lang="en-US" dirty="0" smtClean="0"/>
              <a:t>). </a:t>
            </a:r>
            <a:endParaRPr lang="en-US" dirty="0" smtClean="0"/>
          </a:p>
          <a:p>
            <a:endParaRPr lang="en-US" dirty="0" smtClean="0"/>
          </a:p>
          <a:p>
            <a:endParaRPr lang="en-US" dirty="0" smtClean="0"/>
          </a:p>
          <a:p>
            <a:r>
              <a:rPr lang="en-US" b="1" u="sng" dirty="0" smtClean="0"/>
              <a:t>I am not sure about</a:t>
            </a:r>
            <a:r>
              <a:rPr lang="en-US" b="1" u="sng" baseline="0" dirty="0" smtClean="0"/>
              <a:t> the accuracy of the Neil citations. Did Neil write the quote or is the quote from another author mentioned in Neil’s book. Either way, the citation format needs to be consistent.</a:t>
            </a:r>
          </a:p>
          <a:p>
            <a:endParaRPr lang="en-US" b="1" u="sng" baseline="0" dirty="0" smtClean="0"/>
          </a:p>
          <a:p>
            <a:r>
              <a:rPr lang="en-US" b="1" u="sng" baseline="0" dirty="0" smtClean="0"/>
              <a:t>Inappropriate use of “&amp;”.</a:t>
            </a:r>
            <a:endParaRPr lang="en-US" b="1" u="sng" dirty="0"/>
          </a:p>
        </p:txBody>
      </p:sp>
      <p:sp>
        <p:nvSpPr>
          <p:cNvPr id="4" name="Slide Number Placeholder 3"/>
          <p:cNvSpPr>
            <a:spLocks noGrp="1"/>
          </p:cNvSpPr>
          <p:nvPr>
            <p:ph type="sldNum" sz="quarter" idx="10"/>
          </p:nvPr>
        </p:nvSpPr>
        <p:spPr/>
        <p:txBody>
          <a:bodyPr/>
          <a:lstStyle/>
          <a:p>
            <a:fld id="{B6241728-142F-4D52-8F38-01FACD86DF56}"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a:t>
            </a:r>
            <a:r>
              <a:rPr lang="en-US" dirty="0"/>
              <a:t>contrast to quantitative research, the purpose of qualitative research is examining </a:t>
            </a:r>
            <a:r>
              <a:rPr lang="en-US" dirty="0" smtClean="0"/>
              <a:t>the</a:t>
            </a:r>
            <a:r>
              <a:rPr lang="en-US" b="1" u="sng" dirty="0" smtClean="0"/>
              <a:t>, </a:t>
            </a:r>
            <a:r>
              <a:rPr lang="en-US" dirty="0"/>
              <a:t>“whole phenomena being studies” (Macnee &amp; McCabe, 2008, p. 31).  </a:t>
            </a:r>
            <a:r>
              <a:rPr lang="en-US" dirty="0" smtClean="0"/>
              <a:t>Qualitative </a:t>
            </a:r>
            <a:r>
              <a:rPr lang="en-US" dirty="0"/>
              <a:t>is subjective, rather than the objective view in quantitative research. The subjective aspect of this method can be described </a:t>
            </a:r>
            <a:r>
              <a:rPr lang="en-US" dirty="0" smtClean="0"/>
              <a:t>as, </a:t>
            </a:r>
            <a:r>
              <a:rPr lang="en-US" dirty="0"/>
              <a:t>“interpretation of important events, interviews, and direct observation” </a:t>
            </a:r>
            <a:r>
              <a:rPr lang="en-US" b="1" u="sng" dirty="0" smtClean="0"/>
              <a:t>(Neil, 2007, p. 1).  </a:t>
            </a:r>
            <a:r>
              <a:rPr lang="en-US" dirty="0"/>
              <a:t>Consequently, the data reported is in for form of words, pictures or objects. </a:t>
            </a:r>
            <a:r>
              <a:rPr lang="en-US" b="1" u="sng" dirty="0" smtClean="0"/>
              <a:t>(Neil,</a:t>
            </a:r>
            <a:r>
              <a:rPr lang="en-US" b="1" u="sng" baseline="0" dirty="0" smtClean="0"/>
              <a:t> 2007</a:t>
            </a:r>
            <a:r>
              <a:rPr lang="en-US" b="1" u="sng" dirty="0" smtClean="0"/>
              <a:t>)</a:t>
            </a:r>
            <a:endParaRPr lang="en-US" b="1" u="sng" dirty="0"/>
          </a:p>
        </p:txBody>
      </p:sp>
      <p:sp>
        <p:nvSpPr>
          <p:cNvPr id="4" name="Slide Number Placeholder 3"/>
          <p:cNvSpPr>
            <a:spLocks noGrp="1"/>
          </p:cNvSpPr>
          <p:nvPr>
            <p:ph type="sldNum" sz="quarter" idx="10"/>
          </p:nvPr>
        </p:nvSpPr>
        <p:spPr/>
        <p:txBody>
          <a:bodyPr/>
          <a:lstStyle/>
          <a:p>
            <a:fld id="{B6241728-142F-4D52-8F38-01FACD86DF56}"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Deciding which research method depends on the researcher’s preferred style. In addition, what type of study, what is being studied, and what phase of the project are elements to consider when deciding what type of research to use. However, a combination of the two techniques may be used and will cover the specifics of the study as well as a detailed overview.  </a:t>
            </a:r>
            <a:r>
              <a:rPr lang="en-US" b="1" u="sng" dirty="0" smtClean="0"/>
              <a:t>(Neil,</a:t>
            </a:r>
            <a:r>
              <a:rPr lang="en-US" b="1" u="sng" baseline="0" dirty="0" smtClean="0"/>
              <a:t> 2007, Research Methods</a:t>
            </a:r>
            <a:r>
              <a:rPr lang="en-US" b="1" u="sng" dirty="0" smtClean="0"/>
              <a:t>)</a:t>
            </a:r>
          </a:p>
          <a:p>
            <a:endParaRPr lang="en-US" b="1" u="sng" dirty="0" smtClean="0"/>
          </a:p>
          <a:p>
            <a:endParaRPr lang="en-US" b="1" u="sng" dirty="0"/>
          </a:p>
        </p:txBody>
      </p:sp>
      <p:sp>
        <p:nvSpPr>
          <p:cNvPr id="4" name="Slide Number Placeholder 3"/>
          <p:cNvSpPr>
            <a:spLocks noGrp="1"/>
          </p:cNvSpPr>
          <p:nvPr>
            <p:ph type="sldNum" sz="quarter" idx="10"/>
          </p:nvPr>
        </p:nvSpPr>
        <p:spPr/>
        <p:txBody>
          <a:bodyPr/>
          <a:lstStyle/>
          <a:p>
            <a:fld id="{B6241728-142F-4D52-8F38-01FACD86DF56}"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qualitative research, the study methods used to collect data are intended to allow the researcher to construct a description of the meaning of variable(s) under study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&amp; McCabe, 2008, p. 167). </a:t>
            </a:r>
            <a:r>
              <a:rPr lang="en-US" sz="1200" b="0" kern="1200" dirty="0" smtClean="0">
                <a:solidFill>
                  <a:schemeClr val="tx1"/>
                </a:solidFill>
                <a:latin typeface="+mn-lt"/>
                <a:ea typeface="+mn-ea"/>
                <a:cs typeface="+mn-cs"/>
              </a:rPr>
              <a:t>Unstructured interviews involve asking questions in an informal and open fashion, without a previously established set of categories or assumed answers, to gain understanding about </a:t>
            </a:r>
            <a:r>
              <a:rPr lang="en-US" sz="1200" kern="1200" dirty="0" smtClean="0">
                <a:solidFill>
                  <a:schemeClr val="tx1"/>
                </a:solidFill>
                <a:latin typeface="+mn-lt"/>
                <a:ea typeface="+mn-ea"/>
                <a:cs typeface="+mn-cs"/>
              </a:rPr>
              <a:t>a phenomenon or variable interest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&amp; McCabe, 2008, p. 167). </a:t>
            </a:r>
            <a:r>
              <a:rPr lang="en-US" sz="1200" b="0" kern="1200" dirty="0" smtClean="0">
                <a:solidFill>
                  <a:schemeClr val="tx1"/>
                </a:solidFill>
                <a:latin typeface="+mn-lt"/>
                <a:ea typeface="+mn-ea"/>
                <a:cs typeface="+mn-cs"/>
              </a:rPr>
              <a:t>Field notes are when the </a:t>
            </a:r>
            <a:r>
              <a:rPr lang="en-US" sz="1200" b="1" u="sng" kern="1200" dirty="0" smtClean="0">
                <a:solidFill>
                  <a:schemeClr val="tx1"/>
                </a:solidFill>
                <a:latin typeface="+mn-lt"/>
                <a:ea typeface="+mn-ea"/>
                <a:cs typeface="+mn-cs"/>
              </a:rPr>
              <a:t>participants</a:t>
            </a:r>
            <a:r>
              <a:rPr lang="en-US" sz="1200" b="0" kern="1200" dirty="0" smtClean="0">
                <a:solidFill>
                  <a:schemeClr val="tx1"/>
                </a:solidFill>
                <a:latin typeface="+mn-lt"/>
                <a:ea typeface="+mn-ea"/>
                <a:cs typeface="+mn-cs"/>
              </a:rPr>
              <a:t> tone, expressions, and associated actions are referenced to what they are saying (</a:t>
            </a:r>
            <a:r>
              <a:rPr lang="en-US" sz="1200" b="0" kern="1200" dirty="0" err="1" smtClean="0">
                <a:solidFill>
                  <a:schemeClr val="tx1"/>
                </a:solidFill>
                <a:latin typeface="+mn-lt"/>
                <a:ea typeface="+mn-ea"/>
                <a:cs typeface="+mn-cs"/>
              </a:rPr>
              <a:t>Macnee</a:t>
            </a:r>
            <a:r>
              <a:rPr lang="en-US" sz="1200" b="0" kern="1200" dirty="0" smtClean="0">
                <a:solidFill>
                  <a:schemeClr val="tx1"/>
                </a:solidFill>
                <a:latin typeface="+mn-lt"/>
                <a:ea typeface="+mn-ea"/>
                <a:cs typeface="+mn-cs"/>
              </a:rPr>
              <a:t> &amp; McCabe, 2008, p. 168). Participant observation is when the researcher intentionally imbeds himself or herself into the environment from which data will be collected and becomes a participant (</a:t>
            </a:r>
            <a:r>
              <a:rPr lang="en-US" sz="1200" b="0" kern="1200" dirty="0" err="1" smtClean="0">
                <a:solidFill>
                  <a:schemeClr val="tx1"/>
                </a:solidFill>
                <a:latin typeface="+mn-lt"/>
                <a:ea typeface="+mn-ea"/>
                <a:cs typeface="+mn-cs"/>
              </a:rPr>
              <a:t>Macnee</a:t>
            </a:r>
            <a:r>
              <a:rPr lang="en-US" sz="1200" b="0" kern="1200" dirty="0" smtClean="0">
                <a:solidFill>
                  <a:schemeClr val="tx1"/>
                </a:solidFill>
                <a:latin typeface="+mn-lt"/>
                <a:ea typeface="+mn-ea"/>
                <a:cs typeface="+mn-cs"/>
              </a:rPr>
              <a:t> &amp; McCabe, 2008, p. 168).  Group interviews also are used to collect data in qualitative research and involve collection of data by interview more than one participant at a time (</a:t>
            </a:r>
            <a:r>
              <a:rPr lang="en-US" sz="1200" b="0" kern="1200" dirty="0" err="1" smtClean="0">
                <a:solidFill>
                  <a:schemeClr val="tx1"/>
                </a:solidFill>
                <a:latin typeface="+mn-lt"/>
                <a:ea typeface="+mn-ea"/>
                <a:cs typeface="+mn-cs"/>
              </a:rPr>
              <a:t>Macnee</a:t>
            </a:r>
            <a:r>
              <a:rPr lang="en-US" sz="1200" b="0" kern="1200" dirty="0" smtClean="0">
                <a:solidFill>
                  <a:schemeClr val="tx1"/>
                </a:solidFill>
                <a:latin typeface="+mn-lt"/>
                <a:ea typeface="+mn-ea"/>
                <a:cs typeface="+mn-cs"/>
              </a:rPr>
              <a:t> &amp; McCabe, 2008, p. 167).  </a:t>
            </a:r>
          </a:p>
          <a:p>
            <a:endParaRPr lang="en-US" b="0" dirty="0"/>
          </a:p>
        </p:txBody>
      </p:sp>
      <p:sp>
        <p:nvSpPr>
          <p:cNvPr id="4" name="Slide Number Placeholder 3"/>
          <p:cNvSpPr>
            <a:spLocks noGrp="1"/>
          </p:cNvSpPr>
          <p:nvPr>
            <p:ph type="sldNum" sz="quarter" idx="10"/>
          </p:nvPr>
        </p:nvSpPr>
        <p:spPr/>
        <p:txBody>
          <a:bodyPr/>
          <a:lstStyle/>
          <a:p>
            <a:fld id="{B6241728-142F-4D52-8F38-01FACD86DF56}" type="slidenum">
              <a:rPr lang="en-US" smtClean="0"/>
              <a:pPr/>
              <a:t>12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u="sng" kern="1200" dirty="0" smtClean="0">
                <a:solidFill>
                  <a:schemeClr val="tx1"/>
                </a:solidFill>
                <a:latin typeface="+mn-lt"/>
                <a:ea typeface="+mn-ea"/>
                <a:cs typeface="+mn-cs"/>
              </a:rPr>
              <a:t>Since it’s not organized from the start, when you are managing you data, you must be able to determine what information overlaps, and if it is necessary to use or to add to what you already have</a:t>
            </a:r>
            <a:r>
              <a:rPr lang="en-US" sz="1200" b="1" u="sng" kern="1200" dirty="0" smtClean="0">
                <a:solidFill>
                  <a:schemeClr val="tx1"/>
                </a:solidFill>
                <a:latin typeface="+mn-lt"/>
                <a:ea typeface="+mn-ea"/>
                <a:cs typeface="+mn-cs"/>
              </a:rPr>
              <a:t>.</a:t>
            </a:r>
          </a:p>
          <a:p>
            <a:endParaRPr lang="en-US" sz="1200" b="1" u="sng" kern="1200" dirty="0" smtClean="0">
              <a:solidFill>
                <a:schemeClr val="tx1"/>
              </a:solidFill>
              <a:latin typeface="+mn-lt"/>
              <a:ea typeface="+mn-ea"/>
              <a:cs typeface="+mn-cs"/>
            </a:endParaRPr>
          </a:p>
          <a:p>
            <a:endParaRPr lang="en-US" sz="1200" b="1" u="sng" kern="1200" dirty="0" smtClean="0">
              <a:solidFill>
                <a:schemeClr val="tx1"/>
              </a:solidFill>
              <a:latin typeface="+mn-lt"/>
              <a:ea typeface="+mn-ea"/>
              <a:cs typeface="+mn-cs"/>
            </a:endParaRPr>
          </a:p>
          <a:p>
            <a:r>
              <a:rPr lang="en-US" sz="1200" b="1" u="sng" kern="1200" dirty="0" smtClean="0">
                <a:solidFill>
                  <a:schemeClr val="tx1"/>
                </a:solidFill>
                <a:latin typeface="+mn-lt"/>
                <a:ea typeface="+mn-ea"/>
                <a:cs typeface="+mn-cs"/>
              </a:rPr>
              <a:t>Notes need to be cited.</a:t>
            </a:r>
            <a:endParaRPr lang="en-US" b="1" u="sng" dirty="0"/>
          </a:p>
        </p:txBody>
      </p:sp>
      <p:sp>
        <p:nvSpPr>
          <p:cNvPr id="4" name="Slide Number Placeholder 3"/>
          <p:cNvSpPr>
            <a:spLocks noGrp="1"/>
          </p:cNvSpPr>
          <p:nvPr>
            <p:ph type="sldNum" sz="quarter" idx="10"/>
          </p:nvPr>
        </p:nvSpPr>
        <p:spPr/>
        <p:txBody>
          <a:bodyPr/>
          <a:lstStyle/>
          <a:p>
            <a:fld id="{B6241728-142F-4D52-8F38-01FACD86DF56}"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2E98B5FB-2100-4A0A-9AB7-AF3334A1C010}" type="datetimeFigureOut">
              <a:rPr lang="en-US" smtClean="0"/>
              <a:pPr/>
              <a:t>9/21/2010</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0E54AD3E-EED9-4B74-B2AC-64FEABB8289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98B5FB-2100-4A0A-9AB7-AF3334A1C010}" type="datetimeFigureOut">
              <a:rPr lang="en-US" smtClean="0"/>
              <a:pPr/>
              <a:t>9/21/2010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4AD3E-EED9-4B74-B2AC-64FEABB8289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98B5FB-2100-4A0A-9AB7-AF3334A1C010}" type="datetimeFigureOut">
              <a:rPr lang="en-US" smtClean="0"/>
              <a:pPr/>
              <a:t>9/21/2010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4AD3E-EED9-4B74-B2AC-64FEABB8289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98B5FB-2100-4A0A-9AB7-AF3334A1C010}" type="datetimeFigureOut">
              <a:rPr lang="en-US" smtClean="0"/>
              <a:pPr/>
              <a:t>9/21/2010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4AD3E-EED9-4B74-B2AC-64FEABB8289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E98B5FB-2100-4A0A-9AB7-AF3334A1C010}" type="datetimeFigureOut">
              <a:rPr lang="en-US" smtClean="0"/>
              <a:pPr/>
              <a:t>9/21/2010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4AD3E-EED9-4B74-B2AC-64FEABB8289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E98B5FB-2100-4A0A-9AB7-AF3334A1C010}" type="datetimeFigureOut">
              <a:rPr lang="en-US" smtClean="0"/>
              <a:pPr/>
              <a:t>9/21/2010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54AD3E-EED9-4B74-B2AC-64FEABB8289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2E98B5FB-2100-4A0A-9AB7-AF3334A1C010}" type="datetimeFigureOut">
              <a:rPr lang="en-US" smtClean="0"/>
              <a:pPr/>
              <a:t>9/21/2010</a:t>
            </a:fld>
            <a:endParaRPr lang="en-US"/>
          </a:p>
        </p:txBody>
      </p:sp>
      <p:sp>
        <p:nvSpPr>
          <p:cNvPr id="27" name="Slide Number Placeholder 26"/>
          <p:cNvSpPr>
            <a:spLocks noGrp="1"/>
          </p:cNvSpPr>
          <p:nvPr>
            <p:ph type="sldNum" sz="quarter" idx="11"/>
          </p:nvPr>
        </p:nvSpPr>
        <p:spPr/>
        <p:txBody>
          <a:bodyPr rtlCol="0"/>
          <a:lstStyle/>
          <a:p>
            <a:fld id="{0E54AD3E-EED9-4B74-B2AC-64FEABB8289A}"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2E98B5FB-2100-4A0A-9AB7-AF3334A1C010}" type="datetimeFigureOut">
              <a:rPr lang="en-US" smtClean="0"/>
              <a:pPr/>
              <a:t>9/21/2010</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0E54AD3E-EED9-4B74-B2AC-64FEABB8289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98B5FB-2100-4A0A-9AB7-AF3334A1C010}" type="datetimeFigureOut">
              <a:rPr lang="en-US" smtClean="0"/>
              <a:pPr/>
              <a:t>9/21/2010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54AD3E-EED9-4B74-B2AC-64FEABB8289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E98B5FB-2100-4A0A-9AB7-AF3334A1C010}" type="datetimeFigureOut">
              <a:rPr lang="en-US" smtClean="0"/>
              <a:pPr/>
              <a:t>9/21/2010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54AD3E-EED9-4B74-B2AC-64FEABB8289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E98B5FB-2100-4A0A-9AB7-AF3334A1C010}" type="datetimeFigureOut">
              <a:rPr lang="en-US" smtClean="0"/>
              <a:pPr/>
              <a:t>9/21/2010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54AD3E-EED9-4B74-B2AC-64FEABB8289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2E98B5FB-2100-4A0A-9AB7-AF3334A1C010}" type="datetimeFigureOut">
              <a:rPr lang="en-US" smtClean="0"/>
              <a:pPr/>
              <a:t>9/21/2010</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0E54AD3E-EED9-4B74-B2AC-64FEABB8289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Qualitative Research</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Jamie </a:t>
            </a:r>
            <a:r>
              <a:rPr lang="en-US" dirty="0" err="1" smtClean="0"/>
              <a:t>Eveland</a:t>
            </a:r>
            <a:endParaRPr lang="en-US" dirty="0" smtClean="0"/>
          </a:p>
          <a:p>
            <a:r>
              <a:rPr lang="en-US" dirty="0" smtClean="0"/>
              <a:t>Anna Loveland</a:t>
            </a:r>
          </a:p>
          <a:p>
            <a:r>
              <a:rPr lang="en-US" dirty="0" smtClean="0"/>
              <a:t>Brett </a:t>
            </a:r>
            <a:r>
              <a:rPr lang="en-US" dirty="0" err="1" smtClean="0"/>
              <a:t>Reichart</a:t>
            </a:r>
            <a:endParaRPr lang="en-US" dirty="0" smtClean="0"/>
          </a:p>
          <a:p>
            <a:r>
              <a:rPr lang="en-US" dirty="0" smtClean="0"/>
              <a:t>Melissa Kersey</a:t>
            </a:r>
          </a:p>
          <a:p>
            <a:r>
              <a:rPr lang="en-US" dirty="0" smtClean="0"/>
              <a:t>Allison Brunk</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Positives and Negatives in Quantitative and Qualitative Research:</a:t>
            </a:r>
            <a:br>
              <a:rPr lang="en-US" dirty="0" smtClean="0"/>
            </a:br>
            <a:endParaRPr lang="en-US" dirty="0"/>
          </a:p>
        </p:txBody>
      </p:sp>
      <p:graphicFrame>
        <p:nvGraphicFramePr>
          <p:cNvPr id="6" name="Content Placeholder 5"/>
          <p:cNvGraphicFramePr>
            <a:graphicFrameLocks noGrp="1"/>
          </p:cNvGraphicFramePr>
          <p:nvPr>
            <p:ph idx="1"/>
          </p:nvPr>
        </p:nvGraphicFramePr>
        <p:xfrm>
          <a:off x="457200" y="2249488"/>
          <a:ext cx="8229600" cy="3389312"/>
        </p:xfrm>
        <a:graphic>
          <a:graphicData uri="http://schemas.openxmlformats.org/drawingml/2006/table">
            <a:tbl>
              <a:tblPr firstRow="1" bandRow="1">
                <a:tableStyleId>{5C22544A-7EE6-4342-B048-85BDC9FD1C3A}</a:tableStyleId>
              </a:tblPr>
              <a:tblGrid>
                <a:gridCol w="4114800"/>
                <a:gridCol w="4114800"/>
              </a:tblGrid>
              <a:tr h="847328">
                <a:tc>
                  <a:txBody>
                    <a:bodyPr/>
                    <a:lstStyle/>
                    <a:p>
                      <a:pPr algn="ctr"/>
                      <a:r>
                        <a:rPr lang="en-US" sz="2400" dirty="0" smtClean="0"/>
                        <a:t>Quantitative Research</a:t>
                      </a:r>
                      <a:endParaRPr lang="en-US" sz="2400" dirty="0"/>
                    </a:p>
                  </a:txBody>
                  <a:tcPr/>
                </a:tc>
                <a:tc>
                  <a:txBody>
                    <a:bodyPr/>
                    <a:lstStyle/>
                    <a:p>
                      <a:pPr algn="ctr"/>
                      <a:r>
                        <a:rPr lang="en-US" sz="2400" dirty="0" smtClean="0"/>
                        <a:t>Qualitative</a:t>
                      </a:r>
                      <a:r>
                        <a:rPr lang="en-US" sz="2400" baseline="0" dirty="0" smtClean="0"/>
                        <a:t> Research</a:t>
                      </a:r>
                      <a:endParaRPr lang="en-US" sz="2400" dirty="0"/>
                    </a:p>
                  </a:txBody>
                  <a:tcPr/>
                </a:tc>
              </a:tr>
              <a:tr h="847328">
                <a:tc>
                  <a:txBody>
                    <a:bodyPr/>
                    <a:lstStyle/>
                    <a:p>
                      <a:pPr algn="ctr"/>
                      <a:r>
                        <a:rPr kumimoji="0" lang="en-US" sz="2400" kern="1200" dirty="0" smtClean="0">
                          <a:solidFill>
                            <a:schemeClr val="dk1"/>
                          </a:solidFill>
                          <a:latin typeface="+mn-lt"/>
                          <a:ea typeface="+mn-ea"/>
                          <a:cs typeface="+mn-cs"/>
                        </a:rPr>
                        <a:t>Efficient</a:t>
                      </a:r>
                      <a:endParaRPr lang="en-US" sz="2400" dirty="0"/>
                    </a:p>
                  </a:txBody>
                  <a:tcPr/>
                </a:tc>
                <a:tc>
                  <a:txBody>
                    <a:bodyPr/>
                    <a:lstStyle/>
                    <a:p>
                      <a:pPr algn="ctr"/>
                      <a:r>
                        <a:rPr kumimoji="0" lang="en-US" sz="2400" kern="1200" dirty="0" smtClean="0">
                          <a:solidFill>
                            <a:schemeClr val="dk1"/>
                          </a:solidFill>
                          <a:latin typeface="+mn-lt"/>
                          <a:ea typeface="+mn-ea"/>
                          <a:cs typeface="+mn-cs"/>
                        </a:rPr>
                        <a:t>Time Consuming</a:t>
                      </a:r>
                      <a:endParaRPr lang="en-US" sz="2400" dirty="0"/>
                    </a:p>
                  </a:txBody>
                  <a:tcPr/>
                </a:tc>
              </a:tr>
              <a:tr h="847328">
                <a:tc>
                  <a:txBody>
                    <a:bodyPr/>
                    <a:lstStyle/>
                    <a:p>
                      <a:pPr algn="ctr"/>
                      <a:r>
                        <a:rPr kumimoji="0" lang="en-US" sz="2400" kern="1200" dirty="0" smtClean="0">
                          <a:solidFill>
                            <a:schemeClr val="dk1"/>
                          </a:solidFill>
                          <a:latin typeface="+mn-lt"/>
                          <a:ea typeface="+mn-ea"/>
                          <a:cs typeface="+mn-cs"/>
                        </a:rPr>
                        <a:t>Predictions and Control</a:t>
                      </a:r>
                      <a:endParaRPr lang="en-US" sz="2400" dirty="0"/>
                    </a:p>
                  </a:txBody>
                  <a:tcPr/>
                </a:tc>
                <a:tc>
                  <a:txBody>
                    <a:bodyPr/>
                    <a:lstStyle/>
                    <a:p>
                      <a:pPr algn="ctr"/>
                      <a:r>
                        <a:rPr kumimoji="0" lang="en-US" sz="2400" kern="1200" dirty="0" smtClean="0">
                          <a:solidFill>
                            <a:schemeClr val="dk1"/>
                          </a:solidFill>
                          <a:latin typeface="+mn-lt"/>
                          <a:ea typeface="+mn-ea"/>
                          <a:cs typeface="+mn-cs"/>
                        </a:rPr>
                        <a:t>Naturally occurring conditions</a:t>
                      </a:r>
                      <a:endParaRPr lang="en-US" sz="2400" dirty="0"/>
                    </a:p>
                  </a:txBody>
                  <a:tcPr/>
                </a:tc>
              </a:tr>
              <a:tr h="847328">
                <a:tc>
                  <a:txBody>
                    <a:bodyPr/>
                    <a:lstStyle/>
                    <a:p>
                      <a:pPr algn="ctr"/>
                      <a:r>
                        <a:rPr kumimoji="0" lang="en-US" sz="2400" kern="1200" dirty="0" smtClean="0">
                          <a:solidFill>
                            <a:schemeClr val="dk1"/>
                          </a:solidFill>
                          <a:latin typeface="+mn-lt"/>
                          <a:ea typeface="+mn-ea"/>
                          <a:cs typeface="+mn-cs"/>
                        </a:rPr>
                        <a:t>Earlier phase of research</a:t>
                      </a:r>
                      <a:endParaRPr lang="en-US" sz="2400" dirty="0"/>
                    </a:p>
                  </a:txBody>
                  <a:tcPr/>
                </a:tc>
                <a:tc>
                  <a:txBody>
                    <a:bodyPr/>
                    <a:lstStyle/>
                    <a:p>
                      <a:pPr algn="ctr"/>
                      <a:r>
                        <a:rPr kumimoji="0" lang="en-US" sz="2400" kern="1200" dirty="0" smtClean="0">
                          <a:solidFill>
                            <a:schemeClr val="dk1"/>
                          </a:solidFill>
                          <a:latin typeface="+mn-lt"/>
                          <a:ea typeface="+mn-ea"/>
                          <a:cs typeface="+mn-cs"/>
                        </a:rPr>
                        <a:t>Later phase of research</a:t>
                      </a:r>
                      <a:endParaRPr lang="en-US" sz="2400" dirty="0"/>
                    </a:p>
                  </a:txBody>
                  <a:tcPr/>
                </a:tc>
              </a:tr>
            </a:tbl>
          </a:graphicData>
        </a:graphic>
      </p:graphicFrame>
      <p:sp>
        <p:nvSpPr>
          <p:cNvPr id="8" name="TextBox 7"/>
          <p:cNvSpPr txBox="1"/>
          <p:nvPr/>
        </p:nvSpPr>
        <p:spPr>
          <a:xfrm>
            <a:off x="304800" y="6248400"/>
            <a:ext cx="5410200" cy="276999"/>
          </a:xfrm>
          <a:prstGeom prst="rect">
            <a:avLst/>
          </a:prstGeom>
          <a:noFill/>
        </p:spPr>
        <p:txBody>
          <a:bodyPr wrap="square" rtlCol="0">
            <a:spAutoFit/>
          </a:bodyPr>
          <a:lstStyle/>
          <a:p>
            <a:pPr>
              <a:buNone/>
            </a:pPr>
            <a:r>
              <a:rPr lang="en-US" sz="1200" dirty="0" smtClean="0"/>
              <a:t>Source:  Neil (2009), p. 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Steps of the Qualitative Research Process</a:t>
            </a:r>
            <a:endParaRPr lang="en-US" dirty="0"/>
          </a:p>
        </p:txBody>
      </p:sp>
      <p:sp>
        <p:nvSpPr>
          <p:cNvPr id="3" name="Content Placeholder 2"/>
          <p:cNvSpPr>
            <a:spLocks noGrp="1"/>
          </p:cNvSpPr>
          <p:nvPr>
            <p:ph idx="1"/>
          </p:nvPr>
        </p:nvSpPr>
        <p:spPr/>
        <p:txBody>
          <a:bodyPr/>
          <a:lstStyle/>
          <a:p>
            <a:r>
              <a:rPr lang="en-US" dirty="0" smtClean="0"/>
              <a:t>Data Collection Strategies</a:t>
            </a:r>
          </a:p>
          <a:p>
            <a:r>
              <a:rPr lang="en-US" dirty="0" smtClean="0"/>
              <a:t>Managing and Analyzing the Data</a:t>
            </a:r>
          </a:p>
          <a:p>
            <a:r>
              <a:rPr lang="en-US" dirty="0" smtClean="0"/>
              <a:t>Interpreting the Results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Data Collection Strategies</a:t>
            </a:r>
            <a:endParaRPr lang="en-US" dirty="0"/>
          </a:p>
        </p:txBody>
      </p:sp>
      <p:sp>
        <p:nvSpPr>
          <p:cNvPr id="3" name="Content Placeholder 2"/>
          <p:cNvSpPr>
            <a:spLocks noGrp="1"/>
          </p:cNvSpPr>
          <p:nvPr>
            <p:ph idx="1"/>
          </p:nvPr>
        </p:nvSpPr>
        <p:spPr/>
        <p:txBody>
          <a:bodyPr>
            <a:normAutofit/>
          </a:bodyPr>
          <a:lstStyle/>
          <a:p>
            <a:pPr lvl="0"/>
            <a:r>
              <a:rPr lang="en-US" dirty="0" smtClean="0"/>
              <a:t>Qualitative methods of data collection depend on participants’ open sharing of their thoughts, feelings, and experiences verbally, visually, in writing, with music, and within life activities.  </a:t>
            </a:r>
          </a:p>
          <a:p>
            <a:pPr lvl="0"/>
            <a:r>
              <a:rPr lang="en-US" dirty="0" smtClean="0"/>
              <a:t>There are several different strategies that you can use to get information such as: unstructured interviews, field notes, participant observation, and group interviews.</a:t>
            </a:r>
          </a:p>
          <a:p>
            <a:pPr lvl="0">
              <a:buNone/>
            </a:pPr>
            <a:endParaRPr lang="en-US" sz="1200" dirty="0" smtClean="0"/>
          </a:p>
          <a:p>
            <a:pPr lvl="0">
              <a:buNone/>
            </a:pPr>
            <a:endParaRPr lang="en-US" sz="1200" dirty="0" smtClean="0"/>
          </a:p>
          <a:p>
            <a:pPr lvl="0">
              <a:buNone/>
            </a:pPr>
            <a:r>
              <a:rPr lang="en-US" sz="1200" dirty="0" smtClean="0"/>
              <a:t>Source: </a:t>
            </a:r>
            <a:r>
              <a:rPr lang="en-US" sz="1200" dirty="0" err="1" smtClean="0"/>
              <a:t>Macnee</a:t>
            </a:r>
            <a:r>
              <a:rPr lang="en-US" sz="1200" dirty="0" smtClean="0"/>
              <a:t> and McCabe (2008), p. 167, 168.</a:t>
            </a:r>
          </a:p>
          <a:p>
            <a:pPr lvl="0">
              <a:buNone/>
            </a:pP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Managing and Analyzing Data</a:t>
            </a:r>
            <a:endParaRPr lang="en-US" dirty="0"/>
          </a:p>
        </p:txBody>
      </p:sp>
      <p:sp>
        <p:nvSpPr>
          <p:cNvPr id="3" name="Content Placeholder 2"/>
          <p:cNvSpPr>
            <a:spLocks noGrp="1"/>
          </p:cNvSpPr>
          <p:nvPr>
            <p:ph idx="1"/>
          </p:nvPr>
        </p:nvSpPr>
        <p:spPr/>
        <p:txBody>
          <a:bodyPr/>
          <a:lstStyle/>
          <a:p>
            <a:pPr lvl="0"/>
            <a:r>
              <a:rPr lang="en-US" dirty="0" smtClean="0"/>
              <a:t>Although data collection in qualitative research is not structured and objectified, it is carefully planned and thought through, and it involves clearly identified methods for the overlapping processes of collecting, handling, and analysis.</a:t>
            </a:r>
          </a:p>
          <a:p>
            <a:pPr lvl="0"/>
            <a:endParaRPr lang="en-US" dirty="0" smtClean="0"/>
          </a:p>
          <a:p>
            <a:pPr lvl="0"/>
            <a:endParaRPr lang="en-US" dirty="0" smtClean="0"/>
          </a:p>
          <a:p>
            <a:pPr lvl="0"/>
            <a:endParaRPr lang="en-US" dirty="0" smtClean="0"/>
          </a:p>
          <a:p>
            <a:pPr>
              <a:buNone/>
            </a:pPr>
            <a:endParaRPr lang="en-US" sz="1200" dirty="0" smtClean="0"/>
          </a:p>
          <a:p>
            <a:pPr>
              <a:buNone/>
            </a:pPr>
            <a:endParaRPr lang="en-US" sz="1200" dirty="0" smtClean="0"/>
          </a:p>
          <a:p>
            <a:pPr>
              <a:buNone/>
            </a:pPr>
            <a:r>
              <a:rPr lang="en-US" sz="1200" dirty="0" smtClean="0"/>
              <a:t>Source: </a:t>
            </a:r>
            <a:r>
              <a:rPr lang="en-US" sz="1200" dirty="0" err="1" smtClean="0"/>
              <a:t>Macnee</a:t>
            </a:r>
            <a:r>
              <a:rPr lang="en-US" sz="1200" dirty="0" smtClean="0"/>
              <a:t> and McCabe (2008), p. 169.</a:t>
            </a:r>
          </a:p>
          <a:p>
            <a:pPr lvl="0">
              <a:buNone/>
            </a:pPr>
            <a:endParaRPr lang="en-US" dirty="0" smtClean="0"/>
          </a:p>
          <a:p>
            <a:endParaRPr lang="en-US" dirty="0" smtClean="0"/>
          </a:p>
          <a:p>
            <a:endParaRPr lang="en-US" dirty="0" smtClean="0"/>
          </a:p>
          <a:p>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Interpreting the Results</a:t>
            </a:r>
            <a:endParaRPr lang="en-US" dirty="0"/>
          </a:p>
        </p:txBody>
      </p:sp>
      <p:sp>
        <p:nvSpPr>
          <p:cNvPr id="3" name="Content Placeholder 2"/>
          <p:cNvSpPr>
            <a:spLocks noGrp="1"/>
          </p:cNvSpPr>
          <p:nvPr>
            <p:ph idx="1"/>
          </p:nvPr>
        </p:nvSpPr>
        <p:spPr/>
        <p:txBody>
          <a:bodyPr>
            <a:normAutofit/>
          </a:bodyPr>
          <a:lstStyle/>
          <a:p>
            <a:pPr lvl="0"/>
            <a:r>
              <a:rPr lang="en-US" dirty="0" smtClean="0"/>
              <a:t>After you have all of your data gathered, you must look at the data as a whole and interpret what you actually have in front of you.</a:t>
            </a:r>
          </a:p>
          <a:p>
            <a:pPr lvl="0"/>
            <a:endParaRPr lang="en-US" dirty="0" smtClean="0"/>
          </a:p>
          <a:p>
            <a:pPr lvl="0"/>
            <a:endParaRPr lang="en-US" dirty="0" smtClean="0"/>
          </a:p>
          <a:p>
            <a:pPr lvl="0"/>
            <a:endParaRPr lang="en-US" dirty="0" smtClean="0"/>
          </a:p>
          <a:p>
            <a:pPr lvl="0"/>
            <a:endParaRPr lang="en-US" dirty="0" smtClean="0"/>
          </a:p>
          <a:p>
            <a:pPr lvl="0"/>
            <a:endParaRPr lang="en-US" dirty="0" smtClean="0"/>
          </a:p>
          <a:p>
            <a:pPr>
              <a:buNone/>
            </a:pPr>
            <a:endParaRPr lang="en-US" sz="1200" dirty="0" smtClean="0"/>
          </a:p>
          <a:p>
            <a:pPr>
              <a:buNone/>
            </a:pPr>
            <a:r>
              <a:rPr lang="en-US" sz="1200" dirty="0" smtClean="0"/>
              <a:t>Source: </a:t>
            </a:r>
            <a:r>
              <a:rPr lang="en-US" sz="1200" dirty="0" err="1" smtClean="0"/>
              <a:t>Macnee</a:t>
            </a:r>
            <a:r>
              <a:rPr lang="en-US" sz="1200" dirty="0" smtClean="0"/>
              <a:t> and McCabe (2008), p. 59.</a:t>
            </a:r>
          </a:p>
          <a:p>
            <a:pPr lvl="0">
              <a:buNone/>
            </a:pPr>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Types of Qualitative Research Designs and Examples of Nursing Research Using Each Design</a:t>
            </a:r>
            <a:endParaRPr lang="en-US" sz="2800" dirty="0"/>
          </a:p>
        </p:txBody>
      </p:sp>
      <p:sp>
        <p:nvSpPr>
          <p:cNvPr id="3" name="Content Placeholder 2"/>
          <p:cNvSpPr>
            <a:spLocks noGrp="1"/>
          </p:cNvSpPr>
          <p:nvPr>
            <p:ph idx="1"/>
          </p:nvPr>
        </p:nvSpPr>
        <p:spPr>
          <a:xfrm>
            <a:off x="457200" y="2209800"/>
            <a:ext cx="8229600" cy="4325112"/>
          </a:xfrm>
        </p:spPr>
        <p:txBody>
          <a:bodyPr/>
          <a:lstStyle/>
          <a:p>
            <a:r>
              <a:rPr lang="en-US" dirty="0" smtClean="0"/>
              <a:t>Phenomenological Research</a:t>
            </a:r>
          </a:p>
          <a:p>
            <a:r>
              <a:rPr lang="en-US" dirty="0" smtClean="0"/>
              <a:t>Grounded Theory</a:t>
            </a:r>
          </a:p>
          <a:p>
            <a:r>
              <a:rPr lang="en-US" dirty="0" smtClean="0"/>
              <a:t>Ethnographic</a:t>
            </a:r>
          </a:p>
          <a:p>
            <a:r>
              <a:rPr lang="en-US" dirty="0" smtClean="0"/>
              <a:t>Historical</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Phenomenological Research</a:t>
            </a:r>
            <a:endParaRPr lang="en-US" dirty="0"/>
          </a:p>
        </p:txBody>
      </p:sp>
      <p:sp>
        <p:nvSpPr>
          <p:cNvPr id="3" name="Content Placeholder 2"/>
          <p:cNvSpPr>
            <a:spLocks noGrp="1"/>
          </p:cNvSpPr>
          <p:nvPr>
            <p:ph idx="1"/>
          </p:nvPr>
        </p:nvSpPr>
        <p:spPr/>
        <p:txBody>
          <a:bodyPr>
            <a:normAutofit lnSpcReduction="10000"/>
          </a:bodyPr>
          <a:lstStyle/>
          <a:p>
            <a:r>
              <a:rPr lang="en-US" dirty="0" smtClean="0"/>
              <a:t>“A qualitative method used to discover and develop understanding of experiences as perceived by those living the experience” (</a:t>
            </a:r>
            <a:r>
              <a:rPr lang="en-US" dirty="0" err="1" smtClean="0"/>
              <a:t>Macnee</a:t>
            </a:r>
            <a:r>
              <a:rPr lang="en-US" dirty="0" smtClean="0"/>
              <a:t> &amp; McCabe, 2008, p.205).</a:t>
            </a:r>
          </a:p>
          <a:p>
            <a:endParaRPr lang="en-US" dirty="0" smtClean="0"/>
          </a:p>
          <a:p>
            <a:endParaRPr lang="en-US" dirty="0" smtClean="0"/>
          </a:p>
          <a:p>
            <a:endParaRPr lang="en-US" dirty="0" smtClean="0"/>
          </a:p>
          <a:p>
            <a:endParaRPr lang="en-US" dirty="0" smtClean="0"/>
          </a:p>
          <a:p>
            <a:pPr>
              <a:buNone/>
            </a:pPr>
            <a:endParaRPr lang="en-US" dirty="0" smtClean="0"/>
          </a:p>
          <a:p>
            <a:pPr>
              <a:buNone/>
            </a:pPr>
            <a:endParaRPr lang="en-US" sz="1200" dirty="0" smtClean="0"/>
          </a:p>
          <a:p>
            <a:pPr>
              <a:buNone/>
            </a:pPr>
            <a:r>
              <a:rPr lang="en-US" sz="1200" dirty="0" smtClean="0"/>
              <a:t>Source: </a:t>
            </a:r>
            <a:r>
              <a:rPr lang="en-US" sz="1200" dirty="0" err="1" smtClean="0"/>
              <a:t>Macnee</a:t>
            </a:r>
            <a:r>
              <a:rPr lang="en-US" sz="1200" dirty="0" smtClean="0"/>
              <a:t> and McCabe (2008), p. 205.</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Grounded Theory</a:t>
            </a:r>
            <a:endParaRPr lang="en-US" dirty="0"/>
          </a:p>
        </p:txBody>
      </p:sp>
      <p:sp>
        <p:nvSpPr>
          <p:cNvPr id="3" name="Content Placeholder 2"/>
          <p:cNvSpPr>
            <a:spLocks noGrp="1"/>
          </p:cNvSpPr>
          <p:nvPr>
            <p:ph idx="1"/>
          </p:nvPr>
        </p:nvSpPr>
        <p:spPr/>
        <p:txBody>
          <a:bodyPr>
            <a:normAutofit/>
          </a:bodyPr>
          <a:lstStyle/>
          <a:p>
            <a:r>
              <a:rPr lang="en-US" dirty="0" smtClean="0"/>
              <a:t>The purpose of the grounded theory</a:t>
            </a:r>
            <a:r>
              <a:rPr lang="en-US" b="1" u="sng" dirty="0" smtClean="0"/>
              <a:t>,</a:t>
            </a:r>
            <a:r>
              <a:rPr lang="en-US" dirty="0" smtClean="0"/>
              <a:t> “is to study interactions to understand and recognize links between ideas and concepts, or in other words, to develop theory” (</a:t>
            </a:r>
            <a:r>
              <a:rPr lang="en-US" dirty="0" err="1" smtClean="0"/>
              <a:t>Macnee</a:t>
            </a:r>
            <a:r>
              <a:rPr lang="en-US" dirty="0" smtClean="0"/>
              <a:t> &amp; McCabe, 2008, p. 207).</a:t>
            </a:r>
          </a:p>
          <a:p>
            <a:endParaRPr lang="en-US" dirty="0" smtClean="0"/>
          </a:p>
          <a:p>
            <a:endParaRPr lang="en-US" dirty="0" smtClean="0"/>
          </a:p>
          <a:p>
            <a:endParaRPr lang="en-US" dirty="0" smtClean="0"/>
          </a:p>
          <a:p>
            <a:pPr>
              <a:buNone/>
            </a:pPr>
            <a:endParaRPr lang="en-US" dirty="0" smtClean="0"/>
          </a:p>
          <a:p>
            <a:pPr>
              <a:buNone/>
            </a:pPr>
            <a:r>
              <a:rPr lang="en-US" sz="1200" dirty="0" smtClean="0"/>
              <a:t>Source: </a:t>
            </a:r>
            <a:r>
              <a:rPr lang="en-US" sz="1200" dirty="0" err="1" smtClean="0"/>
              <a:t>Macnee</a:t>
            </a:r>
            <a:r>
              <a:rPr lang="en-US" sz="1200" dirty="0" smtClean="0"/>
              <a:t> and McCabe (2008), p. .207</a:t>
            </a:r>
          </a:p>
          <a:p>
            <a:pPr>
              <a:buNone/>
            </a:pPr>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Ethnographic Research</a:t>
            </a:r>
            <a:endParaRPr lang="en-US" dirty="0"/>
          </a:p>
        </p:txBody>
      </p:sp>
      <p:sp>
        <p:nvSpPr>
          <p:cNvPr id="3" name="Content Placeholder 2"/>
          <p:cNvSpPr>
            <a:spLocks noGrp="1"/>
          </p:cNvSpPr>
          <p:nvPr>
            <p:ph idx="1"/>
          </p:nvPr>
        </p:nvSpPr>
        <p:spPr/>
        <p:txBody>
          <a:bodyPr>
            <a:normAutofit/>
          </a:bodyPr>
          <a:lstStyle/>
          <a:p>
            <a:r>
              <a:rPr lang="en-US" dirty="0" smtClean="0"/>
              <a:t>The purpose of ethnography</a:t>
            </a:r>
            <a:r>
              <a:rPr lang="en-US" b="1" u="sng" dirty="0" smtClean="0"/>
              <a:t>, “</a:t>
            </a:r>
            <a:r>
              <a:rPr lang="en-US" dirty="0" smtClean="0"/>
              <a:t>is for the researcher to participate or to immerse himself or herself in a culture to describe a phenomenon or phenomena within the context of that culture” (</a:t>
            </a:r>
            <a:r>
              <a:rPr lang="en-US" dirty="0" err="1" smtClean="0"/>
              <a:t>Macnee</a:t>
            </a:r>
            <a:r>
              <a:rPr lang="en-US" dirty="0" smtClean="0"/>
              <a:t> &amp; McCabe, 2008, p. 206).</a:t>
            </a:r>
          </a:p>
          <a:p>
            <a:endParaRPr lang="en-US" dirty="0" smtClean="0"/>
          </a:p>
          <a:p>
            <a:endParaRPr lang="en-US" dirty="0" smtClean="0"/>
          </a:p>
          <a:p>
            <a:endParaRPr lang="en-US" dirty="0" smtClean="0"/>
          </a:p>
          <a:p>
            <a:pPr>
              <a:buNone/>
            </a:pPr>
            <a:endParaRPr lang="en-US" dirty="0" smtClean="0"/>
          </a:p>
          <a:p>
            <a:pPr>
              <a:buNone/>
            </a:pPr>
            <a:r>
              <a:rPr lang="en-US" sz="1200" dirty="0" smtClean="0"/>
              <a:t>Source: </a:t>
            </a:r>
            <a:r>
              <a:rPr lang="en-US" sz="1200" dirty="0" err="1" smtClean="0"/>
              <a:t>Macnee</a:t>
            </a:r>
            <a:r>
              <a:rPr lang="en-US" sz="1200" dirty="0" smtClean="0"/>
              <a:t> and McCabe (2008), p. 206.</a:t>
            </a:r>
          </a:p>
          <a:p>
            <a:pPr>
              <a:buNone/>
            </a:pPr>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Historical Research</a:t>
            </a:r>
            <a:endParaRPr lang="en-US" dirty="0"/>
          </a:p>
        </p:txBody>
      </p:sp>
      <p:sp>
        <p:nvSpPr>
          <p:cNvPr id="3" name="Content Placeholder 2"/>
          <p:cNvSpPr>
            <a:spLocks noGrp="1"/>
          </p:cNvSpPr>
          <p:nvPr>
            <p:ph idx="1"/>
          </p:nvPr>
        </p:nvSpPr>
        <p:spPr/>
        <p:txBody>
          <a:bodyPr>
            <a:normAutofit lnSpcReduction="10000"/>
          </a:bodyPr>
          <a:lstStyle/>
          <a:p>
            <a:r>
              <a:rPr lang="en-US" dirty="0" smtClean="0"/>
              <a:t>The function of historical research</a:t>
            </a:r>
            <a:r>
              <a:rPr lang="en-US" b="1" u="sng" dirty="0" smtClean="0"/>
              <a:t>, “</a:t>
            </a:r>
            <a:r>
              <a:rPr lang="en-US" dirty="0" smtClean="0"/>
              <a:t>is to answer questions about links in the past to understand the present or to plan the future” (</a:t>
            </a:r>
            <a:r>
              <a:rPr lang="en-US" dirty="0" err="1" smtClean="0"/>
              <a:t>Macnee</a:t>
            </a:r>
            <a:r>
              <a:rPr lang="en-US" dirty="0" smtClean="0"/>
              <a:t> &amp; McCabe, 2008, p. 208).</a:t>
            </a:r>
          </a:p>
          <a:p>
            <a:endParaRPr lang="en-US" dirty="0" smtClean="0"/>
          </a:p>
          <a:p>
            <a:endParaRPr lang="en-US" dirty="0" smtClean="0"/>
          </a:p>
          <a:p>
            <a:endParaRPr lang="en-US" dirty="0" smtClean="0"/>
          </a:p>
          <a:p>
            <a:endParaRPr lang="en-US" dirty="0" smtClean="0"/>
          </a:p>
          <a:p>
            <a:pPr>
              <a:buNone/>
            </a:pPr>
            <a:endParaRPr lang="en-US" dirty="0" smtClean="0"/>
          </a:p>
          <a:p>
            <a:pPr>
              <a:buNone/>
            </a:pPr>
            <a:endParaRPr lang="en-US" sz="1200" dirty="0" smtClean="0"/>
          </a:p>
          <a:p>
            <a:pPr>
              <a:buNone/>
            </a:pPr>
            <a:r>
              <a:rPr lang="en-US" sz="1200" dirty="0" smtClean="0"/>
              <a:t>Source: </a:t>
            </a:r>
            <a:r>
              <a:rPr lang="en-US" sz="1200" dirty="0" err="1" smtClean="0"/>
              <a:t>Macnee</a:t>
            </a:r>
            <a:r>
              <a:rPr lang="en-US" sz="1200" dirty="0" smtClean="0"/>
              <a:t> and McCabe (2008), p. 208.</a:t>
            </a:r>
          </a:p>
          <a:p>
            <a:pPr>
              <a:buNone/>
            </a:pP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Definition</a:t>
            </a:r>
          </a:p>
          <a:p>
            <a:r>
              <a:rPr lang="en-US" dirty="0" smtClean="0"/>
              <a:t>Purpose and function</a:t>
            </a:r>
          </a:p>
          <a:p>
            <a:r>
              <a:rPr lang="en-US" dirty="0" smtClean="0"/>
              <a:t>How is it different from Quantitative Research?</a:t>
            </a:r>
          </a:p>
          <a:p>
            <a:r>
              <a:rPr lang="en-US" dirty="0" smtClean="0"/>
              <a:t>Three step process</a:t>
            </a:r>
          </a:p>
          <a:p>
            <a:r>
              <a:rPr lang="en-US" dirty="0" smtClean="0"/>
              <a:t>Four different designs</a:t>
            </a:r>
          </a:p>
          <a:p>
            <a:endParaRPr lang="en-US" dirty="0"/>
          </a:p>
        </p:txBody>
      </p:sp>
      <p:sp>
        <p:nvSpPr>
          <p:cNvPr id="4" name="TextBox 3"/>
          <p:cNvSpPr txBox="1"/>
          <p:nvPr/>
        </p:nvSpPr>
        <p:spPr>
          <a:xfrm>
            <a:off x="381000" y="6248400"/>
            <a:ext cx="3429000" cy="261610"/>
          </a:xfrm>
          <a:prstGeom prst="rect">
            <a:avLst/>
          </a:prstGeom>
          <a:noFill/>
        </p:spPr>
        <p:txBody>
          <a:bodyPr wrap="square" rtlCol="0">
            <a:spAutoFit/>
          </a:bodyPr>
          <a:lstStyle/>
          <a:p>
            <a:r>
              <a:rPr lang="en-US" sz="1100" dirty="0" smtClean="0"/>
              <a:t>Source:  Burns and Grove (2009), p. 51</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Purpose and function</a:t>
            </a:r>
          </a:p>
          <a:p>
            <a:r>
              <a:rPr lang="en-US" dirty="0" smtClean="0"/>
              <a:t>Compared to Quantitative Research</a:t>
            </a:r>
          </a:p>
          <a:p>
            <a:r>
              <a:rPr lang="en-US" dirty="0" smtClean="0"/>
              <a:t>Three step process</a:t>
            </a:r>
            <a:endParaRPr lang="en-US" dirty="0"/>
          </a:p>
          <a:p>
            <a:r>
              <a:rPr lang="en-US" dirty="0" smtClean="0"/>
              <a:t>Four different types of designs</a:t>
            </a:r>
          </a:p>
        </p:txBody>
      </p:sp>
      <p:sp>
        <p:nvSpPr>
          <p:cNvPr id="4" name="TextBox 3"/>
          <p:cNvSpPr txBox="1"/>
          <p:nvPr/>
        </p:nvSpPr>
        <p:spPr>
          <a:xfrm>
            <a:off x="381000" y="6324600"/>
            <a:ext cx="3200400" cy="261610"/>
          </a:xfrm>
          <a:prstGeom prst="rect">
            <a:avLst/>
          </a:prstGeom>
          <a:noFill/>
        </p:spPr>
        <p:txBody>
          <a:bodyPr wrap="square" rtlCol="0">
            <a:spAutoFit/>
          </a:bodyPr>
          <a:lstStyle/>
          <a:p>
            <a:r>
              <a:rPr lang="en-US" sz="1100" dirty="0" smtClean="0"/>
              <a:t>Source: Burns and Grove (2009), pp. 51, 54, 507</a:t>
            </a:r>
            <a:endParaRPr lang="en-US" sz="11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Content Placeholder 2"/>
          <p:cNvSpPr>
            <a:spLocks noGrp="1"/>
          </p:cNvSpPr>
          <p:nvPr>
            <p:ph idx="1"/>
          </p:nvPr>
        </p:nvSpPr>
        <p:spPr/>
        <p:txBody>
          <a:bodyPr>
            <a:normAutofit/>
          </a:bodyPr>
          <a:lstStyle/>
          <a:p>
            <a:pPr>
              <a:buNone/>
            </a:pPr>
            <a:r>
              <a:rPr lang="en-US" sz="1800" dirty="0" smtClean="0">
                <a:cs typeface="Times New Roman" pitchFamily="18" charset="0"/>
              </a:rPr>
              <a:t>Burns, N., &amp; Grove, S.K. (2009). </a:t>
            </a:r>
            <a:r>
              <a:rPr lang="en-US" sz="1800" i="1" dirty="0" smtClean="0">
                <a:cs typeface="Times New Roman" pitchFamily="18" charset="0"/>
              </a:rPr>
              <a:t>The practice of nursing research: Appraisal, synthesis, and generation of </a:t>
            </a:r>
            <a:r>
              <a:rPr lang="en-US" sz="1800" b="1" u="sng" dirty="0" smtClean="0">
                <a:cs typeface="Times New Roman" pitchFamily="18" charset="0"/>
              </a:rPr>
              <a:t>evidence.</a:t>
            </a:r>
            <a:r>
              <a:rPr lang="en-US" sz="1800" i="1" dirty="0" smtClean="0">
                <a:cs typeface="Times New Roman" pitchFamily="18" charset="0"/>
              </a:rPr>
              <a:t> </a:t>
            </a:r>
            <a:r>
              <a:rPr lang="en-US" sz="1800" dirty="0" smtClean="0">
                <a:cs typeface="Times New Roman" pitchFamily="18" charset="0"/>
              </a:rPr>
              <a:t>(6</a:t>
            </a:r>
            <a:r>
              <a:rPr lang="en-US" sz="1800" baseline="30000" dirty="0" smtClean="0">
                <a:cs typeface="Times New Roman" pitchFamily="18" charset="0"/>
              </a:rPr>
              <a:t>th</a:t>
            </a:r>
            <a:r>
              <a:rPr lang="en-US" sz="1800" dirty="0" smtClean="0">
                <a:cs typeface="Times New Roman" pitchFamily="18" charset="0"/>
              </a:rPr>
              <a:t> ed.).  St. Louis, MO: Elsevier Saunders.</a:t>
            </a:r>
          </a:p>
          <a:p>
            <a:pPr>
              <a:buNone/>
            </a:pPr>
            <a:endParaRPr lang="en-US" sz="1800" dirty="0" smtClean="0"/>
          </a:p>
          <a:p>
            <a:pPr>
              <a:buNone/>
            </a:pPr>
            <a:r>
              <a:rPr lang="en-US" sz="1800" dirty="0" err="1" smtClean="0"/>
              <a:t>Macnee</a:t>
            </a:r>
            <a:r>
              <a:rPr lang="en-US" sz="1800" dirty="0" smtClean="0"/>
              <a:t>, C., &amp; McCabe, S. (2008).  </a:t>
            </a:r>
            <a:r>
              <a:rPr lang="en-US" sz="1800" i="1" dirty="0" smtClean="0"/>
              <a:t>Understanding nursing </a:t>
            </a:r>
            <a:r>
              <a:rPr lang="en-US" sz="1800" b="1" u="sng" dirty="0" smtClean="0"/>
              <a:t>research</a:t>
            </a:r>
            <a:r>
              <a:rPr lang="en-US" sz="1800" dirty="0" smtClean="0"/>
              <a:t>.  (2</a:t>
            </a:r>
            <a:r>
              <a:rPr lang="en-US" sz="1800" baseline="30000" dirty="0" smtClean="0"/>
              <a:t>nd</a:t>
            </a:r>
            <a:r>
              <a:rPr lang="en-US" sz="1800" dirty="0" smtClean="0"/>
              <a:t> ed.).  Philadelphia, PA:  Lippincott Williams &amp; Wilkins. </a:t>
            </a:r>
          </a:p>
          <a:p>
            <a:pPr>
              <a:buNone/>
            </a:pPr>
            <a:endParaRPr lang="en-US" sz="1800" dirty="0" smtClean="0"/>
          </a:p>
          <a:p>
            <a:pPr>
              <a:buNone/>
            </a:pPr>
            <a:r>
              <a:rPr lang="en-US" sz="1800" dirty="0" smtClean="0"/>
              <a:t>Neil, J. (2007).  </a:t>
            </a:r>
            <a:r>
              <a:rPr lang="en-US" sz="1800" i="1" dirty="0" smtClean="0"/>
              <a:t>Research methods.</a:t>
            </a:r>
            <a:r>
              <a:rPr lang="en-US" sz="1800" dirty="0" smtClean="0"/>
              <a:t> Retrieved  on September 17, 2010 from http://wilderdom.com/research/QualitativeVersusQuantitativeResearch.html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Purpose and Function of Qualitative Research</a:t>
            </a:r>
            <a:endParaRPr lang="en-US" dirty="0"/>
          </a:p>
        </p:txBody>
      </p:sp>
      <p:sp>
        <p:nvSpPr>
          <p:cNvPr id="3" name="Content Placeholder 2"/>
          <p:cNvSpPr>
            <a:spLocks noGrp="1"/>
          </p:cNvSpPr>
          <p:nvPr>
            <p:ph idx="1"/>
          </p:nvPr>
        </p:nvSpPr>
        <p:spPr/>
        <p:txBody>
          <a:bodyPr/>
          <a:lstStyle/>
          <a:p>
            <a:r>
              <a:rPr lang="en-US" dirty="0" smtClean="0"/>
              <a:t>Rigor</a:t>
            </a:r>
          </a:p>
          <a:p>
            <a:r>
              <a:rPr lang="en-US" dirty="0" smtClean="0"/>
              <a:t>Validity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Rigor</a:t>
            </a:r>
            <a:endParaRPr lang="en-US" dirty="0"/>
          </a:p>
        </p:txBody>
      </p:sp>
      <p:sp>
        <p:nvSpPr>
          <p:cNvPr id="3" name="Content Placeholder 2"/>
          <p:cNvSpPr>
            <a:spLocks noGrp="1"/>
          </p:cNvSpPr>
          <p:nvPr>
            <p:ph idx="1"/>
          </p:nvPr>
        </p:nvSpPr>
        <p:spPr/>
        <p:txBody>
          <a:bodyPr/>
          <a:lstStyle/>
          <a:p>
            <a:r>
              <a:rPr lang="en-US" dirty="0" smtClean="0"/>
              <a:t>Rigor is a term that is essential to understand when evaluating qualitative data.</a:t>
            </a:r>
          </a:p>
          <a:p>
            <a:r>
              <a:rPr lang="en-US" dirty="0" smtClean="0"/>
              <a:t>The purpose of rigor is to measure </a:t>
            </a:r>
            <a:r>
              <a:rPr lang="en-US" b="1" u="sng" dirty="0" smtClean="0"/>
              <a:t>of level </a:t>
            </a:r>
            <a:r>
              <a:rPr lang="en-US" dirty="0" smtClean="0"/>
              <a:t>trustworthiness, </a:t>
            </a:r>
            <a:r>
              <a:rPr lang="en-US" dirty="0" err="1" smtClean="0"/>
              <a:t>confirmability</a:t>
            </a:r>
            <a:r>
              <a:rPr lang="en-US" dirty="0" smtClean="0"/>
              <a:t>, transferability, and credibility. </a:t>
            </a:r>
          </a:p>
          <a:p>
            <a:endParaRPr lang="en-US" dirty="0" smtClean="0"/>
          </a:p>
          <a:p>
            <a:endParaRPr lang="en-US" dirty="0" smtClean="0"/>
          </a:p>
          <a:p>
            <a:endParaRPr lang="en-US" dirty="0" smtClean="0"/>
          </a:p>
          <a:p>
            <a:pPr>
              <a:buNone/>
            </a:pPr>
            <a:endParaRPr lang="en-US" sz="1200" dirty="0" smtClean="0"/>
          </a:p>
          <a:p>
            <a:pPr>
              <a:buNone/>
            </a:pPr>
            <a:endParaRPr lang="en-US" sz="1200" dirty="0" smtClean="0"/>
          </a:p>
          <a:p>
            <a:pPr>
              <a:buNone/>
            </a:pPr>
            <a:r>
              <a:rPr lang="en-US" sz="1200" dirty="0" smtClean="0"/>
              <a:t>Source: Macnee and McCabe (2008), p. 170.</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Validity</a:t>
            </a:r>
            <a:endParaRPr lang="en-US" dirty="0"/>
          </a:p>
        </p:txBody>
      </p:sp>
      <p:sp>
        <p:nvSpPr>
          <p:cNvPr id="3" name="Content Placeholder 2"/>
          <p:cNvSpPr>
            <a:spLocks noGrp="1"/>
          </p:cNvSpPr>
          <p:nvPr>
            <p:ph idx="1"/>
          </p:nvPr>
        </p:nvSpPr>
        <p:spPr/>
        <p:txBody>
          <a:bodyPr/>
          <a:lstStyle/>
          <a:p>
            <a:r>
              <a:rPr lang="en-US" dirty="0" smtClean="0"/>
              <a:t>Validity reveals the amount of accuracy used in qualitative research.</a:t>
            </a:r>
          </a:p>
          <a:p>
            <a:r>
              <a:rPr lang="en-US" dirty="0" smtClean="0"/>
              <a:t>The function of validity is essential when determining if the research article presents factual information.</a:t>
            </a:r>
          </a:p>
          <a:p>
            <a:endParaRPr lang="en-US" dirty="0" smtClean="0"/>
          </a:p>
          <a:p>
            <a:endParaRPr lang="en-US" dirty="0" smtClean="0"/>
          </a:p>
          <a:p>
            <a:pPr>
              <a:buNone/>
            </a:pPr>
            <a:endParaRPr lang="en-US" sz="1200" dirty="0" smtClean="0"/>
          </a:p>
          <a:p>
            <a:pPr>
              <a:buNone/>
            </a:pPr>
            <a:endParaRPr lang="en-US" sz="1200" dirty="0" smtClean="0"/>
          </a:p>
          <a:p>
            <a:pPr>
              <a:buNone/>
            </a:pPr>
            <a:endParaRPr lang="en-US" sz="1200" dirty="0" smtClean="0"/>
          </a:p>
          <a:p>
            <a:pPr>
              <a:buNone/>
            </a:pPr>
            <a:endParaRPr lang="en-US" sz="1200" dirty="0" smtClean="0"/>
          </a:p>
          <a:p>
            <a:pPr>
              <a:buNone/>
            </a:pPr>
            <a:r>
              <a:rPr lang="en-US" sz="1200" dirty="0" smtClean="0"/>
              <a:t>Source: Macnee and McCabe (2008), p. 182.</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Comparison to Quantitative Research</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Qualitative Research versus Quantitative Research. What is the difference?</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lvl="0"/>
            <a:r>
              <a:rPr lang="en-US" dirty="0" smtClean="0"/>
              <a:t>Quantitative Research</a:t>
            </a:r>
          </a:p>
          <a:p>
            <a:pPr lvl="0"/>
            <a:r>
              <a:rPr lang="en-US" dirty="0" smtClean="0"/>
              <a:t>Qualitative Research</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sz="1200" dirty="0" smtClean="0"/>
          </a:p>
          <a:p>
            <a:pPr>
              <a:buNone/>
            </a:pPr>
            <a:r>
              <a:rPr lang="en-US" sz="1200" dirty="0" smtClean="0"/>
              <a:t>Source: Macnee and McCabe (2008), p. 28.</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Quantitative Research</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"There is no such thing as qualitative data. </a:t>
            </a:r>
            <a:br>
              <a:rPr lang="en-US" dirty="0" smtClean="0"/>
            </a:br>
            <a:r>
              <a:rPr lang="en-US" dirty="0" smtClean="0"/>
              <a:t>Everything is either 1 or 0” - Fred </a:t>
            </a:r>
            <a:r>
              <a:rPr lang="en-US" dirty="0" err="1" smtClean="0"/>
              <a:t>Kerlinger</a:t>
            </a:r>
            <a:endParaRPr lang="en-US" dirty="0" smtClean="0"/>
          </a:p>
          <a:p>
            <a:pPr lvl="0"/>
            <a:r>
              <a:rPr lang="en-US" dirty="0" smtClean="0"/>
              <a:t>Purpose</a:t>
            </a:r>
          </a:p>
          <a:p>
            <a:pPr lvl="0"/>
            <a:r>
              <a:rPr lang="en-US" dirty="0" smtClean="0"/>
              <a:t>Objective Information</a:t>
            </a:r>
          </a:p>
          <a:p>
            <a:pPr lvl="0"/>
            <a:r>
              <a:rPr lang="en-US" dirty="0" smtClean="0"/>
              <a:t>Data Collection</a:t>
            </a:r>
          </a:p>
          <a:p>
            <a:pPr lvl="0"/>
            <a:r>
              <a:rPr lang="en-US" dirty="0" smtClean="0"/>
              <a:t>Data is reported in numbers and statistics</a:t>
            </a:r>
          </a:p>
          <a:p>
            <a:pPr>
              <a:buNone/>
            </a:pPr>
            <a:endParaRPr lang="en-US" dirty="0" smtClean="0"/>
          </a:p>
          <a:p>
            <a:pPr>
              <a:buNone/>
            </a:pPr>
            <a:endParaRPr lang="en-US" dirty="0" smtClean="0"/>
          </a:p>
          <a:p>
            <a:pPr>
              <a:buNone/>
            </a:pPr>
            <a:r>
              <a:rPr lang="en-US" sz="1200" dirty="0" smtClean="0"/>
              <a:t>Source: Macnee and McCabe (2008), p. 31, 29. Neil (2009), p. 1.</a:t>
            </a:r>
          </a:p>
          <a:p>
            <a:pPr>
              <a:buNone/>
            </a:pP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Qualitative Research</a:t>
            </a:r>
            <a:endParaRPr lang="en-US" dirty="0"/>
          </a:p>
        </p:txBody>
      </p:sp>
      <p:sp>
        <p:nvSpPr>
          <p:cNvPr id="3" name="Content Placeholder 2"/>
          <p:cNvSpPr>
            <a:spLocks noGrp="1"/>
          </p:cNvSpPr>
          <p:nvPr>
            <p:ph idx="1"/>
          </p:nvPr>
        </p:nvSpPr>
        <p:spPr/>
        <p:txBody>
          <a:bodyPr>
            <a:normAutofit/>
          </a:bodyPr>
          <a:lstStyle/>
          <a:p>
            <a:r>
              <a:rPr lang="en-US" dirty="0" smtClean="0"/>
              <a:t>"All research ultimately has </a:t>
            </a:r>
            <a:br>
              <a:rPr lang="en-US" dirty="0" smtClean="0"/>
            </a:br>
            <a:r>
              <a:rPr lang="en-US" dirty="0" smtClean="0"/>
              <a:t>a qualitative grounding” - Donald Campbell</a:t>
            </a:r>
          </a:p>
          <a:p>
            <a:pPr lvl="0"/>
            <a:r>
              <a:rPr lang="en-US" dirty="0" smtClean="0"/>
              <a:t>Purpose</a:t>
            </a:r>
          </a:p>
          <a:p>
            <a:pPr lvl="0"/>
            <a:r>
              <a:rPr lang="en-US" dirty="0" smtClean="0"/>
              <a:t>Subjective information</a:t>
            </a:r>
          </a:p>
          <a:p>
            <a:pPr lvl="0"/>
            <a:r>
              <a:rPr lang="en-US" dirty="0" smtClean="0"/>
              <a:t>Data Collection</a:t>
            </a:r>
          </a:p>
          <a:p>
            <a:pPr lvl="0"/>
            <a:r>
              <a:rPr lang="en-US" dirty="0" smtClean="0"/>
              <a:t>Data is reported in the form of words, pictures or objects.</a:t>
            </a:r>
          </a:p>
          <a:p>
            <a:pPr lvl="0"/>
            <a:endParaRPr lang="en-US" dirty="0" smtClean="0"/>
          </a:p>
          <a:p>
            <a:pPr>
              <a:buNone/>
            </a:pPr>
            <a:endParaRPr lang="en-US" sz="1200" dirty="0" smtClean="0"/>
          </a:p>
          <a:p>
            <a:pPr>
              <a:buNone/>
            </a:pPr>
            <a:r>
              <a:rPr lang="en-US" sz="1200" dirty="0" smtClean="0"/>
              <a:t>Source: Macnee and McCabe (2008), p. 31, 29.  Neil (2009), p. 1.</a:t>
            </a:r>
          </a:p>
          <a:p>
            <a:pPr lvl="0">
              <a:buNone/>
            </a:pPr>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254</TotalTime>
  <Words>2477</Words>
  <Application>Microsoft Office PowerPoint</Application>
  <PresentationFormat>On-screen Show (4:3)</PresentationFormat>
  <Paragraphs>227</Paragraphs>
  <Slides>21</Slides>
  <Notes>16</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Urban</vt:lpstr>
      <vt:lpstr>Qualitative Research</vt:lpstr>
      <vt:lpstr>Introduction</vt:lpstr>
      <vt:lpstr>Purpose and Function of Qualitative Research</vt:lpstr>
      <vt:lpstr>Rigor</vt:lpstr>
      <vt:lpstr>Validity</vt:lpstr>
      <vt:lpstr>Comparison to Quantitative Research</vt:lpstr>
      <vt:lpstr>Qualitative Research versus Quantitative Research. What is the difference? </vt:lpstr>
      <vt:lpstr>Quantitative Research </vt:lpstr>
      <vt:lpstr>Qualitative Research</vt:lpstr>
      <vt:lpstr>Positives and Negatives in Quantitative and Qualitative Research: </vt:lpstr>
      <vt:lpstr>Steps of the Qualitative Research Process</vt:lpstr>
      <vt:lpstr>Data Collection Strategies</vt:lpstr>
      <vt:lpstr>Managing and Analyzing Data</vt:lpstr>
      <vt:lpstr>Interpreting the Results</vt:lpstr>
      <vt:lpstr>Types of Qualitative Research Designs and Examples of Nursing Research Using Each Design</vt:lpstr>
      <vt:lpstr>Phenomenological Research</vt:lpstr>
      <vt:lpstr>Grounded Theory</vt:lpstr>
      <vt:lpstr>Ethnographic Research</vt:lpstr>
      <vt:lpstr>Historical Research</vt:lpstr>
      <vt:lpstr>Summary</vt:lpstr>
      <vt:lpstr>Reference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Page</dc:title>
  <dc:creator>Patti</dc:creator>
  <cp:lastModifiedBy> </cp:lastModifiedBy>
  <cp:revision>17</cp:revision>
  <dcterms:created xsi:type="dcterms:W3CDTF">2010-09-18T18:56:02Z</dcterms:created>
  <dcterms:modified xsi:type="dcterms:W3CDTF">2010-09-21T19:51:19Z</dcterms:modified>
</cp:coreProperties>
</file>