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1"/>
  </p:notesMasterIdLst>
  <p:sldIdLst>
    <p:sldId id="266" r:id="rId2"/>
    <p:sldId id="264" r:id="rId3"/>
    <p:sldId id="263" r:id="rId4"/>
    <p:sldId id="265" r:id="rId5"/>
    <p:sldId id="268" r:id="rId6"/>
    <p:sldId id="269" r:id="rId7"/>
    <p:sldId id="270" r:id="rId8"/>
    <p:sldId id="277" r:id="rId9"/>
    <p:sldId id="271" r:id="rId10"/>
    <p:sldId id="272" r:id="rId11"/>
    <p:sldId id="256" r:id="rId12"/>
    <p:sldId id="257" r:id="rId13"/>
    <p:sldId id="258" r:id="rId14"/>
    <p:sldId id="259" r:id="rId15"/>
    <p:sldId id="260" r:id="rId16"/>
    <p:sldId id="261" r:id="rId17"/>
    <p:sldId id="274" r:id="rId18"/>
    <p:sldId id="262" r:id="rId19"/>
    <p:sldId id="267" r:id="rId2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27139" autoAdjust="0"/>
    <p:restoredTop sz="64386" autoAdjust="0"/>
  </p:normalViewPr>
  <p:slideViewPr>
    <p:cSldViewPr>
      <p:cViewPr varScale="1">
        <p:scale>
          <a:sx n="47" d="100"/>
          <a:sy n="47" d="100"/>
        </p:scale>
        <p:origin x="-165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864" y="3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2C96A1F4-87BA-49A7-AC50-F4E9D3F4759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3155D4-0FAB-430C-A859-60E5D99763FC}" type="slidenum">
              <a:rPr lang="en-US"/>
              <a:pPr/>
              <a:t>2</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r>
              <a:rPr lang="en-US" dirty="0"/>
              <a:t>Researchers use a systematic subjective approach to describe life experiences and give them significance with qualitative research.  Terminology and methods of reasoning differ from quantitative research.  The approach to qualitative research is based on holistic worldview, including: there isn’t a single reality; reality is different for each person; and, changes over time and what we understand has meaning only within a given situation or context. (Burns &amp; Grove, 2009)</a:t>
            </a:r>
          </a:p>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8646D8-BBA4-4E27-B596-119808642140}" type="slidenum">
              <a:rPr lang="en-US"/>
              <a:pPr/>
              <a:t>11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r>
              <a:rPr lang="en-US" dirty="0"/>
              <a:t>Qualitative research used to describe or increase understanding of a particular situation is called descriptive design.  When qualitative research is used to stimulate participation, it describes a condition while showing how concepts are related.  Qualitative research can also be used to simultaneously show a connection between variables, and increase understanding.  (</a:t>
            </a:r>
            <a:r>
              <a:rPr lang="en-US" dirty="0" err="1"/>
              <a:t>Macnee</a:t>
            </a:r>
            <a:r>
              <a:rPr lang="en-US" dirty="0"/>
              <a:t> &amp; McCabe, 2008, pp. 204-205</a:t>
            </a:r>
            <a:r>
              <a:rPr lang="en-US" dirty="0" smtClean="0"/>
              <a:t>)</a:t>
            </a:r>
          </a:p>
          <a:p>
            <a:endParaRPr lang="en-US" dirty="0" smtClean="0"/>
          </a:p>
          <a:p>
            <a:endParaRPr lang="en-US" dirty="0" smtClean="0"/>
          </a:p>
          <a:p>
            <a:endParaRPr lang="en-US" dirty="0" smtClean="0"/>
          </a:p>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4FEC55-D704-4131-9C7B-4C986048C2C6}" type="slidenum">
              <a:rPr lang="en-US"/>
              <a:pPr/>
              <a:t>12</a:t>
            </a:fld>
            <a:endParaRPr 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r>
              <a:rPr lang="en-US"/>
              <a:t>Phenomenological research is the study of a situation or experience from the point of view of one who lived through it.  Due to the importance placed on the subject’s first-hand knowledge, the researcher’s interviewing skills are vital.  No time limit is placed on the interviews, and open-ended questions predominate.   Therefore, phenomenological studies can last any length of time, depending on the interviewer’s ability and the participant’s openness. (Macnee &amp; McCabe, 2008, pp. 205-206)</a:t>
            </a:r>
          </a:p>
          <a:p>
            <a:endParaRPr lang="en-US"/>
          </a:p>
          <a:p>
            <a:r>
              <a:rPr lang="en-US"/>
              <a:t>“Caregiver Mental Health and Potentially Harmful Caregiving Behavior:  The Central Role of Caregiver Anger” is an example of phenomenological research that looked at the stress experienced by caregivers of elderly patients, and the incidence of abuse.  The researchers used face-to-face interviews that lasted 1.5-2 hours, and the sample consisted of caregivers who had provided unpaid care for a cognitively impaired individual over 60 years of age.  The sample was drawn from participants in a different longitudinal study, who lived in one of three metropolitan areas.  (MacNeil, et al., 2010)</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A29535-D1FD-488A-AE2C-3163FC92691F}" type="slidenum">
              <a:rPr lang="en-US"/>
              <a:pPr/>
              <a:t>13</a:t>
            </a:fld>
            <a:endParaRPr lang="en-US"/>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r>
              <a:rPr lang="en-US" dirty="0"/>
              <a:t>The purpose of grounded theory is to link concepts and ideas to form a theory that is “grounded” in fact.  Grounded theory research focuses on societal change.  Because the change may have occurred with only a few witnesses, grounded theory uses purposive samples - purposeful recruiting of individuals who experienced the change.  Data is gathered using interviews and observation.  (</a:t>
            </a:r>
            <a:r>
              <a:rPr lang="en-US" dirty="0" err="1"/>
              <a:t>Macnee</a:t>
            </a:r>
            <a:r>
              <a:rPr lang="en-US" dirty="0"/>
              <a:t> &amp; McCabe, 2008, pp. 207-208)</a:t>
            </a:r>
          </a:p>
          <a:p>
            <a:endParaRPr lang="en-US" dirty="0"/>
          </a:p>
          <a:p>
            <a:r>
              <a:rPr lang="en-US" dirty="0"/>
              <a:t>The study in </a:t>
            </a:r>
            <a:r>
              <a:rPr lang="en-US" b="1" u="sng" dirty="0"/>
              <a:t>BMC Women’s Health </a:t>
            </a:r>
            <a:r>
              <a:rPr lang="en-US" dirty="0"/>
              <a:t>is an example of grounded theory.  The researchers began with the knowledge that women who undergo genetic testing to determine their risk of breast and ovarian cancers often wait years to make a decision about undergoing risk-reducing surgeries.  What the researchers wanted to know was what made the women decide to begin thinking about the test results.  The study interviewed 22 participants during 45-90 minute interviews.  (Howard, </a:t>
            </a:r>
            <a:r>
              <a:rPr lang="en-US" dirty="0" err="1"/>
              <a:t>Bottorff</a:t>
            </a:r>
            <a:r>
              <a:rPr lang="en-US" dirty="0"/>
              <a:t>, </a:t>
            </a:r>
            <a:r>
              <a:rPr lang="en-US" dirty="0" err="1"/>
              <a:t>Balneaves</a:t>
            </a:r>
            <a:r>
              <a:rPr lang="en-US" dirty="0"/>
              <a:t>, &amp; Kim-Sing, 2010</a:t>
            </a:r>
            <a:r>
              <a:rPr lang="en-US" dirty="0" smtClean="0"/>
              <a:t>)</a:t>
            </a:r>
          </a:p>
          <a:p>
            <a:endParaRPr lang="en-US" sz="600" dirty="0" smtClean="0"/>
          </a:p>
          <a:p>
            <a:endParaRPr lang="en-US" sz="600" dirty="0" smtClean="0"/>
          </a:p>
          <a:p>
            <a:r>
              <a:rPr lang="en-US" sz="1200" b="1" u="sng" dirty="0" smtClean="0"/>
              <a:t>Journal</a:t>
            </a:r>
            <a:r>
              <a:rPr lang="en-US" sz="1200" b="1" u="sng" baseline="0" dirty="0" smtClean="0"/>
              <a:t> articles are italicized in text.</a:t>
            </a:r>
            <a:endParaRPr lang="en-US" sz="1200" b="1" u="sng"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FBA9F0-496A-428A-9E25-560CD7AB9776}" type="slidenum">
              <a:rPr lang="en-US"/>
              <a:pPr/>
              <a:t>14</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US" dirty="0"/>
              <a:t>Ethnographic research is similar to Madeleine </a:t>
            </a:r>
            <a:r>
              <a:rPr lang="en-US" dirty="0" err="1"/>
              <a:t>Leininger’s</a:t>
            </a:r>
            <a:r>
              <a:rPr lang="en-US" dirty="0"/>
              <a:t> concept of </a:t>
            </a:r>
            <a:r>
              <a:rPr lang="en-US" dirty="0" err="1"/>
              <a:t>ethnonursing</a:t>
            </a:r>
            <a:r>
              <a:rPr lang="en-US" dirty="0"/>
              <a:t>.  It is the study of a culture from two viewpoints, or </a:t>
            </a:r>
            <a:r>
              <a:rPr lang="en-US" dirty="0" err="1"/>
              <a:t>emic</a:t>
            </a:r>
            <a:r>
              <a:rPr lang="en-US" dirty="0"/>
              <a:t> perspectives.  The researcher enters the culture and attempts to become a part of the culture.  As the researcher learns more detail about the culture, more data can be analyzed and translated for outsiders to learn.  These types of studies can last any length of time, and many continue for years. (</a:t>
            </a:r>
            <a:r>
              <a:rPr lang="en-US" dirty="0" err="1"/>
              <a:t>Macnee</a:t>
            </a:r>
            <a:r>
              <a:rPr lang="en-US" dirty="0"/>
              <a:t> &amp; McCabe, 2008, pp. 206-207)</a:t>
            </a:r>
          </a:p>
          <a:p>
            <a:endParaRPr lang="en-US" dirty="0"/>
          </a:p>
          <a:p>
            <a:r>
              <a:rPr lang="en-US" dirty="0"/>
              <a:t>In the cited example of ethnographic research, the researcher moved into a retirement community and lived there as a resident for two years.  The facility has three levels of nursing care - independent, assisted, and nursing - and the focus of the study was the effect of residents being relocated to a different level of care.  The study used interviews and observation to collect data, and the interviews typically lasted between 40-90 minutes.  The sample used was purposive in order to exclude cognitively-impaired residents and to ensure diversity among the subjects.  (</a:t>
            </a:r>
            <a:r>
              <a:rPr lang="en-US" dirty="0" err="1"/>
              <a:t>Shippee</a:t>
            </a:r>
            <a:r>
              <a:rPr lang="en-US" dirty="0"/>
              <a:t>, 2009)</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6A366A-AD83-4FD3-A6E2-154F1CE494F5}" type="slidenum">
              <a:rPr lang="en-US"/>
              <a:pPr/>
              <a:t>15</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r>
              <a:rPr lang="en-US"/>
              <a:t>Historical research is the use of reliable sources to gather data about a specific event or trend.  It is, in essence, a demonstration of the belief that everything one can learn about the future was learned in the past.  Historical research takes that knowledge and applies it to present situations.  (Macnee &amp; McCabe, 2008, pp. 208-209)</a:t>
            </a:r>
          </a:p>
          <a:p>
            <a:endParaRPr lang="en-US"/>
          </a:p>
          <a:p>
            <a:r>
              <a:rPr lang="en-US"/>
              <a:t>The example study cited here is an example of historical research.  The author used legal documents, OSHA and FEMA statements, interviews, and medical statistics from oil spills, chemical leaks, and terrorist attacks to examine ways to limit the health risks faced by first responders.  (Weinhold, 2010)</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82FD84-3EE2-4482-AE46-7AFB34BFEE22}" type="slidenum">
              <a:rPr lang="en-US"/>
              <a:pPr/>
              <a:t>16</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r>
              <a:rPr lang="en-US" dirty="0"/>
              <a:t>The difference between quantitative and qualitative research can, for the most part, be described in terms of researcher’s perspective.  Quantitative research yields statistics, and tends to focus on a specific piece of information.  The researcher remains detached from the subjects, and may have only limited interaction with them on a human level.  Qualitative research is descriptive.  Samples are composed of participants, rather than subjects.  It is more common for a qualitative researcher to be immersed in the participants’ environment, and in some qualitative research designs, the researcher becomes assimilated into the participants’ environment, essentially becoming a participant himself.  The questions asked by qualitative researchers are often open-ended, allowing the researcher to learn as much information as the participant is willing to provide, and focuses on finding common themes across the sample, rather than specific statistics. (</a:t>
            </a:r>
            <a:r>
              <a:rPr lang="en-US" dirty="0" err="1"/>
              <a:t>Macnee</a:t>
            </a:r>
            <a:r>
              <a:rPr lang="en-US" dirty="0"/>
              <a:t> &amp; McCabe, 2008, pp. 26, 29 &amp; 32)</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162153-2673-4EE6-8F74-14DFD44481FC}" type="slidenum">
              <a:rPr lang="en-US"/>
              <a:pPr/>
              <a:t>17</a:t>
            </a:fld>
            <a:endParaRPr 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r>
              <a:rPr lang="en-US" sz="1200" dirty="0"/>
              <a:t>Because of the researcher’s personal involvement with the participants, there is a danger of bias.  Researchers often see the participants as people, instead of the impersonal statistics involved with quantitative research.  However, the benefit of being personally involved with the participants is that the researcher can make sure the participants cover every demographic possible.  In fact, qualitative researchers often use purposive sampling, a method that allows researchers to hand pick – or specifically exclude – certain potential subjects that do not fit into the ideal sample, as in </a:t>
            </a:r>
            <a:r>
              <a:rPr lang="en-US" sz="1200" b="1" u="sng" dirty="0" err="1"/>
              <a:t>Shippee’s</a:t>
            </a:r>
            <a:r>
              <a:rPr lang="en-US" sz="1200" dirty="0"/>
              <a:t> study that excluded residents who are cognitively impaired.  The qualitative study has many differences from the quantitative method, but it is an effective way to increase our knowledge base about whole populations. (</a:t>
            </a:r>
            <a:r>
              <a:rPr lang="en-US" sz="1200" dirty="0" err="1"/>
              <a:t>Macnee</a:t>
            </a:r>
            <a:r>
              <a:rPr lang="en-US" sz="1200" dirty="0"/>
              <a:t> &amp; McCabe, 2008, pp. 69 &amp; 120)</a:t>
            </a:r>
          </a:p>
          <a:p>
            <a:endParaRPr lang="en-US" sz="1200" dirty="0"/>
          </a:p>
          <a:p>
            <a:r>
              <a:rPr lang="en-US" sz="1200" b="1" u="sng" dirty="0" smtClean="0"/>
              <a:t>Citation</a:t>
            </a:r>
            <a:r>
              <a:rPr lang="en-US" sz="1200" b="1" u="sng" baseline="0" dirty="0" smtClean="0"/>
              <a:t> incomplete</a:t>
            </a:r>
            <a:endParaRPr lang="en-US" b="1" u="sng"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DF2CAC-7733-4F13-984B-BFB9520BFD41}" type="slidenum">
              <a:rPr lang="en-US"/>
              <a:pPr/>
              <a:t>18</a:t>
            </a:fld>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10804B-2907-47C5-B8F3-758C59A714AA}" type="slidenum">
              <a:rPr lang="en-US"/>
              <a:pPr/>
              <a:t>3</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pPr>
              <a:spcBef>
                <a:spcPct val="0"/>
              </a:spcBef>
            </a:pPr>
            <a:r>
              <a:rPr lang="en-US"/>
              <a:t>Rigor is associated with openness and relevance with qualitative research. Self awareness for researchers is important because qualitative research is an interactive process.  This interactive process involves the researcher’s awareness of their personal history, biography, gender, social class, race and ethnicity as well as study participants. (Burns &amp; Grove, 2009)</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78CDFA-68A4-4A40-8DE0-5B7CB3A70E84}" type="slidenum">
              <a:rPr lang="en-US"/>
              <a:pPr/>
              <a:t>4</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r>
              <a:rPr lang="en-US"/>
              <a:t>Validity is the accuracy of data, or a measurement of truth.  One concern of qualitative research is the lack of strategies determining the validity of the measurements leading to the development of theory.  Qualitative researchers tend to work alone and may become biased with their work which, in turn, threatens validity. (Burns &amp; Grove, 2009)</a:t>
            </a:r>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D55B6D-F637-4063-85EE-61B54971DE14}" type="slidenum">
              <a:rPr lang="en-US"/>
              <a:pPr/>
              <a:t>5</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en-US"/>
              <a:t>There are several similarities between the types of research designs.  Both qualitative and quantitative research seek to expand the existing knowledge base about a topic, and use observation and questioning to gather information.  (Macnee &amp; McCabe, 2008)</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727C68-1DDC-4FAE-8D2B-0C8D4D3C0847}" type="slidenum">
              <a:rPr lang="en-US"/>
              <a:pPr/>
              <a:t>6</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b="1" u="sng" dirty="0"/>
              <a:t>Qualitative research tends to use numeric variables, such as age, weight, or BMI.  These numbers are collected about each subject, and then used to create statistics that predict or explain the subject’s behavior.  The data collected in quantitative research is more descriptive, and the amount may vary according to each subject’s ability or willingness to communicate.  Quantitative studies use independent and dependent variables, while qualitative studies use descriptions from subjects instead of numbers</a:t>
            </a:r>
            <a:r>
              <a:rPr lang="en-US" b="1" u="sng" dirty="0" smtClean="0"/>
              <a:t>.</a:t>
            </a:r>
          </a:p>
          <a:p>
            <a:endParaRPr lang="en-US" b="1" u="sng" dirty="0" smtClean="0"/>
          </a:p>
          <a:p>
            <a:endParaRPr lang="en-US" b="1" u="sng" dirty="0" smtClean="0"/>
          </a:p>
          <a:p>
            <a:r>
              <a:rPr lang="en-US" b="1" u="sng" dirty="0" smtClean="0"/>
              <a:t>Information needs</a:t>
            </a:r>
            <a:r>
              <a:rPr lang="en-US" b="1" u="sng" baseline="0" dirty="0" smtClean="0"/>
              <a:t> to be cited in the notes also.</a:t>
            </a:r>
            <a:endParaRPr lang="en-US" b="1" u="sng"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E69F42-6379-41F7-BEB3-C8CDF6D2B35B}" type="slidenum">
              <a:rPr lang="en-US"/>
              <a:pPr/>
              <a:t>7</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r>
              <a:rPr lang="en-US"/>
              <a:t>Qualitative studies use unstructured interviews with open-ended questions that prevent the participants from feeling restricted by impersonal closed-ended questions.  Participants are encouraged to answer these questions as fully as desired, with no time limit applied to the interviews.  Quantitative research takes place in a more clinical setting, with less interpersonal connection.  Subjects are discouraged from feeling personally involved in the process.  (Macnee &amp; McCabe, 2008)</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57BDCB-A72E-4E40-8D72-7DCFAF438DD5}" type="slidenum">
              <a:rPr lang="en-US"/>
              <a:pPr/>
              <a:t>8</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r>
              <a:rPr lang="en-US"/>
              <a:t>Common errors in collecting data for qualitative studies include trustworthiness, confirmability, and transferability.  Trustworthiness is not an error that typically occurs in quantitative research.  It is based on the idea that a participant who bonds with the researcher provides information because of a desire to help.  Qualitative researchers must be sure the information they have is truthful.  The information also must be confirmed.  Another researcher using the same data collection techniques on the same participants must be able to collect the same data.  One way to guarantee this is to use an audit trail, or a detailed documentation of information that was collected, and the techniques used.  Transferability refers to the ability to use the results on different groups in different settings than the participants in the study.  Quantitative research must be generalizable to the population, and uses reliability and validity tests as normal statistical data checks. Credibility is the term used to describe how satisfied the researchers are that their findings are trustworthy, confirmable, and transferable. (Macnee &amp; McCabe, 2008)</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E3DCE8-E89A-4F7D-B662-C0B5910631CE}" type="slidenum">
              <a:rPr lang="en-US"/>
              <a:pPr/>
              <a:t>9</a:t>
            </a:fld>
            <a:endParaRPr lang="en-US"/>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r>
              <a:rPr lang="en-US"/>
              <a:t>Due to the descriptive nature of the data sought by researchers in qualitative studies, the researchers are more likely to connect with their subjects, whom they call participants, than researchers using quantitative methods.  Quantitative research manipulates statistics to learn about their subjects, but quantitative methods require the researchers to get to know their subjects, learn about their experiences, and relate to them. (Macnee &amp; McCabe, 2008)</a:t>
            </a:r>
          </a:p>
          <a:p>
            <a:r>
              <a:rPr lang="en-US"/>
              <a:t>Researchers use schemes to categorize descriptive data once it has been collected.  This can be based on common trends, or by using a process called data reduction.  In data reduction, the qualitative researcher breaks large pieces of descriptive data into smaller, more manageable sections, proceeding until the information can no longer be broken down.  Finally, each smaller piece of data is then categorized, and trends are examined.  Themes are the trends that occur among many or all participants, and may or may not be expected by the researcher. (Macnee &amp; McCabe, 2008)</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32B68C-D368-4161-8067-F485CC86956B}" type="slidenum">
              <a:rPr lang="en-US"/>
              <a:pPr/>
              <a:t>10</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r>
              <a:rPr lang="en-US"/>
              <a:t>After the researcher has examined all the data, and broken each large segment into smaller pieces, the categorization process begins.  When the researcher reaches the point where no new information remains, and all pieces of information that remain uncategorized are additional occurrences of already-categorized data, data saturation has been achieved.  At this point, the researcher must look at the categories of data, and begin to make connections between them.  (Macnee &amp; McCabe, 2008)</a:t>
            </a:r>
          </a:p>
          <a:p>
            <a:endParaRPr lang="en-US"/>
          </a:p>
          <a:p>
            <a:r>
              <a:rPr lang="en-US"/>
              <a:t>Finally, the researcher must write a descriptive report summarizing the schemes and themes that were discovered during the study.  Because the data was collected in a descriptive format, the findings are written in a descriptive format.  No statistics were collected, so the findings do not include statistical analyses.  Rather, specific examples are related to the reader to clarify main points, and support the researcher’s overall findings. (Macnee &amp; McCabe, 2008)</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602" name="Group 2"/>
          <p:cNvGrpSpPr>
            <a:grpSpLocks/>
          </p:cNvGrpSpPr>
          <p:nvPr/>
        </p:nvGrpSpPr>
        <p:grpSpPr bwMode="auto">
          <a:xfrm>
            <a:off x="457200" y="2363788"/>
            <a:ext cx="8153400" cy="1600200"/>
            <a:chOff x="288" y="1489"/>
            <a:chExt cx="5136" cy="1008"/>
          </a:xfrm>
        </p:grpSpPr>
        <p:sp>
          <p:nvSpPr>
            <p:cNvPr id="25603" name="Arc 3"/>
            <p:cNvSpPr>
              <a:spLocks/>
            </p:cNvSpPr>
            <p:nvPr/>
          </p:nvSpPr>
          <p:spPr bwMode="invGray">
            <a:xfrm>
              <a:off x="3595" y="1489"/>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w="9525" cap="rnd">
              <a:noFill/>
              <a:round/>
              <a:headEnd/>
              <a:tailEnd/>
            </a:ln>
            <a:effectLst/>
          </p:spPr>
          <p:txBody>
            <a:bodyPr wrap="none" anchor="ctr"/>
            <a:lstStyle/>
            <a:p>
              <a:endParaRPr lang="en-US"/>
            </a:p>
          </p:txBody>
        </p:sp>
        <p:sp>
          <p:nvSpPr>
            <p:cNvPr id="25604" name="Arc 4"/>
            <p:cNvSpPr>
              <a:spLocks/>
            </p:cNvSpPr>
            <p:nvPr/>
          </p:nvSpPr>
          <p:spPr bwMode="invGray">
            <a:xfrm>
              <a:off x="3548" y="1593"/>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w="9525" cap="rnd">
              <a:noFill/>
              <a:round/>
              <a:headEnd/>
              <a:tailEnd/>
            </a:ln>
            <a:effectLst/>
          </p:spPr>
          <p:txBody>
            <a:bodyPr wrap="none" anchor="ctr"/>
            <a:lstStyle/>
            <a:p>
              <a:endParaRPr lang="en-US"/>
            </a:p>
          </p:txBody>
        </p:sp>
        <p:sp>
          <p:nvSpPr>
            <p:cNvPr id="25605" name="Arc 5"/>
            <p:cNvSpPr>
              <a:spLocks/>
            </p:cNvSpPr>
            <p:nvPr/>
          </p:nvSpPr>
          <p:spPr bwMode="invGray">
            <a:xfrm>
              <a:off x="3521" y="1732"/>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w="9525" cap="rnd">
              <a:noFill/>
              <a:round/>
              <a:headEnd/>
              <a:tailEnd/>
            </a:ln>
            <a:effectLst/>
          </p:spPr>
          <p:txBody>
            <a:bodyPr wrap="none" anchor="ctr"/>
            <a:lstStyle/>
            <a:p>
              <a:endParaRPr lang="en-US"/>
            </a:p>
          </p:txBody>
        </p:sp>
        <p:sp>
          <p:nvSpPr>
            <p:cNvPr id="25606" name="AutoShape 6"/>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w="9525">
              <a:noFill/>
              <a:round/>
              <a:headEnd/>
              <a:tailEnd/>
            </a:ln>
            <a:effectLst/>
          </p:spPr>
          <p:txBody>
            <a:bodyPr wrap="none" anchor="ctr"/>
            <a:lstStyle/>
            <a:p>
              <a:endParaRPr lang="en-US"/>
            </a:p>
          </p:txBody>
        </p:sp>
      </p:grpSp>
      <p:sp>
        <p:nvSpPr>
          <p:cNvPr id="25607" name="Rectangle 7"/>
          <p:cNvSpPr>
            <a:spLocks noGrp="1" noChangeArrowheads="1"/>
          </p:cNvSpPr>
          <p:nvPr>
            <p:ph type="ctrTitle" sz="quarter"/>
          </p:nvPr>
        </p:nvSpPr>
        <p:spPr>
          <a:xfrm>
            <a:off x="685800" y="1447800"/>
            <a:ext cx="7772400" cy="1143000"/>
          </a:xfrm>
        </p:spPr>
        <p:txBody>
          <a:bodyPr/>
          <a:lstStyle>
            <a:lvl1pPr>
              <a:defRPr/>
            </a:lvl1pPr>
          </a:lstStyle>
          <a:p>
            <a:r>
              <a:rPr lang="en-US"/>
              <a:t>Click to edit Master title style</a:t>
            </a:r>
          </a:p>
        </p:txBody>
      </p:sp>
      <p:sp>
        <p:nvSpPr>
          <p:cNvPr id="25608"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r>
              <a:rPr lang="en-US"/>
              <a:t>Click to edit Master subtitle style</a:t>
            </a:r>
          </a:p>
        </p:txBody>
      </p:sp>
      <p:sp>
        <p:nvSpPr>
          <p:cNvPr id="25609" name="Rectangle 9"/>
          <p:cNvSpPr>
            <a:spLocks noGrp="1" noChangeArrowheads="1"/>
          </p:cNvSpPr>
          <p:nvPr>
            <p:ph type="dt" sz="quarter" idx="2"/>
          </p:nvPr>
        </p:nvSpPr>
        <p:spPr/>
        <p:txBody>
          <a:bodyPr/>
          <a:lstStyle>
            <a:lvl1pPr>
              <a:defRPr/>
            </a:lvl1pPr>
          </a:lstStyle>
          <a:p>
            <a:endParaRPr lang="en-US"/>
          </a:p>
        </p:txBody>
      </p:sp>
      <p:sp>
        <p:nvSpPr>
          <p:cNvPr id="25610" name="Rectangle 10"/>
          <p:cNvSpPr>
            <a:spLocks noGrp="1" noChangeArrowheads="1"/>
          </p:cNvSpPr>
          <p:nvPr>
            <p:ph type="ftr" sz="quarter" idx="3"/>
          </p:nvPr>
        </p:nvSpPr>
        <p:spPr/>
        <p:txBody>
          <a:bodyPr/>
          <a:lstStyle>
            <a:lvl1pPr>
              <a:defRPr/>
            </a:lvl1pPr>
          </a:lstStyle>
          <a:p>
            <a:endParaRPr lang="en-US"/>
          </a:p>
        </p:txBody>
      </p:sp>
      <p:sp>
        <p:nvSpPr>
          <p:cNvPr id="25611" name="Rectangle 11"/>
          <p:cNvSpPr>
            <a:spLocks noGrp="1" noChangeArrowheads="1"/>
          </p:cNvSpPr>
          <p:nvPr>
            <p:ph type="sldNum" sz="quarter" idx="4"/>
          </p:nvPr>
        </p:nvSpPr>
        <p:spPr/>
        <p:txBody>
          <a:bodyPr/>
          <a:lstStyle>
            <a:lvl1pPr>
              <a:defRPr/>
            </a:lvl1pPr>
          </a:lstStyle>
          <a:p>
            <a:fld id="{DBEEAF26-898E-4FCA-BF29-0C61E69B9AB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900984D-1903-4200-B0EB-A3412E69E64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81000"/>
            <a:ext cx="56769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2BC0DE9-A7E0-4B43-A8FD-EA710FE8BE1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318A35-F971-47E1-8EE6-48CB59169A0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260897-8D0C-454C-90B5-004AFDAB4B3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7DEE901-A04E-4BAB-A238-0E435E93B0A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651889A-8754-469D-A7AC-734D9C3F493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8A68DA3-E878-4E6D-9BE7-FEB54C9FE96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E47A959-233D-49F8-A055-17A61966A8D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C6285D5-89D3-4F5F-A87C-DE3847B8A75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2107668-5DDE-4158-9D77-69486326630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578" name="Group 2"/>
          <p:cNvGrpSpPr>
            <a:grpSpLocks/>
          </p:cNvGrpSpPr>
          <p:nvPr/>
        </p:nvGrpSpPr>
        <p:grpSpPr bwMode="auto">
          <a:xfrm>
            <a:off x="457200" y="992188"/>
            <a:ext cx="8153400" cy="1600200"/>
            <a:chOff x="288" y="625"/>
            <a:chExt cx="5136" cy="1008"/>
          </a:xfrm>
        </p:grpSpPr>
        <p:sp>
          <p:nvSpPr>
            <p:cNvPr id="24579" name="Arc 3"/>
            <p:cNvSpPr>
              <a:spLocks/>
            </p:cNvSpPr>
            <p:nvPr/>
          </p:nvSpPr>
          <p:spPr bwMode="invGray">
            <a:xfrm>
              <a:off x="3595" y="625"/>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w="9525" cap="rnd">
              <a:noFill/>
              <a:round/>
              <a:headEnd/>
              <a:tailEnd/>
            </a:ln>
            <a:effectLst/>
          </p:spPr>
          <p:txBody>
            <a:bodyPr wrap="none" anchor="ctr"/>
            <a:lstStyle/>
            <a:p>
              <a:endParaRPr lang="en-US"/>
            </a:p>
          </p:txBody>
        </p:sp>
        <p:sp>
          <p:nvSpPr>
            <p:cNvPr id="24580" name="Arc 4"/>
            <p:cNvSpPr>
              <a:spLocks/>
            </p:cNvSpPr>
            <p:nvPr/>
          </p:nvSpPr>
          <p:spPr bwMode="invGray">
            <a:xfrm>
              <a:off x="3548" y="729"/>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w="9525" cap="rnd">
              <a:noFill/>
              <a:round/>
              <a:headEnd/>
              <a:tailEnd/>
            </a:ln>
            <a:effectLst/>
          </p:spPr>
          <p:txBody>
            <a:bodyPr wrap="none" anchor="ctr"/>
            <a:lstStyle/>
            <a:p>
              <a:endParaRPr lang="en-US"/>
            </a:p>
          </p:txBody>
        </p:sp>
        <p:sp>
          <p:nvSpPr>
            <p:cNvPr id="24581" name="Arc 5"/>
            <p:cNvSpPr>
              <a:spLocks/>
            </p:cNvSpPr>
            <p:nvPr/>
          </p:nvSpPr>
          <p:spPr bwMode="invGray">
            <a:xfrm>
              <a:off x="3521" y="868"/>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w="9525" cap="rnd">
              <a:noFill/>
              <a:round/>
              <a:headEnd/>
              <a:tailEnd/>
            </a:ln>
            <a:effectLst/>
          </p:spPr>
          <p:txBody>
            <a:bodyPr wrap="none" anchor="ctr"/>
            <a:lstStyle/>
            <a:p>
              <a:endParaRPr lang="en-US"/>
            </a:p>
          </p:txBody>
        </p:sp>
        <p:sp>
          <p:nvSpPr>
            <p:cNvPr id="24582" name="AutoShape 6"/>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w="9525">
              <a:noFill/>
              <a:round/>
              <a:headEnd/>
              <a:tailEnd/>
            </a:ln>
            <a:effectLst/>
          </p:spPr>
          <p:txBody>
            <a:bodyPr wrap="none" anchor="ctr"/>
            <a:lstStyle/>
            <a:p>
              <a:endParaRPr lang="en-US"/>
            </a:p>
          </p:txBody>
        </p:sp>
      </p:grpSp>
      <p:sp>
        <p:nvSpPr>
          <p:cNvPr id="24583" name="Rectangle 7"/>
          <p:cNvSpPr>
            <a:spLocks noGrp="1" noChangeArrowheads="1"/>
          </p:cNvSpPr>
          <p:nvPr>
            <p:ph type="title"/>
          </p:nvPr>
        </p:nvSpPr>
        <p:spPr bwMode="auto">
          <a:xfrm>
            <a:off x="685800" y="381000"/>
            <a:ext cx="7772400" cy="11430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24584" name="Rectangle 8"/>
          <p:cNvSpPr>
            <a:spLocks noGrp="1" noChangeArrowheads="1"/>
          </p:cNvSpPr>
          <p:nvPr>
            <p:ph type="body" idx="1"/>
          </p:nvPr>
        </p:nvSpPr>
        <p:spPr bwMode="auto">
          <a:xfrm>
            <a:off x="685800" y="2057400"/>
            <a:ext cx="7772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585" name="Rectangle 9"/>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atin typeface="Arial" charset="0"/>
              </a:defRPr>
            </a:lvl1pPr>
          </a:lstStyle>
          <a:p>
            <a:endParaRPr lang="en-US"/>
          </a:p>
        </p:txBody>
      </p:sp>
      <p:sp>
        <p:nvSpPr>
          <p:cNvPr id="24586" name="Rectangle 10"/>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atin typeface="Arial" charset="0"/>
              </a:defRPr>
            </a:lvl1pPr>
          </a:lstStyle>
          <a:p>
            <a:endParaRPr lang="en-US"/>
          </a:p>
        </p:txBody>
      </p:sp>
      <p:sp>
        <p:nvSpPr>
          <p:cNvPr id="24587" name="Rectangle 11"/>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atin typeface="Arial" charset="0"/>
              </a:defRPr>
            </a:lvl1pPr>
          </a:lstStyle>
          <a:p>
            <a:fld id="{4A1FBC54-A0AC-4AD6-B1ED-68F3ADC98692}"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r" rtl="0" fontAlgn="base">
        <a:spcBef>
          <a:spcPct val="0"/>
        </a:spcBef>
        <a:spcAft>
          <a:spcPct val="0"/>
        </a:spcAft>
        <a:defRPr sz="4400" i="1">
          <a:solidFill>
            <a:schemeClr val="tx2"/>
          </a:solidFill>
          <a:latin typeface="+mj-lt"/>
          <a:ea typeface="+mj-ea"/>
          <a:cs typeface="+mj-cs"/>
        </a:defRPr>
      </a:lvl1pPr>
      <a:lvl2pPr algn="r" rtl="0" fontAlgn="base">
        <a:spcBef>
          <a:spcPct val="0"/>
        </a:spcBef>
        <a:spcAft>
          <a:spcPct val="0"/>
        </a:spcAft>
        <a:defRPr sz="4400" i="1">
          <a:solidFill>
            <a:schemeClr val="tx2"/>
          </a:solidFill>
          <a:latin typeface="Times New Roman" pitchFamily="18" charset="0"/>
        </a:defRPr>
      </a:lvl2pPr>
      <a:lvl3pPr algn="r" rtl="0" fontAlgn="base">
        <a:spcBef>
          <a:spcPct val="0"/>
        </a:spcBef>
        <a:spcAft>
          <a:spcPct val="0"/>
        </a:spcAft>
        <a:defRPr sz="4400" i="1">
          <a:solidFill>
            <a:schemeClr val="tx2"/>
          </a:solidFill>
          <a:latin typeface="Times New Roman" pitchFamily="18" charset="0"/>
        </a:defRPr>
      </a:lvl3pPr>
      <a:lvl4pPr algn="r" rtl="0" fontAlgn="base">
        <a:spcBef>
          <a:spcPct val="0"/>
        </a:spcBef>
        <a:spcAft>
          <a:spcPct val="0"/>
        </a:spcAft>
        <a:defRPr sz="4400" i="1">
          <a:solidFill>
            <a:schemeClr val="tx2"/>
          </a:solidFill>
          <a:latin typeface="Times New Roman" pitchFamily="18" charset="0"/>
        </a:defRPr>
      </a:lvl4pPr>
      <a:lvl5pPr algn="r" rtl="0" fontAlgn="base">
        <a:spcBef>
          <a:spcPct val="0"/>
        </a:spcBef>
        <a:spcAft>
          <a:spcPct val="0"/>
        </a:spcAft>
        <a:defRPr sz="4400" i="1">
          <a:solidFill>
            <a:schemeClr val="tx2"/>
          </a:solidFill>
          <a:latin typeface="Times New Roman" pitchFamily="18" charset="0"/>
        </a:defRPr>
      </a:lvl5pPr>
      <a:lvl6pPr marL="457200" algn="r" rtl="0" fontAlgn="base">
        <a:spcBef>
          <a:spcPct val="0"/>
        </a:spcBef>
        <a:spcAft>
          <a:spcPct val="0"/>
        </a:spcAft>
        <a:defRPr sz="4400" i="1">
          <a:solidFill>
            <a:schemeClr val="tx2"/>
          </a:solidFill>
          <a:latin typeface="Times New Roman" pitchFamily="18" charset="0"/>
        </a:defRPr>
      </a:lvl6pPr>
      <a:lvl7pPr marL="914400" algn="r" rtl="0" fontAlgn="base">
        <a:spcBef>
          <a:spcPct val="0"/>
        </a:spcBef>
        <a:spcAft>
          <a:spcPct val="0"/>
        </a:spcAft>
        <a:defRPr sz="4400" i="1">
          <a:solidFill>
            <a:schemeClr val="tx2"/>
          </a:solidFill>
          <a:latin typeface="Times New Roman" pitchFamily="18" charset="0"/>
        </a:defRPr>
      </a:lvl7pPr>
      <a:lvl8pPr marL="1371600" algn="r" rtl="0" fontAlgn="base">
        <a:spcBef>
          <a:spcPct val="0"/>
        </a:spcBef>
        <a:spcAft>
          <a:spcPct val="0"/>
        </a:spcAft>
        <a:defRPr sz="4400" i="1">
          <a:solidFill>
            <a:schemeClr val="tx2"/>
          </a:solidFill>
          <a:latin typeface="Times New Roman" pitchFamily="18" charset="0"/>
        </a:defRPr>
      </a:lvl8pPr>
      <a:lvl9pPr marL="1828800" algn="r" rtl="0" fontAlgn="base">
        <a:spcBef>
          <a:spcPct val="0"/>
        </a:spcBef>
        <a:spcAft>
          <a:spcPct val="0"/>
        </a:spcAft>
        <a:defRPr sz="4400" i="1">
          <a:solidFill>
            <a:schemeClr val="tx2"/>
          </a:solidFill>
          <a:latin typeface="Times New Roman" pitchFamily="18" charset="0"/>
        </a:defRPr>
      </a:lvl9pPr>
    </p:titleStyle>
    <p:bodyStyle>
      <a:lvl1pPr marL="342900" indent="-342900" algn="l" rtl="0" fontAlgn="base">
        <a:spcBef>
          <a:spcPct val="20000"/>
        </a:spcBef>
        <a:spcAft>
          <a:spcPct val="0"/>
        </a:spcAft>
        <a:buClr>
          <a:schemeClr val="tx2"/>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tx2"/>
        </a:buClr>
        <a:buChar char="–"/>
        <a:defRPr sz="2800">
          <a:solidFill>
            <a:schemeClr val="tx1"/>
          </a:solidFill>
          <a:latin typeface="+mn-lt"/>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lr>
          <a:schemeClr val="tx2"/>
        </a:buClr>
        <a:buChar char="–"/>
        <a:defRPr sz="2000">
          <a:solidFill>
            <a:schemeClr val="tx1"/>
          </a:solidFill>
          <a:latin typeface="+mn-lt"/>
        </a:defRPr>
      </a:lvl4pPr>
      <a:lvl5pPr marL="2057400" indent="-228600" algn="l" rtl="0" fontAlgn="base">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Qualitative Research</a:t>
            </a:r>
          </a:p>
        </p:txBody>
      </p:sp>
      <p:sp>
        <p:nvSpPr>
          <p:cNvPr id="20483" name="Rectangle 3"/>
          <p:cNvSpPr>
            <a:spLocks noGrp="1" noChangeArrowheads="1"/>
          </p:cNvSpPr>
          <p:nvPr>
            <p:ph type="body" idx="1"/>
          </p:nvPr>
        </p:nvSpPr>
        <p:spPr/>
        <p:txBody>
          <a:bodyPr/>
          <a:lstStyle/>
          <a:p>
            <a:pPr algn="ctr">
              <a:buFontTx/>
              <a:buNone/>
            </a:pPr>
            <a:r>
              <a:rPr lang="en-US"/>
              <a:t>N302:  Nursing Research</a:t>
            </a:r>
          </a:p>
          <a:p>
            <a:pPr algn="ctr">
              <a:buFontTx/>
              <a:buNone/>
            </a:pPr>
            <a:endParaRPr lang="en-US"/>
          </a:p>
          <a:p>
            <a:pPr algn="ctr">
              <a:buFontTx/>
              <a:buNone/>
            </a:pPr>
            <a:r>
              <a:rPr lang="en-US"/>
              <a:t>By: Clayton Hall, Bonnie Strohm and Anne Greenwalt</a:t>
            </a:r>
          </a:p>
          <a:p>
            <a:pPr algn="ctr">
              <a:buFontTx/>
              <a:buNone/>
            </a:pPr>
            <a:endParaRPr lang="en-US"/>
          </a:p>
          <a:p>
            <a:pPr algn="ctr">
              <a:buFontTx/>
              <a:buNone/>
            </a:pPr>
            <a:r>
              <a:rPr lang="en-US"/>
              <a:t>September 19, 2010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Grp="1" noChangeArrowheads="1"/>
          </p:cNvSpPr>
          <p:nvPr>
            <p:ph type="title"/>
          </p:nvPr>
        </p:nvSpPr>
        <p:spPr/>
        <p:txBody>
          <a:bodyPr/>
          <a:lstStyle/>
          <a:p>
            <a:r>
              <a:rPr lang="en-US"/>
              <a:t>Interpreting the Results</a:t>
            </a:r>
          </a:p>
        </p:txBody>
      </p:sp>
      <p:sp>
        <p:nvSpPr>
          <p:cNvPr id="30725" name="Rectangle 5"/>
          <p:cNvSpPr>
            <a:spLocks noGrp="1" noChangeArrowheads="1"/>
          </p:cNvSpPr>
          <p:nvPr>
            <p:ph type="body" sz="half" idx="1"/>
          </p:nvPr>
        </p:nvSpPr>
        <p:spPr/>
        <p:txBody>
          <a:bodyPr/>
          <a:lstStyle/>
          <a:p>
            <a:pPr lvl="1">
              <a:buFontTx/>
              <a:buNone/>
            </a:pPr>
            <a:endParaRPr lang="en-US"/>
          </a:p>
          <a:p>
            <a:pPr lvl="1"/>
            <a:endParaRPr lang="en-US"/>
          </a:p>
        </p:txBody>
      </p:sp>
      <p:sp>
        <p:nvSpPr>
          <p:cNvPr id="30726" name="Rectangle 6"/>
          <p:cNvSpPr>
            <a:spLocks noGrp="1" noChangeArrowheads="1"/>
          </p:cNvSpPr>
          <p:nvPr>
            <p:ph type="body" sz="half" idx="2"/>
          </p:nvPr>
        </p:nvSpPr>
        <p:spPr>
          <a:xfrm>
            <a:off x="762000" y="2057400"/>
            <a:ext cx="7620000" cy="4114800"/>
          </a:xfrm>
        </p:spPr>
        <p:txBody>
          <a:bodyPr/>
          <a:lstStyle/>
          <a:p>
            <a:r>
              <a:rPr lang="en-US" sz="2600"/>
              <a:t>Data saturation</a:t>
            </a:r>
          </a:p>
          <a:p>
            <a:endParaRPr lang="en-US" sz="2600"/>
          </a:p>
          <a:p>
            <a:r>
              <a:rPr lang="en-US" sz="2600"/>
              <a:t>Content analysis</a:t>
            </a:r>
          </a:p>
          <a:p>
            <a:endParaRPr lang="en-US" sz="2600"/>
          </a:p>
          <a:p>
            <a:r>
              <a:rPr lang="en-US" sz="2600"/>
              <a:t>Report schemes and themes discovered</a:t>
            </a:r>
          </a:p>
          <a:p>
            <a:pPr lvl="1"/>
            <a:r>
              <a:rPr lang="en-US" sz="2200"/>
              <a:t>Findings are descriptive</a:t>
            </a:r>
          </a:p>
          <a:p>
            <a:pPr lvl="1"/>
            <a:r>
              <a:rPr lang="en-US" sz="2200"/>
              <a:t>Relate specific examples</a:t>
            </a:r>
          </a:p>
          <a:p>
            <a:pPr lvl="1" algn="r">
              <a:buFontTx/>
              <a:buNone/>
            </a:pPr>
            <a:r>
              <a:rPr lang="en-US" sz="1000"/>
              <a:t>(Macnee &amp; McCabe, 2008)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3400" y="990600"/>
            <a:ext cx="7772400" cy="1752600"/>
          </a:xfrm>
        </p:spPr>
        <p:txBody>
          <a:bodyPr/>
          <a:lstStyle/>
          <a:p>
            <a:r>
              <a:rPr lang="en-US"/>
              <a:t>Four Types of Qualitative Research Designs</a:t>
            </a:r>
          </a:p>
        </p:txBody>
      </p:sp>
      <p:sp>
        <p:nvSpPr>
          <p:cNvPr id="2051" name="Rectangle 3"/>
          <p:cNvSpPr>
            <a:spLocks noGrp="1" noChangeArrowheads="1"/>
          </p:cNvSpPr>
          <p:nvPr>
            <p:ph type="subTitle" idx="1"/>
          </p:nvPr>
        </p:nvSpPr>
        <p:spPr>
          <a:xfrm>
            <a:off x="990600" y="3276600"/>
            <a:ext cx="6781800" cy="2362200"/>
          </a:xfrm>
        </p:spPr>
        <p:txBody>
          <a:bodyPr/>
          <a:lstStyle/>
          <a:p>
            <a:pPr algn="l">
              <a:buFontTx/>
              <a:buChar char="•"/>
            </a:pPr>
            <a:r>
              <a:rPr lang="en-US" sz="2600"/>
              <a:t>Understand concepts</a:t>
            </a:r>
          </a:p>
          <a:p>
            <a:pPr algn="l">
              <a:buFontTx/>
              <a:buChar char="•"/>
            </a:pPr>
            <a:r>
              <a:rPr lang="en-US" sz="2600"/>
              <a:t>Encourage/study participation in behavior</a:t>
            </a:r>
          </a:p>
          <a:p>
            <a:pPr algn="l">
              <a:buFontTx/>
              <a:buChar char="•"/>
            </a:pPr>
            <a:r>
              <a:rPr lang="en-US" sz="2600"/>
              <a:t>Relate concepts</a:t>
            </a:r>
          </a:p>
          <a:p>
            <a:pPr algn="r"/>
            <a:endParaRPr lang="en-US" sz="1000"/>
          </a:p>
          <a:p>
            <a:pPr algn="r"/>
            <a:endParaRPr lang="en-US" sz="1000"/>
          </a:p>
          <a:p>
            <a:pPr algn="r"/>
            <a:endParaRPr lang="en-US" sz="1000"/>
          </a:p>
          <a:p>
            <a:pPr algn="r"/>
            <a:endParaRPr lang="en-US" sz="1000"/>
          </a:p>
          <a:p>
            <a:pPr algn="r"/>
            <a:r>
              <a:rPr lang="en-US" sz="1000"/>
              <a:t>(Macnee &amp; McCabe, 2008, pp. 204)</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Phenomenological Research</a:t>
            </a:r>
          </a:p>
        </p:txBody>
      </p:sp>
      <p:sp>
        <p:nvSpPr>
          <p:cNvPr id="5123" name="Rectangle 3"/>
          <p:cNvSpPr>
            <a:spLocks noGrp="1" noChangeArrowheads="1"/>
          </p:cNvSpPr>
          <p:nvPr>
            <p:ph type="body" idx="1"/>
          </p:nvPr>
        </p:nvSpPr>
        <p:spPr/>
        <p:txBody>
          <a:bodyPr/>
          <a:lstStyle/>
          <a:p>
            <a:r>
              <a:rPr lang="en-US" sz="2600"/>
              <a:t>Understand another point of view</a:t>
            </a:r>
          </a:p>
          <a:p>
            <a:r>
              <a:rPr lang="en-US" sz="2600"/>
              <a:t>First-hand knowledge</a:t>
            </a:r>
          </a:p>
          <a:p>
            <a:r>
              <a:rPr lang="en-US" sz="2600"/>
              <a:t>Interviewing skills vital</a:t>
            </a:r>
          </a:p>
          <a:p>
            <a:r>
              <a:rPr lang="en-US" sz="2600"/>
              <a:t>Time not a limiting factor</a:t>
            </a:r>
          </a:p>
          <a:p>
            <a:pPr algn="r">
              <a:buFontTx/>
              <a:buNone/>
            </a:pPr>
            <a:r>
              <a:rPr lang="en-US" sz="1000"/>
              <a:t>(Macnee &amp; mccabe, 2008, pp. 205-206)</a:t>
            </a:r>
            <a:endParaRPr lang="en-US" sz="2600"/>
          </a:p>
          <a:p>
            <a:pPr>
              <a:buFontTx/>
              <a:buNone/>
            </a:pPr>
            <a:r>
              <a:rPr lang="en-US" sz="2600"/>
              <a:t>Example:  “Caregiver mental health and potentially harmful caregiving behavior:  The central role of caregiver anger”</a:t>
            </a:r>
            <a:endParaRPr lang="en-US" sz="1000"/>
          </a:p>
          <a:p>
            <a:pPr algn="r">
              <a:buFontTx/>
              <a:buNone/>
            </a:pPr>
            <a:endParaRPr lang="en-US" sz="1000"/>
          </a:p>
          <a:p>
            <a:pPr algn="r">
              <a:buFontTx/>
              <a:buNone/>
            </a:pPr>
            <a:r>
              <a:rPr lang="en-US" sz="1000"/>
              <a:t>(Macneil, et al., 2010)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Grounded Theory</a:t>
            </a:r>
          </a:p>
        </p:txBody>
      </p:sp>
      <p:sp>
        <p:nvSpPr>
          <p:cNvPr id="6147" name="Rectangle 3"/>
          <p:cNvSpPr>
            <a:spLocks noGrp="1" noChangeArrowheads="1"/>
          </p:cNvSpPr>
          <p:nvPr>
            <p:ph type="body" idx="1"/>
          </p:nvPr>
        </p:nvSpPr>
        <p:spPr/>
        <p:txBody>
          <a:bodyPr/>
          <a:lstStyle/>
          <a:p>
            <a:r>
              <a:rPr lang="en-US" sz="2600"/>
              <a:t>Link ideas to form a theory</a:t>
            </a:r>
          </a:p>
          <a:p>
            <a:r>
              <a:rPr lang="en-US" sz="2600"/>
              <a:t>Focus on society during time of change</a:t>
            </a:r>
          </a:p>
          <a:p>
            <a:r>
              <a:rPr lang="en-US" sz="2600"/>
              <a:t>Purposive sample</a:t>
            </a:r>
          </a:p>
          <a:p>
            <a:r>
              <a:rPr lang="en-US" sz="2600"/>
              <a:t>Interviews and observation</a:t>
            </a:r>
          </a:p>
          <a:p>
            <a:pPr algn="r">
              <a:buFontTx/>
              <a:buNone/>
            </a:pPr>
            <a:r>
              <a:rPr lang="en-US" sz="1200"/>
              <a:t>(Macnee &amp; McCabe, 2008, pp. 207-208)</a:t>
            </a:r>
          </a:p>
          <a:p>
            <a:pPr>
              <a:buFontTx/>
              <a:buNone/>
            </a:pPr>
            <a:r>
              <a:rPr lang="en-US" sz="2600"/>
              <a:t>Example:  “Women’s construction of the ‘right time’ to consider decisions about risk-reducing mastectomy and risk-reducing oophorectomy”</a:t>
            </a:r>
          </a:p>
          <a:p>
            <a:pPr>
              <a:buFontTx/>
              <a:buNone/>
            </a:pPr>
            <a:endParaRPr lang="en-US" sz="2600"/>
          </a:p>
          <a:p>
            <a:pPr algn="r">
              <a:buFontTx/>
              <a:buNone/>
            </a:pPr>
            <a:r>
              <a:rPr lang="en-US" sz="1200"/>
              <a:t>(Howard, Bottorff, Balneaves, &amp; Kim-Sing, 2010)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Ethnographic Research</a:t>
            </a:r>
          </a:p>
        </p:txBody>
      </p:sp>
      <p:sp>
        <p:nvSpPr>
          <p:cNvPr id="7171" name="Rectangle 3"/>
          <p:cNvSpPr>
            <a:spLocks noGrp="1" noChangeArrowheads="1"/>
          </p:cNvSpPr>
          <p:nvPr>
            <p:ph type="body" idx="1"/>
          </p:nvPr>
        </p:nvSpPr>
        <p:spPr>
          <a:xfrm>
            <a:off x="685800" y="1600200"/>
            <a:ext cx="7772400" cy="4419600"/>
          </a:xfrm>
        </p:spPr>
        <p:txBody>
          <a:bodyPr/>
          <a:lstStyle/>
          <a:p>
            <a:pPr>
              <a:lnSpc>
                <a:spcPct val="90000"/>
              </a:lnSpc>
            </a:pPr>
            <a:r>
              <a:rPr lang="en-US" sz="2600"/>
              <a:t>Madeleine Leininger - ethnonursing</a:t>
            </a:r>
          </a:p>
          <a:p>
            <a:pPr>
              <a:lnSpc>
                <a:spcPct val="90000"/>
              </a:lnSpc>
            </a:pPr>
            <a:r>
              <a:rPr lang="en-US" sz="2600"/>
              <a:t>Learn culture by getting emic perspectives</a:t>
            </a:r>
          </a:p>
          <a:p>
            <a:pPr lvl="1">
              <a:lnSpc>
                <a:spcPct val="90000"/>
              </a:lnSpc>
            </a:pPr>
            <a:r>
              <a:rPr lang="en-US" sz="2600"/>
              <a:t>Insider point of view</a:t>
            </a:r>
          </a:p>
          <a:p>
            <a:pPr lvl="1">
              <a:lnSpc>
                <a:spcPct val="90000"/>
              </a:lnSpc>
            </a:pPr>
            <a:r>
              <a:rPr lang="en-US" sz="2600"/>
              <a:t>Translate for outside witnesses</a:t>
            </a:r>
          </a:p>
          <a:p>
            <a:pPr>
              <a:lnSpc>
                <a:spcPct val="90000"/>
              </a:lnSpc>
            </a:pPr>
            <a:r>
              <a:rPr lang="en-US" sz="2600"/>
              <a:t>Researcher enters culture</a:t>
            </a:r>
          </a:p>
          <a:p>
            <a:pPr>
              <a:lnSpc>
                <a:spcPct val="90000"/>
              </a:lnSpc>
            </a:pPr>
            <a:r>
              <a:rPr lang="en-US" sz="2600"/>
              <a:t>No set format or length of time</a:t>
            </a:r>
          </a:p>
          <a:p>
            <a:pPr algn="r">
              <a:lnSpc>
                <a:spcPct val="90000"/>
              </a:lnSpc>
              <a:buFontTx/>
              <a:buNone/>
            </a:pPr>
            <a:r>
              <a:rPr lang="en-US" sz="1000"/>
              <a:t>(Macnee &amp; McCabe, 2008, pp. 206-207)</a:t>
            </a:r>
            <a:endParaRPr lang="en-US" sz="2600"/>
          </a:p>
          <a:p>
            <a:pPr>
              <a:lnSpc>
                <a:spcPct val="90000"/>
              </a:lnSpc>
              <a:buFontTx/>
              <a:buNone/>
            </a:pPr>
            <a:r>
              <a:rPr lang="en-US" sz="2600"/>
              <a:t>Example:  “’But I am not moving’: residents’ perspectives on transitions within a continuing care retirement community”  </a:t>
            </a:r>
          </a:p>
          <a:p>
            <a:pPr algn="r">
              <a:lnSpc>
                <a:spcPct val="90000"/>
              </a:lnSpc>
              <a:buFontTx/>
              <a:buNone/>
            </a:pPr>
            <a:r>
              <a:rPr lang="en-US" sz="1000"/>
              <a:t>(Shippee, 2009)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Historical Research</a:t>
            </a:r>
          </a:p>
        </p:txBody>
      </p:sp>
      <p:sp>
        <p:nvSpPr>
          <p:cNvPr id="8195" name="Rectangle 3"/>
          <p:cNvSpPr>
            <a:spLocks noGrp="1" noChangeArrowheads="1"/>
          </p:cNvSpPr>
          <p:nvPr>
            <p:ph type="body" idx="1"/>
          </p:nvPr>
        </p:nvSpPr>
        <p:spPr/>
        <p:txBody>
          <a:bodyPr/>
          <a:lstStyle/>
          <a:p>
            <a:r>
              <a:rPr lang="en-US" sz="2600"/>
              <a:t>Study past to predict the future</a:t>
            </a:r>
          </a:p>
          <a:p>
            <a:r>
              <a:rPr lang="en-US" sz="2600"/>
              <a:t>Glean data from historical records</a:t>
            </a:r>
          </a:p>
          <a:p>
            <a:pPr>
              <a:buFontTx/>
              <a:buNone/>
            </a:pPr>
            <a:endParaRPr lang="en-US" sz="1000"/>
          </a:p>
          <a:p>
            <a:pPr algn="r">
              <a:buFontTx/>
              <a:buNone/>
            </a:pPr>
            <a:r>
              <a:rPr lang="en-US" sz="1000"/>
              <a:t>(Macnee &amp; McCabe, 2008, pp. 208-209)</a:t>
            </a:r>
          </a:p>
          <a:p>
            <a:pPr>
              <a:buFontTx/>
              <a:buNone/>
            </a:pPr>
            <a:endParaRPr lang="en-US" sz="1000"/>
          </a:p>
          <a:p>
            <a:pPr>
              <a:buFontTx/>
              <a:buNone/>
            </a:pPr>
            <a:r>
              <a:rPr lang="en-US" sz="2600"/>
              <a:t>Example:  “Emergency responder health:  What have we learned from past disasters? ”</a:t>
            </a:r>
          </a:p>
          <a:p>
            <a:pPr>
              <a:buFontTx/>
              <a:buNone/>
            </a:pPr>
            <a:endParaRPr lang="en-US" sz="1000"/>
          </a:p>
          <a:p>
            <a:pPr>
              <a:buFontTx/>
              <a:buNone/>
            </a:pPr>
            <a:endParaRPr lang="en-US" sz="1000"/>
          </a:p>
          <a:p>
            <a:pPr>
              <a:buFontTx/>
              <a:buNone/>
            </a:pPr>
            <a:endParaRPr lang="en-US" sz="1000"/>
          </a:p>
          <a:p>
            <a:pPr algn="r">
              <a:buFontTx/>
              <a:buNone/>
            </a:pPr>
            <a:r>
              <a:rPr lang="en-US" sz="1000"/>
              <a:t>(Weinhold, 2010)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Summary</a:t>
            </a:r>
          </a:p>
        </p:txBody>
      </p:sp>
      <p:sp>
        <p:nvSpPr>
          <p:cNvPr id="9219" name="Rectangle 3"/>
          <p:cNvSpPr>
            <a:spLocks noGrp="1" noChangeArrowheads="1"/>
          </p:cNvSpPr>
          <p:nvPr>
            <p:ph type="body" idx="1"/>
          </p:nvPr>
        </p:nvSpPr>
        <p:spPr/>
        <p:txBody>
          <a:bodyPr/>
          <a:lstStyle/>
          <a:p>
            <a:r>
              <a:rPr lang="en-US" altLang="ja-JP" sz="2600">
                <a:ea typeface="ＭＳ Ｐゴシック" charset="-128"/>
                <a:cs typeface="Times New Roman" pitchFamily="18" charset="0"/>
              </a:rPr>
              <a:t>Quantitative research deconstructs</a:t>
            </a:r>
            <a:endParaRPr lang="en-US" altLang="ja-JP" sz="2600">
              <a:ea typeface="MS Mincho" pitchFamily="49" charset="-128"/>
            </a:endParaRPr>
          </a:p>
          <a:p>
            <a:pPr lvl="1"/>
            <a:r>
              <a:rPr lang="en-US" altLang="ja-JP" sz="2600">
                <a:ea typeface="ＭＳ Ｐゴシック" charset="-128"/>
                <a:cs typeface="Times New Roman" pitchFamily="18" charset="0"/>
              </a:rPr>
              <a:t>Statistics</a:t>
            </a:r>
            <a:endParaRPr lang="en-US" altLang="ja-JP" sz="2600">
              <a:ea typeface="MS Mincho" pitchFamily="49" charset="-128"/>
            </a:endParaRPr>
          </a:p>
          <a:p>
            <a:pPr lvl="1"/>
            <a:r>
              <a:rPr lang="en-US" altLang="ja-JP" sz="2600">
                <a:ea typeface="ＭＳ Ｐゴシック" charset="-128"/>
                <a:cs typeface="Times New Roman" pitchFamily="18" charset="0"/>
              </a:rPr>
              <a:t>Specific</a:t>
            </a:r>
            <a:endParaRPr lang="en-US" altLang="ja-JP" sz="2600">
              <a:ea typeface="MS Mincho" pitchFamily="49" charset="-128"/>
            </a:endParaRPr>
          </a:p>
          <a:p>
            <a:r>
              <a:rPr lang="en-US" altLang="ja-JP" sz="2600">
                <a:ea typeface="ＭＳ Ｐゴシック" charset="-128"/>
                <a:cs typeface="Times New Roman" pitchFamily="18" charset="0"/>
              </a:rPr>
              <a:t>Qualitative examines in a real-world setting</a:t>
            </a:r>
            <a:endParaRPr lang="en-US" altLang="ja-JP" sz="2600">
              <a:ea typeface="MS Mincho" pitchFamily="49" charset="-128"/>
            </a:endParaRPr>
          </a:p>
          <a:p>
            <a:pPr lvl="1"/>
            <a:r>
              <a:rPr lang="en-US" altLang="ja-JP" sz="2600">
                <a:ea typeface="ＭＳ Ｐゴシック" charset="-128"/>
                <a:cs typeface="Times New Roman" pitchFamily="18" charset="0"/>
              </a:rPr>
              <a:t>Themes or categories</a:t>
            </a:r>
            <a:endParaRPr lang="en-US" altLang="ja-JP" sz="2600">
              <a:ea typeface="MS Mincho" pitchFamily="49" charset="-128"/>
            </a:endParaRPr>
          </a:p>
          <a:p>
            <a:pPr lvl="1"/>
            <a:r>
              <a:rPr lang="en-US" altLang="ja-JP" sz="2600">
                <a:ea typeface="MS Mincho" pitchFamily="49" charset="-128"/>
              </a:rPr>
              <a:t>Open-ended</a:t>
            </a:r>
            <a:r>
              <a:rPr lang="en-US" altLang="ja-JP" sz="2600">
                <a:ea typeface="ＭＳ Ｐゴシック" charset="-128"/>
              </a:rPr>
              <a:t> </a:t>
            </a:r>
            <a:endParaRPr lang="en-US" sz="2600"/>
          </a:p>
          <a:p>
            <a:pPr algn="r">
              <a:buFontTx/>
              <a:buNone/>
            </a:pPr>
            <a:r>
              <a:rPr lang="en-US" sz="1000"/>
              <a:t>(Macnee &amp; McCabe, 2008, pp. 26, 29 &amp; 32)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Summary (cont.)</a:t>
            </a:r>
          </a:p>
        </p:txBody>
      </p:sp>
      <p:sp>
        <p:nvSpPr>
          <p:cNvPr id="32771" name="Rectangle 3"/>
          <p:cNvSpPr>
            <a:spLocks noGrp="1" noChangeArrowheads="1"/>
          </p:cNvSpPr>
          <p:nvPr>
            <p:ph type="body" idx="1"/>
          </p:nvPr>
        </p:nvSpPr>
        <p:spPr>
          <a:xfrm>
            <a:off x="609600" y="1752600"/>
            <a:ext cx="7772400" cy="4343400"/>
          </a:xfrm>
        </p:spPr>
        <p:txBody>
          <a:bodyPr/>
          <a:lstStyle/>
          <a:p>
            <a:pPr>
              <a:lnSpc>
                <a:spcPct val="90000"/>
              </a:lnSpc>
              <a:buFontTx/>
              <a:buNone/>
            </a:pPr>
            <a:r>
              <a:rPr lang="en-US" altLang="ja-JP" sz="3000">
                <a:ea typeface="ＭＳ Ｐゴシック" charset="-128"/>
                <a:cs typeface="Times New Roman" pitchFamily="18" charset="0"/>
              </a:rPr>
              <a:t>Qualitative perspective</a:t>
            </a:r>
          </a:p>
          <a:p>
            <a:pPr lvl="1">
              <a:lnSpc>
                <a:spcPct val="90000"/>
              </a:lnSpc>
            </a:pPr>
            <a:r>
              <a:rPr lang="en-US" altLang="ja-JP" sz="3000">
                <a:ea typeface="ＭＳ Ｐゴシック" charset="-128"/>
                <a:cs typeface="Times New Roman" pitchFamily="18" charset="0"/>
              </a:rPr>
              <a:t>See subjects as people, rather than numbers</a:t>
            </a:r>
          </a:p>
          <a:p>
            <a:pPr lvl="1">
              <a:lnSpc>
                <a:spcPct val="90000"/>
              </a:lnSpc>
            </a:pPr>
            <a:r>
              <a:rPr lang="en-US" altLang="ja-JP" sz="3000">
                <a:ea typeface="ＭＳ Ｐゴシック" charset="-128"/>
                <a:cs typeface="Times New Roman" pitchFamily="18" charset="0"/>
              </a:rPr>
              <a:t>Human perspective</a:t>
            </a:r>
          </a:p>
          <a:p>
            <a:pPr lvl="1">
              <a:lnSpc>
                <a:spcPct val="90000"/>
              </a:lnSpc>
            </a:pPr>
            <a:r>
              <a:rPr lang="en-US" altLang="ja-JP" sz="3000">
                <a:ea typeface="ＭＳ Ｐゴシック" charset="-128"/>
                <a:cs typeface="Times New Roman" pitchFamily="18" charset="0"/>
              </a:rPr>
              <a:t>Increased chance of bias</a:t>
            </a:r>
            <a:endParaRPr lang="en-US" altLang="ja-JP" sz="3000">
              <a:ea typeface="MS Mincho" pitchFamily="49" charset="-128"/>
            </a:endParaRPr>
          </a:p>
          <a:p>
            <a:pPr>
              <a:lnSpc>
                <a:spcPct val="90000"/>
              </a:lnSpc>
              <a:buFontTx/>
              <a:buNone/>
            </a:pPr>
            <a:endParaRPr lang="en-US" altLang="ja-JP" sz="3000">
              <a:ea typeface="MS Mincho" pitchFamily="49" charset="-128"/>
            </a:endParaRPr>
          </a:p>
          <a:p>
            <a:pPr>
              <a:lnSpc>
                <a:spcPct val="90000"/>
              </a:lnSpc>
            </a:pPr>
            <a:r>
              <a:rPr lang="en-US" altLang="ja-JP" sz="3000">
                <a:ea typeface="ＭＳ Ｐゴシック" charset="-128"/>
                <a:cs typeface="Times New Roman" pitchFamily="18" charset="0"/>
              </a:rPr>
              <a:t>Sample</a:t>
            </a:r>
          </a:p>
          <a:p>
            <a:pPr lvl="1">
              <a:lnSpc>
                <a:spcPct val="90000"/>
              </a:lnSpc>
            </a:pPr>
            <a:r>
              <a:rPr lang="en-US" altLang="ja-JP" sz="3000">
                <a:ea typeface="ＭＳ Ｐゴシック" charset="-128"/>
                <a:cs typeface="Times New Roman" pitchFamily="18" charset="0"/>
              </a:rPr>
              <a:t>Representative</a:t>
            </a:r>
          </a:p>
          <a:p>
            <a:pPr lvl="1">
              <a:lnSpc>
                <a:spcPct val="90000"/>
              </a:lnSpc>
            </a:pPr>
            <a:r>
              <a:rPr lang="en-US" altLang="ja-JP" sz="3000">
                <a:ea typeface="MS Mincho" pitchFamily="49" charset="-128"/>
              </a:rPr>
              <a:t>Diverse</a:t>
            </a:r>
            <a:r>
              <a:rPr lang="en-US" altLang="ja-JP" sz="3000">
                <a:ea typeface="ＭＳ Ｐゴシック" charset="-128"/>
              </a:rPr>
              <a:t> </a:t>
            </a:r>
            <a:endParaRPr lang="en-US" sz="3000"/>
          </a:p>
          <a:p>
            <a:pPr algn="r">
              <a:lnSpc>
                <a:spcPct val="90000"/>
              </a:lnSpc>
              <a:buFontTx/>
              <a:buNone/>
            </a:pPr>
            <a:r>
              <a:rPr lang="en-US" sz="1000"/>
              <a:t>(Macnee &amp; McCabe, 2008, pp. 120)</a:t>
            </a:r>
          </a:p>
          <a:p>
            <a:pPr>
              <a:lnSpc>
                <a:spcPct val="90000"/>
              </a:lnSpc>
              <a:buFontTx/>
              <a:buNone/>
            </a:pP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381000"/>
            <a:ext cx="7772400" cy="990600"/>
          </a:xfrm>
        </p:spPr>
        <p:txBody>
          <a:bodyPr/>
          <a:lstStyle/>
          <a:p>
            <a:r>
              <a:rPr lang="en-US"/>
              <a:t>References</a:t>
            </a:r>
          </a:p>
        </p:txBody>
      </p:sp>
      <p:sp>
        <p:nvSpPr>
          <p:cNvPr id="10243" name="Rectangle 3"/>
          <p:cNvSpPr>
            <a:spLocks noGrp="1" noChangeArrowheads="1"/>
          </p:cNvSpPr>
          <p:nvPr>
            <p:ph type="body" idx="1"/>
          </p:nvPr>
        </p:nvSpPr>
        <p:spPr>
          <a:xfrm>
            <a:off x="762000" y="2057400"/>
            <a:ext cx="7772400" cy="3886200"/>
          </a:xfrm>
        </p:spPr>
        <p:txBody>
          <a:bodyPr/>
          <a:lstStyle/>
          <a:p>
            <a:pPr>
              <a:buFontTx/>
              <a:buNone/>
            </a:pPr>
            <a:r>
              <a:rPr lang="en-US" sz="1800" dirty="0"/>
              <a:t>Burns, N., &amp; Grove, S. (2009). </a:t>
            </a:r>
            <a:r>
              <a:rPr lang="en-US" sz="1800" i="1" dirty="0"/>
              <a:t>The practice of nursing research: Appraisal, synthesis, and generation of evidence </a:t>
            </a:r>
            <a:r>
              <a:rPr lang="en-US" sz="1800" dirty="0"/>
              <a:t>(6</a:t>
            </a:r>
            <a:r>
              <a:rPr lang="en-US" sz="1800" baseline="30000" dirty="0"/>
              <a:t>th</a:t>
            </a:r>
            <a:r>
              <a:rPr lang="en-US" sz="1800" dirty="0"/>
              <a:t> ed.). St. Louis, MO: Saunders Elsevier.</a:t>
            </a:r>
          </a:p>
          <a:p>
            <a:pPr>
              <a:buFontTx/>
              <a:buNone/>
            </a:pPr>
            <a:r>
              <a:rPr lang="en-US" sz="1800" dirty="0"/>
              <a:t>Howard, A.F., </a:t>
            </a:r>
            <a:r>
              <a:rPr lang="en-US" sz="1800" dirty="0" err="1"/>
              <a:t>Bottorff</a:t>
            </a:r>
            <a:r>
              <a:rPr lang="en-US" sz="1800" dirty="0"/>
              <a:t>, J.L., </a:t>
            </a:r>
            <a:r>
              <a:rPr lang="en-US" sz="1800" dirty="0" err="1"/>
              <a:t>Balneaves</a:t>
            </a:r>
            <a:r>
              <a:rPr lang="en-US" sz="1800" dirty="0"/>
              <a:t>, L.G., &amp; Kim-Sing, C. (2010). Women’s constructions of the ‘right time’ to consider decisions about risk-reducing mastectomy and risk-reducing </a:t>
            </a:r>
            <a:r>
              <a:rPr lang="en-US" sz="1800" dirty="0" err="1"/>
              <a:t>oophorectomy</a:t>
            </a:r>
            <a:r>
              <a:rPr lang="en-US" sz="1800" dirty="0"/>
              <a:t>. </a:t>
            </a:r>
            <a:r>
              <a:rPr lang="en-US" sz="1800" i="1" dirty="0"/>
              <a:t>BMC women’s health, 10</a:t>
            </a:r>
            <a:r>
              <a:rPr lang="en-US" sz="1800" dirty="0"/>
              <a:t>(1), 24. Retrieved from http://www.Medscape.Com/viewarticle/727619</a:t>
            </a:r>
          </a:p>
          <a:p>
            <a:pPr>
              <a:buFontTx/>
              <a:buNone/>
            </a:pPr>
            <a:r>
              <a:rPr lang="en-US" sz="1800" dirty="0" err="1"/>
              <a:t>Macnee,c.L</a:t>
            </a:r>
            <a:r>
              <a:rPr lang="en-US" sz="1800" dirty="0"/>
              <a:t>., &amp; </a:t>
            </a:r>
            <a:r>
              <a:rPr lang="en-US" sz="1800" dirty="0" err="1"/>
              <a:t>Mccabe</a:t>
            </a:r>
            <a:r>
              <a:rPr lang="en-US" sz="1800" dirty="0"/>
              <a:t>, S. (2008). </a:t>
            </a:r>
            <a:r>
              <a:rPr lang="en-US" sz="1800" i="1" dirty="0"/>
              <a:t>Understanding nursing research:  reading and using research in evidence-based practice</a:t>
            </a:r>
            <a:r>
              <a:rPr lang="en-US" sz="1800" dirty="0"/>
              <a:t> (2nd ed.). Philadelphia, PA: </a:t>
            </a:r>
            <a:r>
              <a:rPr lang="en-US" sz="1800" dirty="0" err="1"/>
              <a:t>Wolters</a:t>
            </a:r>
            <a:r>
              <a:rPr lang="en-US" sz="1800" dirty="0"/>
              <a:t> </a:t>
            </a:r>
            <a:r>
              <a:rPr lang="en-US" sz="1800" dirty="0" err="1"/>
              <a:t>Kluwer</a:t>
            </a:r>
            <a:r>
              <a:rPr lang="en-US" sz="1800" dirty="0"/>
              <a:t> Health.</a:t>
            </a:r>
          </a:p>
          <a:p>
            <a:pPr>
              <a:buFontTx/>
              <a:buNone/>
            </a:pPr>
            <a:endParaRPr 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lstStyle/>
          <a:p>
            <a:r>
              <a:rPr lang="en-US"/>
              <a:t>References (cont.)</a:t>
            </a:r>
          </a:p>
        </p:txBody>
      </p:sp>
      <p:sp>
        <p:nvSpPr>
          <p:cNvPr id="1027" name="Rectangle 3"/>
          <p:cNvSpPr>
            <a:spLocks noGrp="1" noChangeArrowheads="1"/>
          </p:cNvSpPr>
          <p:nvPr>
            <p:ph type="body" idx="1"/>
          </p:nvPr>
        </p:nvSpPr>
        <p:spPr/>
        <p:txBody>
          <a:bodyPr/>
          <a:lstStyle/>
          <a:p>
            <a:pPr>
              <a:buFontTx/>
              <a:buNone/>
            </a:pPr>
            <a:r>
              <a:rPr lang="en-US" sz="1800"/>
              <a:t>Macneil, G., Kosberg, J.I., Durkin, D.W., Dooley, W.K., Decoster, J., Williamson, G.M. (2010). Caregiver mental health and potentially harmful caregiving behavior:  The central role of caregiver anger. </a:t>
            </a:r>
            <a:r>
              <a:rPr lang="en-US" sz="1800" i="1"/>
              <a:t>The gerontologist, 50</a:t>
            </a:r>
            <a:r>
              <a:rPr lang="en-US" sz="1800"/>
              <a:t>(1), 76-86. Retrieved from http://www.Medscape.Com/viewarticle/716140</a:t>
            </a:r>
          </a:p>
          <a:p>
            <a:pPr>
              <a:buFontTx/>
              <a:buNone/>
            </a:pPr>
            <a:r>
              <a:rPr lang="en-US" sz="1800"/>
              <a:t>Shippee, T.P. (2009). “But I am not moving”: residents’ perspectives on transitions within a continuing care retirement community. </a:t>
            </a:r>
            <a:r>
              <a:rPr lang="en-US" sz="1800" i="1"/>
              <a:t>The gerontologist, 49</a:t>
            </a:r>
            <a:r>
              <a:rPr lang="en-US" sz="1800"/>
              <a:t>(3), 418-427. Retrieved from http://www.Medscape.Com/viewarticle/705182</a:t>
            </a:r>
          </a:p>
          <a:p>
            <a:pPr>
              <a:buFontTx/>
              <a:buNone/>
            </a:pPr>
            <a:r>
              <a:rPr lang="en-US" sz="1800"/>
              <a:t>Weinhold, B. (2010). Emergency responder health:  what have we learned from past disasters?  </a:t>
            </a:r>
            <a:r>
              <a:rPr lang="en-US" sz="1800" i="1"/>
              <a:t>Environmental health perspectives, 8</a:t>
            </a:r>
            <a:r>
              <a:rPr lang="en-US" sz="1800"/>
              <a:t>(8), a346-a350.  Retrieved from http://www.Medscape.Com/viewarticle/726762</a:t>
            </a:r>
            <a:endParaRPr lang="en-US"/>
          </a:p>
          <a:p>
            <a:pPr>
              <a:buFontTx/>
              <a:buNone/>
            </a:pPr>
            <a:endParaRPr lang="en-US" sz="3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Qualitative Research</a:t>
            </a:r>
          </a:p>
        </p:txBody>
      </p:sp>
      <p:sp>
        <p:nvSpPr>
          <p:cNvPr id="18435" name="Rectangle 3"/>
          <p:cNvSpPr>
            <a:spLocks noGrp="1" noChangeArrowheads="1"/>
          </p:cNvSpPr>
          <p:nvPr>
            <p:ph type="body" idx="1"/>
          </p:nvPr>
        </p:nvSpPr>
        <p:spPr/>
        <p:txBody>
          <a:bodyPr/>
          <a:lstStyle/>
          <a:p>
            <a:pPr>
              <a:buFontTx/>
              <a:buNone/>
            </a:pPr>
            <a:endParaRPr lang="en-US" sz="2600"/>
          </a:p>
          <a:p>
            <a:r>
              <a:rPr lang="en-US" sz="2600"/>
              <a:t>Systematic subjective approach</a:t>
            </a:r>
          </a:p>
          <a:p>
            <a:r>
              <a:rPr lang="en-US" sz="2600"/>
              <a:t>Describe life experiences</a:t>
            </a:r>
          </a:p>
          <a:p>
            <a:r>
              <a:rPr lang="en-US" sz="2600"/>
              <a:t>Give experience significance</a:t>
            </a:r>
            <a:r>
              <a:rPr lang="en-US"/>
              <a:t> </a:t>
            </a:r>
          </a:p>
          <a:p>
            <a:endParaRPr lang="en-US"/>
          </a:p>
          <a:p>
            <a:pPr algn="r">
              <a:buFontTx/>
              <a:buNone/>
            </a:pPr>
            <a:r>
              <a:rPr lang="en-US" sz="1000"/>
              <a:t>(Burns &amp; Grove, 2009)</a:t>
            </a:r>
          </a:p>
          <a:p>
            <a:pPr>
              <a:buFontTx/>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838200" y="533400"/>
            <a:ext cx="7772400" cy="1143000"/>
          </a:xfrm>
        </p:spPr>
        <p:txBody>
          <a:bodyPr/>
          <a:lstStyle/>
          <a:p>
            <a:r>
              <a:rPr lang="en-US" sz="4000"/>
              <a:t>Purpose and Function of Qualitative Research</a:t>
            </a:r>
          </a:p>
        </p:txBody>
      </p:sp>
      <p:sp>
        <p:nvSpPr>
          <p:cNvPr id="17411" name="Rectangle 3"/>
          <p:cNvSpPr>
            <a:spLocks noGrp="1" noChangeArrowheads="1"/>
          </p:cNvSpPr>
          <p:nvPr>
            <p:ph type="subTitle" idx="1"/>
          </p:nvPr>
        </p:nvSpPr>
        <p:spPr>
          <a:xfrm>
            <a:off x="914400" y="2057400"/>
            <a:ext cx="6934200" cy="3657600"/>
          </a:xfrm>
        </p:spPr>
        <p:txBody>
          <a:bodyPr/>
          <a:lstStyle/>
          <a:p>
            <a:pPr algn="l">
              <a:buFontTx/>
              <a:buChar char="•"/>
            </a:pPr>
            <a:r>
              <a:rPr lang="en-US" sz="2600"/>
              <a:t>Rigor</a:t>
            </a:r>
          </a:p>
          <a:p>
            <a:pPr marL="457200" lvl="1" indent="0"/>
            <a:r>
              <a:rPr lang="en-US" sz="2600"/>
              <a:t>associated with openness and relevance</a:t>
            </a:r>
            <a:r>
              <a:rPr lang="en-US" sz="2200"/>
              <a:t> </a:t>
            </a:r>
          </a:p>
          <a:p>
            <a:pPr marL="457200" lvl="1" indent="0"/>
            <a:r>
              <a:rPr lang="en-US" sz="2600"/>
              <a:t>self awareness</a:t>
            </a:r>
          </a:p>
          <a:p>
            <a:pPr marL="457200" lvl="1" indent="0"/>
            <a:r>
              <a:rPr lang="en-US" sz="2600"/>
              <a:t>interactive process</a:t>
            </a:r>
          </a:p>
          <a:p>
            <a:pPr algn="l"/>
            <a:endParaRPr lang="en-US" sz="1000"/>
          </a:p>
          <a:p>
            <a:pPr algn="r"/>
            <a:r>
              <a:rPr lang="en-US" sz="1000"/>
              <a:t>(Burns &amp; Grove, 2009)</a:t>
            </a:r>
          </a:p>
          <a:p>
            <a:pPr algn="l"/>
            <a:endParaRPr lang="en-US" sz="2600"/>
          </a:p>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Validity</a:t>
            </a:r>
          </a:p>
        </p:txBody>
      </p:sp>
      <p:sp>
        <p:nvSpPr>
          <p:cNvPr id="19459" name="Rectangle 3"/>
          <p:cNvSpPr>
            <a:spLocks noGrp="1" noChangeArrowheads="1"/>
          </p:cNvSpPr>
          <p:nvPr>
            <p:ph type="body" idx="1"/>
          </p:nvPr>
        </p:nvSpPr>
        <p:spPr/>
        <p:txBody>
          <a:bodyPr/>
          <a:lstStyle/>
          <a:p>
            <a:r>
              <a:rPr lang="en-US" sz="2600"/>
              <a:t>Validity</a:t>
            </a:r>
          </a:p>
          <a:p>
            <a:pPr lvl="1"/>
            <a:r>
              <a:rPr lang="en-US" sz="2600"/>
              <a:t>accuracy or measurement of truth</a:t>
            </a:r>
          </a:p>
          <a:p>
            <a:pPr>
              <a:buFontTx/>
              <a:buNone/>
            </a:pPr>
            <a:endParaRPr lang="en-US" sz="2600"/>
          </a:p>
          <a:p>
            <a:pPr>
              <a:buFontTx/>
              <a:buNone/>
            </a:pPr>
            <a:r>
              <a:rPr lang="en-US" sz="1000"/>
              <a:t>								</a:t>
            </a:r>
            <a:endParaRPr lang="en-US" sz="2600"/>
          </a:p>
          <a:p>
            <a:r>
              <a:rPr lang="en-US" sz="2600"/>
              <a:t>Concern of qualitative research</a:t>
            </a:r>
          </a:p>
          <a:p>
            <a:pPr lvl="1"/>
            <a:r>
              <a:rPr lang="en-US" sz="2600"/>
              <a:t>determining validity of measurements leading to theory development</a:t>
            </a:r>
          </a:p>
          <a:p>
            <a:pPr>
              <a:buFontTx/>
              <a:buNone/>
            </a:pPr>
            <a:r>
              <a:rPr lang="en-US" sz="1000"/>
              <a:t>								</a:t>
            </a:r>
          </a:p>
          <a:p>
            <a:pPr>
              <a:buFontTx/>
              <a:buNone/>
            </a:pPr>
            <a:endParaRPr lang="en-US" sz="1000"/>
          </a:p>
          <a:p>
            <a:pPr algn="r">
              <a:buFontTx/>
              <a:buNone/>
            </a:pPr>
            <a:endParaRPr lang="en-US" sz="1000"/>
          </a:p>
          <a:p>
            <a:pPr algn="r">
              <a:buFontTx/>
              <a:buNone/>
            </a:pPr>
            <a:r>
              <a:rPr lang="en-US" sz="1000"/>
              <a:t>(Burns &amp; Grove, 2009)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Qualitative and Quantitative Comparison</a:t>
            </a:r>
          </a:p>
        </p:txBody>
      </p:sp>
      <p:sp>
        <p:nvSpPr>
          <p:cNvPr id="26627" name="Rectangle 3"/>
          <p:cNvSpPr>
            <a:spLocks noGrp="1" noChangeArrowheads="1"/>
          </p:cNvSpPr>
          <p:nvPr>
            <p:ph type="body" idx="1"/>
          </p:nvPr>
        </p:nvSpPr>
        <p:spPr/>
        <p:txBody>
          <a:bodyPr/>
          <a:lstStyle/>
          <a:p>
            <a:r>
              <a:rPr lang="en-US" sz="2600"/>
              <a:t>Factors in both include: function, time, and control </a:t>
            </a:r>
          </a:p>
          <a:p>
            <a:pPr algn="r">
              <a:buFontTx/>
              <a:buNone/>
            </a:pPr>
            <a:r>
              <a:rPr lang="en-US" sz="1000"/>
              <a:t>(Macnee &amp; McCabe, 2008)</a:t>
            </a:r>
          </a:p>
          <a:p>
            <a:pPr algn="r">
              <a:buFontTx/>
              <a:buNone/>
            </a:pPr>
            <a:endParaRPr lang="en-US" sz="1000"/>
          </a:p>
          <a:p>
            <a:pPr algn="r">
              <a:buFontTx/>
              <a:buNone/>
            </a:pPr>
            <a:endParaRPr lang="en-US" sz="1000"/>
          </a:p>
          <a:p>
            <a:r>
              <a:rPr lang="en-US" sz="2600"/>
              <a:t>Both seek to understand</a:t>
            </a:r>
            <a:r>
              <a:rPr lang="en-US"/>
              <a:t> </a:t>
            </a:r>
          </a:p>
          <a:p>
            <a:pPr algn="r">
              <a:buFontTx/>
              <a:buNone/>
            </a:pPr>
            <a:r>
              <a:rPr lang="en-US" sz="1000"/>
              <a:t>(Macnee &amp; McCabe, 2008)</a:t>
            </a:r>
          </a:p>
          <a:p>
            <a:pPr algn="r">
              <a:buFontTx/>
              <a:buNone/>
            </a:pPr>
            <a:endParaRPr lang="en-US" sz="1000"/>
          </a:p>
          <a:p>
            <a:pPr algn="r">
              <a:buFontTx/>
              <a:buNone/>
            </a:pPr>
            <a:endParaRPr lang="en-US" sz="1000"/>
          </a:p>
          <a:p>
            <a:r>
              <a:rPr lang="en-US" sz="2600"/>
              <a:t>Both utilize observations and questioning</a:t>
            </a:r>
          </a:p>
          <a:p>
            <a:pPr algn="r">
              <a:buFontTx/>
              <a:buNone/>
            </a:pPr>
            <a:r>
              <a:rPr lang="en-US" sz="1000"/>
              <a:t>(Macnee &amp; McCabe, 2008)</a:t>
            </a:r>
          </a:p>
          <a:p>
            <a:pPr>
              <a:buFontTx/>
              <a:buNone/>
            </a:pPr>
            <a:endParaRPr lang="en-US" sz="1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z="4000"/>
              <a:t>Qualitative and Quantitative Comparison  (cont.)</a:t>
            </a:r>
          </a:p>
        </p:txBody>
      </p:sp>
      <p:sp>
        <p:nvSpPr>
          <p:cNvPr id="27651" name="Rectangle 3"/>
          <p:cNvSpPr>
            <a:spLocks noGrp="1" noChangeArrowheads="1"/>
          </p:cNvSpPr>
          <p:nvPr>
            <p:ph type="body" idx="1"/>
          </p:nvPr>
        </p:nvSpPr>
        <p:spPr/>
        <p:txBody>
          <a:bodyPr/>
          <a:lstStyle/>
          <a:p>
            <a:r>
              <a:rPr lang="en-US" sz="2600"/>
              <a:t>Variables defined</a:t>
            </a:r>
          </a:p>
          <a:p>
            <a:pPr lvl="1">
              <a:spcBef>
                <a:spcPct val="0"/>
              </a:spcBef>
            </a:pPr>
            <a:r>
              <a:rPr lang="en-US" sz="2200"/>
              <a:t>Description vs. numeric</a:t>
            </a:r>
          </a:p>
          <a:p>
            <a:pPr>
              <a:spcBef>
                <a:spcPct val="0"/>
              </a:spcBef>
              <a:buFontTx/>
              <a:buNone/>
            </a:pPr>
            <a:endParaRPr lang="en-US" sz="2600"/>
          </a:p>
          <a:p>
            <a:pPr>
              <a:spcBef>
                <a:spcPct val="0"/>
              </a:spcBef>
            </a:pPr>
            <a:r>
              <a:rPr lang="en-US" sz="2600"/>
              <a:t>Data collection</a:t>
            </a:r>
          </a:p>
          <a:p>
            <a:pPr lvl="1"/>
            <a:r>
              <a:rPr lang="en-US" sz="2200"/>
              <a:t>Participant sharing vs. measurements, tests, and scales</a:t>
            </a:r>
          </a:p>
          <a:p>
            <a:pPr lvl="1">
              <a:buFontTx/>
              <a:buNone/>
            </a:pPr>
            <a:endParaRPr lang="en-US" sz="2200"/>
          </a:p>
          <a:p>
            <a:r>
              <a:rPr lang="en-US" sz="2600"/>
              <a:t>Measured variables</a:t>
            </a:r>
          </a:p>
          <a:p>
            <a:pPr lvl="1"/>
            <a:r>
              <a:rPr lang="en-US" sz="2200"/>
              <a:t>Described vs. concrete </a:t>
            </a:r>
          </a:p>
          <a:p>
            <a:pPr algn="r">
              <a:buFontTx/>
              <a:buNone/>
            </a:pPr>
            <a:r>
              <a:rPr lang="en-US" sz="1000"/>
              <a:t>(Macnee &amp; McCabe, 2008)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z="4000"/>
              <a:t>Data Collection Strategies</a:t>
            </a:r>
          </a:p>
        </p:txBody>
      </p:sp>
      <p:sp>
        <p:nvSpPr>
          <p:cNvPr id="28675" name="Rectangle 3"/>
          <p:cNvSpPr>
            <a:spLocks noGrp="1" noChangeArrowheads="1"/>
          </p:cNvSpPr>
          <p:nvPr>
            <p:ph type="body" idx="1"/>
          </p:nvPr>
        </p:nvSpPr>
        <p:spPr/>
        <p:txBody>
          <a:bodyPr/>
          <a:lstStyle/>
          <a:p>
            <a:endParaRPr lang="en-US" sz="2600"/>
          </a:p>
          <a:p>
            <a:r>
              <a:rPr lang="en-US" sz="2600"/>
              <a:t>Interviewing techniques</a:t>
            </a:r>
          </a:p>
          <a:p>
            <a:pPr lvl="1"/>
            <a:r>
              <a:rPr lang="en-US" sz="2200"/>
              <a:t>Semi-structured</a:t>
            </a:r>
          </a:p>
          <a:p>
            <a:pPr lvl="1"/>
            <a:r>
              <a:rPr lang="en-US" sz="2200"/>
              <a:t>Informal vs. formal </a:t>
            </a:r>
          </a:p>
          <a:p>
            <a:pPr>
              <a:buFontTx/>
              <a:buNone/>
            </a:pPr>
            <a:endParaRPr lang="en-US" sz="2600"/>
          </a:p>
          <a:p>
            <a:r>
              <a:rPr lang="en-US" sz="2600"/>
              <a:t>No control of factors vs. some control of factor </a:t>
            </a:r>
          </a:p>
          <a:p>
            <a:pPr algn="r">
              <a:buFontTx/>
              <a:buNone/>
            </a:pPr>
            <a:endParaRPr lang="en-US" sz="1000"/>
          </a:p>
          <a:p>
            <a:pPr algn="r">
              <a:buFontTx/>
              <a:buNone/>
            </a:pPr>
            <a:r>
              <a:rPr lang="en-US" sz="1000"/>
              <a:t>(Macnee &amp; McCabe, 2008)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t>Data Collection Strategies</a:t>
            </a:r>
          </a:p>
        </p:txBody>
      </p:sp>
      <p:sp>
        <p:nvSpPr>
          <p:cNvPr id="40963" name="Rectangle 3"/>
          <p:cNvSpPr>
            <a:spLocks noGrp="1" noChangeArrowheads="1"/>
          </p:cNvSpPr>
          <p:nvPr>
            <p:ph type="body" idx="1"/>
          </p:nvPr>
        </p:nvSpPr>
        <p:spPr/>
        <p:txBody>
          <a:bodyPr/>
          <a:lstStyle/>
          <a:p>
            <a:pPr>
              <a:buFontTx/>
              <a:buNone/>
            </a:pPr>
            <a:endParaRPr lang="en-US" sz="2600"/>
          </a:p>
          <a:p>
            <a:r>
              <a:rPr lang="en-US" sz="2600"/>
              <a:t>Errors in data collection</a:t>
            </a:r>
          </a:p>
          <a:p>
            <a:pPr lvl="1"/>
            <a:r>
              <a:rPr lang="en-US" sz="2600"/>
              <a:t>Trustworthiness</a:t>
            </a:r>
          </a:p>
          <a:p>
            <a:pPr lvl="1"/>
            <a:r>
              <a:rPr lang="en-US" sz="2600"/>
              <a:t>Confirmability</a:t>
            </a:r>
          </a:p>
          <a:p>
            <a:pPr lvl="1"/>
            <a:r>
              <a:rPr lang="en-US" sz="2600"/>
              <a:t>Transferability vs. reliability and validity </a:t>
            </a:r>
          </a:p>
          <a:p>
            <a:pPr lvl="1"/>
            <a:r>
              <a:rPr lang="en-US" sz="2600"/>
              <a:t>Credibility</a:t>
            </a:r>
          </a:p>
          <a:p>
            <a:pPr lvl="1">
              <a:buFontTx/>
              <a:buNone/>
            </a:pPr>
            <a:endParaRPr lang="en-US" sz="2600"/>
          </a:p>
          <a:p>
            <a:pPr algn="r">
              <a:buFontTx/>
              <a:buNone/>
            </a:pPr>
            <a:r>
              <a:rPr lang="en-US" sz="1000"/>
              <a:t>(Macnee &amp; McCabe, 2008)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z="4000"/>
              <a:t>Managing and Analyzing the Data</a:t>
            </a:r>
          </a:p>
        </p:txBody>
      </p:sp>
      <p:sp>
        <p:nvSpPr>
          <p:cNvPr id="29699" name="Rectangle 3"/>
          <p:cNvSpPr>
            <a:spLocks noGrp="1" noChangeArrowheads="1"/>
          </p:cNvSpPr>
          <p:nvPr>
            <p:ph type="body" idx="1"/>
          </p:nvPr>
        </p:nvSpPr>
        <p:spPr/>
        <p:txBody>
          <a:bodyPr/>
          <a:lstStyle/>
          <a:p>
            <a:r>
              <a:rPr lang="en-US"/>
              <a:t>Connect or relate vs. predict or manipulate </a:t>
            </a:r>
          </a:p>
          <a:p>
            <a:endParaRPr lang="en-US"/>
          </a:p>
          <a:p>
            <a:r>
              <a:rPr lang="en-US"/>
              <a:t>Schemes and themes </a:t>
            </a:r>
          </a:p>
          <a:p>
            <a:pPr lvl="1" algn="r">
              <a:buFontTx/>
              <a:buNone/>
            </a:pPr>
            <a:r>
              <a:rPr lang="en-US" sz="1000"/>
              <a:t>(Macnee &amp; McCabe, 2008)</a:t>
            </a:r>
          </a:p>
          <a:p>
            <a:pPr>
              <a:buFontTx/>
              <a:buNone/>
            </a:pPr>
            <a:endParaRPr lang="en-US" sz="1000"/>
          </a:p>
        </p:txBody>
      </p:sp>
    </p:spTree>
  </p:cSld>
  <p:clrMapOvr>
    <a:masterClrMapping/>
  </p:clrMapOvr>
</p:sld>
</file>

<file path=ppt/theme/theme1.xml><?xml version="1.0" encoding="utf-8"?>
<a:theme xmlns:a="http://schemas.openxmlformats.org/drawingml/2006/main" name="Fireball">
  <a:themeElements>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499</TotalTime>
  <Words>2857</Words>
  <Application>Microsoft Office PowerPoint</Application>
  <PresentationFormat>On-screen Show (4:3)</PresentationFormat>
  <Paragraphs>212</Paragraphs>
  <Slides>19</Slides>
  <Notes>17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Fireball</vt:lpstr>
      <vt:lpstr>Qualitative Research</vt:lpstr>
      <vt:lpstr>Qualitative Research</vt:lpstr>
      <vt:lpstr>Purpose and Function of Qualitative Research</vt:lpstr>
      <vt:lpstr>Validity</vt:lpstr>
      <vt:lpstr>Qualitative and Quantitative Comparison</vt:lpstr>
      <vt:lpstr>Qualitative and Quantitative Comparison  (cont.)</vt:lpstr>
      <vt:lpstr>Data Collection Strategies</vt:lpstr>
      <vt:lpstr>Data Collection Strategies</vt:lpstr>
      <vt:lpstr>Managing and Analyzing the Data</vt:lpstr>
      <vt:lpstr>Interpreting the Results</vt:lpstr>
      <vt:lpstr>Four Types of Qualitative Research Designs</vt:lpstr>
      <vt:lpstr>Phenomenological Research</vt:lpstr>
      <vt:lpstr>Grounded Theory</vt:lpstr>
      <vt:lpstr>Ethnographic Research</vt:lpstr>
      <vt:lpstr>Historical Research</vt:lpstr>
      <vt:lpstr>Summary</vt:lpstr>
      <vt:lpstr>Summary (cont.)</vt:lpstr>
      <vt:lpstr>References</vt:lpstr>
      <vt:lpstr>References (cont.)</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Four Types of Qualitative Research Designs</dc:title>
  <dc:creator>nice day</dc:creator>
  <cp:lastModifiedBy> </cp:lastModifiedBy>
  <cp:revision>44</cp:revision>
  <dcterms:created xsi:type="dcterms:W3CDTF">2010-09-15T02:04:51Z</dcterms:created>
  <dcterms:modified xsi:type="dcterms:W3CDTF">2010-09-21T00:35:54Z</dcterms:modified>
</cp:coreProperties>
</file>