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Default Extension="gif" ContentType="image/gif"/>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81" r:id="rId2"/>
    <p:sldId id="260" r:id="rId3"/>
    <p:sldId id="261" r:id="rId4"/>
    <p:sldId id="262" r:id="rId5"/>
    <p:sldId id="263" r:id="rId6"/>
    <p:sldId id="264" r:id="rId7"/>
    <p:sldId id="265" r:id="rId8"/>
    <p:sldId id="266" r:id="rId9"/>
    <p:sldId id="267" r:id="rId10"/>
    <p:sldId id="284" r:id="rId11"/>
    <p:sldId id="268" r:id="rId12"/>
    <p:sldId id="282" r:id="rId13"/>
    <p:sldId id="269" r:id="rId14"/>
    <p:sldId id="270" r:id="rId15"/>
    <p:sldId id="271" r:id="rId16"/>
    <p:sldId id="256" r:id="rId17"/>
    <p:sldId id="257" r:id="rId18"/>
    <p:sldId id="258" r:id="rId19"/>
    <p:sldId id="259" r:id="rId20"/>
    <p:sldId id="280" r:id="rId21"/>
    <p:sldId id="283"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C69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59649" autoAdjust="0"/>
  </p:normalViewPr>
  <p:slideViewPr>
    <p:cSldViewPr>
      <p:cViewPr varScale="1">
        <p:scale>
          <a:sx n="43" d="100"/>
          <a:sy n="43" d="100"/>
        </p:scale>
        <p:origin x="-1392" y="-96"/>
      </p:cViewPr>
      <p:guideLst>
        <p:guide orient="horz" pos="2160"/>
        <p:guide pos="2880"/>
      </p:guideLst>
    </p:cSldViewPr>
  </p:slideViewPr>
  <p:notesTextViewPr>
    <p:cViewPr>
      <p:scale>
        <a:sx n="100" d="100"/>
        <a:sy n="100" d="100"/>
      </p:scale>
      <p:origin x="0" y="156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80CE0-23B3-4BA5-9AB8-C9CA2E425A3C}" type="datetimeFigureOut">
              <a:rPr lang="en-US" smtClean="0"/>
              <a:pPr/>
              <a:t>2/10/2011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1758F8-1EBA-4527-8F2C-9232E1ABF7E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FYI – For your future reference, it is a good idea to include other information</a:t>
            </a:r>
            <a:r>
              <a:rPr lang="en-US" b="1" i="1" u="sng" baseline="0" dirty="0" smtClean="0"/>
              <a:t> on the slide like the college, course and date. Nice use of graphics!</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Good information in the first bullet</a:t>
            </a:r>
            <a:r>
              <a:rPr lang="en-US" b="1" i="1" u="sng" baseline="0" dirty="0" smtClean="0"/>
              <a:t> point…not sure why the second bullet point is relevant.</a:t>
            </a:r>
          </a:p>
          <a:p>
            <a:endParaRPr lang="en-US" b="1" i="1" u="sng" baseline="0" dirty="0" smtClean="0"/>
          </a:p>
          <a:p>
            <a:r>
              <a:rPr lang="en-US" b="1" i="1" u="sng" baseline="0" dirty="0" smtClean="0"/>
              <a:t>Notes: ???</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classic experimental design is the most commonly used study design today.  It is described as two randomized groups with one group receiving treatment and the other group receiving regular care.  The dependent variable is measured before and after the manipulation of the independent variable. (Burns &amp; Grove, 2010)</a:t>
            </a:r>
          </a:p>
          <a:p>
            <a:endParaRPr lang="en-US" dirty="0" smtClean="0"/>
          </a:p>
          <a:p>
            <a:endParaRPr lang="en-US" dirty="0" smtClean="0"/>
          </a:p>
          <a:p>
            <a:endParaRPr lang="en-US" b="1" i="1" u="sng" baseline="0" dirty="0" smtClean="0"/>
          </a:p>
          <a:p>
            <a:endParaRPr lang="en-US" b="1" i="1" u="sng" baseline="0" dirty="0" smtClean="0"/>
          </a:p>
          <a:p>
            <a:r>
              <a:rPr lang="en-US" b="1" i="1" u="sng" baseline="0" dirty="0" smtClean="0"/>
              <a:t>Notes: Discussion of the study design was too brief as the study was also a longitudinal, </a:t>
            </a:r>
            <a:r>
              <a:rPr lang="en-US" b="1" i="1" u="sng" baseline="0" dirty="0" err="1" smtClean="0"/>
              <a:t>correlational</a:t>
            </a:r>
            <a:r>
              <a:rPr lang="en-US" b="1" i="1" u="sng" baseline="0" dirty="0" smtClean="0"/>
              <a:t> study.</a:t>
            </a:r>
            <a:endParaRPr lang="en-US" b="1" i="1" u="sng" dirty="0" smtClean="0"/>
          </a:p>
          <a:p>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1200" b="1" i="1" u="sng" kern="1200" dirty="0" smtClean="0">
                <a:solidFill>
                  <a:schemeClr val="tx1"/>
                </a:solidFill>
                <a:latin typeface="+mn-lt"/>
                <a:ea typeface="+mn-ea"/>
                <a:cs typeface="+mn-cs"/>
              </a:rPr>
              <a:t>30</a:t>
            </a:r>
            <a:r>
              <a:rPr lang="en-US" sz="1200" kern="1200" dirty="0" smtClean="0">
                <a:solidFill>
                  <a:schemeClr val="tx1"/>
                </a:solidFill>
                <a:latin typeface="+mn-lt"/>
                <a:ea typeface="+mn-ea"/>
                <a:cs typeface="+mn-cs"/>
              </a:rPr>
              <a:t> subjects has historically been the number given as the minimum needed, but often 30 is not large enough to detect differences in the population. </a:t>
            </a:r>
            <a:endParaRPr lang="en-US" sz="1200" b="1" i="1" u="sng"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To find the minimal number of subjects a power analysis should be preformed, but was not done for this study.  The size of 80 dyads should be enough because it is a pilot study which means that a larger study will eventually be done.  The changes in body mass index and amount of exercise in the subjects are large enough changes that a smaller sample size would not hinder the outcome. (Berry et al., 2007) </a:t>
            </a:r>
          </a:p>
          <a:p>
            <a:endParaRPr lang="en-US" sz="1200" kern="1200" dirty="0" smtClean="0">
              <a:solidFill>
                <a:schemeClr val="tx1"/>
              </a:solidFill>
              <a:latin typeface="+mn-lt"/>
              <a:ea typeface="+mn-ea"/>
              <a:cs typeface="+mn-cs"/>
            </a:endParaRPr>
          </a:p>
          <a:p>
            <a:r>
              <a:rPr lang="en-US" sz="1200" b="1" i="1" u="sng" kern="1200" dirty="0" smtClean="0">
                <a:solidFill>
                  <a:schemeClr val="tx1"/>
                </a:solidFill>
                <a:latin typeface="+mn-lt"/>
                <a:ea typeface="+mn-ea"/>
                <a:cs typeface="+mn-cs"/>
              </a:rPr>
              <a:t>Notes: You need to support this information from information</a:t>
            </a:r>
            <a:r>
              <a:rPr lang="en-US" sz="1200" b="1" i="1" u="sng" kern="1200" baseline="0" dirty="0" smtClean="0">
                <a:solidFill>
                  <a:schemeClr val="tx1"/>
                </a:solidFill>
                <a:latin typeface="+mn-lt"/>
                <a:ea typeface="+mn-ea"/>
                <a:cs typeface="+mn-cs"/>
              </a:rPr>
              <a:t> in Burns and Grove (2009). Just because you say this is a sufficient number doesn’t make it so….Never start a sentence with a number…Instead write it out as “Thirty”</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Height was measured with a wall mounted </a:t>
            </a:r>
            <a:r>
              <a:rPr lang="en-US" sz="1200" kern="1200" dirty="0" err="1" smtClean="0">
                <a:solidFill>
                  <a:schemeClr val="tx1"/>
                </a:solidFill>
                <a:latin typeface="+mn-lt"/>
                <a:ea typeface="+mn-ea"/>
                <a:cs typeface="+mn-cs"/>
              </a:rPr>
              <a:t>stidometer</a:t>
            </a:r>
            <a:r>
              <a:rPr lang="en-US" sz="1200" kern="1200" dirty="0" smtClean="0">
                <a:solidFill>
                  <a:schemeClr val="tx1"/>
                </a:solidFill>
                <a:latin typeface="+mn-lt"/>
                <a:ea typeface="+mn-ea"/>
                <a:cs typeface="+mn-cs"/>
              </a:rPr>
              <a:t>.  Weight was measured with a </a:t>
            </a:r>
            <a:r>
              <a:rPr lang="en-US" sz="1200" kern="1200" dirty="0" err="1" smtClean="0">
                <a:solidFill>
                  <a:schemeClr val="tx1"/>
                </a:solidFill>
                <a:latin typeface="+mn-lt"/>
                <a:ea typeface="+mn-ea"/>
                <a:cs typeface="+mn-cs"/>
              </a:rPr>
              <a:t>Tanita</a:t>
            </a:r>
            <a:r>
              <a:rPr lang="en-US" sz="1200" kern="1200" dirty="0" smtClean="0">
                <a:solidFill>
                  <a:schemeClr val="tx1"/>
                </a:solidFill>
                <a:latin typeface="+mn-lt"/>
                <a:ea typeface="+mn-ea"/>
                <a:cs typeface="+mn-cs"/>
              </a:rPr>
              <a:t> Body Fat Monitor and Scale.  BMI was measured using the formula kilograms per meter squared and an age and gender specific chart. BFP was measured using TBF300 which was calibrated for each specific participant. An </a:t>
            </a:r>
            <a:r>
              <a:rPr lang="en-US" sz="1200" kern="1200" dirty="0" err="1" smtClean="0">
                <a:solidFill>
                  <a:schemeClr val="tx1"/>
                </a:solidFill>
                <a:latin typeface="+mn-lt"/>
                <a:ea typeface="+mn-ea"/>
                <a:cs typeface="+mn-cs"/>
              </a:rPr>
              <a:t>Accusplit</a:t>
            </a:r>
            <a:r>
              <a:rPr lang="en-US" sz="1200" kern="1200" dirty="0" smtClean="0">
                <a:solidFill>
                  <a:schemeClr val="tx1"/>
                </a:solidFill>
                <a:latin typeface="+mn-lt"/>
                <a:ea typeface="+mn-ea"/>
                <a:cs typeface="+mn-cs"/>
              </a:rPr>
              <a:t> Eagle 170 Deluxe Activity Pedometer was used to count steps and measure the calories burned.  The Family Assessment Devices, the Eating Self-Efficacy Scale, and the Health Promoting Lifestyle Profile II were used to evaluate patient behaviors such as problem solving, communication, behavioral control, dietary changes and lifestyle behaviors. (Berry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1" u="sng" kern="1200" dirty="0" smtClean="0">
                <a:solidFill>
                  <a:schemeClr val="tx1"/>
                </a:solidFill>
                <a:latin typeface="+mn-lt"/>
                <a:ea typeface="+mn-ea"/>
                <a:cs typeface="+mn-cs"/>
              </a:rPr>
              <a:t>Notes: Who collected the data?</a:t>
            </a:r>
          </a:p>
          <a:p>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Data was entered into a computer program, the Statistical Package for the Social Sciences, to check for accuracy.  Chi-squared and t-tests were used to compare and find differences between the participants at each time period that was measured. (Berry et al., 2007) </a:t>
            </a:r>
          </a:p>
          <a:p>
            <a:r>
              <a:rPr lang="en-US" sz="1200" kern="1200" dirty="0" smtClean="0">
                <a:solidFill>
                  <a:schemeClr val="tx1"/>
                </a:solidFill>
                <a:latin typeface="+mn-lt"/>
                <a:ea typeface="+mn-ea"/>
                <a:cs typeface="+mn-cs"/>
              </a:rPr>
              <a:t> </a:t>
            </a:r>
          </a:p>
          <a:p>
            <a:r>
              <a:rPr lang="en-US" b="1" i="1" u="sng" dirty="0" smtClean="0"/>
              <a:t>Slide: If you’re going to capitalize words within a bullet point, be consistent throughout the slide.</a:t>
            </a:r>
          </a:p>
          <a:p>
            <a:endParaRPr lang="en-US" b="1" i="1" u="sng" dirty="0" smtClean="0"/>
          </a:p>
          <a:p>
            <a:r>
              <a:rPr lang="en-US" b="1" i="1" u="sng" dirty="0" smtClean="0"/>
              <a:t>Notes: Discussion a little brief…you could have added discussion by including information</a:t>
            </a:r>
            <a:r>
              <a:rPr lang="en-US" b="1" i="1" u="sng" baseline="0" dirty="0" smtClean="0"/>
              <a:t> from Burns and Grove (2009).</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In the experimental group BMI and BFP were lowered.  Activity levels had increased and health behaviors improved.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subjects who received coping skills training significantly enhanced their nutrition, activity level, and health behaviors.  The researchers concluded that coping skills training would enhance the outcomes of a weight management program in both parents and children. (Berry et al., 2007) </a:t>
            </a:r>
          </a:p>
          <a:p>
            <a:endParaRPr lang="en-US" dirty="0" smtClean="0"/>
          </a:p>
          <a:p>
            <a:endParaRPr lang="en-US" dirty="0" smtClean="0"/>
          </a:p>
          <a:p>
            <a:r>
              <a:rPr lang="en-US" b="1" i="1" u="sng" dirty="0" smtClean="0"/>
              <a:t>Slide: You need to realize that results and conclusions are very different things and need to be presented</a:t>
            </a:r>
            <a:r>
              <a:rPr lang="en-US" b="1" i="1" u="sng" baseline="0" dirty="0" smtClean="0"/>
              <a:t> separately. Results mean data, and this was provided on page 67-68 of the article. The conclusions are within the section titled “Discussion.”</a:t>
            </a:r>
          </a:p>
          <a:p>
            <a:endParaRPr lang="en-US" b="1" i="1" u="sng" baseline="0"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 researchers provided all participants with a brochure that explained the study that was being conducted.  They also provided a contact for the participants to talk to if they had any questions that they needed answered, this protected the subjects right to be informed.  Before the participants began the study they had to sign a consent form acknowledging that they were aware of the study being conducted and that they are participating in the study by their own choice.  It is the </a:t>
            </a:r>
            <a:r>
              <a:rPr lang="en-US" b="1" i="1" u="sng" baseline="0" dirty="0" smtClean="0"/>
              <a:t>subjects</a:t>
            </a:r>
            <a:r>
              <a:rPr lang="en-US" baseline="0" dirty="0" smtClean="0"/>
              <a:t> right to end participation in a research study at anytime and the researchers of this study honored that right by removing the subject from the study whenever they desired to do so.  No names, initials, or any personal information was used during this study or in the publication of the results.  Maintaining the confidentiality in this study protected the subjects right to privacy.  (</a:t>
            </a:r>
            <a:r>
              <a:rPr lang="en-US" b="1" i="1" u="sng" baseline="0" dirty="0" smtClean="0"/>
              <a:t>Berry et al. 2007</a:t>
            </a:r>
            <a:r>
              <a:rPr lang="en-US" baseline="0" dirty="0" smtClean="0"/>
              <a:t>)</a:t>
            </a:r>
          </a:p>
          <a:p>
            <a:endParaRPr lang="en-US" baseline="0" dirty="0" smtClean="0"/>
          </a:p>
          <a:p>
            <a:endParaRPr lang="en-US" baseline="0" dirty="0" smtClean="0"/>
          </a:p>
          <a:p>
            <a:r>
              <a:rPr lang="en-US" b="1" i="1" u="sng" baseline="0" dirty="0" smtClean="0"/>
              <a:t>Good!</a:t>
            </a:r>
          </a:p>
          <a:p>
            <a:endParaRPr lang="en-US" b="1" i="1" u="sng" baseline="0" dirty="0" smtClean="0"/>
          </a:p>
          <a:p>
            <a:r>
              <a:rPr lang="en-US" b="1" i="1" u="sng" baseline="0" dirty="0" smtClean="0"/>
              <a:t>Notes: should be subjects’……and comma missing in citation</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parent-child</a:t>
            </a:r>
            <a:r>
              <a:rPr lang="en-US" baseline="0" dirty="0" smtClean="0"/>
              <a:t> duos participating in the study were divided up in to the control and experimental group randomly.  The researchers used the “sealed envelope technique” to randomize the selection for each group.  The duos were placed in groups based on which envelope they received.  (</a:t>
            </a:r>
            <a:r>
              <a:rPr lang="en-US" b="1" i="1" u="sng" baseline="0" dirty="0" smtClean="0"/>
              <a:t>Berry et al. 2007</a:t>
            </a:r>
            <a:r>
              <a:rPr lang="en-US" baseline="0" dirty="0" smtClean="0"/>
              <a:t>)  By randomly assigning the groups it improves the likelihood that the various ages and ethnicities were equally distributed among the two groups (Burns &amp; Grove, p. 228).  </a:t>
            </a:r>
          </a:p>
          <a:p>
            <a:r>
              <a:rPr lang="en-US" baseline="0" dirty="0" smtClean="0"/>
              <a:t>       The study used a sample which had a group of participants with various ages and ethnic origins.  The sample for this study included 35% Black, 28.8% Hispanic, and 36.2% White (the three </a:t>
            </a:r>
            <a:r>
              <a:rPr lang="en-US" b="1" i="1" u="sng" baseline="0" dirty="0" smtClean="0"/>
              <a:t>larges </a:t>
            </a:r>
            <a:r>
              <a:rPr lang="en-US" baseline="0" dirty="0" smtClean="0"/>
              <a:t>ethnic groups in the U.S).  Both males and females in the age ranges of 27-77 years old for parents and 7-17 years old for the children were represented in the sample of this study. (</a:t>
            </a:r>
            <a:r>
              <a:rPr lang="en-US" b="1" i="1" u="sng" baseline="0" dirty="0" smtClean="0"/>
              <a:t>Berry et al. 2007) </a:t>
            </a:r>
          </a:p>
          <a:p>
            <a:endParaRPr lang="en-US" b="1" i="1" u="sng" baseline="0" dirty="0" smtClean="0"/>
          </a:p>
          <a:p>
            <a:endParaRPr lang="en-US" b="1" i="1" u="sng" baseline="0" dirty="0" smtClean="0"/>
          </a:p>
          <a:p>
            <a:endParaRPr lang="en-US" baseline="0" dirty="0" smtClean="0"/>
          </a:p>
          <a:p>
            <a:r>
              <a:rPr lang="en-US" b="1" i="1" u="sng" baseline="0" dirty="0" smtClean="0"/>
              <a:t>Slides: When you have a lot of empty space on a slide, it’s better to increase the font size to make the slide look more visually appealing.</a:t>
            </a:r>
          </a:p>
          <a:p>
            <a:endParaRPr lang="en-US" baseline="0" dirty="0" smtClean="0"/>
          </a:p>
          <a:p>
            <a:r>
              <a:rPr lang="en-US" b="1" i="1" u="sng" baseline="0" dirty="0" smtClean="0"/>
              <a:t>Notes: Your discussion and rational is right on for the first bullet point….if you had provided authoritative information supporting your discussion of the second point, this would have been perfect!...punctuation and spelling errors.</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r>
              <a:rPr lang="en-US" baseline="0" dirty="0" smtClean="0"/>
              <a:t>       </a:t>
            </a:r>
            <a:r>
              <a:rPr lang="en-US" dirty="0" smtClean="0"/>
              <a:t>This study originally began</a:t>
            </a:r>
            <a:r>
              <a:rPr lang="en-US" baseline="0" dirty="0" smtClean="0"/>
              <a:t> with 80 parent-child duos for the initial baseline data.  However, after the baseline data was completed eight percent of the subjects dropped out of the study. The study collected results again three months after the baseline data and at this time the study lost another 13 parent-child duos, making their total participant loss 25% of their initial sample.  (</a:t>
            </a:r>
            <a:r>
              <a:rPr lang="en-US" b="1" i="1" u="sng" baseline="0" dirty="0" smtClean="0"/>
              <a:t>Berry et al. 2007) </a:t>
            </a:r>
            <a:r>
              <a:rPr lang="en-US" baseline="0" dirty="0" smtClean="0"/>
              <a:t>The reasoning given for no longer participating in the study was that they 13 of the duos believed that they were not “overweight enough” and the other 7 duos who dropped out of the study said that they had “moved and it was too far to travel” (</a:t>
            </a:r>
            <a:r>
              <a:rPr lang="en-US" b="1" i="1" u="sng" baseline="0" dirty="0" smtClean="0"/>
              <a:t>Berry et al. 2007). </a:t>
            </a:r>
          </a:p>
          <a:p>
            <a:pPr algn="l"/>
            <a:r>
              <a:rPr lang="en-US" baseline="0" dirty="0" smtClean="0"/>
              <a:t>       The 7 parent-child duos who moved away did not leave </a:t>
            </a:r>
            <a:r>
              <a:rPr lang="en-US" b="1" i="1" u="sng" baseline="0" dirty="0" smtClean="0"/>
              <a:t>anyway</a:t>
            </a:r>
            <a:r>
              <a:rPr lang="en-US" baseline="0" dirty="0" smtClean="0"/>
              <a:t> to contact them once they relocated.  Without any contact information the researchers were unable to obtain any information from them that was required for the study such as their pedometer step count or their current height and weight at the three and six month evaluations (</a:t>
            </a:r>
            <a:r>
              <a:rPr lang="en-US" b="1" i="1" baseline="0" dirty="0" smtClean="0"/>
              <a:t>Berry et al. 2007</a:t>
            </a:r>
            <a:r>
              <a:rPr lang="en-US" baseline="0" dirty="0" smtClean="0"/>
              <a:t>).  This not only lowers the </a:t>
            </a:r>
            <a:r>
              <a:rPr lang="en-US" b="1" i="1" u="sng" baseline="0" dirty="0" smtClean="0"/>
              <a:t>researchers </a:t>
            </a:r>
            <a:r>
              <a:rPr lang="en-US" baseline="0" dirty="0" smtClean="0"/>
              <a:t>sample size and requires them to restructure their baseline data but it could also affect the </a:t>
            </a:r>
            <a:r>
              <a:rPr lang="en-US" b="1" i="1" u="sng" baseline="0" dirty="0" smtClean="0"/>
              <a:t>studies </a:t>
            </a:r>
            <a:r>
              <a:rPr lang="en-US" baseline="0" dirty="0" smtClean="0"/>
              <a:t>demographics based on the ethnicity of the 20 parent-child duos that ended their participation in the study. </a:t>
            </a:r>
          </a:p>
          <a:p>
            <a:pPr algn="l"/>
            <a:r>
              <a:rPr lang="en-US" baseline="0" dirty="0" smtClean="0"/>
              <a:t>       With the 60 parent-child duos who participated in the study all the way to the end the results showed, as it was stated in previous slides, that the BMI of both the parents and the children were significantly lower when the Coping Skills Training was added to the weight loss program (</a:t>
            </a:r>
            <a:r>
              <a:rPr lang="en-US" b="1" i="1" u="sng" baseline="0" dirty="0" smtClean="0"/>
              <a:t>Berry et al. 2007</a:t>
            </a:r>
            <a:r>
              <a:rPr lang="en-US" baseline="0" dirty="0" smtClean="0"/>
              <a:t>).  Although these results are proven to be true, this study does not show that the results of the CST in the programs provides long term results because the study only monitored the participants for six months and no follow up was done afterwards because this was a pilot study.</a:t>
            </a:r>
          </a:p>
          <a:p>
            <a:pPr algn="l"/>
            <a:r>
              <a:rPr lang="en-US" baseline="0" dirty="0" smtClean="0"/>
              <a:t>       A pilot study is not conclusive for long term results however, it can be used like it was in this study to develop or improve a treatment option.  A pilot study can also be used to develop a research plan for an already tested hypothesis or to determine if the design, sample, and data collection methods are effective for their study before conducting a major study. (Burns &amp; Grove, p. 44)  </a:t>
            </a:r>
          </a:p>
          <a:p>
            <a:pPr algn="l"/>
            <a:endParaRPr lang="en-US" baseline="0" dirty="0" smtClean="0"/>
          </a:p>
          <a:p>
            <a:pPr algn="l"/>
            <a:endParaRPr lang="en-US" baseline="0" dirty="0" smtClean="0"/>
          </a:p>
          <a:p>
            <a:pPr algn="l"/>
            <a:endParaRPr lang="en-US" baseline="0" dirty="0" smtClean="0"/>
          </a:p>
          <a:p>
            <a:pPr algn="l"/>
            <a:r>
              <a:rPr lang="en-US" b="1" i="1" u="sng" baseline="0" dirty="0" smtClean="0"/>
              <a:t>Slide: Not sure how the graphic fits in with the topic of the slide…Also, increase the font size to take up some of the empty space.</a:t>
            </a:r>
          </a:p>
          <a:p>
            <a:pPr algn="l"/>
            <a:endParaRPr lang="en-US" b="1" i="1" u="sng" baseline="0" dirty="0" smtClean="0"/>
          </a:p>
          <a:p>
            <a:pPr algn="l"/>
            <a:r>
              <a:rPr lang="en-US" b="1" i="1" u="sng" baseline="0" dirty="0" smtClean="0"/>
              <a:t>Notes: punctuation within citations…spelling….grammatical errors…Good discussion!</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lnSpc>
                <a:spcPct val="200000"/>
              </a:lnSpc>
            </a:pPr>
            <a:r>
              <a:rPr lang="en-US" dirty="0" smtClean="0"/>
              <a:t>       This</a:t>
            </a:r>
            <a:r>
              <a:rPr lang="en-US" baseline="0" dirty="0" smtClean="0"/>
              <a:t> study showed that by using the CST in weight loss programs has positive outcomes for both the parents and their children.  By addressing weight loss not only with nutritional education and the importance of physical activity, but also with communication skills training and cognitive behavior modification the patient learns the obstacles that they may be faced with when they are trying to loose weight.  Some obstacles may include, setting realistic goals, fall backs in their progress towards their goal, and being able to effectively communicate their frustrations.  A nurse can educate parents and children on the importance of nutrition and exercise as well as helping them deal with the fact that they may not succeed at their first attempt at achieving their weight loss goal by incorporating the use of CST and other behavioral techniques into the weight loss programs and education. (</a:t>
            </a:r>
            <a:r>
              <a:rPr lang="en-US" b="1" i="1" u="sng" baseline="0" dirty="0" smtClean="0"/>
              <a:t>Berry et al. 2007</a:t>
            </a:r>
            <a:r>
              <a:rPr lang="en-US" baseline="0" dirty="0" smtClean="0"/>
              <a:t>)</a:t>
            </a:r>
          </a:p>
          <a:p>
            <a:pPr>
              <a:lnSpc>
                <a:spcPct val="200000"/>
              </a:lnSpc>
            </a:pPr>
            <a:r>
              <a:rPr lang="en-US" baseline="0" dirty="0" smtClean="0"/>
              <a:t>       If the nurse successfully implements these educational techniques and the patient understands them it will empower the parent and/or child to want to maintain their weight and physical health because they will feel like it is a very realistic goal for them.  The outcomes will be better for the patient if they feel as though the goal is attainable and with in their ability.  By improving the weight loss outcomes, they will also help prevent the onset of chronic diseases later on in life.  (</a:t>
            </a:r>
            <a:r>
              <a:rPr lang="en-US" b="1" i="1" u="sng" baseline="0" dirty="0" smtClean="0"/>
              <a:t>Berry et al. 2007</a:t>
            </a:r>
            <a:r>
              <a:rPr lang="en-US" baseline="0" dirty="0" smtClean="0"/>
              <a:t>)</a:t>
            </a:r>
          </a:p>
          <a:p>
            <a:pPr>
              <a:lnSpc>
                <a:spcPct val="200000"/>
              </a:lnSpc>
            </a:pPr>
            <a:endParaRPr lang="en-US" baseline="0" dirty="0" smtClean="0"/>
          </a:p>
          <a:p>
            <a:pPr>
              <a:lnSpc>
                <a:spcPct val="200000"/>
              </a:lnSpc>
            </a:pPr>
            <a:endParaRPr lang="en-US" baseline="0" dirty="0" smtClean="0"/>
          </a:p>
          <a:p>
            <a:pPr>
              <a:lnSpc>
                <a:spcPct val="200000"/>
              </a:lnSpc>
            </a:pPr>
            <a:r>
              <a:rPr lang="en-US" b="1" i="1" u="sng" baseline="0" dirty="0" smtClean="0"/>
              <a:t> Good slides and notes!!!</a:t>
            </a:r>
          </a:p>
        </p:txBody>
      </p:sp>
      <p:sp>
        <p:nvSpPr>
          <p:cNvPr id="4" name="Slide Number Placeholder 3"/>
          <p:cNvSpPr>
            <a:spLocks noGrp="1"/>
          </p:cNvSpPr>
          <p:nvPr>
            <p:ph type="sldNum" sz="quarter" idx="10"/>
          </p:nvPr>
        </p:nvSpPr>
        <p:spPr/>
        <p:txBody>
          <a:bodyPr/>
          <a:lstStyle/>
          <a:p>
            <a:fld id="{FF1758F8-1EBA-4527-8F2C-9232E1ABF7E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i="1" u="sng" baseline="0" dirty="0" smtClean="0"/>
          </a:p>
          <a:p>
            <a:r>
              <a:rPr lang="en-US" b="1" i="1" u="sng" baseline="0" dirty="0" smtClean="0"/>
              <a:t>Slide: Too much information….</a:t>
            </a:r>
          </a:p>
          <a:p>
            <a:endParaRPr lang="en-US" b="1" i="1" u="sng" baseline="0" dirty="0" smtClean="0"/>
          </a:p>
          <a:p>
            <a:r>
              <a:rPr lang="en-US" b="1" i="1" u="sng" baseline="0" dirty="0" smtClean="0"/>
              <a:t>Notes: ??? The information in the slide might have been the notes page.</a:t>
            </a:r>
          </a:p>
          <a:p>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Research</a:t>
            </a:r>
            <a:r>
              <a:rPr lang="en-US" baseline="0" dirty="0" smtClean="0"/>
              <a:t> lacks information on obesity in multiethnic cultures. Obesity effects all cultural and ethnic backgrounds. Overall, coping skills training provided a positive outcome to parents and children.</a:t>
            </a:r>
            <a:endParaRPr lang="en-US" dirty="0" smtClean="0"/>
          </a:p>
          <a:p>
            <a:endParaRPr lang="en-US" dirty="0" smtClean="0"/>
          </a:p>
          <a:p>
            <a:r>
              <a:rPr lang="en-US" b="1" i="1" u="sng" dirty="0" smtClean="0"/>
              <a:t>Slide: Avoid</a:t>
            </a:r>
            <a:r>
              <a:rPr lang="en-US" b="1" i="1" u="sng" baseline="0" dirty="0" smtClean="0"/>
              <a:t> the use of direct quotations…for 200 points you need to more of yourself into the project…Again, too much information (even though it is good)</a:t>
            </a:r>
          </a:p>
          <a:p>
            <a:endParaRPr lang="en-US" b="1" i="1" u="sng" baseline="0" dirty="0" smtClean="0"/>
          </a:p>
          <a:p>
            <a:r>
              <a:rPr lang="en-US" b="1" i="1" u="sng" baseline="0" dirty="0" smtClean="0"/>
              <a:t>Notes: Too brief…should have used the information in the slide!</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a:t>
            </a:r>
            <a:r>
              <a:rPr lang="en-US" b="1" i="1" u="sng" baseline="0" dirty="0" smtClean="0"/>
              <a:t> OK</a:t>
            </a:r>
          </a:p>
          <a:p>
            <a:endParaRPr lang="en-US" b="1" i="1" u="sng" baseline="0" dirty="0" smtClean="0"/>
          </a:p>
          <a:p>
            <a:r>
              <a:rPr lang="en-US" b="1" i="1" u="sng" baseline="0" dirty="0" smtClean="0"/>
              <a:t>Notes: ???</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57200">
              <a:lnSpc>
                <a:spcPct val="200000"/>
              </a:lnSpc>
            </a:pPr>
            <a:r>
              <a:rPr lang="en-US" sz="1200" b="0" i="0" u="none" strike="noStrike" kern="1200" dirty="0" smtClean="0">
                <a:solidFill>
                  <a:schemeClr val="tx1"/>
                </a:solidFill>
                <a:latin typeface="+mn-lt"/>
                <a:ea typeface="+mn-ea"/>
                <a:cs typeface="+mn-cs"/>
              </a:rPr>
              <a:t>Berry, D., </a:t>
            </a:r>
            <a:r>
              <a:rPr lang="en-US" sz="1200" b="0" i="0" u="none" strike="noStrike" kern="1200" dirty="0" err="1" smtClean="0">
                <a:solidFill>
                  <a:schemeClr val="tx1"/>
                </a:solidFill>
                <a:latin typeface="+mn-lt"/>
                <a:ea typeface="+mn-ea"/>
                <a:cs typeface="+mn-cs"/>
              </a:rPr>
              <a:t>Savoye</a:t>
            </a:r>
            <a:r>
              <a:rPr lang="en-US" sz="1200" b="0" i="0" u="none" strike="noStrike" kern="1200" dirty="0" smtClean="0">
                <a:solidFill>
                  <a:schemeClr val="tx1"/>
                </a:solidFill>
                <a:latin typeface="+mn-lt"/>
                <a:ea typeface="+mn-ea"/>
                <a:cs typeface="+mn-cs"/>
              </a:rPr>
              <a:t>, M., </a:t>
            </a:r>
            <a:r>
              <a:rPr lang="en-US" sz="1200" b="0" i="0" u="none" strike="noStrike" kern="1200" dirty="0" err="1" smtClean="0">
                <a:solidFill>
                  <a:schemeClr val="tx1"/>
                </a:solidFill>
                <a:latin typeface="+mn-lt"/>
                <a:ea typeface="+mn-ea"/>
                <a:cs typeface="+mn-cs"/>
              </a:rPr>
              <a:t>Melkus</a:t>
            </a:r>
            <a:r>
              <a:rPr lang="en-US" sz="1200" b="0" i="0" u="none" strike="noStrike" kern="1200" dirty="0" smtClean="0">
                <a:solidFill>
                  <a:schemeClr val="tx1"/>
                </a:solidFill>
                <a:latin typeface="+mn-lt"/>
                <a:ea typeface="+mn-ea"/>
                <a:cs typeface="+mn-cs"/>
              </a:rPr>
              <a:t>, G., &amp; Grey, M. (2007). An intervention for multiethnic</a:t>
            </a:r>
            <a:r>
              <a:rPr lang="en-US" sz="1200" b="0" i="0" u="none" strike="noStrike" kern="1200" baseline="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rPr>
              <a:t>obese parents and overweight children. Applied</a:t>
            </a:r>
          </a:p>
          <a:p>
            <a:pPr indent="-457200">
              <a:lnSpc>
                <a:spcPct val="200000"/>
              </a:lnSpc>
            </a:pPr>
            <a:r>
              <a:rPr lang="en-US" sz="1200" b="0" i="0" u="none" strike="noStrike" kern="1200" dirty="0" smtClean="0">
                <a:solidFill>
                  <a:schemeClr val="tx1"/>
                </a:solidFill>
                <a:latin typeface="+mn-lt"/>
                <a:ea typeface="+mn-ea"/>
                <a:cs typeface="+mn-cs"/>
              </a:rPr>
              <a:t>       Nursing Research, 20, 63-71</a:t>
            </a:r>
          </a:p>
          <a:p>
            <a:pPr indent="-457200">
              <a:lnSpc>
                <a:spcPct val="200000"/>
              </a:lnSpc>
            </a:pPr>
            <a:endParaRPr lang="en-US" sz="1200" b="0" i="0" u="none" strike="noStrike" kern="1200" dirty="0" smtClean="0">
              <a:solidFill>
                <a:schemeClr val="tx1"/>
              </a:solidFill>
              <a:latin typeface="+mn-lt"/>
              <a:ea typeface="+mn-ea"/>
              <a:cs typeface="+mn-cs"/>
            </a:endParaRPr>
          </a:p>
          <a:p>
            <a:pPr marL="0" marR="0" indent="-457200" algn="l" defTabSz="914400" rtl="0" eaLnBrk="1" fontAlgn="auto" latinLnBrk="0" hangingPunct="1">
              <a:lnSpc>
                <a:spcPct val="200000"/>
              </a:lnSpc>
              <a:spcBef>
                <a:spcPts val="0"/>
              </a:spcBef>
              <a:spcAft>
                <a:spcPts val="0"/>
              </a:spcAft>
              <a:buClrTx/>
              <a:buSzTx/>
              <a:buFontTx/>
              <a:buNone/>
              <a:tabLst/>
              <a:defRPr/>
            </a:pPr>
            <a:r>
              <a:rPr lang="en-US" sz="1200" b="0" i="0" u="none" strike="noStrike" kern="1200" dirty="0" smtClean="0">
                <a:solidFill>
                  <a:schemeClr val="tx1"/>
                </a:solidFill>
                <a:latin typeface="+mn-lt"/>
                <a:ea typeface="+mn-ea"/>
                <a:cs typeface="+mn-cs"/>
              </a:rPr>
              <a:t>Burns, N., &amp; Grove, S. (2010). The practice of nursing research: Appraisal, synthesis, and generation of evidence (6</a:t>
            </a:r>
            <a:r>
              <a:rPr lang="en-US" sz="1200" b="0" i="0" u="none" strike="noStrike" kern="1200" baseline="30000" dirty="0" smtClean="0">
                <a:solidFill>
                  <a:schemeClr val="tx1"/>
                </a:solidFill>
                <a:latin typeface="+mn-lt"/>
                <a:ea typeface="+mn-ea"/>
                <a:cs typeface="+mn-cs"/>
              </a:rPr>
              <a:t>th</a:t>
            </a:r>
            <a:r>
              <a:rPr lang="en-US" sz="1200" b="0" i="0" u="none" strike="noStrike" kern="1200" dirty="0" smtClean="0">
                <a:solidFill>
                  <a:schemeClr val="tx1"/>
                </a:solidFill>
                <a:latin typeface="+mn-lt"/>
                <a:ea typeface="+mn-ea"/>
                <a:cs typeface="+mn-cs"/>
              </a:rPr>
              <a:t> Ed.). St. Louis, MO: Saunders Elsevier.</a:t>
            </a:r>
          </a:p>
          <a:p>
            <a:pPr indent="-457200">
              <a:lnSpc>
                <a:spcPct val="200000"/>
              </a:lnSpc>
            </a:pPr>
            <a:endParaRPr lang="en-US" sz="1200" kern="1200" dirty="0" smtClean="0">
              <a:solidFill>
                <a:schemeClr val="tx1"/>
              </a:solidFill>
              <a:latin typeface="+mn-lt"/>
              <a:ea typeface="+mn-ea"/>
              <a:cs typeface="+mn-cs"/>
            </a:endParaRPr>
          </a:p>
          <a:p>
            <a:pPr indent="-457200">
              <a:lnSpc>
                <a:spcPct val="200000"/>
              </a:lnSpc>
            </a:pPr>
            <a:endParaRPr lang="en-US" sz="1200" kern="1200" dirty="0" smtClean="0">
              <a:solidFill>
                <a:schemeClr val="tx1"/>
              </a:solidFill>
              <a:latin typeface="+mn-lt"/>
              <a:ea typeface="+mn-ea"/>
              <a:cs typeface="+mn-cs"/>
            </a:endParaRPr>
          </a:p>
          <a:p>
            <a:pPr indent="-457200">
              <a:lnSpc>
                <a:spcPct val="200000"/>
              </a:lnSpc>
            </a:pPr>
            <a:r>
              <a:rPr lang="en-US" sz="1200" b="1" i="1" u="sng" kern="1200" dirty="0" smtClean="0">
                <a:solidFill>
                  <a:schemeClr val="tx1"/>
                </a:solidFill>
                <a:latin typeface="+mn-lt"/>
                <a:ea typeface="+mn-ea"/>
                <a:cs typeface="+mn-cs"/>
              </a:rPr>
              <a:t>The</a:t>
            </a:r>
            <a:r>
              <a:rPr lang="en-US" sz="1200" b="1" i="1" u="sng" kern="1200" baseline="0" dirty="0" smtClean="0">
                <a:solidFill>
                  <a:schemeClr val="tx1"/>
                </a:solidFill>
                <a:latin typeface="+mn-lt"/>
                <a:ea typeface="+mn-ea"/>
                <a:cs typeface="+mn-cs"/>
              </a:rPr>
              <a:t> reference slide needs to look like the reference page in a paper…meaning no bullets…yes to hanging indents…double line spacing only</a:t>
            </a:r>
            <a:r>
              <a:rPr lang="en-US" sz="1200" b="1" i="1" u="sng" kern="1200" baseline="0" dirty="0" smtClean="0">
                <a:solidFill>
                  <a:schemeClr val="tx1"/>
                </a:solidFill>
                <a:latin typeface="+mn-lt"/>
                <a:ea typeface="+mn-ea"/>
                <a:cs typeface="+mn-cs"/>
              </a:rPr>
              <a:t>. You don’t need to retype the references on </a:t>
            </a:r>
            <a:r>
              <a:rPr lang="en-US" sz="1200" b="1" i="1" u="sng" kern="1200" baseline="0" smtClean="0">
                <a:solidFill>
                  <a:schemeClr val="tx1"/>
                </a:solidFill>
                <a:latin typeface="+mn-lt"/>
                <a:ea typeface="+mn-ea"/>
                <a:cs typeface="+mn-cs"/>
              </a:rPr>
              <a:t>the notes page.</a:t>
            </a:r>
            <a:endParaRPr lang="en-US" sz="1200" b="1" i="1" u="sng" kern="1200" baseline="0" dirty="0" smtClean="0">
              <a:solidFill>
                <a:schemeClr val="tx1"/>
              </a:solidFill>
              <a:latin typeface="+mn-lt"/>
              <a:ea typeface="+mn-ea"/>
              <a:cs typeface="+mn-cs"/>
            </a:endParaRPr>
          </a:p>
          <a:p>
            <a:pPr indent="-457200">
              <a:lnSpc>
                <a:spcPct val="200000"/>
              </a:lnSpc>
            </a:pPr>
            <a:endParaRPr lang="en-US" sz="1200" b="1" i="1" u="sng" kern="1200" baseline="0" dirty="0" smtClean="0">
              <a:solidFill>
                <a:schemeClr val="tx1"/>
              </a:solidFill>
              <a:latin typeface="+mn-lt"/>
              <a:ea typeface="+mn-ea"/>
              <a:cs typeface="+mn-cs"/>
            </a:endParaRPr>
          </a:p>
          <a:p>
            <a:pPr indent="-457200">
              <a:lnSpc>
                <a:spcPct val="200000"/>
              </a:lnSpc>
            </a:pPr>
            <a:endParaRPr lang="en-US" sz="1200" b="1" i="1" u="sng" kern="1200" baseline="0" dirty="0" smtClean="0">
              <a:solidFill>
                <a:schemeClr val="tx1"/>
              </a:solidFill>
              <a:latin typeface="+mn-lt"/>
              <a:ea typeface="+mn-ea"/>
              <a:cs typeface="+mn-cs"/>
            </a:endParaRPr>
          </a:p>
          <a:p>
            <a:pPr indent="-457200">
              <a:lnSpc>
                <a:spcPct val="200000"/>
              </a:lnSpc>
            </a:pPr>
            <a:r>
              <a:rPr lang="en-US" sz="1200" b="1" i="1" u="sng" kern="1200" baseline="0" dirty="0" smtClean="0">
                <a:solidFill>
                  <a:schemeClr val="tx1"/>
                </a:solidFill>
                <a:latin typeface="+mn-lt"/>
                <a:ea typeface="+mn-ea"/>
                <a:cs typeface="+mn-cs"/>
              </a:rPr>
              <a:t>Instructor Grade:   170/200</a:t>
            </a:r>
          </a:p>
          <a:p>
            <a:pPr indent="-457200">
              <a:lnSpc>
                <a:spcPct val="200000"/>
              </a:lnSpc>
            </a:pPr>
            <a:endParaRPr lang="en-US" sz="1200" b="1" i="1" u="sng" kern="1200" baseline="0" dirty="0" smtClean="0">
              <a:solidFill>
                <a:schemeClr val="tx1"/>
              </a:solidFill>
              <a:latin typeface="+mn-lt"/>
              <a:ea typeface="+mn-ea"/>
              <a:cs typeface="+mn-cs"/>
            </a:endParaRPr>
          </a:p>
          <a:p>
            <a:pPr indent="-457200">
              <a:lnSpc>
                <a:spcPct val="200000"/>
              </a:lnSpc>
            </a:pPr>
            <a:r>
              <a:rPr lang="en-US" sz="1200" b="1" i="1" u="sng" kern="1200" baseline="0" dirty="0" smtClean="0">
                <a:solidFill>
                  <a:schemeClr val="tx1"/>
                </a:solidFill>
                <a:latin typeface="+mn-lt"/>
                <a:ea typeface="+mn-ea"/>
                <a:cs typeface="+mn-cs"/>
              </a:rPr>
              <a:t> Despite your grade, your group’s presentation was one of the better submissions for this assignment. I hope my comments help with the next one. Let me know if you have any questions.—Cindy</a:t>
            </a:r>
          </a:p>
          <a:p>
            <a:pPr indent="-457200">
              <a:lnSpc>
                <a:spcPct val="200000"/>
              </a:lnSpc>
            </a:pPr>
            <a:endParaRPr lang="en-US" sz="1200" b="1" i="1" u="sng" kern="1200" baseline="0" dirty="0" smtClean="0">
              <a:solidFill>
                <a:schemeClr val="tx1"/>
              </a:solidFill>
              <a:latin typeface="+mn-lt"/>
              <a:ea typeface="+mn-ea"/>
              <a:cs typeface="+mn-cs"/>
            </a:endParaRPr>
          </a:p>
          <a:p>
            <a:pPr indent="-457200">
              <a:lnSpc>
                <a:spcPct val="200000"/>
              </a:lnSpc>
            </a:pPr>
            <a:endParaRPr lang="en-US" sz="1200" b="1" i="1" u="sng" kern="1200" baseline="0" dirty="0" smtClean="0">
              <a:solidFill>
                <a:schemeClr val="tx1"/>
              </a:solidFill>
              <a:latin typeface="+mn-lt"/>
              <a:ea typeface="+mn-ea"/>
              <a:cs typeface="+mn-cs"/>
            </a:endParaRPr>
          </a:p>
          <a:p>
            <a:pPr indent="-457200">
              <a:lnSpc>
                <a:spcPct val="200000"/>
              </a:lnSpc>
            </a:pPr>
            <a:r>
              <a:rPr lang="en-US" sz="1200" b="1" i="0" u="none" kern="1200" baseline="0" dirty="0" smtClean="0">
                <a:solidFill>
                  <a:schemeClr val="tx1"/>
                </a:solidFill>
                <a:latin typeface="+mn-lt"/>
                <a:ea typeface="+mn-ea"/>
                <a:cs typeface="+mn-cs"/>
              </a:rPr>
              <a:t>Title/Reference Pages: 10/10</a:t>
            </a:r>
          </a:p>
          <a:p>
            <a:pPr indent="-457200">
              <a:lnSpc>
                <a:spcPct val="200000"/>
              </a:lnSpc>
            </a:pPr>
            <a:r>
              <a:rPr lang="en-US" sz="1200" b="1" i="0" u="none" kern="1200" baseline="0" dirty="0" smtClean="0">
                <a:solidFill>
                  <a:schemeClr val="tx1"/>
                </a:solidFill>
                <a:latin typeface="+mn-lt"/>
                <a:ea typeface="+mn-ea"/>
                <a:cs typeface="+mn-cs"/>
              </a:rPr>
              <a:t>Introduction:   20/20</a:t>
            </a:r>
          </a:p>
          <a:p>
            <a:pPr indent="-457200">
              <a:lnSpc>
                <a:spcPct val="200000"/>
              </a:lnSpc>
            </a:pPr>
            <a:r>
              <a:rPr lang="en-US" sz="1200" b="1" i="0" u="none" kern="1200" baseline="0" dirty="0" smtClean="0">
                <a:solidFill>
                  <a:schemeClr val="tx1"/>
                </a:solidFill>
                <a:latin typeface="+mn-lt"/>
                <a:ea typeface="+mn-ea"/>
                <a:cs typeface="+mn-cs"/>
              </a:rPr>
              <a:t>Analysis: 32 /40</a:t>
            </a:r>
          </a:p>
          <a:p>
            <a:pPr indent="-457200">
              <a:lnSpc>
                <a:spcPct val="200000"/>
              </a:lnSpc>
            </a:pPr>
            <a:r>
              <a:rPr lang="en-US" sz="1200" b="1" i="0" u="none" kern="1200" baseline="0" dirty="0" smtClean="0">
                <a:solidFill>
                  <a:schemeClr val="tx1"/>
                </a:solidFill>
                <a:latin typeface="+mn-lt"/>
                <a:ea typeface="+mn-ea"/>
                <a:cs typeface="+mn-cs"/>
              </a:rPr>
              <a:t>Critique:  32 /40</a:t>
            </a:r>
          </a:p>
          <a:p>
            <a:pPr indent="-457200">
              <a:lnSpc>
                <a:spcPct val="200000"/>
              </a:lnSpc>
            </a:pPr>
            <a:r>
              <a:rPr lang="en-US" sz="1200" b="1" i="0" u="none" kern="1200" baseline="0" dirty="0" smtClean="0">
                <a:solidFill>
                  <a:schemeClr val="tx1"/>
                </a:solidFill>
                <a:latin typeface="+mn-lt"/>
                <a:ea typeface="+mn-ea"/>
                <a:cs typeface="+mn-cs"/>
              </a:rPr>
              <a:t>Conclusion:  20 /20</a:t>
            </a:r>
          </a:p>
          <a:p>
            <a:pPr indent="-457200">
              <a:lnSpc>
                <a:spcPct val="200000"/>
              </a:lnSpc>
            </a:pPr>
            <a:r>
              <a:rPr lang="en-US" sz="1200" b="1" i="0" u="none" kern="1200" baseline="0" dirty="0" smtClean="0">
                <a:solidFill>
                  <a:schemeClr val="tx1"/>
                </a:solidFill>
                <a:latin typeface="+mn-lt"/>
                <a:ea typeface="+mn-ea"/>
                <a:cs typeface="+mn-cs"/>
              </a:rPr>
              <a:t>Overall design/professionalism:   8/10</a:t>
            </a:r>
          </a:p>
          <a:p>
            <a:pPr indent="-457200">
              <a:lnSpc>
                <a:spcPct val="200000"/>
              </a:lnSpc>
            </a:pPr>
            <a:r>
              <a:rPr lang="en-US" sz="1200" b="1" i="0" u="none" kern="1200" baseline="0" dirty="0" smtClean="0">
                <a:solidFill>
                  <a:schemeClr val="tx1"/>
                </a:solidFill>
                <a:latin typeface="+mn-lt"/>
                <a:ea typeface="+mn-ea"/>
                <a:cs typeface="+mn-cs"/>
              </a:rPr>
              <a:t>APA formatting:  48  /60</a:t>
            </a:r>
          </a:p>
          <a:p>
            <a:pPr indent="-457200">
              <a:lnSpc>
                <a:spcPct val="200000"/>
              </a:lnSpc>
            </a:pPr>
            <a:endParaRPr lang="en-US" sz="1200" b="1" i="0" u="none"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F1758F8-1EBA-4527-8F2C-9232E1ABF7E2}"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This is a pilot</a:t>
            </a:r>
            <a:r>
              <a:rPr lang="en-US" baseline="0" dirty="0" smtClean="0"/>
              <a:t> study performed to “determine the effects of the addition of coping skills training for obese multiethnic parents whose overweight children were attending a weight management program” (</a:t>
            </a:r>
            <a:r>
              <a:rPr lang="en-US" b="1" i="1" u="sng" baseline="0" dirty="0" smtClean="0"/>
              <a:t>Berry et al., 2007</a:t>
            </a:r>
            <a:r>
              <a:rPr lang="en-US" baseline="0" dirty="0" smtClean="0"/>
              <a:t>). The population tested is multiethnic containing Black, Hispanic, and Native American people. </a:t>
            </a:r>
          </a:p>
          <a:p>
            <a:r>
              <a:rPr lang="en-US" baseline="0" dirty="0" smtClean="0"/>
              <a:t>       Key results for the study include: “At 6 months, parents in the experimental group had significantly lower body mass index (BMI) and body fat percentage (BFP), and higher numbers of pedometer steps compared to the control group” (Berry et al., 2007). Parents showed an improvement in intrapersonal relationships, behavior control, and stress management (Berry et al. 2007).  “Children in the experimental group demonstrated trends toward decreased BMI and BFP and increased pedometer steps” (Berry et al., 2007). </a:t>
            </a:r>
          </a:p>
          <a:p>
            <a:endParaRPr lang="en-US" baseline="0" dirty="0" smtClean="0"/>
          </a:p>
          <a:p>
            <a:endParaRPr lang="en-US" baseline="0" dirty="0" smtClean="0"/>
          </a:p>
          <a:p>
            <a:r>
              <a:rPr lang="en-US" b="1" i="1" u="sng" baseline="0" dirty="0" smtClean="0"/>
              <a:t>Slide: Avoid too much information in your slides…bullet points are just that…short, sharp pieces of information.</a:t>
            </a:r>
          </a:p>
          <a:p>
            <a:endParaRPr lang="en-US" b="1" i="1" u="sng" baseline="0" dirty="0" smtClean="0"/>
          </a:p>
          <a:p>
            <a:r>
              <a:rPr lang="en-US" b="1" i="1" u="sng" baseline="0" dirty="0" smtClean="0"/>
              <a:t>Notes: Parenthetical citation formatted incorrectly for a direct quotation.</a:t>
            </a:r>
            <a:endParaRPr lang="en-US" b="1" i="1" u="sng"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Most</a:t>
            </a:r>
            <a:r>
              <a:rPr lang="en-US" baseline="0" dirty="0" smtClean="0"/>
              <a:t> studies concentrate on the White middle class population when researching obesity. Moreover, the studies have mixed results when testing adults and children together or separately. This study concentrates on the effects of adding coping skills training to weight management programs in multiethnic populations. (Berry et al., 2007)</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i="1" u="sng" baseline="0" dirty="0" smtClean="0"/>
              <a:t>Notes: This discussion is too brief….The article devotes almost two full pages, in the introduction, to discussing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Why</a:t>
            </a:r>
            <a:r>
              <a:rPr lang="en-US" b="1" i="1" u="sng" baseline="0" dirty="0" smtClean="0"/>
              <a:t> do you need to use a direct quote….can’t you paraphrased the purpose into a less wordy presentation?</a:t>
            </a:r>
          </a:p>
          <a:p>
            <a:endParaRPr lang="en-US" b="1" i="1" u="sng" baseline="0" dirty="0" smtClean="0"/>
          </a:p>
          <a:p>
            <a:r>
              <a:rPr lang="en-US" b="1" i="1" u="sng" baseline="0" dirty="0" smtClean="0"/>
              <a:t>Notes: ??? The purpose of the notes page is to augment the information presented in the slide. This assignment required notes pages.</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 research question is a concise, interrogative statement that is worded in present tense and includes concepts or variables.  The question should describe the variables, determine a difference between two or more groups, examine relationships among variables, and show the use of the independent variables to predict a dependent variable. (Burns &amp; Grove, 2010)</a:t>
            </a:r>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dependent variable is the response variable which measures the effect created by independent variable (Burns &amp; Grove, 2010).   In this study the parents’ and </a:t>
            </a:r>
            <a:r>
              <a:rPr lang="en-US" sz="1200" b="1" i="1" u="sng" kern="1200" dirty="0" smtClean="0">
                <a:solidFill>
                  <a:schemeClr val="tx1"/>
                </a:solidFill>
                <a:latin typeface="+mn-lt"/>
                <a:ea typeface="+mn-ea"/>
                <a:cs typeface="+mn-cs"/>
              </a:rPr>
              <a:t>child’s</a:t>
            </a:r>
            <a:r>
              <a:rPr lang="en-US" sz="1200" kern="1200" dirty="0" smtClean="0">
                <a:solidFill>
                  <a:schemeClr val="tx1"/>
                </a:solidFill>
                <a:latin typeface="+mn-lt"/>
                <a:ea typeface="+mn-ea"/>
                <a:cs typeface="+mn-cs"/>
              </a:rPr>
              <a:t> height, weight, BMI, body fat percentage, and pedometer steps were measurable outcomes that were measured during the initial baseline data as well as three</a:t>
            </a:r>
            <a:r>
              <a:rPr lang="en-US" sz="1200" kern="1200" baseline="0" dirty="0" smtClean="0">
                <a:solidFill>
                  <a:schemeClr val="tx1"/>
                </a:solidFill>
                <a:latin typeface="+mn-lt"/>
                <a:ea typeface="+mn-ea"/>
                <a:cs typeface="+mn-cs"/>
              </a:rPr>
              <a:t> and six months after the baseline data was collected (</a:t>
            </a:r>
            <a:r>
              <a:rPr lang="en-US" sz="1200" b="1" i="1" u="sng" kern="1200" baseline="0" dirty="0" smtClean="0">
                <a:solidFill>
                  <a:schemeClr val="tx1"/>
                </a:solidFill>
                <a:latin typeface="+mn-lt"/>
                <a:ea typeface="+mn-ea"/>
                <a:cs typeface="+mn-cs"/>
              </a:rPr>
              <a:t>Berry et al. 2007).</a:t>
            </a:r>
            <a:endParaRPr lang="en-US" sz="1200" b="1" i="1" u="sng" kern="1200" dirty="0" smtClean="0">
              <a:solidFill>
                <a:schemeClr val="tx1"/>
              </a:solidFill>
              <a:latin typeface="+mn-lt"/>
              <a:ea typeface="+mn-ea"/>
              <a:cs typeface="+mn-cs"/>
            </a:endParaRPr>
          </a:p>
          <a:p>
            <a:endParaRPr lang="en-US" dirty="0" smtClean="0"/>
          </a:p>
          <a:p>
            <a:endParaRPr lang="en-US" dirty="0" smtClean="0"/>
          </a:p>
          <a:p>
            <a:r>
              <a:rPr lang="en-US" b="1" i="1" u="sng" dirty="0" smtClean="0"/>
              <a:t>Slide: Capitalize</a:t>
            </a:r>
            <a:r>
              <a:rPr lang="en-US" b="1" i="1" u="sng" baseline="0" dirty="0" smtClean="0"/>
              <a:t> all major words…you started off doing that.</a:t>
            </a:r>
          </a:p>
          <a:p>
            <a:endParaRPr lang="en-US" b="1" i="1" u="sng" baseline="0" dirty="0" smtClean="0"/>
          </a:p>
          <a:p>
            <a:r>
              <a:rPr lang="en-US" b="1" i="1" u="sng" baseline="0" dirty="0" smtClean="0"/>
              <a:t>Notes: Punctuation errors in the text and in the citation…..Your discussion is too brief and doesn’t really add to the information presented in the slide.</a:t>
            </a:r>
            <a:endParaRPr lang="en-US" b="1" i="1" u="sng" dirty="0" smtClean="0"/>
          </a:p>
          <a:p>
            <a:endParaRPr lang="en-US" b="1" i="1" u="sng" dirty="0" smtClean="0"/>
          </a:p>
          <a:p>
            <a:endParaRPr lang="en-US"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sz="1200" kern="1200" dirty="0" smtClean="0">
                <a:solidFill>
                  <a:schemeClr val="tx1"/>
                </a:solidFill>
                <a:latin typeface="+mn-lt"/>
                <a:ea typeface="+mn-ea"/>
                <a:cs typeface="+mn-cs"/>
              </a:rPr>
              <a:t>Independent variable is an intervention or experimental variable that was manipulated by the researcher.  In this study, the nutrition status and diet will manipulate the dependent variable. (Burns &amp; Grove, 2010)</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b="1" i="1" u="sng" kern="1200" dirty="0" smtClean="0">
                <a:solidFill>
                  <a:schemeClr val="tx1"/>
                </a:solidFill>
                <a:latin typeface="+mn-lt"/>
                <a:ea typeface="+mn-ea"/>
                <a:cs typeface="+mn-cs"/>
              </a:rPr>
              <a:t>Notes: Your discussion is too brief and could have included specific components of the CST.</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According to Burns and Grove (2010), a review of literature is important because it examines the strength of the evidence.  The review conveys to the reader what is currently known about the topic being discussed and studied.    In the study being examined, a couple of older sources were used but these are to implement differences from what didn’t work and what could potentially work to reduced BMI. (Berry et al., 2007) </a:t>
            </a:r>
          </a:p>
          <a:p>
            <a:endParaRPr lang="en-US" dirty="0" smtClean="0"/>
          </a:p>
          <a:p>
            <a:endParaRPr lang="en-US" dirty="0" smtClean="0"/>
          </a:p>
          <a:p>
            <a:r>
              <a:rPr lang="en-US" b="1" i="1" u="sng" dirty="0" smtClean="0"/>
              <a:t>Slide:</a:t>
            </a:r>
            <a:r>
              <a:rPr lang="en-US" b="1" i="1" u="sng" baseline="0" dirty="0" smtClean="0"/>
              <a:t> Too much information in the slide</a:t>
            </a:r>
          </a:p>
          <a:p>
            <a:endParaRPr lang="en-US" b="1" i="1" u="sng" baseline="0" dirty="0" smtClean="0"/>
          </a:p>
          <a:p>
            <a:r>
              <a:rPr lang="en-US" b="1" i="1" u="sng" baseline="0" dirty="0" smtClean="0"/>
              <a:t>Notes: Again, your discussion is too brief because there are several studies noted by Berry et al. (2007) which were used to support their research (in a positive or negative manner). The expectation was for you to cite some of these and note their impact on the Berry et al. article.</a:t>
            </a:r>
            <a:endParaRPr lang="en-US" b="1" i="1" u="sng" dirty="0"/>
          </a:p>
        </p:txBody>
      </p:sp>
      <p:sp>
        <p:nvSpPr>
          <p:cNvPr id="4" name="Slide Number Placeholder 3"/>
          <p:cNvSpPr>
            <a:spLocks noGrp="1"/>
          </p:cNvSpPr>
          <p:nvPr>
            <p:ph type="sldNum" sz="quarter" idx="10"/>
          </p:nvPr>
        </p:nvSpPr>
        <p:spPr/>
        <p:txBody>
          <a:bodyPr/>
          <a:lstStyle/>
          <a:p>
            <a:fld id="{FF1758F8-1EBA-4527-8F2C-9232E1ABF7E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1B72A90-68AA-4627-954A-AE8DCCD9657A}" type="datetimeFigureOut">
              <a:rPr lang="en-US" smtClean="0"/>
              <a:pPr/>
              <a:t>2/10/2011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5ECC32F-1EC6-4554-BB87-43D999BAF1C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1B72A90-68AA-4627-954A-AE8DCCD9657A}" type="datetimeFigureOut">
              <a:rPr lang="en-US" smtClean="0"/>
              <a:pPr/>
              <a:t>2/10/2011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CC32F-1EC6-4554-BB87-43D999BAF1C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1B72A90-68AA-4627-954A-AE8DCCD9657A}" type="datetimeFigureOut">
              <a:rPr lang="en-US" smtClean="0"/>
              <a:pPr/>
              <a:t>2/10/2011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5ECC32F-1EC6-4554-BB87-43D999BAF1C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1B72A90-68AA-4627-954A-AE8DCCD9657A}"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CC32F-1EC6-4554-BB87-43D999BAF1C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1B72A90-68AA-4627-954A-AE8DCCD9657A}" type="datetimeFigureOut">
              <a:rPr lang="en-US" smtClean="0"/>
              <a:pPr/>
              <a:t>2/10/2011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CC32F-1EC6-4554-BB87-43D999BAF1C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1B72A90-68AA-4627-954A-AE8DCCD9657A}" type="datetimeFigureOut">
              <a:rPr lang="en-US" smtClean="0"/>
              <a:pPr/>
              <a:t>2/10/2011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72A90-68AA-4627-954A-AE8DCCD9657A}" type="datetimeFigureOut">
              <a:rPr lang="en-US" smtClean="0"/>
              <a:pPr/>
              <a:t>2/10/2011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CC32F-1EC6-4554-BB87-43D999BAF1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B72A90-68AA-4627-954A-AE8DCCD9657A}" type="datetimeFigureOut">
              <a:rPr lang="en-US" smtClean="0"/>
              <a:pPr/>
              <a:t>2/10/2011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CC32F-1EC6-4554-BB87-43D999BAF1C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B72A90-68AA-4627-954A-AE8DCCD9657A}" type="datetimeFigureOut">
              <a:rPr lang="en-US" smtClean="0"/>
              <a:pPr/>
              <a:t>2/10/2011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5ECC32F-1EC6-4554-BB87-43D999BAF1C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1B72A90-68AA-4627-954A-AE8DCCD9657A}" type="datetimeFigureOut">
              <a:rPr lang="en-US" smtClean="0"/>
              <a:pPr/>
              <a:t>2/10/2011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5ECC32F-1EC6-4554-BB87-43D999BAF1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smtClean="0">
                <a:solidFill>
                  <a:schemeClr val="tx1">
                    <a:lumMod val="85000"/>
                    <a:lumOff val="15000"/>
                  </a:schemeClr>
                </a:solidFill>
              </a:rPr>
              <a:t>By: Brittany </a:t>
            </a:r>
            <a:r>
              <a:rPr lang="en-US" dirty="0" err="1" smtClean="0">
                <a:solidFill>
                  <a:schemeClr val="tx1">
                    <a:lumMod val="85000"/>
                    <a:lumOff val="15000"/>
                  </a:schemeClr>
                </a:solidFill>
              </a:rPr>
              <a:t>Malkey</a:t>
            </a:r>
            <a:r>
              <a:rPr lang="en-US" dirty="0" smtClean="0">
                <a:solidFill>
                  <a:schemeClr val="tx1">
                    <a:lumMod val="85000"/>
                    <a:lumOff val="15000"/>
                  </a:schemeClr>
                </a:solidFill>
              </a:rPr>
              <a:t>, Emily </a:t>
            </a:r>
            <a:r>
              <a:rPr lang="en-US" dirty="0" err="1" smtClean="0">
                <a:solidFill>
                  <a:schemeClr val="tx1">
                    <a:lumMod val="85000"/>
                    <a:lumOff val="15000"/>
                  </a:schemeClr>
                </a:solidFill>
              </a:rPr>
              <a:t>Manhart</a:t>
            </a:r>
            <a:r>
              <a:rPr lang="en-US" dirty="0" smtClean="0">
                <a:solidFill>
                  <a:schemeClr val="tx1">
                    <a:lumMod val="85000"/>
                    <a:lumOff val="15000"/>
                  </a:schemeClr>
                </a:solidFill>
              </a:rPr>
              <a:t>, Laura Gibson, &amp; Shannon Larson</a:t>
            </a:r>
          </a:p>
          <a:p>
            <a:endParaRPr lang="en-US" dirty="0"/>
          </a:p>
        </p:txBody>
      </p:sp>
      <p:sp>
        <p:nvSpPr>
          <p:cNvPr id="4" name="Title 3"/>
          <p:cNvSpPr>
            <a:spLocks noGrp="1"/>
          </p:cNvSpPr>
          <p:nvPr>
            <p:ph type="ctrTitle"/>
          </p:nvPr>
        </p:nvSpPr>
        <p:spPr/>
        <p:txBody>
          <a:bodyPr>
            <a:normAutofit fontScale="90000"/>
          </a:bodyPr>
          <a:lstStyle/>
          <a:p>
            <a:r>
              <a:rPr lang="en-US" dirty="0" smtClean="0"/>
              <a:t>Quantitative Research: An Intervention for </a:t>
            </a:r>
            <a:r>
              <a:rPr lang="en-US" b="1" u="sng" dirty="0" smtClean="0">
                <a:solidFill>
                  <a:srgbClr val="FF0000"/>
                </a:solidFill>
              </a:rPr>
              <a:t>m</a:t>
            </a:r>
            <a:r>
              <a:rPr lang="en-US" dirty="0" smtClean="0"/>
              <a:t>ultiethnic </a:t>
            </a:r>
            <a:r>
              <a:rPr lang="en-US" b="1" dirty="0" smtClean="0">
                <a:solidFill>
                  <a:srgbClr val="FF0000"/>
                </a:solidFill>
              </a:rPr>
              <a:t>o</a:t>
            </a:r>
            <a:r>
              <a:rPr lang="en-US" dirty="0" smtClean="0"/>
              <a:t>bese </a:t>
            </a:r>
            <a:r>
              <a:rPr lang="en-US" b="1" dirty="0" smtClean="0">
                <a:solidFill>
                  <a:srgbClr val="FF0000"/>
                </a:solidFill>
              </a:rPr>
              <a:t>p</a:t>
            </a:r>
            <a:r>
              <a:rPr lang="en-US" dirty="0" smtClean="0"/>
              <a:t>arents and </a:t>
            </a:r>
            <a:r>
              <a:rPr lang="en-US" b="1" dirty="0" smtClean="0">
                <a:solidFill>
                  <a:srgbClr val="FF0000"/>
                </a:solidFill>
              </a:rPr>
              <a:t>o</a:t>
            </a:r>
            <a:r>
              <a:rPr lang="en-US" dirty="0" smtClean="0"/>
              <a:t>verweight </a:t>
            </a:r>
            <a:r>
              <a:rPr lang="en-US" b="1" u="sng" dirty="0" smtClean="0">
                <a:solidFill>
                  <a:srgbClr val="FF0000"/>
                </a:solidFill>
              </a:rPr>
              <a:t>c</a:t>
            </a:r>
            <a:r>
              <a:rPr lang="en-US" dirty="0" smtClean="0"/>
              <a:t>hildren</a:t>
            </a:r>
            <a:endParaRPr lang="en-US" dirty="0"/>
          </a:p>
        </p:txBody>
      </p:sp>
      <p:pic>
        <p:nvPicPr>
          <p:cNvPr id="6" name="Picture 3" descr="C:\Users\Shannon\AppData\Local\Microsoft\Windows\Temporary Internet Files\Content.IE5\APFI5AJ8\MC900065299[1].wmf"/>
          <p:cNvPicPr>
            <a:picLocks noChangeAspect="1" noChangeArrowheads="1"/>
          </p:cNvPicPr>
          <p:nvPr/>
        </p:nvPicPr>
        <p:blipFill>
          <a:blip r:embed="rId3" cstate="print"/>
          <a:srcRect/>
          <a:stretch>
            <a:fillRect/>
          </a:stretch>
        </p:blipFill>
        <p:spPr bwMode="auto">
          <a:xfrm>
            <a:off x="7543800" y="4495800"/>
            <a:ext cx="905256" cy="179679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 (Cont.)</a:t>
            </a:r>
            <a:endParaRPr lang="en-US" u="sng" dirty="0"/>
          </a:p>
        </p:txBody>
      </p:sp>
      <p:sp>
        <p:nvSpPr>
          <p:cNvPr id="3" name="Content Placeholder 2"/>
          <p:cNvSpPr>
            <a:spLocks noGrp="1"/>
          </p:cNvSpPr>
          <p:nvPr>
            <p:ph sz="quarter" idx="1"/>
          </p:nvPr>
        </p:nvSpPr>
        <p:spPr/>
        <p:txBody>
          <a:bodyPr/>
          <a:lstStyle/>
          <a:p>
            <a:pPr lvl="0"/>
            <a:r>
              <a:rPr lang="en-US" sz="2800" dirty="0" smtClean="0"/>
              <a:t>Most of the literature was current with the exception of a few sources that dated 1976.</a:t>
            </a:r>
          </a:p>
          <a:p>
            <a:pPr lvl="0">
              <a:buNone/>
            </a:pPr>
            <a:endParaRPr lang="en-US" sz="2800" dirty="0" smtClean="0"/>
          </a:p>
          <a:p>
            <a:pPr lvl="0"/>
            <a:r>
              <a:rPr lang="en-US" sz="2800" dirty="0" smtClean="0"/>
              <a:t>The study was accepted for publication in May 2007 and published in </a:t>
            </a:r>
            <a:r>
              <a:rPr lang="en-US" sz="2800" i="1" dirty="0" smtClean="0"/>
              <a:t>Application of Nursing Research. </a:t>
            </a:r>
            <a:endParaRPr lang="en-US" sz="2800" dirty="0" smtClean="0"/>
          </a:p>
          <a:p>
            <a:pPr>
              <a:buNone/>
            </a:pPr>
            <a:endParaRPr lang="en-US" dirty="0"/>
          </a:p>
        </p:txBody>
      </p:sp>
      <p:sp>
        <p:nvSpPr>
          <p:cNvPr id="4" name="Rectangle 3"/>
          <p:cNvSpPr/>
          <p:nvPr/>
        </p:nvSpPr>
        <p:spPr>
          <a:xfrm>
            <a:off x="228600" y="6324600"/>
            <a:ext cx="8915400" cy="2477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1143000"/>
          </a:xfrm>
        </p:spPr>
        <p:txBody>
          <a:bodyPr/>
          <a:lstStyle/>
          <a:p>
            <a:r>
              <a:rPr lang="en-US" u="sng" dirty="0" smtClean="0"/>
              <a:t>Study Design </a:t>
            </a:r>
            <a:endParaRPr lang="en-US" u="sng" dirty="0"/>
          </a:p>
        </p:txBody>
      </p:sp>
      <p:sp>
        <p:nvSpPr>
          <p:cNvPr id="3" name="Content Placeholder 2"/>
          <p:cNvSpPr>
            <a:spLocks noGrp="1"/>
          </p:cNvSpPr>
          <p:nvPr>
            <p:ph sz="quarter" idx="1"/>
          </p:nvPr>
        </p:nvSpPr>
        <p:spPr/>
        <p:txBody>
          <a:bodyPr/>
          <a:lstStyle/>
          <a:p>
            <a:pPr lvl="0"/>
            <a:r>
              <a:rPr lang="en-US" dirty="0" smtClean="0"/>
              <a:t>The study design was a classic experimental design.</a:t>
            </a:r>
          </a:p>
          <a:p>
            <a:pPr lvl="0">
              <a:buNone/>
            </a:pPr>
            <a:endParaRPr lang="en-US" dirty="0" smtClean="0"/>
          </a:p>
          <a:p>
            <a:pPr lvl="0"/>
            <a:r>
              <a:rPr lang="en-US" dirty="0" smtClean="0"/>
              <a:t>The design entailed a group of 88 participants for the study and a control group to measure outcomes.</a:t>
            </a:r>
          </a:p>
          <a:p>
            <a:pPr lvl="0">
              <a:buNone/>
            </a:pPr>
            <a:endParaRPr lang="en-US" dirty="0" smtClean="0"/>
          </a:p>
          <a:p>
            <a:pPr lvl="0"/>
            <a:r>
              <a:rPr lang="en-US" dirty="0" smtClean="0"/>
              <a:t>Using the classic experimental design allows evaluation of whether the treatment was effective. </a:t>
            </a:r>
          </a:p>
          <a:p>
            <a:pPr lvl="0">
              <a:buNone/>
            </a:pPr>
            <a:endParaRPr lang="en-US" dirty="0" smtClean="0"/>
          </a:p>
          <a:p>
            <a:pPr>
              <a:buNone/>
            </a:pPr>
            <a:endParaRPr lang="en-US" dirty="0"/>
          </a:p>
        </p:txBody>
      </p:sp>
      <p:sp>
        <p:nvSpPr>
          <p:cNvPr id="5" name="TextBox 4"/>
          <p:cNvSpPr txBox="1"/>
          <p:nvPr/>
        </p:nvSpPr>
        <p:spPr>
          <a:xfrm>
            <a:off x="1066800" y="6248400"/>
            <a:ext cx="6705600" cy="246221"/>
          </a:xfrm>
          <a:prstGeom prst="rect">
            <a:avLst/>
          </a:prstGeom>
          <a:noFill/>
        </p:spPr>
        <p:txBody>
          <a:bodyPr wrap="square" rtlCol="0">
            <a:spAutoFit/>
          </a:bodyPr>
          <a:lstStyle/>
          <a:p>
            <a:r>
              <a:rPr lang="en-US" sz="1000" dirty="0" smtClean="0"/>
              <a:t>Source: Burns &amp; Grove (2010)</a:t>
            </a:r>
            <a:endParaRPr lang="en-US" sz="1000" dirty="0"/>
          </a:p>
        </p:txBody>
      </p:sp>
      <p:pic>
        <p:nvPicPr>
          <p:cNvPr id="1026" name="Picture 2" descr="C:\Users\Brittany\AppData\Local\Microsoft\Windows\Temporary Internet Files\Content.IE5\393FU6UI\MC900439612[1].png"/>
          <p:cNvPicPr>
            <a:picLocks noChangeAspect="1" noChangeArrowheads="1"/>
          </p:cNvPicPr>
          <p:nvPr/>
        </p:nvPicPr>
        <p:blipFill>
          <a:blip r:embed="rId3" cstate="print"/>
          <a:srcRect/>
          <a:stretch>
            <a:fillRect/>
          </a:stretch>
        </p:blipFill>
        <p:spPr bwMode="auto">
          <a:xfrm>
            <a:off x="838200" y="4724400"/>
            <a:ext cx="1828800" cy="1300480"/>
          </a:xfrm>
          <a:prstGeom prst="rect">
            <a:avLst/>
          </a:prstGeom>
          <a:noFill/>
        </p:spPr>
      </p:pic>
      <p:pic>
        <p:nvPicPr>
          <p:cNvPr id="1028" name="Picture 4" descr="C:\Users\Brittany\AppData\Local\Microsoft\Windows\Temporary Internet Files\Content.IE5\P50VB74B\MC910221007[1].jpg"/>
          <p:cNvPicPr>
            <a:picLocks noChangeAspect="1" noChangeArrowheads="1"/>
          </p:cNvPicPr>
          <p:nvPr/>
        </p:nvPicPr>
        <p:blipFill>
          <a:blip r:embed="rId4" cstate="print"/>
          <a:srcRect/>
          <a:stretch>
            <a:fillRect/>
          </a:stretch>
        </p:blipFill>
        <p:spPr bwMode="auto">
          <a:xfrm>
            <a:off x="6705600" y="304801"/>
            <a:ext cx="1981200" cy="1319634"/>
          </a:xfrm>
          <a:prstGeom prst="rect">
            <a:avLst/>
          </a:prstGeom>
          <a:noFill/>
        </p:spPr>
      </p:pic>
      <p:sp>
        <p:nvSpPr>
          <p:cNvPr id="10" name="TextBox 9"/>
          <p:cNvSpPr txBox="1"/>
          <p:nvPr/>
        </p:nvSpPr>
        <p:spPr>
          <a:xfrm>
            <a:off x="7010400" y="1295400"/>
            <a:ext cx="1524000" cy="307777"/>
          </a:xfrm>
          <a:prstGeom prst="rect">
            <a:avLst/>
          </a:prstGeom>
          <a:noFill/>
        </p:spPr>
        <p:txBody>
          <a:bodyPr wrap="square" rtlCol="0">
            <a:spAutoFit/>
          </a:bodyPr>
          <a:lstStyle/>
          <a:p>
            <a:r>
              <a:rPr lang="en-US" sz="1400" dirty="0" smtClean="0">
                <a:solidFill>
                  <a:srgbClr val="FF0000"/>
                </a:solidFill>
              </a:rPr>
              <a:t>Experimental Group</a:t>
            </a:r>
            <a:endParaRPr lang="en-US" sz="1400" dirty="0">
              <a:solidFill>
                <a:srgbClr val="FF0000"/>
              </a:solidFill>
            </a:endParaRPr>
          </a:p>
        </p:txBody>
      </p:sp>
      <p:sp>
        <p:nvSpPr>
          <p:cNvPr id="11" name="TextBox 10"/>
          <p:cNvSpPr txBox="1"/>
          <p:nvPr/>
        </p:nvSpPr>
        <p:spPr>
          <a:xfrm>
            <a:off x="1219200" y="5715000"/>
            <a:ext cx="1600200" cy="307777"/>
          </a:xfrm>
          <a:prstGeom prst="rect">
            <a:avLst/>
          </a:prstGeom>
          <a:noFill/>
        </p:spPr>
        <p:txBody>
          <a:bodyPr wrap="square" rtlCol="0">
            <a:spAutoFit/>
          </a:bodyPr>
          <a:lstStyle/>
          <a:p>
            <a:r>
              <a:rPr lang="en-US" sz="1400" dirty="0" smtClean="0">
                <a:solidFill>
                  <a:srgbClr val="1CC69E"/>
                </a:solidFill>
              </a:rPr>
              <a:t>Control Group </a:t>
            </a:r>
            <a:endParaRPr lang="en-US" sz="1400" dirty="0">
              <a:solidFill>
                <a:srgbClr val="1CC69E"/>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Sample Population</a:t>
            </a:r>
            <a:endParaRPr lang="en-US" u="sng" dirty="0"/>
          </a:p>
        </p:txBody>
      </p:sp>
      <p:sp>
        <p:nvSpPr>
          <p:cNvPr id="3" name="Content Placeholder 2"/>
          <p:cNvSpPr>
            <a:spLocks noGrp="1"/>
          </p:cNvSpPr>
          <p:nvPr>
            <p:ph sz="quarter" idx="1"/>
          </p:nvPr>
        </p:nvSpPr>
        <p:spPr/>
        <p:txBody>
          <a:bodyPr/>
          <a:lstStyle/>
          <a:p>
            <a:pPr lvl="0"/>
            <a:r>
              <a:rPr lang="en-US" dirty="0" smtClean="0"/>
              <a:t>80 parent-child dyads</a:t>
            </a:r>
          </a:p>
          <a:p>
            <a:pPr lvl="0"/>
            <a:endParaRPr lang="en-US" dirty="0" smtClean="0"/>
          </a:p>
          <a:p>
            <a:pPr lvl="0"/>
            <a:r>
              <a:rPr lang="en-US" dirty="0" smtClean="0"/>
              <a:t> There were more than 30 dyads</a:t>
            </a:r>
          </a:p>
          <a:p>
            <a:pPr lvl="0"/>
            <a:endParaRPr lang="en-US" dirty="0" smtClean="0"/>
          </a:p>
          <a:p>
            <a:pPr lvl="0"/>
            <a:r>
              <a:rPr lang="en-US" dirty="0" smtClean="0"/>
              <a:t>The study is a pilot study</a:t>
            </a:r>
          </a:p>
          <a:p>
            <a:pPr lvl="0">
              <a:buNone/>
            </a:pPr>
            <a:endParaRPr lang="en-US" dirty="0" smtClean="0"/>
          </a:p>
          <a:p>
            <a:pPr lvl="0"/>
            <a:r>
              <a:rPr lang="en-US" dirty="0" smtClean="0"/>
              <a:t>The changes in the subjects were large and easy to measure</a:t>
            </a:r>
          </a:p>
          <a:p>
            <a:pPr lvl="0">
              <a:buNone/>
            </a:pPr>
            <a:endParaRPr lang="en-US" dirty="0" smtClean="0"/>
          </a:p>
        </p:txBody>
      </p:sp>
      <p:sp>
        <p:nvSpPr>
          <p:cNvPr id="4" name="Rectangle 3"/>
          <p:cNvSpPr/>
          <p:nvPr/>
        </p:nvSpPr>
        <p:spPr>
          <a:xfrm>
            <a:off x="381000" y="6248400"/>
            <a:ext cx="83820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How the Data was Collected</a:t>
            </a:r>
            <a:endParaRPr lang="en-US" u="sng" dirty="0"/>
          </a:p>
        </p:txBody>
      </p:sp>
      <p:sp>
        <p:nvSpPr>
          <p:cNvPr id="3" name="Content Placeholder 2"/>
          <p:cNvSpPr>
            <a:spLocks noGrp="1"/>
          </p:cNvSpPr>
          <p:nvPr>
            <p:ph sz="quarter" idx="1"/>
          </p:nvPr>
        </p:nvSpPr>
        <p:spPr/>
        <p:txBody>
          <a:bodyPr/>
          <a:lstStyle/>
          <a:p>
            <a:pPr lvl="0"/>
            <a:r>
              <a:rPr lang="en-US" dirty="0" smtClean="0"/>
              <a:t> Data was collected at the beginning of the study and at 3 and 6 months.</a:t>
            </a:r>
          </a:p>
          <a:p>
            <a:pPr lvl="0">
              <a:buNone/>
            </a:pPr>
            <a:endParaRPr lang="en-US" dirty="0" smtClean="0"/>
          </a:p>
          <a:p>
            <a:pPr lvl="0"/>
            <a:r>
              <a:rPr lang="en-US" dirty="0" smtClean="0"/>
              <a:t>Height, weight, body mass index (BMI), and body fat percentage (BFP) were measured, and pedometer steps were measured and downloaded.</a:t>
            </a:r>
          </a:p>
          <a:p>
            <a:pPr lvl="0">
              <a:buNone/>
            </a:pPr>
            <a:endParaRPr lang="en-US" dirty="0" smtClean="0"/>
          </a:p>
          <a:p>
            <a:pPr lvl="0"/>
            <a:r>
              <a:rPr lang="en-US" dirty="0" smtClean="0"/>
              <a:t>Health behaviors were observed and documented.</a:t>
            </a:r>
          </a:p>
          <a:p>
            <a:endParaRPr lang="en-US" dirty="0"/>
          </a:p>
        </p:txBody>
      </p:sp>
      <p:sp>
        <p:nvSpPr>
          <p:cNvPr id="4" name="Rectangle 3"/>
          <p:cNvSpPr/>
          <p:nvPr/>
        </p:nvSpPr>
        <p:spPr>
          <a:xfrm>
            <a:off x="304800" y="6324600"/>
            <a:ext cx="8610600" cy="2477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Tools for Analyzing</a:t>
            </a:r>
            <a:endParaRPr lang="en-US" u="sng" dirty="0"/>
          </a:p>
        </p:txBody>
      </p:sp>
      <p:sp>
        <p:nvSpPr>
          <p:cNvPr id="3" name="Content Placeholder 2"/>
          <p:cNvSpPr>
            <a:spLocks noGrp="1"/>
          </p:cNvSpPr>
          <p:nvPr>
            <p:ph sz="quarter" idx="1"/>
          </p:nvPr>
        </p:nvSpPr>
        <p:spPr/>
        <p:txBody>
          <a:bodyPr/>
          <a:lstStyle/>
          <a:p>
            <a:pPr lvl="0">
              <a:buNone/>
            </a:pPr>
            <a:r>
              <a:rPr lang="en-US" dirty="0" smtClean="0"/>
              <a:t> </a:t>
            </a:r>
          </a:p>
          <a:p>
            <a:pPr lvl="0"/>
            <a:r>
              <a:rPr lang="en-US" dirty="0" smtClean="0"/>
              <a:t>Mathematic calculations </a:t>
            </a:r>
          </a:p>
          <a:p>
            <a:pPr lvl="0"/>
            <a:endParaRPr lang="en-US" dirty="0" smtClean="0"/>
          </a:p>
          <a:p>
            <a:pPr lvl="0"/>
            <a:r>
              <a:rPr lang="en-US" b="1" u="sng" dirty="0" smtClean="0">
                <a:solidFill>
                  <a:srgbClr val="FF0000"/>
                </a:solidFill>
              </a:rPr>
              <a:t>c</a:t>
            </a:r>
            <a:r>
              <a:rPr lang="en-US" dirty="0" smtClean="0"/>
              <a:t>omputer programs </a:t>
            </a:r>
          </a:p>
        </p:txBody>
      </p:sp>
      <p:sp>
        <p:nvSpPr>
          <p:cNvPr id="4" name="Rectangle 3"/>
          <p:cNvSpPr/>
          <p:nvPr/>
        </p:nvSpPr>
        <p:spPr>
          <a:xfrm>
            <a:off x="304800" y="6172200"/>
            <a:ext cx="85344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p:txBody>
      </p:sp>
      <p:pic>
        <p:nvPicPr>
          <p:cNvPr id="3079" name="Picture 7" descr="C:\Users\Brittany\AppData\Local\Microsoft\Windows\Temporary Internet Files\Content.IE5\H4KC3YJQ\MC900199330[1].wmf"/>
          <p:cNvPicPr>
            <a:picLocks noChangeAspect="1" noChangeArrowheads="1"/>
          </p:cNvPicPr>
          <p:nvPr/>
        </p:nvPicPr>
        <p:blipFill>
          <a:blip r:embed="rId3" cstate="print"/>
          <a:srcRect/>
          <a:stretch>
            <a:fillRect/>
          </a:stretch>
        </p:blipFill>
        <p:spPr bwMode="auto">
          <a:xfrm>
            <a:off x="3581400" y="2362200"/>
            <a:ext cx="5315799" cy="3363362"/>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Results &amp; Conclusion</a:t>
            </a:r>
            <a:endParaRPr lang="en-US" u="sng" dirty="0"/>
          </a:p>
        </p:txBody>
      </p:sp>
      <p:sp>
        <p:nvSpPr>
          <p:cNvPr id="3" name="Content Placeholder 2"/>
          <p:cNvSpPr>
            <a:spLocks noGrp="1"/>
          </p:cNvSpPr>
          <p:nvPr>
            <p:ph sz="quarter" idx="1"/>
          </p:nvPr>
        </p:nvSpPr>
        <p:spPr/>
        <p:txBody>
          <a:bodyPr/>
          <a:lstStyle/>
          <a:p>
            <a:pPr lvl="0"/>
            <a:r>
              <a:rPr lang="en-US" dirty="0" smtClean="0"/>
              <a:t> The experimental group who received coping skills training improved more than the control group in most categories.</a:t>
            </a:r>
          </a:p>
          <a:p>
            <a:pPr lvl="0">
              <a:buNone/>
            </a:pPr>
            <a:endParaRPr lang="en-US" dirty="0" smtClean="0"/>
          </a:p>
          <a:p>
            <a:pPr lvl="0"/>
            <a:r>
              <a:rPr lang="en-US" dirty="0" smtClean="0"/>
              <a:t>Spirituality, communication, affective responsiveness and affective involvement showed no noteworthy difference in the two groups.</a:t>
            </a:r>
          </a:p>
          <a:p>
            <a:endParaRPr lang="en-US" dirty="0" smtClean="0"/>
          </a:p>
          <a:p>
            <a:r>
              <a:rPr lang="en-US" dirty="0" smtClean="0"/>
              <a:t> Coping Skills Training improved the outcomes of weight management programs.</a:t>
            </a:r>
            <a:endParaRPr lang="en-US" dirty="0"/>
          </a:p>
        </p:txBody>
      </p:sp>
      <p:sp>
        <p:nvSpPr>
          <p:cNvPr id="4" name="Rectangle 3"/>
          <p:cNvSpPr/>
          <p:nvPr/>
        </p:nvSpPr>
        <p:spPr>
          <a:xfrm>
            <a:off x="228600" y="6324600"/>
            <a:ext cx="86106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u="sng" dirty="0" smtClean="0"/>
              <a:t>Protection of Human Rights</a:t>
            </a:r>
            <a:endParaRPr lang="en-US" u="sng" dirty="0"/>
          </a:p>
        </p:txBody>
      </p:sp>
      <p:sp>
        <p:nvSpPr>
          <p:cNvPr id="5" name="Content Placeholder 4"/>
          <p:cNvSpPr>
            <a:spLocks noGrp="1"/>
          </p:cNvSpPr>
          <p:nvPr>
            <p:ph sz="quarter" idx="1"/>
          </p:nvPr>
        </p:nvSpPr>
        <p:spPr/>
        <p:txBody>
          <a:bodyPr>
            <a:normAutofit/>
          </a:bodyPr>
          <a:lstStyle/>
          <a:p>
            <a:r>
              <a:rPr lang="en-US" dirty="0" smtClean="0"/>
              <a:t> Information provided</a:t>
            </a:r>
          </a:p>
          <a:p>
            <a:endParaRPr lang="en-US" dirty="0" smtClean="0"/>
          </a:p>
          <a:p>
            <a:r>
              <a:rPr lang="en-US" dirty="0" smtClean="0"/>
              <a:t> Consent required</a:t>
            </a:r>
          </a:p>
          <a:p>
            <a:endParaRPr lang="en-US" dirty="0" smtClean="0"/>
          </a:p>
          <a:p>
            <a:r>
              <a:rPr lang="en-US" dirty="0" smtClean="0"/>
              <a:t> Desire to end participation at anytime honored by researchers</a:t>
            </a:r>
          </a:p>
          <a:p>
            <a:endParaRPr lang="en-US" dirty="0" smtClean="0"/>
          </a:p>
          <a:p>
            <a:r>
              <a:rPr lang="en-US" dirty="0" smtClean="0"/>
              <a:t> Confidentiality maintained</a:t>
            </a:r>
          </a:p>
        </p:txBody>
      </p:sp>
      <p:pic>
        <p:nvPicPr>
          <p:cNvPr id="3074" name="Picture 2" descr="C:\Users\Brittany\AppData\Local\Microsoft\Windows\Temporary Internet Files\Content.IE5\P50VB74B\MC900078818[1].wmf"/>
          <p:cNvPicPr>
            <a:picLocks noChangeAspect="1" noChangeArrowheads="1"/>
          </p:cNvPicPr>
          <p:nvPr/>
        </p:nvPicPr>
        <p:blipFill>
          <a:blip r:embed="rId3" cstate="print"/>
          <a:srcRect/>
          <a:stretch>
            <a:fillRect/>
          </a:stretch>
        </p:blipFill>
        <p:spPr bwMode="auto">
          <a:xfrm>
            <a:off x="6172200" y="4343400"/>
            <a:ext cx="2143124" cy="1904999"/>
          </a:xfrm>
          <a:prstGeom prst="rect">
            <a:avLst/>
          </a:prstGeom>
          <a:noFill/>
        </p:spPr>
      </p:pic>
      <p:sp>
        <p:nvSpPr>
          <p:cNvPr id="6" name="TextBox 5"/>
          <p:cNvSpPr txBox="1"/>
          <p:nvPr/>
        </p:nvSpPr>
        <p:spPr>
          <a:xfrm>
            <a:off x="228600" y="6180892"/>
            <a:ext cx="79248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Strengths of the Study</a:t>
            </a:r>
            <a:endParaRPr lang="en-US" u="sng" dirty="0"/>
          </a:p>
        </p:txBody>
      </p:sp>
      <p:sp>
        <p:nvSpPr>
          <p:cNvPr id="3" name="Content Placeholder 2"/>
          <p:cNvSpPr>
            <a:spLocks noGrp="1"/>
          </p:cNvSpPr>
          <p:nvPr>
            <p:ph sz="quarter" idx="1"/>
          </p:nvPr>
        </p:nvSpPr>
        <p:spPr/>
        <p:txBody>
          <a:bodyPr/>
          <a:lstStyle/>
          <a:p>
            <a:r>
              <a:rPr lang="en-US" dirty="0" smtClean="0"/>
              <a:t> Random Assignment</a:t>
            </a:r>
          </a:p>
          <a:p>
            <a:endParaRPr lang="en-US" dirty="0" smtClean="0"/>
          </a:p>
          <a:p>
            <a:r>
              <a:rPr lang="en-US" dirty="0" smtClean="0"/>
              <a:t> Wide demographics</a:t>
            </a:r>
          </a:p>
          <a:p>
            <a:pPr>
              <a:buNone/>
            </a:pPr>
            <a:r>
              <a:rPr lang="en-US" dirty="0" smtClean="0"/>
              <a:t>		- age</a:t>
            </a:r>
          </a:p>
          <a:p>
            <a:pPr>
              <a:buNone/>
            </a:pPr>
            <a:r>
              <a:rPr lang="en-US" dirty="0" smtClean="0"/>
              <a:t>		- ethnicity</a:t>
            </a:r>
          </a:p>
          <a:p>
            <a:pPr>
              <a:buNone/>
            </a:pPr>
            <a:endParaRPr lang="en-US" dirty="0" smtClean="0"/>
          </a:p>
        </p:txBody>
      </p:sp>
      <p:sp>
        <p:nvSpPr>
          <p:cNvPr id="4" name="Rectangle 3"/>
          <p:cNvSpPr/>
          <p:nvPr/>
        </p:nvSpPr>
        <p:spPr>
          <a:xfrm>
            <a:off x="228600" y="6096000"/>
            <a:ext cx="86106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Limitations of the Study</a:t>
            </a:r>
            <a:endParaRPr lang="en-US" u="sng" dirty="0"/>
          </a:p>
        </p:txBody>
      </p:sp>
      <p:sp>
        <p:nvSpPr>
          <p:cNvPr id="3" name="Content Placeholder 2"/>
          <p:cNvSpPr>
            <a:spLocks noGrp="1"/>
          </p:cNvSpPr>
          <p:nvPr>
            <p:ph sz="quarter" idx="1"/>
          </p:nvPr>
        </p:nvSpPr>
        <p:spPr/>
        <p:txBody>
          <a:bodyPr/>
          <a:lstStyle/>
          <a:p>
            <a:r>
              <a:rPr lang="en-US" dirty="0" smtClean="0"/>
              <a:t>Dropout rates</a:t>
            </a:r>
          </a:p>
          <a:p>
            <a:pPr>
              <a:buNone/>
            </a:pPr>
            <a:endParaRPr lang="en-US" dirty="0" smtClean="0"/>
          </a:p>
          <a:p>
            <a:r>
              <a:rPr lang="en-US" dirty="0"/>
              <a:t> </a:t>
            </a:r>
            <a:r>
              <a:rPr lang="en-US" dirty="0" smtClean="0"/>
              <a:t>No follow up information</a:t>
            </a:r>
          </a:p>
          <a:p>
            <a:pPr>
              <a:buNone/>
            </a:pPr>
            <a:endParaRPr lang="en-US" dirty="0" smtClean="0"/>
          </a:p>
          <a:p>
            <a:r>
              <a:rPr lang="en-US" dirty="0"/>
              <a:t> </a:t>
            </a:r>
            <a:r>
              <a:rPr lang="en-US" dirty="0" smtClean="0"/>
              <a:t>No proof of long term results</a:t>
            </a:r>
          </a:p>
        </p:txBody>
      </p:sp>
      <p:pic>
        <p:nvPicPr>
          <p:cNvPr id="4098" name="Picture 2" descr="C:\Users\Brittany\AppData\Local\Microsoft\Windows\Temporary Internet Files\Content.IE5\H4KC3YJQ\MC900186012[1].wmf"/>
          <p:cNvPicPr>
            <a:picLocks noChangeAspect="1" noChangeArrowheads="1"/>
          </p:cNvPicPr>
          <p:nvPr/>
        </p:nvPicPr>
        <p:blipFill>
          <a:blip r:embed="rId3" cstate="print"/>
          <a:srcRect/>
          <a:stretch>
            <a:fillRect/>
          </a:stretch>
        </p:blipFill>
        <p:spPr bwMode="auto">
          <a:xfrm>
            <a:off x="6477000" y="1828800"/>
            <a:ext cx="2045513" cy="2024924"/>
          </a:xfrm>
          <a:prstGeom prst="rect">
            <a:avLst/>
          </a:prstGeom>
          <a:noFill/>
        </p:spPr>
      </p:pic>
      <p:sp>
        <p:nvSpPr>
          <p:cNvPr id="5" name="Rectangle 4"/>
          <p:cNvSpPr/>
          <p:nvPr/>
        </p:nvSpPr>
        <p:spPr>
          <a:xfrm>
            <a:off x="381000" y="6400800"/>
            <a:ext cx="84582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u="sng" dirty="0" smtClean="0"/>
              <a:t>The Importance to Nursing</a:t>
            </a:r>
            <a:endParaRPr lang="en-US" u="sng" dirty="0"/>
          </a:p>
        </p:txBody>
      </p:sp>
      <p:sp>
        <p:nvSpPr>
          <p:cNvPr id="3" name="Content Placeholder 2"/>
          <p:cNvSpPr>
            <a:spLocks noGrp="1"/>
          </p:cNvSpPr>
          <p:nvPr>
            <p:ph sz="quarter" idx="1"/>
          </p:nvPr>
        </p:nvSpPr>
        <p:spPr/>
        <p:txBody>
          <a:bodyPr>
            <a:normAutofit fontScale="92500" lnSpcReduction="10000"/>
          </a:bodyPr>
          <a:lstStyle/>
          <a:p>
            <a:r>
              <a:rPr lang="en-US" dirty="0" smtClean="0"/>
              <a:t> Use of CST to teach overweight management and prevention in adults and children.</a:t>
            </a:r>
          </a:p>
          <a:p>
            <a:pPr>
              <a:buNone/>
            </a:pPr>
            <a:r>
              <a:rPr lang="en-US" dirty="0" smtClean="0"/>
              <a:t>		-cognitive behavioral modification</a:t>
            </a:r>
          </a:p>
          <a:p>
            <a:pPr>
              <a:buNone/>
            </a:pPr>
            <a:r>
              <a:rPr lang="en-US" dirty="0" smtClean="0"/>
              <a:t>		-communication skills training</a:t>
            </a:r>
          </a:p>
          <a:p>
            <a:pPr>
              <a:buNone/>
            </a:pPr>
            <a:r>
              <a:rPr lang="en-US" dirty="0" smtClean="0"/>
              <a:t>		-conflict resolution</a:t>
            </a:r>
          </a:p>
          <a:p>
            <a:r>
              <a:rPr lang="en-US" dirty="0" smtClean="0"/>
              <a:t> Improve outcomes of weight management programs.</a:t>
            </a:r>
          </a:p>
          <a:p>
            <a:pPr>
              <a:buNone/>
            </a:pPr>
            <a:r>
              <a:rPr lang="en-US" dirty="0" smtClean="0"/>
              <a:t>		- prevent:</a:t>
            </a:r>
          </a:p>
          <a:p>
            <a:pPr>
              <a:buNone/>
            </a:pPr>
            <a:r>
              <a:rPr lang="en-US" dirty="0" smtClean="0"/>
              <a:t>			&gt; obesity</a:t>
            </a:r>
          </a:p>
          <a:p>
            <a:pPr>
              <a:buNone/>
            </a:pPr>
            <a:r>
              <a:rPr lang="en-US" dirty="0" smtClean="0"/>
              <a:t>			&gt; type 2 diabetes</a:t>
            </a:r>
          </a:p>
          <a:p>
            <a:pPr>
              <a:buNone/>
            </a:pPr>
            <a:r>
              <a:rPr lang="en-US" dirty="0" smtClean="0"/>
              <a:t>			&gt; cardiovascular disease</a:t>
            </a:r>
          </a:p>
          <a:p>
            <a:pPr>
              <a:buNone/>
            </a:pPr>
            <a:r>
              <a:rPr lang="en-US" dirty="0" smtClean="0"/>
              <a:t>		      </a:t>
            </a:r>
          </a:p>
          <a:p>
            <a:pPr>
              <a:buFont typeface="Wingdings" pitchFamily="2" charset="2"/>
              <a:buChar char="Ø"/>
            </a:pPr>
            <a:endParaRPr lang="en-US" dirty="0" smtClean="0"/>
          </a:p>
        </p:txBody>
      </p:sp>
      <p:sp>
        <p:nvSpPr>
          <p:cNvPr id="4" name="Rectangle 3"/>
          <p:cNvSpPr/>
          <p:nvPr/>
        </p:nvSpPr>
        <p:spPr>
          <a:xfrm>
            <a:off x="457200" y="6172200"/>
            <a:ext cx="82296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Introduction</a:t>
            </a:r>
            <a:endParaRPr lang="en-US" u="sng" dirty="0"/>
          </a:p>
        </p:txBody>
      </p:sp>
      <p:sp>
        <p:nvSpPr>
          <p:cNvPr id="3" name="Content Placeholder 2"/>
          <p:cNvSpPr>
            <a:spLocks noGrp="1"/>
          </p:cNvSpPr>
          <p:nvPr>
            <p:ph sz="quarter" idx="1"/>
          </p:nvPr>
        </p:nvSpPr>
        <p:spPr/>
        <p:txBody>
          <a:bodyPr>
            <a:normAutofit/>
          </a:bodyPr>
          <a:lstStyle/>
          <a:p>
            <a:pPr lvl="0"/>
            <a:r>
              <a:rPr lang="en-US" sz="2900" dirty="0" smtClean="0"/>
              <a:t>Obesity in both adults and children is at a steady increase for the past several years</a:t>
            </a:r>
          </a:p>
          <a:p>
            <a:pPr lvl="0"/>
            <a:r>
              <a:rPr lang="en-US" sz="2900" dirty="0" smtClean="0"/>
              <a:t>There are several factors that influence and affect obesity such as nutritional status, cultural influences, behavioral and psychological status, &amp; etc.</a:t>
            </a:r>
          </a:p>
          <a:p>
            <a:pPr lvl="0"/>
            <a:r>
              <a:rPr lang="en-US" sz="2900" dirty="0" smtClean="0"/>
              <a:t>The following study: </a:t>
            </a:r>
            <a:r>
              <a:rPr lang="en-US" sz="2900" i="1" dirty="0" smtClean="0"/>
              <a:t>An Intervention for multiethnic obese parents and overweight children, </a:t>
            </a:r>
            <a:r>
              <a:rPr lang="en-US" sz="2900" dirty="0" smtClean="0"/>
              <a:t>examines several adults and children to determine if adding coping skill training to weight management programs is beneficial. </a:t>
            </a:r>
          </a:p>
          <a:p>
            <a:endParaRPr lang="en-US" dirty="0"/>
          </a:p>
        </p:txBody>
      </p:sp>
      <p:sp>
        <p:nvSpPr>
          <p:cNvPr id="4" name="Rectangle 3"/>
          <p:cNvSpPr/>
          <p:nvPr/>
        </p:nvSpPr>
        <p:spPr>
          <a:xfrm>
            <a:off x="533400" y="6096000"/>
            <a:ext cx="78486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a:t>
            </a:r>
            <a:endParaRPr lang="en-US" u="sng" dirty="0"/>
          </a:p>
        </p:txBody>
      </p:sp>
      <p:sp>
        <p:nvSpPr>
          <p:cNvPr id="3" name="Content Placeholder 2"/>
          <p:cNvSpPr>
            <a:spLocks noGrp="1"/>
          </p:cNvSpPr>
          <p:nvPr>
            <p:ph sz="quarter" idx="1"/>
          </p:nvPr>
        </p:nvSpPr>
        <p:spPr/>
        <p:txBody>
          <a:bodyPr>
            <a:normAutofit fontScale="92500"/>
          </a:bodyPr>
          <a:lstStyle/>
          <a:p>
            <a:r>
              <a:rPr lang="en-US" dirty="0" smtClean="0"/>
              <a:t>Many studies lack research of multiethnic people</a:t>
            </a:r>
          </a:p>
          <a:p>
            <a:r>
              <a:rPr lang="en-US" dirty="0" smtClean="0"/>
              <a:t>“The purpose of this pilot study was to determine the effects of the addition of coping skills training for obese multiethnic parents whose overweight children were attending a weight management program” </a:t>
            </a:r>
          </a:p>
          <a:p>
            <a:pPr lvl="0"/>
            <a:r>
              <a:rPr lang="en-US" dirty="0" smtClean="0"/>
              <a:t>The main research question focuses on the effects of coping skills training and weight management programs as an effective treatment.</a:t>
            </a:r>
          </a:p>
          <a:p>
            <a:pPr lvl="0"/>
            <a:r>
              <a:rPr lang="en-US" dirty="0" smtClean="0"/>
              <a:t>The independent variables contain the nutrition and exercise programs.  The dependent variables contain measurement of height, weight, BMI, body fat percentage and pedometer steps.</a:t>
            </a:r>
          </a:p>
          <a:p>
            <a:endParaRPr lang="en-US" dirty="0"/>
          </a:p>
        </p:txBody>
      </p:sp>
      <p:sp>
        <p:nvSpPr>
          <p:cNvPr id="4" name="Rectangle 3"/>
          <p:cNvSpPr/>
          <p:nvPr/>
        </p:nvSpPr>
        <p:spPr>
          <a:xfrm>
            <a:off x="381000" y="6324600"/>
            <a:ext cx="87630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pic>
        <p:nvPicPr>
          <p:cNvPr id="5122" name="Picture 2" descr="C:\Users\Brittany\AppData\Local\Microsoft\Windows\Temporary Internet Files\Content.IE5\DXIYMJYR\MM900234700[1].gif"/>
          <p:cNvPicPr>
            <a:picLocks noChangeAspect="1" noChangeArrowheads="1" noCrop="1"/>
          </p:cNvPicPr>
          <p:nvPr/>
        </p:nvPicPr>
        <p:blipFill>
          <a:blip r:embed="rId3" cstate="print"/>
          <a:srcRect/>
          <a:stretch>
            <a:fillRect/>
          </a:stretch>
        </p:blipFill>
        <p:spPr bwMode="auto">
          <a:xfrm>
            <a:off x="7162800" y="533400"/>
            <a:ext cx="1466850" cy="1354015"/>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 (Cont.)</a:t>
            </a:r>
            <a:endParaRPr lang="en-US" u="sng" dirty="0"/>
          </a:p>
        </p:txBody>
      </p:sp>
      <p:sp>
        <p:nvSpPr>
          <p:cNvPr id="3" name="Content Placeholder 2"/>
          <p:cNvSpPr>
            <a:spLocks noGrp="1"/>
          </p:cNvSpPr>
          <p:nvPr>
            <p:ph sz="quarter" idx="1"/>
          </p:nvPr>
        </p:nvSpPr>
        <p:spPr/>
        <p:txBody>
          <a:bodyPr/>
          <a:lstStyle/>
          <a:p>
            <a:pPr lvl="0"/>
            <a:r>
              <a:rPr lang="en-US" dirty="0" smtClean="0"/>
              <a:t>The literature review supports the study and is relevant to the research.</a:t>
            </a:r>
          </a:p>
          <a:p>
            <a:pPr lvl="0"/>
            <a:r>
              <a:rPr lang="en-US" dirty="0" smtClean="0"/>
              <a:t>The study design is a classic experimental design.  This is the most common design still used today.</a:t>
            </a:r>
          </a:p>
          <a:p>
            <a:pPr lvl="0"/>
            <a:r>
              <a:rPr lang="en-US" dirty="0" smtClean="0"/>
              <a:t> 80 parent-child dyads were followed</a:t>
            </a:r>
          </a:p>
          <a:p>
            <a:pPr lvl="0"/>
            <a:r>
              <a:rPr lang="en-US" dirty="0" smtClean="0"/>
              <a:t>Height, weight, BMI, BFP and health behaviors were observed</a:t>
            </a:r>
          </a:p>
          <a:p>
            <a:pPr lvl="0"/>
            <a:r>
              <a:rPr lang="en-US" dirty="0" smtClean="0"/>
              <a:t>Coping skills training enhanced the outcomes of a weight management program</a:t>
            </a:r>
          </a:p>
          <a:p>
            <a:pPr lvl="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References</a:t>
            </a:r>
            <a:endParaRPr lang="en-US" u="sng" dirty="0"/>
          </a:p>
        </p:txBody>
      </p:sp>
      <p:sp>
        <p:nvSpPr>
          <p:cNvPr id="3" name="Content Placeholder 2"/>
          <p:cNvSpPr>
            <a:spLocks noGrp="1"/>
          </p:cNvSpPr>
          <p:nvPr>
            <p:ph sz="quarter" idx="1"/>
          </p:nvPr>
        </p:nvSpPr>
        <p:spPr/>
        <p:txBody>
          <a:bodyPr>
            <a:normAutofit/>
          </a:bodyPr>
          <a:lstStyle/>
          <a:p>
            <a:r>
              <a:rPr lang="en-US" sz="2700" dirty="0" smtClean="0"/>
              <a:t>Berry, D., </a:t>
            </a:r>
            <a:r>
              <a:rPr lang="en-US" sz="2700" dirty="0" err="1" smtClean="0"/>
              <a:t>Savoye</a:t>
            </a:r>
            <a:r>
              <a:rPr lang="en-US" sz="2700" dirty="0" smtClean="0"/>
              <a:t>, M., </a:t>
            </a:r>
            <a:r>
              <a:rPr lang="en-US" sz="2700" dirty="0" err="1" smtClean="0"/>
              <a:t>Melkus</a:t>
            </a:r>
            <a:r>
              <a:rPr lang="en-US" sz="2700" dirty="0" smtClean="0"/>
              <a:t>, G., &amp; Grey, M. (2007). An  intervention for multiethnic obese parents and overweight children. </a:t>
            </a:r>
            <a:r>
              <a:rPr lang="en-US" sz="2700" i="1" dirty="0" smtClean="0"/>
              <a:t>Applied Nursing Research, 20</a:t>
            </a:r>
            <a:r>
              <a:rPr lang="en-US" sz="2700" dirty="0" smtClean="0"/>
              <a:t>, 63-71</a:t>
            </a:r>
          </a:p>
          <a:p>
            <a:endParaRPr lang="en-US" sz="2700" dirty="0" smtClean="0"/>
          </a:p>
          <a:p>
            <a:r>
              <a:rPr lang="en-US" sz="2700" dirty="0" smtClean="0"/>
              <a:t> </a:t>
            </a:r>
            <a:r>
              <a:rPr lang="en-US" sz="2800" dirty="0" smtClean="0"/>
              <a:t>Burns, N., &amp; Grove, S. (2010). </a:t>
            </a:r>
            <a:r>
              <a:rPr lang="en-US" sz="2800" i="1" dirty="0" smtClean="0"/>
              <a:t>The practice of nursing research:</a:t>
            </a:r>
            <a:r>
              <a:rPr lang="en-US" sz="2800" dirty="0" smtClean="0"/>
              <a:t> </a:t>
            </a:r>
            <a:r>
              <a:rPr lang="en-US" sz="2800" i="1" dirty="0" smtClean="0"/>
              <a:t>Appraisal, synthesis, and generation of evidence </a:t>
            </a:r>
            <a:r>
              <a:rPr lang="en-US" sz="2800" dirty="0" smtClean="0"/>
              <a:t>(6</a:t>
            </a:r>
            <a:r>
              <a:rPr lang="en-US" sz="2800" baseline="30000" dirty="0" smtClean="0"/>
              <a:t>th</a:t>
            </a:r>
            <a:r>
              <a:rPr lang="en-US" sz="2800" dirty="0" smtClean="0"/>
              <a:t> Ed.). St. Louis, MO: Saunders Elsevier.</a:t>
            </a:r>
          </a:p>
          <a:p>
            <a:endParaRPr lang="en-US" sz="27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Objectives</a:t>
            </a:r>
            <a:endParaRPr lang="en-US" u="sng" dirty="0"/>
          </a:p>
        </p:txBody>
      </p:sp>
      <p:sp>
        <p:nvSpPr>
          <p:cNvPr id="3" name="Content Placeholder 2"/>
          <p:cNvSpPr>
            <a:spLocks noGrp="1"/>
          </p:cNvSpPr>
          <p:nvPr>
            <p:ph sz="quarter" idx="1"/>
          </p:nvPr>
        </p:nvSpPr>
        <p:spPr/>
        <p:txBody>
          <a:bodyPr/>
          <a:lstStyle/>
          <a:p>
            <a:pPr lvl="0"/>
            <a:r>
              <a:rPr lang="en-US" dirty="0" smtClean="0"/>
              <a:t>The objectives of this presentation include:</a:t>
            </a:r>
          </a:p>
          <a:p>
            <a:pPr lvl="1"/>
            <a:r>
              <a:rPr lang="en-US" dirty="0" smtClean="0"/>
              <a:t> analysis of research information through identifying the problem, purpose, dependant and independent variables, research design, and data. </a:t>
            </a:r>
          </a:p>
          <a:p>
            <a:pPr lvl="0"/>
            <a:r>
              <a:rPr lang="en-US" dirty="0" smtClean="0"/>
              <a:t>Furthermore, this presentation will critique the research by identifying strengths and limitations and the importance of the study to nursing  </a:t>
            </a:r>
          </a:p>
          <a:p>
            <a:endParaRPr lang="en-US" dirty="0"/>
          </a:p>
        </p:txBody>
      </p:sp>
      <p:pic>
        <p:nvPicPr>
          <p:cNvPr id="4" name="Picture 3" descr="C:\Users\Shannon\AppData\Local\Microsoft\Windows\Temporary Internet Files\Content.IE5\APFI5AJ8\MC900331640[1].wmf"/>
          <p:cNvPicPr>
            <a:picLocks noChangeAspect="1" noChangeArrowheads="1"/>
          </p:cNvPicPr>
          <p:nvPr/>
        </p:nvPicPr>
        <p:blipFill>
          <a:blip r:embed="rId3" cstate="print"/>
          <a:srcRect/>
          <a:stretch>
            <a:fillRect/>
          </a:stretch>
        </p:blipFill>
        <p:spPr bwMode="auto">
          <a:xfrm>
            <a:off x="7924800" y="457200"/>
            <a:ext cx="650341" cy="1794095"/>
          </a:xfrm>
          <a:prstGeom prst="rect">
            <a:avLst/>
          </a:prstGeom>
          <a:noFill/>
        </p:spPr>
      </p:pic>
      <p:sp>
        <p:nvSpPr>
          <p:cNvPr id="5" name="Rectangle 4"/>
          <p:cNvSpPr/>
          <p:nvPr/>
        </p:nvSpPr>
        <p:spPr>
          <a:xfrm>
            <a:off x="0" y="6248400"/>
            <a:ext cx="8839200" cy="246221"/>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Problem</a:t>
            </a:r>
            <a:endParaRPr lang="en-US" u="sng" dirty="0"/>
          </a:p>
        </p:txBody>
      </p:sp>
      <p:sp>
        <p:nvSpPr>
          <p:cNvPr id="3" name="Content Placeholder 2"/>
          <p:cNvSpPr>
            <a:spLocks noGrp="1"/>
          </p:cNvSpPr>
          <p:nvPr>
            <p:ph sz="quarter" idx="1"/>
          </p:nvPr>
        </p:nvSpPr>
        <p:spPr/>
        <p:txBody>
          <a:bodyPr>
            <a:normAutofit/>
          </a:bodyPr>
          <a:lstStyle/>
          <a:p>
            <a:r>
              <a:rPr lang="en-US" dirty="0" smtClean="0"/>
              <a:t>What is the problem being addressed in the study?</a:t>
            </a:r>
          </a:p>
          <a:p>
            <a:pPr lvl="1"/>
            <a:r>
              <a:rPr lang="en-US" dirty="0" smtClean="0"/>
              <a:t>Obese adults and overweight children</a:t>
            </a:r>
          </a:p>
          <a:p>
            <a:pPr lvl="1">
              <a:buNone/>
            </a:pPr>
            <a:endParaRPr lang="en-US" dirty="0" smtClean="0"/>
          </a:p>
          <a:p>
            <a:pPr lvl="1"/>
            <a:r>
              <a:rPr lang="en-US" dirty="0" smtClean="0"/>
              <a:t>Effects of coping skills training in weight management programs on multiethnic populations</a:t>
            </a:r>
          </a:p>
          <a:p>
            <a:pPr lvl="1">
              <a:buNone/>
            </a:pPr>
            <a:endParaRPr lang="en-US" dirty="0" smtClean="0"/>
          </a:p>
          <a:p>
            <a:pPr lvl="1"/>
            <a:r>
              <a:rPr lang="en-US" dirty="0" smtClean="0"/>
              <a:t>“There are no data about interventions using CST to target multiethnic obese parents and their overweight children attending weight management program”</a:t>
            </a:r>
          </a:p>
          <a:p>
            <a:endParaRPr lang="en-US" dirty="0"/>
          </a:p>
        </p:txBody>
      </p:sp>
      <p:sp>
        <p:nvSpPr>
          <p:cNvPr id="5" name="Rectangle 4"/>
          <p:cNvSpPr/>
          <p:nvPr/>
        </p:nvSpPr>
        <p:spPr>
          <a:xfrm>
            <a:off x="381000" y="6096000"/>
            <a:ext cx="8305800" cy="400110"/>
          </a:xfrm>
          <a:prstGeom prst="rect">
            <a:avLst/>
          </a:prstGeom>
        </p:spPr>
        <p:txBody>
          <a:bodyPr wrap="square">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Purpose</a:t>
            </a:r>
            <a:endParaRPr lang="en-US" u="sng" dirty="0"/>
          </a:p>
        </p:txBody>
      </p:sp>
      <p:sp>
        <p:nvSpPr>
          <p:cNvPr id="3" name="Content Placeholder 2"/>
          <p:cNvSpPr>
            <a:spLocks noGrp="1"/>
          </p:cNvSpPr>
          <p:nvPr>
            <p:ph sz="quarter" idx="1"/>
          </p:nvPr>
        </p:nvSpPr>
        <p:spPr>
          <a:xfrm>
            <a:off x="3581400" y="1447800"/>
            <a:ext cx="5105400" cy="4678363"/>
          </a:xfrm>
        </p:spPr>
        <p:txBody>
          <a:bodyPr>
            <a:normAutofit/>
          </a:bodyPr>
          <a:lstStyle/>
          <a:p>
            <a:r>
              <a:rPr lang="en-US" sz="2900" dirty="0" smtClean="0"/>
              <a:t>“The purpose of this pilot study was to determine the effects of the addition of coping skills training for obese multiethnic parents whose overweight children were attending a weight management program”</a:t>
            </a:r>
            <a:endParaRPr lang="en-US" dirty="0"/>
          </a:p>
        </p:txBody>
      </p:sp>
      <p:pic>
        <p:nvPicPr>
          <p:cNvPr id="4" name="Picture 2" descr="C:\Users\Shannon\AppData\Local\Microsoft\Windows\Temporary Internet Files\Content.IE5\APFI5AJ8\MC900133549[1].wmf"/>
          <p:cNvPicPr>
            <a:picLocks noChangeAspect="1" noChangeArrowheads="1"/>
          </p:cNvPicPr>
          <p:nvPr/>
        </p:nvPicPr>
        <p:blipFill>
          <a:blip r:embed="rId3" cstate="print"/>
          <a:srcRect/>
          <a:stretch>
            <a:fillRect/>
          </a:stretch>
        </p:blipFill>
        <p:spPr bwMode="auto">
          <a:xfrm>
            <a:off x="228600" y="1371600"/>
            <a:ext cx="3297328" cy="4442233"/>
          </a:xfrm>
          <a:prstGeom prst="rect">
            <a:avLst/>
          </a:prstGeom>
          <a:noFill/>
        </p:spPr>
      </p:pic>
      <p:sp>
        <p:nvSpPr>
          <p:cNvPr id="7" name="TextBox 6"/>
          <p:cNvSpPr txBox="1"/>
          <p:nvPr/>
        </p:nvSpPr>
        <p:spPr>
          <a:xfrm>
            <a:off x="533400" y="6172200"/>
            <a:ext cx="81534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Research Question</a:t>
            </a:r>
            <a:endParaRPr lang="en-US" u="sng" dirty="0"/>
          </a:p>
        </p:txBody>
      </p:sp>
      <p:sp>
        <p:nvSpPr>
          <p:cNvPr id="3" name="Content Placeholder 2"/>
          <p:cNvSpPr>
            <a:spLocks noGrp="1"/>
          </p:cNvSpPr>
          <p:nvPr>
            <p:ph sz="quarter" idx="1"/>
          </p:nvPr>
        </p:nvSpPr>
        <p:spPr/>
        <p:txBody>
          <a:bodyPr/>
          <a:lstStyle/>
          <a:p>
            <a:pPr lvl="0"/>
            <a:r>
              <a:rPr lang="en-US" sz="2700" dirty="0" smtClean="0"/>
              <a:t> “What are the effects of the addition of coping skills training (CST) for obese multiethnic parents whose overweight children were attending a weight management program on clinical outcomes of parents and their children and health behavior outcomes of parents?”</a:t>
            </a:r>
            <a:endParaRPr lang="en-US" dirty="0"/>
          </a:p>
        </p:txBody>
      </p:sp>
      <p:sp>
        <p:nvSpPr>
          <p:cNvPr id="4" name="TextBox 3"/>
          <p:cNvSpPr txBox="1"/>
          <p:nvPr/>
        </p:nvSpPr>
        <p:spPr>
          <a:xfrm>
            <a:off x="457200" y="6172200"/>
            <a:ext cx="7010400" cy="677108"/>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p>
          <a:p>
            <a:pPr lvl="0"/>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Dependent Variables</a:t>
            </a:r>
            <a:endParaRPr lang="en-US" u="sng" dirty="0"/>
          </a:p>
        </p:txBody>
      </p:sp>
      <p:sp>
        <p:nvSpPr>
          <p:cNvPr id="3" name="Content Placeholder 2"/>
          <p:cNvSpPr>
            <a:spLocks noGrp="1"/>
          </p:cNvSpPr>
          <p:nvPr>
            <p:ph sz="quarter" idx="1"/>
          </p:nvPr>
        </p:nvSpPr>
        <p:spPr/>
        <p:txBody>
          <a:bodyPr>
            <a:normAutofit/>
          </a:bodyPr>
          <a:lstStyle/>
          <a:p>
            <a:pPr lvl="0"/>
            <a:r>
              <a:rPr lang="en-US" sz="2700" dirty="0" smtClean="0"/>
              <a:t>Height</a:t>
            </a:r>
          </a:p>
          <a:p>
            <a:pPr lvl="0"/>
            <a:endParaRPr lang="en-US" sz="2700" dirty="0" smtClean="0"/>
          </a:p>
          <a:p>
            <a:pPr lvl="0"/>
            <a:r>
              <a:rPr lang="en-US" sz="2700" b="1" u="sng" dirty="0" smtClean="0">
                <a:solidFill>
                  <a:srgbClr val="FF0000"/>
                </a:solidFill>
              </a:rPr>
              <a:t> w</a:t>
            </a:r>
            <a:r>
              <a:rPr lang="en-US" sz="2700" dirty="0" smtClean="0"/>
              <a:t>eight</a:t>
            </a:r>
          </a:p>
          <a:p>
            <a:pPr lvl="0"/>
            <a:endParaRPr lang="en-US" sz="2700" dirty="0" smtClean="0"/>
          </a:p>
          <a:p>
            <a:pPr lvl="0"/>
            <a:r>
              <a:rPr lang="en-US" sz="2700" b="1" u="sng" dirty="0" smtClean="0">
                <a:solidFill>
                  <a:srgbClr val="FF0000"/>
                </a:solidFill>
              </a:rPr>
              <a:t>c</a:t>
            </a:r>
            <a:r>
              <a:rPr lang="en-US" sz="2700" dirty="0" smtClean="0"/>
              <a:t>alculated BMI</a:t>
            </a:r>
          </a:p>
          <a:p>
            <a:pPr lvl="0"/>
            <a:endParaRPr lang="en-US" sz="2700" dirty="0" smtClean="0"/>
          </a:p>
          <a:p>
            <a:pPr lvl="0"/>
            <a:r>
              <a:rPr lang="en-US" sz="2700" b="1" u="sng" dirty="0" smtClean="0">
                <a:solidFill>
                  <a:srgbClr val="FF0000"/>
                </a:solidFill>
              </a:rPr>
              <a:t>b</a:t>
            </a:r>
            <a:r>
              <a:rPr lang="en-US" sz="2700" dirty="0" smtClean="0"/>
              <a:t>ody </a:t>
            </a:r>
            <a:r>
              <a:rPr lang="en-US" sz="2700" b="1" u="sng" dirty="0" smtClean="0">
                <a:solidFill>
                  <a:srgbClr val="FF0000"/>
                </a:solidFill>
              </a:rPr>
              <a:t>f</a:t>
            </a:r>
            <a:r>
              <a:rPr lang="en-US" sz="2700" dirty="0" smtClean="0"/>
              <a:t>at </a:t>
            </a:r>
            <a:r>
              <a:rPr lang="en-US" sz="2700" b="1" u="sng" dirty="0" smtClean="0">
                <a:solidFill>
                  <a:srgbClr val="FF0000"/>
                </a:solidFill>
              </a:rPr>
              <a:t>p</a:t>
            </a:r>
            <a:r>
              <a:rPr lang="en-US" sz="2700" dirty="0" smtClean="0"/>
              <a:t>ercentage (BFP)</a:t>
            </a:r>
          </a:p>
          <a:p>
            <a:pPr lvl="0"/>
            <a:endParaRPr lang="en-US" sz="2700" dirty="0" smtClean="0"/>
          </a:p>
          <a:p>
            <a:pPr lvl="0"/>
            <a:r>
              <a:rPr lang="en-US" sz="2700" b="1" u="sng" dirty="0" smtClean="0">
                <a:solidFill>
                  <a:srgbClr val="FF0000"/>
                </a:solidFill>
              </a:rPr>
              <a:t>p</a:t>
            </a:r>
            <a:r>
              <a:rPr lang="en-US" sz="2700" dirty="0" smtClean="0"/>
              <a:t>edometer </a:t>
            </a:r>
            <a:r>
              <a:rPr lang="en-US" sz="2700" b="1" u="sng" dirty="0" smtClean="0">
                <a:solidFill>
                  <a:srgbClr val="FF0000"/>
                </a:solidFill>
              </a:rPr>
              <a:t>s</a:t>
            </a:r>
            <a:r>
              <a:rPr lang="en-US" sz="2700" dirty="0" smtClean="0"/>
              <a:t>teps</a:t>
            </a:r>
          </a:p>
          <a:p>
            <a:pPr>
              <a:buNone/>
            </a:pPr>
            <a:endParaRPr lang="en-US" dirty="0"/>
          </a:p>
        </p:txBody>
      </p:sp>
      <p:pic>
        <p:nvPicPr>
          <p:cNvPr id="1026" name="Picture 2" descr="C:\Users\Brittany\AppData\Local\Microsoft\Windows\Temporary Internet Files\Content.IE5\P50VB74B\MC900001154[1].wmf"/>
          <p:cNvPicPr>
            <a:picLocks noChangeAspect="1" noChangeArrowheads="1"/>
          </p:cNvPicPr>
          <p:nvPr/>
        </p:nvPicPr>
        <p:blipFill>
          <a:blip r:embed="rId3" cstate="print"/>
          <a:srcRect/>
          <a:stretch>
            <a:fillRect/>
          </a:stretch>
        </p:blipFill>
        <p:spPr bwMode="auto">
          <a:xfrm>
            <a:off x="6209842" y="2514600"/>
            <a:ext cx="2249577" cy="367710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Independent Variables</a:t>
            </a:r>
            <a:endParaRPr lang="en-US" u="sng" dirty="0"/>
          </a:p>
        </p:txBody>
      </p:sp>
      <p:sp>
        <p:nvSpPr>
          <p:cNvPr id="3" name="Content Placeholder 2"/>
          <p:cNvSpPr>
            <a:spLocks noGrp="1"/>
          </p:cNvSpPr>
          <p:nvPr>
            <p:ph sz="quarter" idx="1"/>
          </p:nvPr>
        </p:nvSpPr>
        <p:spPr/>
        <p:txBody>
          <a:bodyPr/>
          <a:lstStyle/>
          <a:p>
            <a:pPr lvl="0"/>
            <a:r>
              <a:rPr lang="en-US" sz="2700" dirty="0" smtClean="0"/>
              <a:t>The nutrition and exercise education program.  </a:t>
            </a:r>
          </a:p>
          <a:p>
            <a:pPr lvl="0">
              <a:buNone/>
            </a:pPr>
            <a:endParaRPr lang="en-US" sz="2700" dirty="0" smtClean="0"/>
          </a:p>
          <a:p>
            <a:pPr lvl="0"/>
            <a:r>
              <a:rPr lang="en-US" sz="2700" dirty="0" smtClean="0"/>
              <a:t>Education on making better food choices and how to lower caloric intake.</a:t>
            </a:r>
          </a:p>
          <a:p>
            <a:pPr lvl="0">
              <a:buNone/>
            </a:pPr>
            <a:endParaRPr lang="en-US" sz="2700" dirty="0" smtClean="0"/>
          </a:p>
          <a:p>
            <a:pPr lvl="0"/>
            <a:r>
              <a:rPr lang="en-US" sz="2700" dirty="0" smtClean="0"/>
              <a:t>Exercise classes that were held twice a week.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Reviews</a:t>
            </a:r>
            <a:endParaRPr lang="en-US" u="sng" dirty="0"/>
          </a:p>
        </p:txBody>
      </p:sp>
      <p:sp>
        <p:nvSpPr>
          <p:cNvPr id="3" name="Content Placeholder 2"/>
          <p:cNvSpPr>
            <a:spLocks noGrp="1"/>
          </p:cNvSpPr>
          <p:nvPr>
            <p:ph sz="quarter" idx="1"/>
          </p:nvPr>
        </p:nvSpPr>
        <p:spPr>
          <a:xfrm>
            <a:off x="304800" y="2057400"/>
            <a:ext cx="8229600" cy="4525963"/>
          </a:xfrm>
        </p:spPr>
        <p:txBody>
          <a:bodyPr>
            <a:normAutofit fontScale="85000" lnSpcReduction="20000"/>
          </a:bodyPr>
          <a:lstStyle/>
          <a:p>
            <a:pPr lvl="0"/>
            <a:r>
              <a:rPr lang="en-US" dirty="0" smtClean="0"/>
              <a:t> </a:t>
            </a:r>
            <a:r>
              <a:rPr lang="en-US" sz="3900" dirty="0" smtClean="0"/>
              <a:t>The literature review for this study included relevant information regarding interventions for multiethnic obese parents and children.</a:t>
            </a:r>
          </a:p>
          <a:p>
            <a:pPr lvl="0">
              <a:buNone/>
            </a:pPr>
            <a:endParaRPr lang="en-US" sz="3900" dirty="0" smtClean="0"/>
          </a:p>
          <a:p>
            <a:pPr lvl="0"/>
            <a:r>
              <a:rPr lang="en-US" sz="3900" dirty="0" smtClean="0"/>
              <a:t>“Previous studies using nutrition education, exercise, and either behavior modification, behavioral therapy, or problem solving in family-based interventions with parents and children have demonstrated mixed results and predominately target White middle class families”</a:t>
            </a:r>
          </a:p>
          <a:p>
            <a:pPr>
              <a:buNone/>
            </a:pPr>
            <a:endParaRPr lang="en-US" dirty="0"/>
          </a:p>
        </p:txBody>
      </p:sp>
      <p:pic>
        <p:nvPicPr>
          <p:cNvPr id="2050" name="Picture 2" descr="C:\Users\Brittany\AppData\Local\Microsoft\Windows\Temporary Internet Files\Content.IE5\H4KC3YJQ\MC900359569[1].wmf"/>
          <p:cNvPicPr>
            <a:picLocks noChangeAspect="1" noChangeArrowheads="1"/>
          </p:cNvPicPr>
          <p:nvPr/>
        </p:nvPicPr>
        <p:blipFill>
          <a:blip r:embed="rId3" cstate="print"/>
          <a:srcRect/>
          <a:stretch>
            <a:fillRect/>
          </a:stretch>
        </p:blipFill>
        <p:spPr bwMode="auto">
          <a:xfrm>
            <a:off x="6934200" y="393278"/>
            <a:ext cx="1846017" cy="1587922"/>
          </a:xfrm>
          <a:prstGeom prst="rect">
            <a:avLst/>
          </a:prstGeom>
          <a:noFill/>
        </p:spPr>
      </p:pic>
      <p:sp>
        <p:nvSpPr>
          <p:cNvPr id="5" name="TextBox 4"/>
          <p:cNvSpPr txBox="1"/>
          <p:nvPr/>
        </p:nvSpPr>
        <p:spPr>
          <a:xfrm>
            <a:off x="609600" y="6457890"/>
            <a:ext cx="8153400"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Berry, D., </a:t>
            </a:r>
            <a:r>
              <a:rPr lang="en-US" sz="1000" dirty="0" err="1" smtClean="0">
                <a:latin typeface="Times New Roman" pitchFamily="18" charset="0"/>
                <a:cs typeface="Times New Roman" pitchFamily="18" charset="0"/>
              </a:rPr>
              <a:t>Savoye</a:t>
            </a:r>
            <a:r>
              <a:rPr lang="en-US" sz="1000" dirty="0" smtClean="0">
                <a:latin typeface="Times New Roman" pitchFamily="18" charset="0"/>
                <a:cs typeface="Times New Roman" pitchFamily="18" charset="0"/>
              </a:rPr>
              <a:t>, M., </a:t>
            </a:r>
            <a:r>
              <a:rPr lang="en-US" sz="1000" dirty="0" err="1" smtClean="0">
                <a:latin typeface="Times New Roman" pitchFamily="18" charset="0"/>
                <a:cs typeface="Times New Roman" pitchFamily="18" charset="0"/>
              </a:rPr>
              <a:t>Melkus</a:t>
            </a:r>
            <a:r>
              <a:rPr lang="en-US" sz="1000" dirty="0" smtClean="0">
                <a:latin typeface="Times New Roman" pitchFamily="18" charset="0"/>
                <a:cs typeface="Times New Roman" pitchFamily="18" charset="0"/>
              </a:rPr>
              <a:t>, G., &amp; Grey, M. (2007). An intervention for multiethnic obese parents and overweight children. </a:t>
            </a:r>
            <a:r>
              <a:rPr lang="en-US" sz="1000" i="1" dirty="0" smtClean="0">
                <a:latin typeface="Times New Roman" pitchFamily="18" charset="0"/>
                <a:cs typeface="Times New Roman" pitchFamily="18" charset="0"/>
              </a:rPr>
              <a:t>Applied Nursing Research</a:t>
            </a:r>
            <a:r>
              <a:rPr lang="en-US" sz="1000" dirty="0" smtClean="0">
                <a:latin typeface="Times New Roman" pitchFamily="18" charset="0"/>
                <a:cs typeface="Times New Roman" pitchFamily="18" charset="0"/>
              </a:rPr>
              <a:t>, 20, 63-71</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18">
      <a:dk1>
        <a:sysClr val="windowText" lastClr="000000"/>
      </a:dk1>
      <a:lt1>
        <a:sysClr val="window" lastClr="FFFFFF"/>
      </a:lt1>
      <a:dk2>
        <a:srgbClr val="696464"/>
      </a:dk2>
      <a:lt2>
        <a:srgbClr val="E9E5DC"/>
      </a:lt2>
      <a:accent1>
        <a:srgbClr val="4B9DE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366</TotalTime>
  <Words>4257</Words>
  <Application>Microsoft Office PowerPoint</Application>
  <PresentationFormat>On-screen Show (4:3)</PresentationFormat>
  <Paragraphs>284</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Equity</vt:lpstr>
      <vt:lpstr>Quantitative Research: An Intervention for multiethnic obese parents and overweight children</vt:lpstr>
      <vt:lpstr>Introduction</vt:lpstr>
      <vt:lpstr>Objectives</vt:lpstr>
      <vt:lpstr>Problem</vt:lpstr>
      <vt:lpstr>Purpose</vt:lpstr>
      <vt:lpstr>The Research Question</vt:lpstr>
      <vt:lpstr>Dependent Variables</vt:lpstr>
      <vt:lpstr>Independent Variables</vt:lpstr>
      <vt:lpstr>Literature Reviews</vt:lpstr>
      <vt:lpstr>Literature Review (Cont.)</vt:lpstr>
      <vt:lpstr>Study Design </vt:lpstr>
      <vt:lpstr>Sample Population</vt:lpstr>
      <vt:lpstr>How the Data was Collected</vt:lpstr>
      <vt:lpstr>Tools for Analyzing</vt:lpstr>
      <vt:lpstr>Results &amp; Conclusion</vt:lpstr>
      <vt:lpstr>Protection of Human Rights</vt:lpstr>
      <vt:lpstr>Strengths of the Study</vt:lpstr>
      <vt:lpstr>Limitations of the Study</vt:lpstr>
      <vt:lpstr>The Importance to Nursing</vt:lpstr>
      <vt:lpstr>Summary</vt:lpstr>
      <vt:lpstr>Summary (Cont.)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Brittany</dc:creator>
  <cp:lastModifiedBy> </cp:lastModifiedBy>
  <cp:revision>43</cp:revision>
  <dcterms:created xsi:type="dcterms:W3CDTF">2011-02-05T21:00:40Z</dcterms:created>
  <dcterms:modified xsi:type="dcterms:W3CDTF">2011-02-11T01:04:22Z</dcterms:modified>
</cp:coreProperties>
</file>