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8" r:id="rId2"/>
    <p:sldId id="256" r:id="rId3"/>
    <p:sldId id="257" r:id="rId4"/>
    <p:sldId id="270" r:id="rId5"/>
    <p:sldId id="271" r:id="rId6"/>
    <p:sldId id="260" r:id="rId7"/>
    <p:sldId id="261" r:id="rId8"/>
    <p:sldId id="262" r:id="rId9"/>
    <p:sldId id="263" r:id="rId10"/>
    <p:sldId id="264" r:id="rId11"/>
    <p:sldId id="266" r:id="rId12"/>
    <p:sldId id="267" r:id="rId13"/>
    <p:sldId id="268" r:id="rId14"/>
    <p:sldId id="269" r:id="rId15"/>
    <p:sldId id="25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351" autoAdjust="0"/>
  </p:normalViewPr>
  <p:slideViewPr>
    <p:cSldViewPr>
      <p:cViewPr>
        <p:scale>
          <a:sx n="48" d="100"/>
          <a:sy n="48" d="100"/>
        </p:scale>
        <p:origin x="-115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70945B9C-2350-472F-8D10-9D27B5DCDAFD}" type="datetimeFigureOut">
              <a:rPr lang="en-US"/>
              <a:pPr/>
              <a:t>2/25/2011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4581D1F-1AE6-4D50-A3B3-D6486E91D68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t>Nice use of pictures…For the next presentation, please include the members’ names, school, course, and date.</a:t>
            </a:r>
            <a:endParaRPr lang="en-US" b="1" u="sng" dirty="0" smtClean="0"/>
          </a:p>
        </p:txBody>
      </p:sp>
      <p:sp>
        <p:nvSpPr>
          <p:cNvPr id="24580" name="Slide Number Placeholder 3"/>
          <p:cNvSpPr>
            <a:spLocks noGrp="1"/>
          </p:cNvSpPr>
          <p:nvPr>
            <p:ph type="sldNum" sz="quarter" idx="5"/>
          </p:nvPr>
        </p:nvSpPr>
        <p:spPr bwMode="auto">
          <a:noFill/>
          <a:ln>
            <a:miter lim="800000"/>
            <a:headEnd/>
            <a:tailEnd/>
          </a:ln>
        </p:spPr>
        <p:txBody>
          <a:bodyPr/>
          <a:lstStyle/>
          <a:p>
            <a:fld id="{F925E4FD-B1C0-4042-83FC-498BB30720CF}"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Madeline believed that we as nurses need to discover our own beliefs about our cultural backgrounds before we can begin to understand anyone </a:t>
            </a:r>
            <a:r>
              <a:rPr lang="en-US" b="1" u="sng" dirty="0" err="1" smtClean="0"/>
              <a:t>elses</a:t>
            </a:r>
            <a:r>
              <a:rPr lang="en-US" b="1" u="sng" dirty="0" smtClean="0"/>
              <a:t>.</a:t>
            </a:r>
            <a:r>
              <a:rPr lang="en-US" dirty="0" smtClean="0"/>
              <a:t> After we have discovered our own beliefs, we can then work towards understanding and accepting other cultures. With this discovery and understanding, she then believed that we as nurses will gain an appreciation for different cultures. With this understanding we will also explore differences and commonalities among different cultures</a:t>
            </a:r>
            <a:r>
              <a:rPr lang="en-US" dirty="0" smtClean="0"/>
              <a:t>. </a:t>
            </a:r>
            <a:r>
              <a:rPr lang="en-US" b="1" u="sng" dirty="0" smtClean="0"/>
              <a:t>Citation??</a:t>
            </a:r>
            <a:endParaRPr lang="en-US" b="1" u="sng" dirty="0" smtClean="0"/>
          </a:p>
          <a:p>
            <a:pPr eaLnBrk="1" hangingPunct="1">
              <a:spcBef>
                <a:spcPct val="0"/>
              </a:spcBef>
            </a:pPr>
            <a:endParaRPr lang="en-US" dirty="0" smtClean="0"/>
          </a:p>
          <a:p>
            <a:pPr eaLnBrk="1" hangingPunct="1"/>
            <a:r>
              <a:rPr lang="en-US" dirty="0" err="1" smtClean="0">
                <a:latin typeface="Book Antiqua" pitchFamily="18" charset="0"/>
              </a:rPr>
              <a:t>Leininger</a:t>
            </a:r>
            <a:r>
              <a:rPr lang="en-US" dirty="0" smtClean="0">
                <a:latin typeface="Book Antiqua" pitchFamily="18" charset="0"/>
              </a:rPr>
              <a:t>, M., &amp; McFarland, M. R. (2002). </a:t>
            </a:r>
            <a:r>
              <a:rPr lang="en-US" i="1" dirty="0" err="1" smtClean="0">
                <a:latin typeface="Book Antiqua" pitchFamily="18" charset="0"/>
              </a:rPr>
              <a:t>Transcultural</a:t>
            </a:r>
            <a:r>
              <a:rPr lang="en-US" i="1" dirty="0" smtClean="0">
                <a:latin typeface="Book Antiqua" pitchFamily="18" charset="0"/>
              </a:rPr>
              <a:t> nursing: Concepts, theories, research, &amp; practice. </a:t>
            </a:r>
            <a:r>
              <a:rPr lang="en-US" dirty="0" smtClean="0">
                <a:latin typeface="Book Antiqua" pitchFamily="18" charset="0"/>
              </a:rPr>
              <a:t>New York, NY: McGraw-Hill.</a:t>
            </a:r>
          </a:p>
        </p:txBody>
      </p:sp>
      <p:sp>
        <p:nvSpPr>
          <p:cNvPr id="33796" name="Slide Number Placeholder 3"/>
          <p:cNvSpPr>
            <a:spLocks noGrp="1"/>
          </p:cNvSpPr>
          <p:nvPr>
            <p:ph type="sldNum" sz="quarter" idx="5"/>
          </p:nvPr>
        </p:nvSpPr>
        <p:spPr bwMode="auto">
          <a:noFill/>
          <a:ln>
            <a:miter lim="800000"/>
            <a:headEnd/>
            <a:tailEnd/>
          </a:ln>
        </p:spPr>
        <p:txBody>
          <a:bodyPr/>
          <a:lstStyle/>
          <a:p>
            <a:fld id="{75261CBB-8106-4FBC-BF42-BD4D62A64A04}"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Madeleine </a:t>
            </a:r>
            <a:r>
              <a:rPr lang="en-US" dirty="0" err="1" smtClean="0"/>
              <a:t>Leininger</a:t>
            </a:r>
            <a:r>
              <a:rPr lang="en-US" dirty="0" smtClean="0"/>
              <a:t> developed the Cultural Care Diversity and Universality Theory in the 1960’s in order to provide culturally congruent and complete care.  She developed this theory in hope of establishing a knowledge base guide to help nurses discover and use the knowledge in </a:t>
            </a:r>
            <a:r>
              <a:rPr lang="en-US" b="1" u="sng" dirty="0" err="1" smtClean="0"/>
              <a:t>T</a:t>
            </a:r>
            <a:r>
              <a:rPr lang="en-US" dirty="0" err="1" smtClean="0"/>
              <a:t>ranscultural</a:t>
            </a:r>
            <a:r>
              <a:rPr lang="en-US" dirty="0" smtClean="0"/>
              <a:t> practices. </a:t>
            </a:r>
            <a:r>
              <a:rPr lang="en-US" dirty="0" err="1" smtClean="0"/>
              <a:t>Leininger’s</a:t>
            </a:r>
            <a:r>
              <a:rPr lang="en-US" dirty="0" smtClean="0"/>
              <a:t> main concept in developing this theory was from a personal experience. She had the dream of helping children from other cultures until she realized that she was uneducated in other cultures and was without knowledge. She said that she felt hopeless which provided her with emotional and physical evidence that cultural knowledge needed to be found. (Parker, 2006)</a:t>
            </a:r>
            <a:r>
              <a:rPr lang="en-US" b="1" u="sng" strike="sngStrike" dirty="0" smtClean="0"/>
              <a:t>.</a:t>
            </a:r>
          </a:p>
          <a:p>
            <a:pPr eaLnBrk="1" hangingPunct="1">
              <a:spcBef>
                <a:spcPct val="0"/>
              </a:spcBef>
            </a:pPr>
            <a:endParaRPr lang="en-US" dirty="0" smtClean="0"/>
          </a:p>
          <a:p>
            <a:pPr eaLnBrk="1" hangingPunct="1">
              <a:spcBef>
                <a:spcPct val="0"/>
              </a:spcBef>
            </a:pPr>
            <a:r>
              <a:rPr lang="en-US" dirty="0" smtClean="0">
                <a:latin typeface="Times New Roman" pitchFamily="18" charset="0"/>
                <a:cs typeface="Times New Roman" pitchFamily="18" charset="0"/>
              </a:rPr>
              <a:t>Parker, M. (2006). </a:t>
            </a:r>
            <a:r>
              <a:rPr lang="en-US" i="1" dirty="0" smtClean="0">
                <a:latin typeface="Times New Roman" pitchFamily="18" charset="0"/>
                <a:cs typeface="Times New Roman" pitchFamily="18" charset="0"/>
              </a:rPr>
              <a:t>Nursing theories and nursing practice; 2nd edition</a:t>
            </a:r>
            <a:r>
              <a:rPr lang="en-US" dirty="0" smtClean="0">
                <a:latin typeface="Times New Roman" pitchFamily="18" charset="0"/>
                <a:cs typeface="Times New Roman" pitchFamily="18" charset="0"/>
              </a:rPr>
              <a:t>. Philadelphia, PA: F.A. Davis Company.</a:t>
            </a:r>
          </a:p>
          <a:p>
            <a:pPr eaLnBrk="1" hangingPunct="1">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a:lstStyle/>
          <a:p>
            <a:fld id="{C30CF00D-F595-44E6-9F77-01D5BF13F515}"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Commonalities are similarities between different cultures. Worldview and social structure explains the factors influencing the person such as religion, politics, family ties, education, and technology. Professional and generic care explains the differences between the types of care a person would receive. Generic is described as that such as a home remedy. Both types of these care concepts are influenced greatly when prepare and administering care. The three modalities are 1.) culture care preservation 2.) culture care accommodation and 3.) culture care </a:t>
            </a:r>
            <a:r>
              <a:rPr lang="en-US" b="1" u="sng" dirty="0" err="1" smtClean="0"/>
              <a:t>restructing</a:t>
            </a:r>
            <a:r>
              <a:rPr lang="en-US" dirty="0" smtClean="0"/>
              <a:t>. (Parker, 2006)</a:t>
            </a:r>
            <a:r>
              <a:rPr lang="en-US" b="1" u="sng" strike="sngStrike" dirty="0" smtClean="0"/>
              <a:t>.</a:t>
            </a:r>
          </a:p>
          <a:p>
            <a:pPr eaLnBrk="1" hangingPunct="1">
              <a:spcBef>
                <a:spcPct val="0"/>
              </a:spcBef>
            </a:pPr>
            <a:endParaRPr lang="en-US" dirty="0" smtClean="0"/>
          </a:p>
          <a:p>
            <a:pPr eaLnBrk="1" hangingPunct="1">
              <a:spcBef>
                <a:spcPct val="0"/>
              </a:spcBef>
            </a:pPr>
            <a:r>
              <a:rPr lang="en-US" dirty="0" smtClean="0">
                <a:latin typeface="Times New Roman" pitchFamily="18" charset="0"/>
                <a:cs typeface="Times New Roman" pitchFamily="18" charset="0"/>
              </a:rPr>
              <a:t>Parker, M. (2006). </a:t>
            </a:r>
            <a:r>
              <a:rPr lang="en-US" i="1" dirty="0" smtClean="0">
                <a:latin typeface="Times New Roman" pitchFamily="18" charset="0"/>
                <a:cs typeface="Times New Roman" pitchFamily="18" charset="0"/>
              </a:rPr>
              <a:t>Nursing theories and nursing practice; 2nd edition</a:t>
            </a:r>
            <a:r>
              <a:rPr lang="en-US" dirty="0" smtClean="0">
                <a:latin typeface="Times New Roman" pitchFamily="18" charset="0"/>
                <a:cs typeface="Times New Roman" pitchFamily="18" charset="0"/>
              </a:rPr>
              <a:t>. Philadelphia, PA: F.A. Davis Company.</a:t>
            </a:r>
          </a:p>
          <a:p>
            <a:pPr eaLnBrk="1" hangingPunct="1">
              <a:spcBef>
                <a:spcPct val="0"/>
              </a:spcBef>
            </a:pP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a:lstStyle/>
          <a:p>
            <a:fld id="{8A076C95-630E-410D-978D-DC96616A7DB2}"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r>
              <a:rPr lang="en-US" b="1" u="sng" dirty="0" smtClean="0">
                <a:latin typeface="Times New Roman" pitchFamily="18" charset="0"/>
                <a:cs typeface="Times New Roman" pitchFamily="18" charset="0"/>
              </a:rPr>
              <a:t>Where are the notes???</a:t>
            </a: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r>
              <a:rPr lang="en-US" dirty="0" smtClean="0">
                <a:latin typeface="Times New Roman" pitchFamily="18" charset="0"/>
                <a:cs typeface="Times New Roman" pitchFamily="18" charset="0"/>
              </a:rPr>
              <a:t>Parker</a:t>
            </a:r>
            <a:r>
              <a:rPr lang="en-US" dirty="0" smtClean="0">
                <a:latin typeface="Times New Roman" pitchFamily="18" charset="0"/>
                <a:cs typeface="Times New Roman" pitchFamily="18" charset="0"/>
              </a:rPr>
              <a:t>, M. (2006). </a:t>
            </a:r>
            <a:r>
              <a:rPr lang="en-US" i="1" dirty="0" smtClean="0">
                <a:latin typeface="Times New Roman" pitchFamily="18" charset="0"/>
                <a:cs typeface="Times New Roman" pitchFamily="18" charset="0"/>
              </a:rPr>
              <a:t>Nursing theories and nursing practice; 2nd edition</a:t>
            </a:r>
            <a:r>
              <a:rPr lang="en-US" dirty="0" smtClean="0">
                <a:latin typeface="Times New Roman" pitchFamily="18" charset="0"/>
                <a:cs typeface="Times New Roman" pitchFamily="18" charset="0"/>
              </a:rPr>
              <a:t>. Philadelphia, PA: F.A. Davis Company.</a:t>
            </a:r>
          </a:p>
          <a:p>
            <a:pPr eaLnBrk="1" hangingPunct="1">
              <a:spcBef>
                <a:spcPct val="0"/>
              </a:spcBef>
            </a:pP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a:lstStyle/>
          <a:p>
            <a:fld id="{6D24F370-533F-4241-9154-9E42D6B4BF22}"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latin typeface="Times New Roman" pitchFamily="18" charset="0"/>
                <a:cs typeface="Times New Roman" pitchFamily="18" charset="0"/>
              </a:rPr>
              <a:t>Where</a:t>
            </a:r>
            <a:r>
              <a:rPr lang="en-US" b="1" u="sng" baseline="0" dirty="0" smtClean="0">
                <a:latin typeface="Times New Roman" pitchFamily="18" charset="0"/>
                <a:cs typeface="Times New Roman" pitchFamily="18" charset="0"/>
              </a:rPr>
              <a:t> are the notes???</a:t>
            </a:r>
            <a:endParaRPr lang="en-US" b="1" u="sng" dirty="0" smtClean="0">
              <a:latin typeface="Times New Roman" pitchFamily="18" charset="0"/>
              <a:cs typeface="Times New Roman" pitchFamily="18" charset="0"/>
            </a:endParaRP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r>
              <a:rPr lang="en-US" dirty="0" smtClean="0">
                <a:latin typeface="Times New Roman" pitchFamily="18" charset="0"/>
                <a:cs typeface="Times New Roman" pitchFamily="18" charset="0"/>
              </a:rPr>
              <a:t>Parker</a:t>
            </a:r>
            <a:r>
              <a:rPr lang="en-US" dirty="0" smtClean="0">
                <a:latin typeface="Times New Roman" pitchFamily="18" charset="0"/>
                <a:cs typeface="Times New Roman" pitchFamily="18" charset="0"/>
              </a:rPr>
              <a:t>, M. (2006). </a:t>
            </a:r>
            <a:r>
              <a:rPr lang="en-US" i="1" dirty="0" smtClean="0">
                <a:latin typeface="Times New Roman" pitchFamily="18" charset="0"/>
                <a:cs typeface="Times New Roman" pitchFamily="18" charset="0"/>
              </a:rPr>
              <a:t>Nursing theories and nursing practice; 2nd edition</a:t>
            </a:r>
            <a:r>
              <a:rPr lang="en-US" dirty="0" smtClean="0">
                <a:latin typeface="Times New Roman" pitchFamily="18" charset="0"/>
                <a:cs typeface="Times New Roman" pitchFamily="18" charset="0"/>
              </a:rPr>
              <a:t>. Philadelphia, PA: F.A. Davis Company.</a:t>
            </a:r>
          </a:p>
          <a:p>
            <a:pPr eaLnBrk="1" hangingPunct="1">
              <a:spcBef>
                <a:spcPct val="0"/>
              </a:spcBef>
            </a:pPr>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a:lstStyle/>
          <a:p>
            <a:fld id="{71055A36-8BF1-49C3-B239-B0EC180C4A54}"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t>Do not use bullet points</a:t>
            </a:r>
            <a:r>
              <a:rPr lang="en-US" b="1" u="sng" baseline="0" dirty="0" smtClean="0"/>
              <a:t> in the reference list. Make it look like the reference page of a paper.</a:t>
            </a:r>
            <a:endParaRPr lang="en-US" b="1" u="sng" dirty="0" smtClean="0"/>
          </a:p>
        </p:txBody>
      </p:sp>
      <p:sp>
        <p:nvSpPr>
          <p:cNvPr id="38916" name="Slide Number Placeholder 3"/>
          <p:cNvSpPr>
            <a:spLocks noGrp="1"/>
          </p:cNvSpPr>
          <p:nvPr>
            <p:ph type="sldNum" sz="quarter" idx="5"/>
          </p:nvPr>
        </p:nvSpPr>
        <p:spPr bwMode="auto">
          <a:noFill/>
          <a:ln>
            <a:miter lim="800000"/>
            <a:headEnd/>
            <a:tailEnd/>
          </a:ln>
        </p:spPr>
        <p:txBody>
          <a:bodyPr/>
          <a:lstStyle/>
          <a:p>
            <a:fld id="{0C57B2D6-CFC8-4AC9-AF5C-9D24EF8E9025}" type="slidenum">
              <a:rPr lang="en-US"/>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solidFill>
                  <a:srgbClr val="000000"/>
                </a:solidFill>
              </a:rPr>
              <a:t>According to </a:t>
            </a:r>
            <a:r>
              <a:rPr lang="en-US" dirty="0" err="1" smtClean="0">
                <a:solidFill>
                  <a:srgbClr val="000000"/>
                </a:solidFill>
              </a:rPr>
              <a:t>Leininger</a:t>
            </a:r>
            <a:r>
              <a:rPr lang="en-US" dirty="0" smtClean="0">
                <a:solidFill>
                  <a:srgbClr val="000000"/>
                </a:solidFill>
              </a:rPr>
              <a:t> and McFarland (2002), Dr. </a:t>
            </a:r>
            <a:r>
              <a:rPr lang="en-US" dirty="0" err="1" smtClean="0">
                <a:solidFill>
                  <a:srgbClr val="000000"/>
                </a:solidFill>
              </a:rPr>
              <a:t>Leininger</a:t>
            </a:r>
            <a:r>
              <a:rPr lang="en-US" dirty="0" smtClean="0">
                <a:solidFill>
                  <a:srgbClr val="000000"/>
                </a:solidFill>
              </a:rPr>
              <a:t> is the founder and leader of the academic field of </a:t>
            </a:r>
            <a:r>
              <a:rPr lang="en-US" dirty="0" err="1" smtClean="0">
                <a:solidFill>
                  <a:srgbClr val="000000"/>
                </a:solidFill>
              </a:rPr>
              <a:t>transcultural</a:t>
            </a:r>
            <a:r>
              <a:rPr lang="en-US" dirty="0" smtClean="0">
                <a:solidFill>
                  <a:srgbClr val="000000"/>
                </a:solidFill>
              </a:rPr>
              <a:t> nursing with a comparative human care, theory, and research. Dr. </a:t>
            </a:r>
            <a:r>
              <a:rPr lang="en-US" dirty="0" err="1" smtClean="0">
                <a:solidFill>
                  <a:srgbClr val="000000"/>
                </a:solidFill>
              </a:rPr>
              <a:t>Leininger</a:t>
            </a:r>
            <a:r>
              <a:rPr lang="en-US" dirty="0" smtClean="0">
                <a:solidFill>
                  <a:srgbClr val="000000"/>
                </a:solidFill>
              </a:rPr>
              <a:t> is Professor Emeritus, College of Nursing, Wayne State University, Detroit, Michigan, and Adjunct Professor, College of Nursing, University of Nebraska, University of Nebraska Medical Center, Omaha, Nebraska. She is an internationally known </a:t>
            </a:r>
            <a:r>
              <a:rPr lang="en-US" dirty="0" err="1" smtClean="0">
                <a:solidFill>
                  <a:srgbClr val="000000"/>
                </a:solidFill>
              </a:rPr>
              <a:t>transcultural</a:t>
            </a:r>
            <a:r>
              <a:rPr lang="en-US" dirty="0" smtClean="0">
                <a:solidFill>
                  <a:srgbClr val="000000"/>
                </a:solidFill>
              </a:rPr>
              <a:t> nursing lecturer, educator, author, theorist, administrator, researcher, and consultant in nursing and anthropology. Known as a living legend of the American Academy of Nursing and an Emeritus Member of the American Association of Colleges of Nursing. Dr. </a:t>
            </a:r>
            <a:r>
              <a:rPr lang="en-US" dirty="0" err="1" smtClean="0">
                <a:solidFill>
                  <a:srgbClr val="000000"/>
                </a:solidFill>
              </a:rPr>
              <a:t>Leininger</a:t>
            </a:r>
            <a:r>
              <a:rPr lang="en-US" dirty="0" smtClean="0">
                <a:solidFill>
                  <a:srgbClr val="000000"/>
                </a:solidFill>
              </a:rPr>
              <a:t> is also one of the first to graduate professional nurses prepared with a PhD in cultural anthropology. (p. V</a:t>
            </a:r>
            <a:r>
              <a:rPr lang="en-US" dirty="0" smtClean="0">
                <a:solidFill>
                  <a:srgbClr val="000000"/>
                </a:solidFill>
              </a:rPr>
              <a:t>)</a:t>
            </a:r>
          </a:p>
          <a:p>
            <a:pPr eaLnBrk="1" hangingPunct="1">
              <a:spcBef>
                <a:spcPct val="0"/>
              </a:spcBef>
            </a:pPr>
            <a:endParaRPr lang="en-US" dirty="0" smtClean="0">
              <a:solidFill>
                <a:srgbClr val="000000"/>
              </a:solidFill>
            </a:endParaRPr>
          </a:p>
          <a:p>
            <a:pPr eaLnBrk="1" hangingPunct="1">
              <a:spcBef>
                <a:spcPct val="0"/>
              </a:spcBef>
            </a:pPr>
            <a:endParaRPr lang="en-US" dirty="0" smtClean="0">
              <a:solidFill>
                <a:srgbClr val="000000"/>
              </a:solidFill>
            </a:endParaRPr>
          </a:p>
          <a:p>
            <a:pPr eaLnBrk="1" hangingPunct="1">
              <a:spcBef>
                <a:spcPct val="0"/>
              </a:spcBef>
            </a:pPr>
            <a:r>
              <a:rPr lang="en-US" dirty="0" err="1" smtClean="0">
                <a:latin typeface="Book Antiqua" pitchFamily="18" charset="0"/>
              </a:rPr>
              <a:t>Leininger</a:t>
            </a:r>
            <a:r>
              <a:rPr lang="en-US" dirty="0" smtClean="0">
                <a:latin typeface="Book Antiqua" pitchFamily="18" charset="0"/>
              </a:rPr>
              <a:t>, M., &amp; McFarland, M. R. (2002). </a:t>
            </a:r>
            <a:r>
              <a:rPr lang="en-US" i="1" dirty="0" err="1" smtClean="0">
                <a:latin typeface="Book Antiqua" pitchFamily="18" charset="0"/>
              </a:rPr>
              <a:t>Transcultural</a:t>
            </a:r>
            <a:r>
              <a:rPr lang="en-US" i="1" dirty="0" smtClean="0">
                <a:latin typeface="Book Antiqua" pitchFamily="18" charset="0"/>
              </a:rPr>
              <a:t> nursing: Concepts, theories, research, &amp; practice. </a:t>
            </a:r>
            <a:r>
              <a:rPr lang="en-US" dirty="0" smtClean="0">
                <a:latin typeface="Book Antiqua" pitchFamily="18" charset="0"/>
              </a:rPr>
              <a:t>New York, NY: McGraw-Hill</a:t>
            </a:r>
            <a:r>
              <a:rPr lang="en-US" dirty="0" smtClean="0">
                <a:latin typeface="Book Antiqua" pitchFamily="18" charset="0"/>
              </a:rPr>
              <a:t>.</a:t>
            </a:r>
          </a:p>
          <a:p>
            <a:pPr eaLnBrk="1" hangingPunct="1">
              <a:spcBef>
                <a:spcPct val="0"/>
              </a:spcBef>
            </a:pPr>
            <a:endParaRPr lang="en-US" dirty="0" smtClean="0">
              <a:latin typeface="Book Antiqua" pitchFamily="18" charset="0"/>
            </a:endParaRPr>
          </a:p>
          <a:p>
            <a:pPr eaLnBrk="1" hangingPunct="1">
              <a:spcBef>
                <a:spcPct val="0"/>
              </a:spcBef>
            </a:pPr>
            <a:endParaRPr lang="en-US" dirty="0" smtClean="0">
              <a:latin typeface="Book Antiqua" pitchFamily="18" charset="0"/>
            </a:endParaRPr>
          </a:p>
          <a:p>
            <a:pPr eaLnBrk="1" hangingPunct="1">
              <a:spcBef>
                <a:spcPct val="0"/>
              </a:spcBef>
            </a:pPr>
            <a:r>
              <a:rPr lang="en-US" b="1" u="sng" dirty="0" smtClean="0">
                <a:solidFill>
                  <a:srgbClr val="000000"/>
                </a:solidFill>
              </a:rPr>
              <a:t>The</a:t>
            </a:r>
            <a:r>
              <a:rPr lang="en-US" b="1" u="sng" baseline="0" dirty="0" smtClean="0">
                <a:solidFill>
                  <a:srgbClr val="000000"/>
                </a:solidFill>
              </a:rPr>
              <a:t> purpose of bullet points is to provide a brief summary of what you are going to discuss. Your notes pages and slide bullet points are virtually the same wording. The notes pages are meant to augment the information in the slide. </a:t>
            </a:r>
            <a:endParaRPr lang="en-US" dirty="0" smtClean="0"/>
          </a:p>
        </p:txBody>
      </p:sp>
      <p:sp>
        <p:nvSpPr>
          <p:cNvPr id="25604" name="Slide Number Placeholder 3"/>
          <p:cNvSpPr>
            <a:spLocks noGrp="1"/>
          </p:cNvSpPr>
          <p:nvPr>
            <p:ph type="sldNum" sz="quarter" idx="5"/>
          </p:nvPr>
        </p:nvSpPr>
        <p:spPr bwMode="auto">
          <a:noFill/>
          <a:ln>
            <a:miter lim="800000"/>
            <a:headEnd/>
            <a:tailEnd/>
          </a:ln>
        </p:spPr>
        <p:txBody>
          <a:bodyPr/>
          <a:lstStyle/>
          <a:p>
            <a:fld id="{7BA06803-AFF7-4C2B-A28F-216C69E29B93}"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solidFill>
                  <a:srgbClr val="000000"/>
                </a:solidFill>
              </a:rPr>
              <a:t>According to </a:t>
            </a:r>
            <a:r>
              <a:rPr lang="en-US" dirty="0" err="1" smtClean="0">
                <a:solidFill>
                  <a:srgbClr val="000000"/>
                </a:solidFill>
              </a:rPr>
              <a:t>Leininger</a:t>
            </a:r>
            <a:r>
              <a:rPr lang="en-US" dirty="0" smtClean="0">
                <a:solidFill>
                  <a:srgbClr val="000000"/>
                </a:solidFill>
              </a:rPr>
              <a:t> and McFarland (2002), Dr. </a:t>
            </a:r>
            <a:r>
              <a:rPr lang="en-US" dirty="0" err="1" smtClean="0">
                <a:solidFill>
                  <a:srgbClr val="000000"/>
                </a:solidFill>
              </a:rPr>
              <a:t>Leininger</a:t>
            </a:r>
            <a:r>
              <a:rPr lang="en-US" dirty="0" smtClean="0">
                <a:solidFill>
                  <a:srgbClr val="000000"/>
                </a:solidFill>
              </a:rPr>
              <a:t> initiated the Nurse Scientist and several </a:t>
            </a:r>
            <a:r>
              <a:rPr lang="en-US" dirty="0" err="1" smtClean="0">
                <a:solidFill>
                  <a:srgbClr val="000000"/>
                </a:solidFill>
              </a:rPr>
              <a:t>transcultural</a:t>
            </a:r>
            <a:r>
              <a:rPr lang="en-US" dirty="0" smtClean="0">
                <a:solidFill>
                  <a:srgbClr val="000000"/>
                </a:solidFill>
              </a:rPr>
              <a:t> nursing programs in the 1970s and 1980s. She was also the editor of the Journal of </a:t>
            </a:r>
            <a:r>
              <a:rPr lang="en-US" dirty="0" err="1" smtClean="0">
                <a:solidFill>
                  <a:srgbClr val="000000"/>
                </a:solidFill>
              </a:rPr>
              <a:t>Transcultural</a:t>
            </a:r>
            <a:r>
              <a:rPr lang="en-US" dirty="0" smtClean="0">
                <a:solidFill>
                  <a:srgbClr val="000000"/>
                </a:solidFill>
              </a:rPr>
              <a:t> Nursing and started the </a:t>
            </a:r>
            <a:r>
              <a:rPr lang="en-US" dirty="0" err="1" smtClean="0">
                <a:solidFill>
                  <a:srgbClr val="000000"/>
                </a:solidFill>
              </a:rPr>
              <a:t>Transcultural</a:t>
            </a:r>
            <a:r>
              <a:rPr lang="en-US" dirty="0" smtClean="0">
                <a:solidFill>
                  <a:srgbClr val="000000"/>
                </a:solidFill>
              </a:rPr>
              <a:t> Nursing Society.  Also known as being a distinguished professor and lecturer on over 90 universities and has given over 1200 public addresses in the USA and overseas. Dr. </a:t>
            </a:r>
            <a:r>
              <a:rPr lang="en-US" dirty="0" err="1" smtClean="0">
                <a:solidFill>
                  <a:srgbClr val="000000"/>
                </a:solidFill>
              </a:rPr>
              <a:t>Leininger</a:t>
            </a:r>
            <a:r>
              <a:rPr lang="en-US" dirty="0" smtClean="0">
                <a:solidFill>
                  <a:srgbClr val="000000"/>
                </a:solidFill>
              </a:rPr>
              <a:t> is also the author and editor of 28 books and has published over 220 articles. She published the first qualitative nursing research book (1985), an early psychiatric nursing book (1960) and the first Culture Care Diversity and Universality theory book. Dr. </a:t>
            </a:r>
            <a:r>
              <a:rPr lang="en-US" dirty="0" err="1" smtClean="0">
                <a:solidFill>
                  <a:srgbClr val="000000"/>
                </a:solidFill>
              </a:rPr>
              <a:t>Leininger</a:t>
            </a:r>
            <a:r>
              <a:rPr lang="en-US" dirty="0" smtClean="0">
                <a:solidFill>
                  <a:srgbClr val="000000"/>
                </a:solidFill>
              </a:rPr>
              <a:t> resides in Omaha, Nebraska and is active as a worldwide </a:t>
            </a:r>
            <a:r>
              <a:rPr lang="en-US" dirty="0" err="1" smtClean="0">
                <a:solidFill>
                  <a:srgbClr val="000000"/>
                </a:solidFill>
              </a:rPr>
              <a:t>transcultural</a:t>
            </a:r>
            <a:r>
              <a:rPr lang="en-US" dirty="0" smtClean="0">
                <a:solidFill>
                  <a:srgbClr val="000000"/>
                </a:solidFill>
              </a:rPr>
              <a:t> nursing consultant, educator, lecturer, and writer. (</a:t>
            </a:r>
            <a:r>
              <a:rPr lang="en-US" dirty="0" err="1" smtClean="0">
                <a:solidFill>
                  <a:srgbClr val="000000"/>
                </a:solidFill>
              </a:rPr>
              <a:t>p.V</a:t>
            </a:r>
            <a:r>
              <a:rPr lang="en-US" dirty="0" smtClean="0">
                <a:solidFill>
                  <a:srgbClr val="000000"/>
                </a:solidFill>
              </a:rPr>
              <a:t>)</a:t>
            </a:r>
          </a:p>
          <a:p>
            <a:pPr eaLnBrk="1" hangingPunct="1">
              <a:spcBef>
                <a:spcPct val="0"/>
              </a:spcBef>
            </a:pPr>
            <a:endParaRPr lang="en-US" dirty="0" smtClean="0">
              <a:solidFill>
                <a:srgbClr val="000000"/>
              </a:solidFill>
            </a:endParaRPr>
          </a:p>
          <a:p>
            <a:pPr eaLnBrk="1" hangingPunct="1">
              <a:spcBef>
                <a:spcPct val="0"/>
              </a:spcBef>
            </a:pPr>
            <a:r>
              <a:rPr lang="en-US" dirty="0" err="1" smtClean="0">
                <a:latin typeface="Book Antiqua" pitchFamily="18" charset="0"/>
              </a:rPr>
              <a:t>Leininger</a:t>
            </a:r>
            <a:r>
              <a:rPr lang="en-US" dirty="0" smtClean="0">
                <a:latin typeface="Book Antiqua" pitchFamily="18" charset="0"/>
              </a:rPr>
              <a:t>, M., &amp; McFarland, M. R. (2002). </a:t>
            </a:r>
            <a:r>
              <a:rPr lang="en-US" i="1" dirty="0" err="1" smtClean="0">
                <a:latin typeface="Book Antiqua" pitchFamily="18" charset="0"/>
              </a:rPr>
              <a:t>Transcultural</a:t>
            </a:r>
            <a:r>
              <a:rPr lang="en-US" i="1" dirty="0" smtClean="0">
                <a:latin typeface="Book Antiqua" pitchFamily="18" charset="0"/>
              </a:rPr>
              <a:t> nursing: Concepts, theories, research, &amp; practice. </a:t>
            </a:r>
            <a:r>
              <a:rPr lang="en-US" dirty="0" smtClean="0">
                <a:latin typeface="Book Antiqua" pitchFamily="18" charset="0"/>
              </a:rPr>
              <a:t>New York, NY: McGraw-Hill.</a:t>
            </a:r>
          </a:p>
          <a:p>
            <a:pPr eaLnBrk="1" hangingPunct="1">
              <a:spcBef>
                <a:spcPct val="0"/>
              </a:spcBef>
            </a:pPr>
            <a:endParaRPr lang="en-US" dirty="0" smtClean="0">
              <a:solidFill>
                <a:srgbClr val="000000"/>
              </a:solidFill>
            </a:endParaRPr>
          </a:p>
          <a:p>
            <a:pPr eaLnBrk="1" hangingPunct="1">
              <a:spcBef>
                <a:spcPct val="0"/>
              </a:spcBef>
            </a:pPr>
            <a:endParaRPr lang="en-US" dirty="0" smtClean="0"/>
          </a:p>
          <a:p>
            <a:pPr eaLnBrk="1" hangingPunct="1">
              <a:spcBef>
                <a:spcPct val="0"/>
              </a:spcBef>
            </a:pPr>
            <a:r>
              <a:rPr lang="en-US" b="1" u="sng" dirty="0" smtClean="0"/>
              <a:t>See previous comment.</a:t>
            </a:r>
            <a:r>
              <a:rPr lang="en-US" b="1" u="sng" baseline="0" dirty="0" smtClean="0"/>
              <a:t> Additionally, when your slides are jam-packed with information, you risk losing the audience members attention.</a:t>
            </a:r>
            <a:endParaRPr lang="en-US" b="1" u="sng" dirty="0" smtClean="0"/>
          </a:p>
        </p:txBody>
      </p:sp>
      <p:sp>
        <p:nvSpPr>
          <p:cNvPr id="26628" name="Slide Number Placeholder 3"/>
          <p:cNvSpPr>
            <a:spLocks noGrp="1"/>
          </p:cNvSpPr>
          <p:nvPr>
            <p:ph type="sldNum" sz="quarter" idx="5"/>
          </p:nvPr>
        </p:nvSpPr>
        <p:spPr bwMode="auto">
          <a:noFill/>
          <a:ln>
            <a:miter lim="800000"/>
            <a:headEnd/>
            <a:tailEnd/>
          </a:ln>
        </p:spPr>
        <p:txBody>
          <a:bodyPr/>
          <a:lstStyle/>
          <a:p>
            <a:fld id="{4C9F2F69-B066-4635-AE56-7585F8C7E75A}"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Madeleine </a:t>
            </a:r>
            <a:r>
              <a:rPr lang="en-US" dirty="0" err="1" smtClean="0"/>
              <a:t>Leininger</a:t>
            </a:r>
            <a:r>
              <a:rPr lang="en-US" dirty="0" smtClean="0"/>
              <a:t> developed her theory from having worked in the hospital and gaining clinical expertise. It took about </a:t>
            </a:r>
            <a:r>
              <a:rPr lang="en-US" b="1" u="sng" dirty="0" smtClean="0"/>
              <a:t>3 </a:t>
            </a:r>
            <a:r>
              <a:rPr lang="en-US" dirty="0" smtClean="0"/>
              <a:t>decades to put the concept into practice.  While in the hospital setting she saw that the culture aspect was missing a link in nursing knowledge as well as in the practice.  Her concept of culture was derived from anthropology, or in other words, from studying other cultures, practices, and views.  Her concept of care was developing while working in the clinical setting (Nelson, 2006).</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b="1" u="sng" dirty="0" smtClean="0"/>
              <a:t>This paragraph</a:t>
            </a:r>
            <a:r>
              <a:rPr lang="en-US" b="1" u="sng" baseline="0" dirty="0" smtClean="0"/>
              <a:t> is not cited completely.</a:t>
            </a:r>
            <a:endParaRPr lang="en-US" b="1" u="sng"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D223135C-ACEF-4B07-9769-9A4D816C8C6F}"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err="1" smtClean="0"/>
              <a:t>Leininger’s</a:t>
            </a:r>
            <a:r>
              <a:rPr lang="en-US" dirty="0" smtClean="0"/>
              <a:t> concept ultimately developed through </a:t>
            </a:r>
            <a:r>
              <a:rPr lang="en-US" b="1" u="sng" dirty="0" smtClean="0"/>
              <a:t>2 </a:t>
            </a:r>
            <a:r>
              <a:rPr lang="en-US" dirty="0" smtClean="0"/>
              <a:t>concepts: caring &amp; culture.  In the </a:t>
            </a:r>
            <a:r>
              <a:rPr lang="en-US" b="1" u="sng" dirty="0" smtClean="0"/>
              <a:t>40s</a:t>
            </a:r>
            <a:r>
              <a:rPr lang="en-US" dirty="0" smtClean="0"/>
              <a:t> she worked first as a student nurse and then a staff nurse and acquired clinical skills and knowledge in the nursing practice.  In the </a:t>
            </a:r>
            <a:r>
              <a:rPr lang="en-US" b="1" dirty="0" smtClean="0"/>
              <a:t>50s </a:t>
            </a:r>
            <a:r>
              <a:rPr lang="en-US" dirty="0" smtClean="0"/>
              <a:t>she became a psychiatric nurse for children from different backgrounds and cultures.  She felt inadequate about providing care for these children of diverse backgrounds that wanted care in a different manner.  This is where she experienced culture shock and felt helpless. This prompted her to pursue her doctoral degree where put together the concept of caring and culture.  This then became the basis of the culture care theory (Nelson, 2006).</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dirty="0" smtClean="0"/>
              <a:t>What’s going on with the numbering system in the</a:t>
            </a:r>
            <a:r>
              <a:rPr lang="en-US" baseline="0" dirty="0" smtClean="0"/>
              <a:t> slide?</a:t>
            </a:r>
          </a:p>
          <a:p>
            <a:pPr eaLnBrk="1" hangingPunct="1">
              <a:spcBef>
                <a:spcPct val="0"/>
              </a:spcBef>
            </a:pPr>
            <a:r>
              <a:rPr lang="en-US" baseline="0" dirty="0" smtClean="0"/>
              <a:t>Again, there is too much information in the slide.</a:t>
            </a:r>
          </a:p>
          <a:p>
            <a:pPr eaLnBrk="1" hangingPunct="1">
              <a:spcBef>
                <a:spcPct val="0"/>
              </a:spcBef>
            </a:pPr>
            <a:r>
              <a:rPr lang="en-US" baseline="0" dirty="0" smtClean="0"/>
              <a:t>And…the notes are not cited completely. </a:t>
            </a:r>
            <a:endParaRPr lang="en-US" dirty="0" smtClean="0"/>
          </a:p>
          <a:p>
            <a:pPr eaLnBrk="1" hangingPunct="1">
              <a:spcBef>
                <a:spcPct val="0"/>
              </a:spcBef>
            </a:pPr>
            <a:endParaRPr lang="en-US" dirty="0" smtClean="0"/>
          </a:p>
        </p:txBody>
      </p:sp>
      <p:sp>
        <p:nvSpPr>
          <p:cNvPr id="28676" name="Slide Number Placeholder 3"/>
          <p:cNvSpPr>
            <a:spLocks noGrp="1"/>
          </p:cNvSpPr>
          <p:nvPr>
            <p:ph type="sldNum" sz="quarter" idx="5"/>
          </p:nvPr>
        </p:nvSpPr>
        <p:spPr bwMode="auto">
          <a:noFill/>
          <a:ln>
            <a:miter lim="800000"/>
            <a:headEnd/>
            <a:tailEnd/>
          </a:ln>
        </p:spPr>
        <p:txBody>
          <a:bodyPr/>
          <a:lstStyle/>
          <a:p>
            <a:fld id="{E433CF54-04F4-4702-AED0-B9A550721DD4}"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err="1" smtClean="0"/>
              <a:t>Leininger</a:t>
            </a:r>
            <a:r>
              <a:rPr lang="en-US" dirty="0" smtClean="0"/>
              <a:t> recognized the fact that nurses had a lack of knowledge about the variety of cultures that they could </a:t>
            </a:r>
            <a:r>
              <a:rPr lang="en-US" b="1" u="sng" dirty="0" err="1" smtClean="0"/>
              <a:t>possibley</a:t>
            </a:r>
            <a:r>
              <a:rPr lang="en-US" b="1" u="sng" dirty="0" smtClean="0"/>
              <a:t> </a:t>
            </a:r>
            <a:r>
              <a:rPr lang="en-US" dirty="0" smtClean="0"/>
              <a:t>be encountering. </a:t>
            </a:r>
          </a:p>
          <a:p>
            <a:pPr eaLnBrk="1" hangingPunct="1">
              <a:spcBef>
                <a:spcPct val="0"/>
              </a:spcBef>
            </a:pPr>
            <a:r>
              <a:rPr lang="en-US" dirty="0" smtClean="0"/>
              <a:t>She understood that the cultures would continue to change. </a:t>
            </a:r>
            <a:r>
              <a:rPr lang="en-US" dirty="0" err="1" smtClean="0"/>
              <a:t>Leininger</a:t>
            </a:r>
            <a:r>
              <a:rPr lang="en-US" dirty="0" smtClean="0"/>
              <a:t> wanted nurses to be passionate and willing to learn about different cultural backgrounds.</a:t>
            </a:r>
          </a:p>
          <a:p>
            <a:pPr eaLnBrk="1" hangingPunct="1">
              <a:spcBef>
                <a:spcPct val="0"/>
              </a:spcBef>
            </a:pPr>
            <a:r>
              <a:rPr lang="en-US" dirty="0" err="1" smtClean="0"/>
              <a:t>Transcultural</a:t>
            </a:r>
            <a:r>
              <a:rPr lang="en-US" dirty="0" smtClean="0"/>
              <a:t> nursing: essential for excellence... Madeleine </a:t>
            </a:r>
            <a:r>
              <a:rPr lang="en-US" dirty="0" err="1" smtClean="0"/>
              <a:t>Leininger</a:t>
            </a:r>
            <a:r>
              <a:rPr lang="en-US" dirty="0" smtClean="0"/>
              <a:t>. (1996). </a:t>
            </a:r>
            <a:r>
              <a:rPr lang="en-US" i="1" dirty="0" smtClean="0"/>
              <a:t>Nursing</a:t>
            </a:r>
            <a:r>
              <a:rPr lang="en-US" dirty="0" smtClean="0"/>
              <a:t>, 26(1), 76. Retrieved from </a:t>
            </a:r>
            <a:r>
              <a:rPr lang="en-US" dirty="0" err="1" smtClean="0"/>
              <a:t>EBSCO</a:t>
            </a:r>
            <a:r>
              <a:rPr lang="en-US" i="1" dirty="0" err="1" smtClean="0"/>
              <a:t>host</a:t>
            </a:r>
            <a:r>
              <a:rPr lang="en-US" dirty="0" smtClean="0"/>
              <a:t>.</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b="1" u="sng" dirty="0" smtClean="0"/>
              <a:t>These</a:t>
            </a:r>
            <a:r>
              <a:rPr lang="en-US" b="1" u="sng" baseline="0" dirty="0" smtClean="0"/>
              <a:t> notes are not formatted according to APA guidelines.</a:t>
            </a:r>
          </a:p>
          <a:p>
            <a:pPr eaLnBrk="1" hangingPunct="1">
              <a:spcBef>
                <a:spcPct val="0"/>
              </a:spcBef>
            </a:pPr>
            <a:endParaRPr lang="en-US" b="1" u="sng" baseline="0" dirty="0" smtClean="0"/>
          </a:p>
          <a:p>
            <a:pPr eaLnBrk="1" hangingPunct="1">
              <a:spcBef>
                <a:spcPct val="0"/>
              </a:spcBef>
            </a:pPr>
            <a:r>
              <a:rPr lang="en-US" b="1" u="sng" baseline="0" dirty="0" smtClean="0"/>
              <a:t>The last item in the slide is missing a bullet.</a:t>
            </a:r>
            <a:endParaRPr lang="en-US" b="1" u="sng" dirty="0" smtClean="0"/>
          </a:p>
        </p:txBody>
      </p:sp>
      <p:sp>
        <p:nvSpPr>
          <p:cNvPr id="29700" name="Slide Number Placeholder 3"/>
          <p:cNvSpPr>
            <a:spLocks noGrp="1"/>
          </p:cNvSpPr>
          <p:nvPr>
            <p:ph type="sldNum" sz="quarter" idx="5"/>
          </p:nvPr>
        </p:nvSpPr>
        <p:spPr bwMode="auto">
          <a:noFill/>
          <a:ln>
            <a:miter lim="800000"/>
            <a:headEnd/>
            <a:tailEnd/>
          </a:ln>
        </p:spPr>
        <p:txBody>
          <a:bodyPr/>
          <a:lstStyle/>
          <a:p>
            <a:fld id="{03FC2279-7D03-4C43-9B6A-3772A0C62E0F}"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When teaching her followers, she wanted to make clear that not all cultures were the same. Different cultures have different beliefs. For example, Saudi Arabian patients will not accept medication from the left hand of a nurse, they view that hand as unclean. Another example has to do with the Amish, and their belief of not using technology</a:t>
            </a:r>
            <a:r>
              <a:rPr lang="en-US" dirty="0" smtClean="0"/>
              <a:t>. </a:t>
            </a:r>
            <a:r>
              <a:rPr lang="en-US" b="1" u="sng" dirty="0" smtClean="0"/>
              <a:t>Citation??</a:t>
            </a:r>
            <a:endParaRPr lang="en-US" b="1" u="sng" dirty="0" smtClean="0"/>
          </a:p>
          <a:p>
            <a:pPr eaLnBrk="1" hangingPunct="1">
              <a:spcBef>
                <a:spcPct val="0"/>
              </a:spcBef>
            </a:pPr>
            <a:r>
              <a:rPr lang="en-US" dirty="0" smtClean="0"/>
              <a:t>	</a:t>
            </a:r>
            <a:r>
              <a:rPr lang="en-US" dirty="0" err="1" smtClean="0"/>
              <a:t>Leininger</a:t>
            </a:r>
            <a:r>
              <a:rPr lang="en-US" dirty="0" smtClean="0"/>
              <a:t> wanted to make it clear that understanding cultural differences is a </a:t>
            </a:r>
            <a:r>
              <a:rPr lang="en-US" b="1" u="sng" dirty="0" err="1" smtClean="0"/>
              <a:t>neccesity</a:t>
            </a:r>
            <a:r>
              <a:rPr lang="en-US" dirty="0" smtClean="0"/>
              <a:t>. Without the proper knowledge, patient interactions may be unsuccessful</a:t>
            </a:r>
            <a:r>
              <a:rPr lang="en-US" dirty="0" smtClean="0"/>
              <a:t>.</a:t>
            </a:r>
          </a:p>
          <a:p>
            <a:pPr eaLnBrk="1" hangingPunct="1">
              <a:spcBef>
                <a:spcPct val="0"/>
              </a:spcBef>
            </a:pPr>
            <a:endParaRPr lang="en-US" b="1" u="sng" dirty="0" smtClean="0"/>
          </a:p>
          <a:p>
            <a:pPr eaLnBrk="1" hangingPunct="1">
              <a:spcBef>
                <a:spcPct val="0"/>
              </a:spcBef>
            </a:pPr>
            <a:r>
              <a:rPr lang="en-US" b="1" u="sng" dirty="0" smtClean="0"/>
              <a:t>The notes are not formatted accurately.</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dirty="0" err="1" smtClean="0"/>
              <a:t>Transcultural</a:t>
            </a:r>
            <a:r>
              <a:rPr lang="en-US" dirty="0" smtClean="0"/>
              <a:t> nursing: essential for excellence... Madeleine </a:t>
            </a:r>
            <a:r>
              <a:rPr lang="en-US" dirty="0" err="1" smtClean="0"/>
              <a:t>Leininger</a:t>
            </a:r>
            <a:r>
              <a:rPr lang="en-US" dirty="0" smtClean="0"/>
              <a:t>. (1996). </a:t>
            </a:r>
            <a:r>
              <a:rPr lang="en-US" i="1" dirty="0" smtClean="0"/>
              <a:t>Nursing</a:t>
            </a:r>
            <a:r>
              <a:rPr lang="en-US" dirty="0" smtClean="0"/>
              <a:t>, 26(1), 76. Retrieved from </a:t>
            </a:r>
            <a:r>
              <a:rPr lang="en-US" dirty="0" err="1" smtClean="0"/>
              <a:t>EBSCO</a:t>
            </a:r>
            <a:r>
              <a:rPr lang="en-US" i="1" dirty="0" err="1" smtClean="0"/>
              <a:t>host</a:t>
            </a:r>
            <a:r>
              <a:rPr lang="en-US" dirty="0" smtClean="0"/>
              <a:t>.</a:t>
            </a:r>
          </a:p>
        </p:txBody>
      </p:sp>
      <p:sp>
        <p:nvSpPr>
          <p:cNvPr id="30724" name="Slide Number Placeholder 3"/>
          <p:cNvSpPr>
            <a:spLocks noGrp="1"/>
          </p:cNvSpPr>
          <p:nvPr>
            <p:ph type="sldNum" sz="quarter" idx="5"/>
          </p:nvPr>
        </p:nvSpPr>
        <p:spPr bwMode="auto">
          <a:noFill/>
          <a:ln>
            <a:miter lim="800000"/>
            <a:headEnd/>
            <a:tailEnd/>
          </a:ln>
        </p:spPr>
        <p:txBody>
          <a:bodyPr/>
          <a:lstStyle/>
          <a:p>
            <a:fld id="{3AF8A5F7-92D5-4B26-A224-6EE69B299691}"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Those who are aware of Madeleine’s teaching about the need for understanding different cultures are looked highly upon. Our society is constantly changing </a:t>
            </a:r>
            <a:r>
              <a:rPr lang="en-US" b="1" u="sng" dirty="0" smtClean="0"/>
              <a:t>&amp;</a:t>
            </a:r>
            <a:r>
              <a:rPr lang="en-US" dirty="0" smtClean="0"/>
              <a:t> </a:t>
            </a:r>
            <a:r>
              <a:rPr lang="en-US" dirty="0" err="1" smtClean="0"/>
              <a:t>Leininger</a:t>
            </a:r>
            <a:r>
              <a:rPr lang="en-US" dirty="0" smtClean="0"/>
              <a:t> recognized that it was becoming a necessity to incorporate culture beliefs into nursing. For example, folk healers and </a:t>
            </a:r>
            <a:r>
              <a:rPr lang="en-US" b="1" u="sng" dirty="0" err="1" smtClean="0"/>
              <a:t>herble</a:t>
            </a:r>
            <a:r>
              <a:rPr lang="en-US" dirty="0" smtClean="0"/>
              <a:t> medicines are now accepted in hospital settings, as long as it does not interfere with treatment. Nurses who followed the </a:t>
            </a:r>
            <a:r>
              <a:rPr lang="en-US" dirty="0" err="1" smtClean="0"/>
              <a:t>transcultural</a:t>
            </a:r>
            <a:r>
              <a:rPr lang="en-US" dirty="0" smtClean="0"/>
              <a:t> theory would be aware of these beliefs and how to successfully incorporate them with treatment</a:t>
            </a:r>
            <a:r>
              <a:rPr lang="en-US" dirty="0" smtClean="0"/>
              <a:t>.  </a:t>
            </a:r>
            <a:r>
              <a:rPr lang="en-US" b="1" u="sng" dirty="0" smtClean="0"/>
              <a:t>Citation??</a:t>
            </a:r>
          </a:p>
          <a:p>
            <a:pPr eaLnBrk="1" hangingPunct="1">
              <a:spcBef>
                <a:spcPct val="0"/>
              </a:spcBef>
            </a:pPr>
            <a:endParaRPr lang="en-US" b="1" u="sng" dirty="0" smtClean="0"/>
          </a:p>
          <a:p>
            <a:pPr eaLnBrk="1" hangingPunct="1">
              <a:spcBef>
                <a:spcPct val="0"/>
              </a:spcBef>
            </a:pPr>
            <a:endParaRPr lang="en-US" b="1" u="sng" dirty="0" smtClean="0"/>
          </a:p>
          <a:p>
            <a:pPr eaLnBrk="1" hangingPunct="1">
              <a:spcBef>
                <a:spcPct val="0"/>
              </a:spcBef>
            </a:pPr>
            <a:r>
              <a:rPr lang="en-US" b="1" u="sng" dirty="0" smtClean="0"/>
              <a:t>The notes do not add anything new</a:t>
            </a:r>
            <a:r>
              <a:rPr lang="en-US" b="1" u="sng" baseline="0" dirty="0" smtClean="0"/>
              <a:t> to the discussion.</a:t>
            </a:r>
            <a:endParaRPr lang="en-US" b="1" u="sng" dirty="0" smtClean="0"/>
          </a:p>
        </p:txBody>
      </p:sp>
      <p:sp>
        <p:nvSpPr>
          <p:cNvPr id="31748" name="Slide Number Placeholder 3"/>
          <p:cNvSpPr>
            <a:spLocks noGrp="1"/>
          </p:cNvSpPr>
          <p:nvPr>
            <p:ph type="sldNum" sz="quarter" idx="5"/>
          </p:nvPr>
        </p:nvSpPr>
        <p:spPr bwMode="auto">
          <a:noFill/>
          <a:ln>
            <a:miter lim="800000"/>
            <a:headEnd/>
            <a:tailEnd/>
          </a:ln>
        </p:spPr>
        <p:txBody>
          <a:bodyPr/>
          <a:lstStyle/>
          <a:p>
            <a:fld id="{DFAC6C36-B80A-4288-BC4F-E8AC6EB69A75}"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err="1" smtClean="0"/>
              <a:t>Leinenger</a:t>
            </a:r>
            <a:r>
              <a:rPr lang="en-US" dirty="0" smtClean="0"/>
              <a:t> believed that when her theory was learned and incorporated with everyday patient interactions, the nurse will benefit. Understanding a patients culture and respecting their beliefs can allow the patient to gain trust. </a:t>
            </a:r>
            <a:r>
              <a:rPr lang="en-US" dirty="0" smtClean="0"/>
              <a:t> </a:t>
            </a:r>
            <a:r>
              <a:rPr lang="en-US" b="1" u="sng" dirty="0" smtClean="0"/>
              <a:t>Citation??</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b="1" u="sng" dirty="0" smtClean="0"/>
              <a:t>There is more information in the slide than in the notes. It</a:t>
            </a:r>
            <a:r>
              <a:rPr lang="en-US" b="1" u="sng" baseline="0" dirty="0" smtClean="0"/>
              <a:t> should be the opposite.</a:t>
            </a:r>
          </a:p>
          <a:p>
            <a:pPr eaLnBrk="1" hangingPunct="1">
              <a:spcBef>
                <a:spcPct val="0"/>
              </a:spcBef>
            </a:pPr>
            <a:endParaRPr lang="en-US" baseline="0" dirty="0" smtClean="0"/>
          </a:p>
          <a:p>
            <a:pPr eaLnBrk="1" hangingPunct="1">
              <a:spcBef>
                <a:spcPct val="0"/>
              </a:spcBef>
            </a:pPr>
            <a:endParaRPr lang="en-US" dirty="0" smtClean="0"/>
          </a:p>
          <a:p>
            <a:pPr eaLnBrk="1" hangingPunct="1">
              <a:spcBef>
                <a:spcPct val="0"/>
              </a:spcBef>
            </a:pPr>
            <a:r>
              <a:rPr lang="en-US" dirty="0" err="1" smtClean="0"/>
              <a:t>Transcultural</a:t>
            </a:r>
            <a:r>
              <a:rPr lang="en-US" dirty="0" smtClean="0"/>
              <a:t> nursing: essential for excellence... Madeleine </a:t>
            </a:r>
            <a:r>
              <a:rPr lang="en-US" dirty="0" err="1" smtClean="0"/>
              <a:t>Leininger</a:t>
            </a:r>
            <a:r>
              <a:rPr lang="en-US" dirty="0" smtClean="0"/>
              <a:t>. (1996). </a:t>
            </a:r>
            <a:r>
              <a:rPr lang="en-US" i="1" dirty="0" smtClean="0"/>
              <a:t>Nursing</a:t>
            </a:r>
            <a:r>
              <a:rPr lang="en-US" dirty="0" smtClean="0"/>
              <a:t>, 26(1), 76. Retrieved from </a:t>
            </a:r>
            <a:r>
              <a:rPr lang="en-US" dirty="0" err="1" smtClean="0"/>
              <a:t>EBSCO</a:t>
            </a:r>
            <a:r>
              <a:rPr lang="en-US" i="1" dirty="0" err="1" smtClean="0"/>
              <a:t>host</a:t>
            </a:r>
            <a:r>
              <a:rPr lang="en-US" dirty="0" smtClean="0"/>
              <a:t>.</a:t>
            </a:r>
          </a:p>
        </p:txBody>
      </p:sp>
      <p:sp>
        <p:nvSpPr>
          <p:cNvPr id="32772" name="Slide Number Placeholder 3"/>
          <p:cNvSpPr>
            <a:spLocks noGrp="1"/>
          </p:cNvSpPr>
          <p:nvPr>
            <p:ph type="sldNum" sz="quarter" idx="5"/>
          </p:nvPr>
        </p:nvSpPr>
        <p:spPr bwMode="auto">
          <a:noFill/>
          <a:ln>
            <a:miter lim="800000"/>
            <a:headEnd/>
            <a:tailEnd/>
          </a:ln>
        </p:spPr>
        <p:txBody>
          <a:bodyPr/>
          <a:lstStyle/>
          <a:p>
            <a:fld id="{66D6E94D-AD59-4E7E-8AA0-7AF2AC3B0A68}"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a:lvl1pPr>
          </a:lstStyle>
          <a:p>
            <a:fld id="{0ACF4994-D166-4C81-95D5-7CE87162617A}" type="datetimeFigureOut">
              <a:rPr lang="en-US"/>
              <a:pPr/>
              <a:t>2/25/2011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defRPr sz="1100"/>
            </a:lvl1pPr>
          </a:lstStyle>
          <a:p>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defRPr sz="1300">
                <a:solidFill>
                  <a:srgbClr val="FFFFFF"/>
                </a:solidFill>
              </a:defRPr>
            </a:lvl1pPr>
          </a:lstStyle>
          <a:p>
            <a:fld id="{14ADCE6D-A56C-4FA4-85E3-B5E411D5419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00AEF765-D152-4E0F-A734-7577B61995EC}" type="datetimeFigureOut">
              <a:rPr lang="en-US"/>
              <a:pPr/>
              <a:t>2/25/2011</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FAFE122-C36A-4262-B3A0-09D7C6D9688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22098554-0B85-4EF0-B96F-E45023A3C110}" type="datetimeFigureOut">
              <a:rPr lang="en-US"/>
              <a:pPr/>
              <a:t>2/25/2011</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02B0A720-3D33-4B72-A79F-1CEC214243A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fld id="{E306772B-20F6-4ED5-90F5-C1B84CA95514}" type="datetimeFigureOut">
              <a:rPr lang="en-US"/>
              <a:pPr/>
              <a:t>2/25/2011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852B9A-A859-49AD-A798-71F3A8A8EB8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fld id="{82E7F87B-2312-4898-8497-1ECE4AF8988B}" type="datetimeFigureOut">
              <a:rPr lang="en-US"/>
              <a:pPr/>
              <a:t>2/25/2011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fld id="{A12AC8FB-098C-47AF-9170-7001F9CDEDFF}"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66BCAE14-B7B4-4C81-8E6E-8A7920737B7C}" type="datetimeFigureOut">
              <a:rPr lang="en-US"/>
              <a:pPr/>
              <a:t>2/25/2011</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0703A53D-3464-4BFC-9C65-775E81F02ED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fld id="{306F0EE1-EC03-441F-9837-FCC4AE422BC9}" type="datetimeFigureOut">
              <a:rPr lang="en-US"/>
              <a:pPr/>
              <a:t>2/25/2011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defRPr/>
            </a:lvl1pPr>
          </a:lstStyle>
          <a:p>
            <a:fld id="{AC88CB39-D2B4-4D14-928B-88895EFC24F6}"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931ED554-6743-4F02-832E-E2B1D450086D}" type="datetimeFigureOut">
              <a:rPr lang="en-US"/>
              <a:pPr/>
              <a:t>2/25/2011</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88B8FD3-932A-4E51-B11F-B682A21BB0C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50BBBDE0-4D5B-4071-9965-1F1C2ACCAC37}" type="datetimeFigureOut">
              <a:rPr lang="en-US"/>
              <a:pPr/>
              <a:t>2/25/2011</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E7A2B47-594D-4654-B824-0A3DB296BFC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fld id="{73E4A2E6-9885-4B5A-AD12-862D9ECF3FB2}" type="datetimeFigureOut">
              <a:rPr lang="en-US"/>
              <a:pPr/>
              <a:t>2/25/2011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fld id="{34266A4E-586B-4C6F-8AEB-B02413F84C5E}"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fld id="{29A144D3-A22F-46E4-AB68-9350FEEC0B02}" type="datetimeFigureOut">
              <a:rPr lang="en-US"/>
              <a:pPr/>
              <a:t>2/25/2011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defRPr sz="900"/>
            </a:lvl1pPr>
          </a:lstStyle>
          <a:p>
            <a:fld id="{31006A66-605A-41D1-BC4E-8966F3EEC468}"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wrap="square" lIns="91440" tIns="45720" rIns="91440" bIns="45720" numCol="1" anchor="b" anchorCtr="0" compatLnSpc="1">
            <a:prstTxWarp prst="textNoShape">
              <a:avLst/>
            </a:prstTxWarp>
          </a:bodyPr>
          <a:lstStyle>
            <a:lvl1pPr>
              <a:defRPr sz="1000">
                <a:latin typeface="Century Gothic" pitchFamily="34" charset="0"/>
              </a:defRPr>
            </a:lvl1pPr>
          </a:lstStyle>
          <a:p>
            <a:fld id="{8C8F4091-FCFE-404B-8A2C-036FA2128F0D}" type="datetimeFigureOut">
              <a:rPr lang="en-US"/>
              <a:pPr/>
              <a:t>2/25/2011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wrap="square" lIns="91440" tIns="45720" rIns="91440" bIns="45720" numCol="1" anchor="b" anchorCtr="0" compatLnSpc="1">
            <a:prstTxWarp prst="textNoShape">
              <a:avLst/>
            </a:prstTxWarp>
          </a:bodyPr>
          <a:lstStyle>
            <a:lvl1pPr algn="r">
              <a:defRPr sz="1000">
                <a:latin typeface="Century Gothic" pitchFamily="34" charset="0"/>
              </a:defRPr>
            </a:lvl1pPr>
          </a:lstStyle>
          <a:p>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wrap="square" lIns="91440" tIns="45720" rIns="91440" bIns="45720" numCol="1" anchor="b" anchorCtr="0" compatLnSpc="1">
            <a:prstTxWarp prst="textNoShape">
              <a:avLst/>
            </a:prstTxWarp>
          </a:bodyPr>
          <a:lstStyle>
            <a:lvl1pPr algn="ctr">
              <a:defRPr sz="1200">
                <a:latin typeface="Century Gothic" pitchFamily="34" charset="0"/>
              </a:defRPr>
            </a:lvl1pPr>
          </a:lstStyle>
          <a:p>
            <a:fld id="{B9905D6B-2D2E-43E0-9AF7-E54ACC8F7815}"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49" r:id="rId1"/>
    <p:sldLayoutId id="2147483750" r:id="rId2"/>
    <p:sldLayoutId id="2147483751" r:id="rId3"/>
    <p:sldLayoutId id="2147483744" r:id="rId4"/>
    <p:sldLayoutId id="2147483752" r:id="rId5"/>
    <p:sldLayoutId id="2147483745" r:id="rId6"/>
    <p:sldLayoutId id="2147483746" r:id="rId7"/>
    <p:sldLayoutId id="2147483753" r:id="rId8"/>
    <p:sldLayoutId id="2147483754" r:id="rId9"/>
    <p:sldLayoutId id="2147483747" r:id="rId10"/>
    <p:sldLayoutId id="2147483748"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cstate="print"/>
          <a:srcRect/>
          <a:stretch>
            <a:fillRect/>
          </a:stretch>
        </p:blipFill>
        <p:spPr bwMode="auto">
          <a:xfrm>
            <a:off x="838200" y="2887663"/>
            <a:ext cx="1766888" cy="2989262"/>
          </a:xfrm>
          <a:prstGeom prst="rect">
            <a:avLst/>
          </a:prstGeom>
          <a:noFill/>
          <a:ln w="9525">
            <a:noFill/>
            <a:miter lim="800000"/>
            <a:headEnd/>
            <a:tailEnd/>
          </a:ln>
        </p:spPr>
      </p:pic>
      <p:pic>
        <p:nvPicPr>
          <p:cNvPr id="8195" name="Picture 3"/>
          <p:cNvPicPr>
            <a:picLocks noChangeAspect="1" noChangeArrowheads="1"/>
          </p:cNvPicPr>
          <p:nvPr/>
        </p:nvPicPr>
        <p:blipFill>
          <a:blip r:embed="rId4" cstate="print"/>
          <a:srcRect/>
          <a:stretch>
            <a:fillRect/>
          </a:stretch>
        </p:blipFill>
        <p:spPr bwMode="auto">
          <a:xfrm>
            <a:off x="6553200" y="2887663"/>
            <a:ext cx="1828800" cy="2981325"/>
          </a:xfrm>
          <a:prstGeom prst="rect">
            <a:avLst/>
          </a:prstGeom>
          <a:noFill/>
          <a:ln w="9525">
            <a:noFill/>
            <a:miter lim="800000"/>
            <a:headEnd/>
            <a:tailEnd/>
          </a:ln>
        </p:spPr>
      </p:pic>
      <p:pic>
        <p:nvPicPr>
          <p:cNvPr id="8196" name="Picture 4"/>
          <p:cNvPicPr>
            <a:picLocks noChangeAspect="1" noChangeArrowheads="1"/>
          </p:cNvPicPr>
          <p:nvPr/>
        </p:nvPicPr>
        <p:blipFill>
          <a:blip r:embed="rId5" cstate="print"/>
          <a:srcRect/>
          <a:stretch>
            <a:fillRect/>
          </a:stretch>
        </p:blipFill>
        <p:spPr bwMode="auto">
          <a:xfrm>
            <a:off x="3784600" y="2887663"/>
            <a:ext cx="1766888" cy="2989262"/>
          </a:xfrm>
          <a:prstGeom prst="rect">
            <a:avLst/>
          </a:prstGeom>
          <a:noFill/>
          <a:ln w="9525">
            <a:noFill/>
            <a:miter lim="800000"/>
            <a:headEnd/>
            <a:tailEnd/>
          </a:ln>
        </p:spPr>
      </p:pic>
      <p:sp>
        <p:nvSpPr>
          <p:cNvPr id="7" name="Title 6"/>
          <p:cNvSpPr>
            <a:spLocks noGrp="1"/>
          </p:cNvSpPr>
          <p:nvPr>
            <p:ph type="title"/>
          </p:nvPr>
        </p:nvSpPr>
        <p:spPr/>
        <p:txBody>
          <a:bodyPr>
            <a:noAutofit/>
          </a:bodyPr>
          <a:lstStyle/>
          <a:p>
            <a:pPr marL="484632" indent="0" algn="ctr" eaLnBrk="1" fontAlgn="auto" hangingPunct="1">
              <a:spcAft>
                <a:spcPts val="0"/>
              </a:spcAft>
              <a:defRPr/>
            </a:pPr>
            <a:r>
              <a:rPr lang="en-US" sz="9600" b="1" dirty="0" smtClean="0">
                <a:solidFill>
                  <a:schemeClr val="accent1">
                    <a:tint val="83000"/>
                    <a:satMod val="150000"/>
                  </a:schemeClr>
                </a:solidFill>
                <a:latin typeface="Kunstler Script" pitchFamily="66" charset="0"/>
              </a:rPr>
              <a:t>Madeleine </a:t>
            </a:r>
            <a:r>
              <a:rPr lang="en-US" sz="9600" b="1" dirty="0" err="1" smtClean="0">
                <a:solidFill>
                  <a:schemeClr val="accent1">
                    <a:tint val="83000"/>
                    <a:satMod val="150000"/>
                  </a:schemeClr>
                </a:solidFill>
                <a:latin typeface="Kunstler Script" pitchFamily="66" charset="0"/>
              </a:rPr>
              <a:t>Leininger</a:t>
            </a:r>
            <a:r>
              <a:rPr lang="en-US" sz="9600" b="1" dirty="0" smtClean="0">
                <a:solidFill>
                  <a:schemeClr val="accent1">
                    <a:tint val="83000"/>
                    <a:satMod val="150000"/>
                  </a:schemeClr>
                </a:solidFill>
                <a:latin typeface="Kunstler Script" pitchFamily="66" charset="0"/>
              </a:rPr>
              <a:t> </a:t>
            </a:r>
            <a:endParaRPr lang="en-US" sz="9600" b="1" dirty="0">
              <a:solidFill>
                <a:schemeClr val="accent1">
                  <a:tint val="83000"/>
                  <a:satMod val="150000"/>
                </a:schemeClr>
              </a:solidFill>
              <a:latin typeface="Kunstler Script" pitchFamily="66" charset="0"/>
            </a:endParaRPr>
          </a:p>
        </p:txBody>
      </p:sp>
      <p:sp>
        <p:nvSpPr>
          <p:cNvPr id="8198" name="Content Placeholder 7"/>
          <p:cNvSpPr>
            <a:spLocks noGrp="1"/>
          </p:cNvSpPr>
          <p:nvPr>
            <p:ph idx="1"/>
          </p:nvPr>
        </p:nvSpPr>
        <p:spPr>
          <a:xfrm>
            <a:off x="533400" y="2133600"/>
            <a:ext cx="8610600" cy="5410200"/>
          </a:xfrm>
        </p:spPr>
        <p:txBody>
          <a:bodyPr/>
          <a:lstStyle/>
          <a:p>
            <a:pPr eaLnBrk="1" hangingPunct="1">
              <a:spcBef>
                <a:spcPct val="0"/>
              </a:spcBef>
            </a:pPr>
            <a:r>
              <a:rPr lang="en-US" sz="2400" smtClean="0"/>
              <a:t>Pictures retrieved from http://www.google.com/imghp?hl=en&amp;tab=wi.</a:t>
            </a:r>
          </a:p>
          <a:p>
            <a:pPr eaLnBrk="1" hangingPunct="1">
              <a:spcBef>
                <a:spcPct val="0"/>
              </a:spcBef>
            </a:pPr>
            <a:endParaRPr lang="en-US" sz="240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dirty="0" smtClean="0">
                <a:ln>
                  <a:noFill/>
                </a:ln>
                <a:effectLst/>
                <a:latin typeface="Book Antiqua" pitchFamily="18" charset="0"/>
              </a:rPr>
              <a:t>Implementations</a:t>
            </a:r>
          </a:p>
        </p:txBody>
      </p:sp>
      <p:sp>
        <p:nvSpPr>
          <p:cNvPr id="17411" name="Rectangle 3"/>
          <p:cNvSpPr>
            <a:spLocks noGrp="1"/>
          </p:cNvSpPr>
          <p:nvPr>
            <p:ph type="body" idx="4294967295"/>
          </p:nvPr>
        </p:nvSpPr>
        <p:spPr/>
        <p:txBody>
          <a:bodyPr/>
          <a:lstStyle/>
          <a:p>
            <a:pPr eaLnBrk="1" hangingPunct="1"/>
            <a:r>
              <a:rPr lang="en-US" dirty="0" smtClean="0">
                <a:latin typeface="Book Antiqua" pitchFamily="18" charset="0"/>
              </a:rPr>
              <a:t>Nurses strive to discover insights about our own cultural background</a:t>
            </a:r>
          </a:p>
          <a:p>
            <a:pPr eaLnBrk="1" hangingPunct="1"/>
            <a:r>
              <a:rPr lang="en-US" dirty="0" smtClean="0">
                <a:latin typeface="Book Antiqua" pitchFamily="18" charset="0"/>
              </a:rPr>
              <a:t>Nurses discover the </a:t>
            </a:r>
            <a:r>
              <a:rPr lang="en-US" b="1" dirty="0" smtClean="0">
                <a:latin typeface="Book Antiqua" pitchFamily="18" charset="0"/>
              </a:rPr>
              <a:t>clients</a:t>
            </a:r>
            <a:r>
              <a:rPr lang="en-US" dirty="0" smtClean="0">
                <a:latin typeface="Book Antiqua" pitchFamily="18" charset="0"/>
              </a:rPr>
              <a:t> cultural beliefs</a:t>
            </a:r>
          </a:p>
          <a:p>
            <a:pPr eaLnBrk="1" hangingPunct="1"/>
            <a:r>
              <a:rPr lang="en-US" dirty="0" smtClean="0">
                <a:latin typeface="Book Antiqua" pitchFamily="18" charset="0"/>
              </a:rPr>
              <a:t>Nurses will gain an appreciation for cultural commonalties and differences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rPr>
              <a:t>Main Concepts </a:t>
            </a:r>
          </a:p>
        </p:txBody>
      </p:sp>
      <p:sp>
        <p:nvSpPr>
          <p:cNvPr id="18435" name="Rectangle 3"/>
          <p:cNvSpPr>
            <a:spLocks noGrp="1"/>
          </p:cNvSpPr>
          <p:nvPr>
            <p:ph type="body" idx="4294967295"/>
          </p:nvPr>
        </p:nvSpPr>
        <p:spPr/>
        <p:txBody>
          <a:bodyPr/>
          <a:lstStyle/>
          <a:p>
            <a:pPr eaLnBrk="1" hangingPunct="1">
              <a:lnSpc>
                <a:spcPct val="90000"/>
              </a:lnSpc>
            </a:pPr>
            <a:r>
              <a:rPr lang="en-US" dirty="0" smtClean="0">
                <a:latin typeface="Book Antiqua" pitchFamily="18" charset="0"/>
              </a:rPr>
              <a:t>Care is (or should be) the essence and central domain of nursing (</a:t>
            </a:r>
            <a:r>
              <a:rPr lang="en-US" b="1" u="sng" strike="sngStrike" dirty="0" smtClean="0">
                <a:solidFill>
                  <a:srgbClr val="FF0000"/>
                </a:solidFill>
                <a:latin typeface="Book Antiqua" pitchFamily="18" charset="0"/>
              </a:rPr>
              <a:t>Parker, 2006).</a:t>
            </a:r>
          </a:p>
          <a:p>
            <a:pPr eaLnBrk="1" hangingPunct="1">
              <a:lnSpc>
                <a:spcPct val="90000"/>
              </a:lnSpc>
            </a:pPr>
            <a:r>
              <a:rPr lang="en-US" dirty="0" smtClean="0">
                <a:latin typeface="Book Antiqua" pitchFamily="18" charset="0"/>
              </a:rPr>
              <a:t>Madeleine </a:t>
            </a:r>
            <a:r>
              <a:rPr lang="en-US" dirty="0" err="1" smtClean="0">
                <a:latin typeface="Book Antiqua" pitchFamily="18" charset="0"/>
              </a:rPr>
              <a:t>Leininger</a:t>
            </a:r>
            <a:r>
              <a:rPr lang="en-US" dirty="0" smtClean="0">
                <a:latin typeface="Book Antiqua" pitchFamily="18" charset="0"/>
              </a:rPr>
              <a:t> also stated that caring is the moral of nursing.</a:t>
            </a:r>
          </a:p>
          <a:p>
            <a:pPr eaLnBrk="1" hangingPunct="1">
              <a:lnSpc>
                <a:spcPct val="90000"/>
              </a:lnSpc>
            </a:pPr>
            <a:r>
              <a:rPr lang="en-US" dirty="0" smtClean="0">
                <a:latin typeface="Book Antiqua" pitchFamily="18" charset="0"/>
              </a:rPr>
              <a:t>She wanted to develop a plan care that was universal and fit for all cultures around the world.</a:t>
            </a:r>
          </a:p>
          <a:p>
            <a:pPr eaLnBrk="1" hangingPunct="1">
              <a:lnSpc>
                <a:spcPct val="90000"/>
              </a:lnSpc>
            </a:pPr>
            <a:r>
              <a:rPr lang="en-US" dirty="0" smtClean="0">
                <a:latin typeface="Book Antiqua" pitchFamily="18" charset="0"/>
              </a:rPr>
              <a:t>Care is a basic essential for human needs, growth, development, and survival.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Predictive Tents Essentials</a:t>
            </a:r>
          </a:p>
        </p:txBody>
      </p:sp>
      <p:sp>
        <p:nvSpPr>
          <p:cNvPr id="19459" name="Rectangle 3"/>
          <p:cNvSpPr>
            <a:spLocks noGrp="1"/>
          </p:cNvSpPr>
          <p:nvPr>
            <p:ph type="body" idx="4294967295"/>
          </p:nvPr>
        </p:nvSpPr>
        <p:spPr/>
        <p:txBody>
          <a:bodyPr/>
          <a:lstStyle/>
          <a:p>
            <a:pPr eaLnBrk="1" hangingPunct="1"/>
            <a:r>
              <a:rPr lang="en-US" smtClean="0">
                <a:latin typeface="Book Antiqua" pitchFamily="18" charset="0"/>
              </a:rPr>
              <a:t>Commonalities</a:t>
            </a:r>
          </a:p>
          <a:p>
            <a:pPr eaLnBrk="1" hangingPunct="1"/>
            <a:r>
              <a:rPr lang="en-US" smtClean="0">
                <a:latin typeface="Book Antiqua" pitchFamily="18" charset="0"/>
              </a:rPr>
              <a:t>Worldview and Social Structure</a:t>
            </a:r>
          </a:p>
          <a:p>
            <a:pPr eaLnBrk="1" hangingPunct="1"/>
            <a:r>
              <a:rPr lang="en-US" smtClean="0">
                <a:latin typeface="Book Antiqua" pitchFamily="18" charset="0"/>
              </a:rPr>
              <a:t>Professional and Generic Care</a:t>
            </a:r>
          </a:p>
          <a:p>
            <a:pPr eaLnBrk="1" hangingPunct="1"/>
            <a:r>
              <a:rPr lang="en-US" smtClean="0">
                <a:latin typeface="Book Antiqua" pitchFamily="18" charset="0"/>
              </a:rPr>
              <a:t>Modalities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Assumptions</a:t>
            </a:r>
          </a:p>
        </p:txBody>
      </p:sp>
      <p:sp>
        <p:nvSpPr>
          <p:cNvPr id="20483" name="Rectangle 3"/>
          <p:cNvSpPr>
            <a:spLocks noGrp="1"/>
          </p:cNvSpPr>
          <p:nvPr>
            <p:ph type="body" idx="4294967295"/>
          </p:nvPr>
        </p:nvSpPr>
        <p:spPr/>
        <p:txBody>
          <a:bodyPr/>
          <a:lstStyle/>
          <a:p>
            <a:pPr eaLnBrk="1" hangingPunct="1"/>
            <a:r>
              <a:rPr lang="en-US" smtClean="0">
                <a:latin typeface="Book Antiqua" pitchFamily="18" charset="0"/>
              </a:rPr>
              <a:t>Care is essential for growth, development, and survival</a:t>
            </a:r>
          </a:p>
          <a:p>
            <a:pPr eaLnBrk="1" hangingPunct="1"/>
            <a:r>
              <a:rPr lang="en-US" smtClean="0">
                <a:latin typeface="Book Antiqua" pitchFamily="18" charset="0"/>
              </a:rPr>
              <a:t>Care is essential in curing and healing</a:t>
            </a:r>
          </a:p>
          <a:p>
            <a:pPr eaLnBrk="1" hangingPunct="1"/>
            <a:r>
              <a:rPr lang="en-US" smtClean="0">
                <a:latin typeface="Book Antiqua" pitchFamily="18" charset="0"/>
              </a:rPr>
              <a:t>Forms, expressions, and patterns will vary</a:t>
            </a:r>
          </a:p>
          <a:p>
            <a:pPr eaLnBrk="1" hangingPunct="1"/>
            <a:r>
              <a:rPr lang="en-US" smtClean="0">
                <a:latin typeface="Book Antiqua" pitchFamily="18" charset="0"/>
              </a:rPr>
              <a:t>Every culture has both types of care</a:t>
            </a:r>
          </a:p>
          <a:p>
            <a:pPr eaLnBrk="1" hangingPunct="1"/>
            <a:r>
              <a:rPr lang="en-US" smtClean="0">
                <a:latin typeface="Book Antiqua" pitchFamily="18" charset="0"/>
              </a:rPr>
              <a:t>Culture care, values, and beliefs are embedded with in the culture</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Assumptions cont.</a:t>
            </a:r>
            <a:r>
              <a:rPr lang="en-US" smtClean="0">
                <a:ln>
                  <a:noFill/>
                </a:ln>
                <a:effectLst/>
              </a:rPr>
              <a:t/>
            </a:r>
            <a:br>
              <a:rPr lang="en-US" smtClean="0">
                <a:ln>
                  <a:noFill/>
                </a:ln>
                <a:effectLst/>
              </a:rPr>
            </a:br>
            <a:endParaRPr lang="en-US" smtClean="0">
              <a:ln>
                <a:noFill/>
              </a:ln>
              <a:effectLst/>
            </a:endParaRPr>
          </a:p>
        </p:txBody>
      </p:sp>
      <p:sp>
        <p:nvSpPr>
          <p:cNvPr id="21507" name="Rectangle 3"/>
          <p:cNvSpPr>
            <a:spLocks noGrp="1"/>
          </p:cNvSpPr>
          <p:nvPr>
            <p:ph type="body" idx="4294967295"/>
          </p:nvPr>
        </p:nvSpPr>
        <p:spPr/>
        <p:txBody>
          <a:bodyPr/>
          <a:lstStyle/>
          <a:p>
            <a:pPr eaLnBrk="1" hangingPunct="1"/>
            <a:r>
              <a:rPr lang="en-US" smtClean="0">
                <a:latin typeface="Book Antiqua" pitchFamily="18" charset="0"/>
              </a:rPr>
              <a:t>Therapeutic nursing can only occur under certain circumstances</a:t>
            </a:r>
          </a:p>
          <a:p>
            <a:pPr eaLnBrk="1" hangingPunct="1"/>
            <a:r>
              <a:rPr lang="en-US" smtClean="0">
                <a:latin typeface="Book Antiqua" pitchFamily="18" charset="0"/>
              </a:rPr>
              <a:t>Differences within must be understood</a:t>
            </a:r>
          </a:p>
          <a:p>
            <a:pPr eaLnBrk="1" hangingPunct="1"/>
            <a:r>
              <a:rPr lang="en-US" smtClean="0">
                <a:latin typeface="Book Antiqua" pitchFamily="18" charset="0"/>
              </a:rPr>
              <a:t>Culturally congruency, specific, or universal care are essential</a:t>
            </a:r>
          </a:p>
          <a:p>
            <a:pPr eaLnBrk="1" hangingPunct="1"/>
            <a:r>
              <a:rPr lang="en-US" smtClean="0">
                <a:latin typeface="Book Antiqua" pitchFamily="18" charset="0"/>
              </a:rPr>
              <a:t>Nursing is an essential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sz="7200" b="1" i="1" dirty="0" smtClean="0">
                <a:solidFill>
                  <a:schemeClr val="accent1">
                    <a:tint val="83000"/>
                    <a:satMod val="150000"/>
                  </a:schemeClr>
                </a:solidFill>
                <a:latin typeface="Book Antiqua" pitchFamily="18" charset="0"/>
              </a:rPr>
              <a:t>References</a:t>
            </a:r>
            <a:endParaRPr lang="en-US" sz="7200" b="1" i="1" dirty="0">
              <a:solidFill>
                <a:schemeClr val="accent1">
                  <a:tint val="83000"/>
                  <a:satMod val="150000"/>
                </a:schemeClr>
              </a:solidFill>
              <a:latin typeface="Book Antiqua" pitchFamily="18" charset="0"/>
            </a:endParaRPr>
          </a:p>
        </p:txBody>
      </p:sp>
      <p:sp>
        <p:nvSpPr>
          <p:cNvPr id="22531" name="Content Placeholder 2"/>
          <p:cNvSpPr>
            <a:spLocks noGrp="1"/>
          </p:cNvSpPr>
          <p:nvPr>
            <p:ph idx="1"/>
          </p:nvPr>
        </p:nvSpPr>
        <p:spPr>
          <a:xfrm>
            <a:off x="381000" y="1752600"/>
            <a:ext cx="8229600" cy="4572000"/>
          </a:xfrm>
        </p:spPr>
        <p:txBody>
          <a:bodyPr/>
          <a:lstStyle/>
          <a:p>
            <a:pPr eaLnBrk="1" hangingPunct="1"/>
            <a:r>
              <a:rPr lang="en-US" sz="2400" dirty="0" err="1" smtClean="0">
                <a:latin typeface="Book Antiqua" pitchFamily="18" charset="0"/>
              </a:rPr>
              <a:t>Leininger</a:t>
            </a:r>
            <a:r>
              <a:rPr lang="en-US" sz="2400" dirty="0" smtClean="0">
                <a:latin typeface="Book Antiqua" pitchFamily="18" charset="0"/>
              </a:rPr>
              <a:t>, M., &amp; McFarland, M. R. (2002). </a:t>
            </a:r>
            <a:r>
              <a:rPr lang="en-US" sz="2400" i="1" dirty="0" err="1" smtClean="0">
                <a:latin typeface="Book Antiqua" pitchFamily="18" charset="0"/>
              </a:rPr>
              <a:t>Transcultural</a:t>
            </a:r>
            <a:r>
              <a:rPr lang="en-US" sz="2400" i="1" dirty="0" smtClean="0">
                <a:latin typeface="Book Antiqua" pitchFamily="18" charset="0"/>
              </a:rPr>
              <a:t> nursing: Concepts, theories, research, &amp; practice. </a:t>
            </a:r>
            <a:r>
              <a:rPr lang="en-US" sz="2400" dirty="0" smtClean="0">
                <a:latin typeface="Book Antiqua" pitchFamily="18" charset="0"/>
              </a:rPr>
              <a:t>New York, NY: McGraw-Hill.</a:t>
            </a:r>
          </a:p>
          <a:p>
            <a:pPr eaLnBrk="1" hangingPunct="1"/>
            <a:r>
              <a:rPr lang="en-US" sz="2400" dirty="0" smtClean="0">
                <a:latin typeface="Book Antiqua" pitchFamily="18" charset="0"/>
              </a:rPr>
              <a:t>Nelson, J. (2006). The theory of culture care diversity and universality. </a:t>
            </a:r>
            <a:r>
              <a:rPr lang="en-US" sz="2400" i="1" dirty="0" smtClean="0">
                <a:latin typeface="Book Antiqua" pitchFamily="18" charset="0"/>
              </a:rPr>
              <a:t>International Journal for Human Caring, </a:t>
            </a:r>
            <a:r>
              <a:rPr lang="en-US" sz="2400" b="1" u="sng" dirty="0" smtClean="0">
                <a:solidFill>
                  <a:srgbClr val="FF0000"/>
                </a:solidFill>
                <a:latin typeface="Book Antiqua" pitchFamily="18" charset="0"/>
              </a:rPr>
              <a:t>10</a:t>
            </a:r>
            <a:r>
              <a:rPr lang="en-US" sz="2400" dirty="0" smtClean="0">
                <a:latin typeface="Book Antiqua" pitchFamily="18" charset="0"/>
              </a:rPr>
              <a:t>(4), 50-56.</a:t>
            </a:r>
          </a:p>
          <a:p>
            <a:pPr eaLnBrk="1" hangingPunct="1"/>
            <a:r>
              <a:rPr lang="en-US" sz="2400" dirty="0" smtClean="0">
                <a:latin typeface="Times New Roman" pitchFamily="18" charset="0"/>
                <a:cs typeface="Times New Roman" pitchFamily="18" charset="0"/>
              </a:rPr>
              <a:t>Parker, M. (2006). </a:t>
            </a:r>
            <a:r>
              <a:rPr lang="en-US" sz="2400" i="1" dirty="0" smtClean="0">
                <a:latin typeface="Times New Roman" pitchFamily="18" charset="0"/>
                <a:cs typeface="Times New Roman" pitchFamily="18" charset="0"/>
              </a:rPr>
              <a:t>Nursing theories and nursing practice; </a:t>
            </a:r>
            <a:r>
              <a:rPr lang="en-US" sz="2400" b="1" i="1" u="sng" dirty="0" smtClean="0">
                <a:solidFill>
                  <a:srgbClr val="FF0000"/>
                </a:solidFill>
                <a:latin typeface="Times New Roman" pitchFamily="18" charset="0"/>
                <a:cs typeface="Times New Roman" pitchFamily="18" charset="0"/>
              </a:rPr>
              <a:t>2nd edition</a:t>
            </a:r>
            <a:r>
              <a:rPr lang="en-US" sz="2400" dirty="0" smtClean="0">
                <a:latin typeface="Times New Roman" pitchFamily="18" charset="0"/>
                <a:cs typeface="Times New Roman" pitchFamily="18" charset="0"/>
              </a:rPr>
              <a:t>. Philadelphia, PA: F.A. Davis Company.</a:t>
            </a:r>
          </a:p>
          <a:p>
            <a:pPr eaLnBrk="1" hangingPunct="1"/>
            <a:r>
              <a:rPr lang="en-US" sz="2400" b="1" u="sng" dirty="0" err="1" smtClean="0">
                <a:solidFill>
                  <a:srgbClr val="FF0000"/>
                </a:solidFill>
                <a:latin typeface="Book Antiqua" pitchFamily="18" charset="0"/>
              </a:rPr>
              <a:t>Transcultural</a:t>
            </a:r>
            <a:r>
              <a:rPr lang="en-US" sz="2400" b="1" u="sng" dirty="0" smtClean="0">
                <a:solidFill>
                  <a:srgbClr val="FF0000"/>
                </a:solidFill>
                <a:latin typeface="Book Antiqua" pitchFamily="18" charset="0"/>
              </a:rPr>
              <a:t> nursing: essential for excellence... Madeleine </a:t>
            </a:r>
            <a:r>
              <a:rPr lang="en-US" sz="2400" b="1" u="sng" dirty="0" err="1" smtClean="0">
                <a:solidFill>
                  <a:srgbClr val="FF0000"/>
                </a:solidFill>
                <a:latin typeface="Book Antiqua" pitchFamily="18" charset="0"/>
              </a:rPr>
              <a:t>Leininger</a:t>
            </a:r>
            <a:r>
              <a:rPr lang="en-US" sz="2400" dirty="0" smtClean="0">
                <a:latin typeface="Book Antiqua" pitchFamily="18" charset="0"/>
              </a:rPr>
              <a:t>. (1996). </a:t>
            </a:r>
            <a:r>
              <a:rPr lang="en-US" sz="2400" i="1" dirty="0" smtClean="0">
                <a:latin typeface="Book Antiqua" pitchFamily="18" charset="0"/>
              </a:rPr>
              <a:t>Nursing</a:t>
            </a:r>
            <a:r>
              <a:rPr lang="en-US" sz="2400" dirty="0" smtClean="0">
                <a:latin typeface="Book Antiqua" pitchFamily="18" charset="0"/>
              </a:rPr>
              <a:t>, 26(1), 76. Retrieved from </a:t>
            </a:r>
            <a:r>
              <a:rPr lang="en-US" sz="2400" dirty="0" err="1" smtClean="0">
                <a:latin typeface="Book Antiqua" pitchFamily="18" charset="0"/>
              </a:rPr>
              <a:t>EBSCO</a:t>
            </a:r>
            <a:r>
              <a:rPr lang="en-US" sz="2400" i="1" dirty="0" err="1" smtClean="0">
                <a:latin typeface="Book Antiqua" pitchFamily="18" charset="0"/>
              </a:rPr>
              <a:t>host</a:t>
            </a:r>
            <a:r>
              <a:rPr lang="en-US" sz="2400" dirty="0" smtClean="0">
                <a:latin typeface="Book Antiqua" pitchFamily="18" charset="0"/>
              </a:rPr>
              <a:t>.</a:t>
            </a:r>
          </a:p>
          <a:p>
            <a:pPr eaLnBrk="1" hangingPunct="1"/>
            <a:endParaRPr lang="en-US" dirty="0" smtClean="0">
              <a:latin typeface="Book Antiqua" pitchFamily="18" charset="0"/>
            </a:endParaRPr>
          </a:p>
          <a:p>
            <a:pPr eaLnBrk="1" hangingPunct="1"/>
            <a:endParaRPr lang="en-US" dirty="0" smtClean="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484632" indent="0" eaLnBrk="1" fontAlgn="auto" hangingPunct="1">
              <a:spcAft>
                <a:spcPts val="0"/>
              </a:spcAft>
              <a:defRPr/>
            </a:pPr>
            <a:r>
              <a:rPr lang="en-US" i="1" dirty="0" smtClean="0">
                <a:solidFill>
                  <a:schemeClr val="accent1">
                    <a:tint val="83000"/>
                    <a:satMod val="150000"/>
                  </a:schemeClr>
                </a:solidFill>
                <a:latin typeface="Book Antiqua" pitchFamily="18" charset="0"/>
              </a:rPr>
              <a:t>Biography of Madeleine </a:t>
            </a:r>
            <a:r>
              <a:rPr lang="en-US" i="1" dirty="0" err="1" smtClean="0">
                <a:solidFill>
                  <a:schemeClr val="accent1">
                    <a:tint val="83000"/>
                    <a:satMod val="150000"/>
                  </a:schemeClr>
                </a:solidFill>
                <a:latin typeface="Book Antiqua" pitchFamily="18" charset="0"/>
              </a:rPr>
              <a:t>Leininger</a:t>
            </a:r>
            <a:endParaRPr lang="en-US" i="1" dirty="0">
              <a:solidFill>
                <a:schemeClr val="accent1">
                  <a:tint val="83000"/>
                  <a:satMod val="150000"/>
                </a:schemeClr>
              </a:solidFill>
              <a:latin typeface="Book Antiqua" pitchFamily="18" charset="0"/>
            </a:endParaRPr>
          </a:p>
        </p:txBody>
      </p:sp>
      <p:sp>
        <p:nvSpPr>
          <p:cNvPr id="5" name="Content Placeholder 4"/>
          <p:cNvSpPr>
            <a:spLocks noGrp="1"/>
          </p:cNvSpPr>
          <p:nvPr>
            <p:ph idx="1"/>
          </p:nvPr>
        </p:nvSpPr>
        <p:spPr>
          <a:xfrm>
            <a:off x="457200" y="1882775"/>
            <a:ext cx="8229600" cy="4572000"/>
          </a:xfrm>
        </p:spPr>
        <p:txBody>
          <a:bodyPr>
            <a:normAutofit/>
          </a:bodyPr>
          <a:lstStyle/>
          <a:p>
            <a:pPr eaLnBrk="1" hangingPunct="1">
              <a:lnSpc>
                <a:spcPct val="90000"/>
              </a:lnSpc>
            </a:pPr>
            <a:r>
              <a:rPr lang="en-US" sz="2000" smtClean="0">
                <a:latin typeface="Book Antiqua" pitchFamily="18" charset="0"/>
              </a:rPr>
              <a:t>Is the founder and leader of the academic field of transcultural nursing with focus on comparative human care, theory, and research.</a:t>
            </a:r>
          </a:p>
          <a:p>
            <a:pPr eaLnBrk="1" hangingPunct="1">
              <a:lnSpc>
                <a:spcPct val="90000"/>
              </a:lnSpc>
            </a:pPr>
            <a:r>
              <a:rPr lang="en-US" sz="2000" smtClean="0">
                <a:latin typeface="Book Antiqua" pitchFamily="18" charset="0"/>
              </a:rPr>
              <a:t>She is Professor Emeritus, College of Nursing, Wayne State University, Detroit, Michigan, and Adjunct Professor, College of Nursing, University of Nebraska Medical Center, Omaha Nebraska. </a:t>
            </a:r>
          </a:p>
          <a:p>
            <a:pPr eaLnBrk="1" hangingPunct="1">
              <a:lnSpc>
                <a:spcPct val="90000"/>
              </a:lnSpc>
            </a:pPr>
            <a:r>
              <a:rPr lang="en-US" sz="2000" smtClean="0">
                <a:latin typeface="Book Antiqua" pitchFamily="18" charset="0"/>
              </a:rPr>
              <a:t>Internationally known  transcultural nursing lecturer, educator, author, theorist, administrator, researcher, and consultant in nursing and anthropology. </a:t>
            </a:r>
          </a:p>
          <a:p>
            <a:pPr eaLnBrk="1" hangingPunct="1">
              <a:lnSpc>
                <a:spcPct val="90000"/>
              </a:lnSpc>
            </a:pPr>
            <a:r>
              <a:rPr lang="en-US" sz="2000" smtClean="0">
                <a:latin typeface="Book Antiqua" pitchFamily="18" charset="0"/>
              </a:rPr>
              <a:t>Living legend of the American Academy of Nursing and an Emeritus Member of the American Association of Colleges of Nursing.</a:t>
            </a:r>
          </a:p>
          <a:p>
            <a:pPr eaLnBrk="1" hangingPunct="1">
              <a:lnSpc>
                <a:spcPct val="90000"/>
              </a:lnSpc>
            </a:pPr>
            <a:r>
              <a:rPr lang="en-US" sz="2000" smtClean="0">
                <a:latin typeface="Book Antiqua" pitchFamily="18" charset="0"/>
              </a:rPr>
              <a:t>She was one of the first to graduate professional nurses prepared with a PhD in cultural anthropology. </a:t>
            </a:r>
          </a:p>
          <a:p>
            <a:pPr eaLnBrk="1" hangingPunct="1">
              <a:lnSpc>
                <a:spcPct val="90000"/>
              </a:lnSpc>
            </a:pPr>
            <a:endParaRPr lang="en-US" smtClean="0"/>
          </a:p>
          <a:p>
            <a:pPr eaLnBrk="1" hangingPunct="1">
              <a:lnSpc>
                <a:spcPct val="90000"/>
              </a:lnSpc>
              <a:buFont typeface="Wingdings 2" pitchFamily="18" charset="2"/>
              <a:buNone/>
            </a:pPr>
            <a:endParaRPr lang="en-US" smtClean="0"/>
          </a:p>
          <a:p>
            <a:pPr eaLnBrk="1" hangingPunct="1">
              <a:lnSpc>
                <a:spcPct val="90000"/>
              </a:lnSpc>
            </a:pPr>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i="1" dirty="0" smtClean="0">
                <a:solidFill>
                  <a:schemeClr val="accent1">
                    <a:tint val="83000"/>
                    <a:satMod val="150000"/>
                  </a:schemeClr>
                </a:solidFill>
                <a:latin typeface="Book Antiqua" pitchFamily="18" charset="0"/>
              </a:rPr>
              <a:t>Biography Continued</a:t>
            </a:r>
            <a:endParaRPr lang="en-US" i="1" dirty="0">
              <a:solidFill>
                <a:schemeClr val="accent1">
                  <a:tint val="83000"/>
                  <a:satMod val="150000"/>
                </a:schemeClr>
              </a:solidFill>
              <a:latin typeface="Book Antiqua" pitchFamily="18" charset="0"/>
            </a:endParaRPr>
          </a:p>
        </p:txBody>
      </p:sp>
      <p:sp>
        <p:nvSpPr>
          <p:cNvPr id="3" name="Content Placeholder 2"/>
          <p:cNvSpPr>
            <a:spLocks noGrp="1"/>
          </p:cNvSpPr>
          <p:nvPr>
            <p:ph idx="1"/>
          </p:nvPr>
        </p:nvSpPr>
        <p:spPr>
          <a:xfrm>
            <a:off x="457200" y="1882775"/>
            <a:ext cx="8229600" cy="4572000"/>
          </a:xfrm>
        </p:spPr>
        <p:txBody>
          <a:bodyPr>
            <a:normAutofit/>
          </a:bodyPr>
          <a:lstStyle/>
          <a:p>
            <a:pPr eaLnBrk="1" hangingPunct="1">
              <a:lnSpc>
                <a:spcPct val="80000"/>
              </a:lnSpc>
            </a:pPr>
            <a:r>
              <a:rPr lang="en-US" sz="2100" smtClean="0">
                <a:latin typeface="Book Antiqua" pitchFamily="18" charset="0"/>
              </a:rPr>
              <a:t>She initiated the Nurse Scientist and several transcultural nursing programs in the 1970s and 1980s.</a:t>
            </a:r>
          </a:p>
          <a:p>
            <a:pPr eaLnBrk="1" hangingPunct="1">
              <a:lnSpc>
                <a:spcPct val="80000"/>
              </a:lnSpc>
            </a:pPr>
            <a:r>
              <a:rPr lang="en-US" sz="2100" smtClean="0">
                <a:latin typeface="Book Antiqua" pitchFamily="18" charset="0"/>
              </a:rPr>
              <a:t>Editor of the </a:t>
            </a:r>
            <a:r>
              <a:rPr lang="en-US" sz="2100" i="1" smtClean="0">
                <a:latin typeface="Book Antiqua" pitchFamily="18" charset="0"/>
              </a:rPr>
              <a:t>Journal of Transcultural Nursing </a:t>
            </a:r>
            <a:r>
              <a:rPr lang="en-US" sz="2100" smtClean="0">
                <a:latin typeface="Book Antiqua" pitchFamily="18" charset="0"/>
              </a:rPr>
              <a:t>and started the </a:t>
            </a:r>
            <a:r>
              <a:rPr lang="en-US" sz="2100" i="1" smtClean="0">
                <a:latin typeface="Book Antiqua" pitchFamily="18" charset="0"/>
              </a:rPr>
              <a:t>Transcultural Nursing Society.</a:t>
            </a:r>
          </a:p>
          <a:p>
            <a:pPr eaLnBrk="1" hangingPunct="1">
              <a:lnSpc>
                <a:spcPct val="80000"/>
              </a:lnSpc>
            </a:pPr>
            <a:r>
              <a:rPr lang="en-US" sz="2100" smtClean="0">
                <a:latin typeface="Book Antiqua" pitchFamily="18" charset="0"/>
              </a:rPr>
              <a:t>She is a distinguished professor and lecturer in over 90 universities and has given over 1200 public addresses in the USA and overseas. </a:t>
            </a:r>
          </a:p>
          <a:p>
            <a:pPr eaLnBrk="1" hangingPunct="1">
              <a:lnSpc>
                <a:spcPct val="80000"/>
              </a:lnSpc>
            </a:pPr>
            <a:r>
              <a:rPr lang="en-US" sz="2100" smtClean="0">
                <a:latin typeface="Book Antiqua" pitchFamily="18" charset="0"/>
              </a:rPr>
              <a:t>Author and editor of 28 books and has published over 220 articles </a:t>
            </a:r>
          </a:p>
          <a:p>
            <a:pPr eaLnBrk="1" hangingPunct="1">
              <a:lnSpc>
                <a:spcPct val="80000"/>
              </a:lnSpc>
            </a:pPr>
            <a:r>
              <a:rPr lang="en-US" sz="2100" smtClean="0">
                <a:latin typeface="Book Antiqua" pitchFamily="18" charset="0"/>
              </a:rPr>
              <a:t>She published the first qualitative nursing research book (1985), an early psychiatric nursing book (1960) and the first Culture Care Diversity and Universality Theory book. </a:t>
            </a:r>
          </a:p>
          <a:p>
            <a:pPr eaLnBrk="1" hangingPunct="1">
              <a:lnSpc>
                <a:spcPct val="80000"/>
              </a:lnSpc>
            </a:pPr>
            <a:r>
              <a:rPr lang="en-US" sz="2100" smtClean="0">
                <a:latin typeface="Book Antiqua" pitchFamily="18" charset="0"/>
              </a:rPr>
              <a:t>Leininger resides in Omaha, Nebraska and is active as a worldwide transcultural nursing consultant, educator, lecturer, and writer. </a:t>
            </a:r>
          </a:p>
          <a:p>
            <a:pPr eaLnBrk="1" hangingPunct="1">
              <a:lnSpc>
                <a:spcPct val="80000"/>
              </a:lnSpc>
            </a:pPr>
            <a:endParaRPr lang="en-US" sz="2100" smtClean="0">
              <a:latin typeface="Book Antiqu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a:t>
            </a:r>
            <a:r>
              <a:rPr lang="en-US" smtClean="0">
                <a:ln>
                  <a:noFill/>
                </a:ln>
                <a:effectLst/>
                <a:latin typeface="Book Antiqua" pitchFamily="18" charset="0"/>
              </a:rPr>
              <a:t>Development Of Theory</a:t>
            </a:r>
          </a:p>
        </p:txBody>
      </p:sp>
      <p:sp>
        <p:nvSpPr>
          <p:cNvPr id="11267" name="Rectangle 3"/>
          <p:cNvSpPr>
            <a:spLocks noGrp="1"/>
          </p:cNvSpPr>
          <p:nvPr>
            <p:ph type="body" idx="4294967295"/>
          </p:nvPr>
        </p:nvSpPr>
        <p:spPr/>
        <p:txBody>
          <a:bodyPr/>
          <a:lstStyle/>
          <a:p>
            <a:pPr eaLnBrk="1" hangingPunct="1">
              <a:spcBef>
                <a:spcPct val="0"/>
              </a:spcBef>
            </a:pPr>
            <a:r>
              <a:rPr lang="en-US" smtClean="0">
                <a:latin typeface="Book Antiqua" pitchFamily="18" charset="0"/>
              </a:rPr>
              <a:t>Developed -from clinical experience</a:t>
            </a:r>
          </a:p>
          <a:p>
            <a:pPr eaLnBrk="1" hangingPunct="1">
              <a:spcBef>
                <a:spcPct val="0"/>
              </a:spcBef>
            </a:pPr>
            <a:r>
              <a:rPr lang="en-US" smtClean="0">
                <a:latin typeface="Book Antiqua" pitchFamily="18" charset="0"/>
              </a:rPr>
              <a:t>Evolved- over 3 decades</a:t>
            </a:r>
          </a:p>
          <a:p>
            <a:pPr eaLnBrk="1" hangingPunct="1">
              <a:spcBef>
                <a:spcPct val="0"/>
              </a:spcBef>
            </a:pPr>
            <a:r>
              <a:rPr lang="en-US" smtClean="0">
                <a:latin typeface="Book Antiqua" pitchFamily="18" charset="0"/>
              </a:rPr>
              <a:t>Recognized- Culture was missing a link in nursing knowledge and practice</a:t>
            </a:r>
          </a:p>
          <a:p>
            <a:pPr eaLnBrk="1" hangingPunct="1">
              <a:spcBef>
                <a:spcPct val="0"/>
              </a:spcBef>
            </a:pPr>
            <a:r>
              <a:rPr lang="en-US" smtClean="0">
                <a:latin typeface="Book Antiqua" pitchFamily="18" charset="0"/>
              </a:rPr>
              <a:t>Concept f of culture&gt;&gt;&gt; anthropology (enthonursing)</a:t>
            </a:r>
          </a:p>
          <a:p>
            <a:pPr eaLnBrk="1" hangingPunct="1">
              <a:spcBef>
                <a:spcPct val="0"/>
              </a:spcBef>
            </a:pPr>
            <a:r>
              <a:rPr lang="en-US" smtClean="0">
                <a:latin typeface="Book Antiqua" pitchFamily="18" charset="0"/>
              </a:rPr>
              <a:t>Concept of care&gt;&gt;&gt;nursing practice</a:t>
            </a:r>
          </a:p>
          <a:p>
            <a:pPr eaLnBrk="1" hangingPunct="1"/>
            <a:endParaRPr lang="en-US"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a:t>
            </a:r>
            <a:r>
              <a:rPr lang="en-US" smtClean="0">
                <a:ln>
                  <a:noFill/>
                </a:ln>
                <a:effectLst/>
                <a:latin typeface="Book Antiqua" pitchFamily="18" charset="0"/>
              </a:rPr>
              <a:t>Culture and Caring</a:t>
            </a:r>
          </a:p>
        </p:txBody>
      </p:sp>
      <p:sp>
        <p:nvSpPr>
          <p:cNvPr id="12291" name="Rectangle 3"/>
          <p:cNvSpPr>
            <a:spLocks noGrp="1"/>
          </p:cNvSpPr>
          <p:nvPr>
            <p:ph type="body" idx="4294967295"/>
          </p:nvPr>
        </p:nvSpPr>
        <p:spPr/>
        <p:txBody>
          <a:bodyPr/>
          <a:lstStyle/>
          <a:p>
            <a:pPr eaLnBrk="1" hangingPunct="1">
              <a:lnSpc>
                <a:spcPct val="80000"/>
              </a:lnSpc>
            </a:pPr>
            <a:r>
              <a:rPr lang="en-US" sz="2300" smtClean="0">
                <a:latin typeface="Book Antiqua" pitchFamily="18" charset="0"/>
              </a:rPr>
              <a:t>Theory developed through 2 concepts:</a:t>
            </a:r>
          </a:p>
          <a:p>
            <a:pPr eaLnBrk="1" hangingPunct="1">
              <a:lnSpc>
                <a:spcPct val="80000"/>
              </a:lnSpc>
              <a:buFont typeface="Wingdings 2" pitchFamily="18" charset="2"/>
              <a:buNone/>
            </a:pPr>
            <a:r>
              <a:rPr lang="en-US" sz="2300" smtClean="0">
                <a:latin typeface="Book Antiqua" pitchFamily="18" charset="0"/>
              </a:rPr>
              <a:t>1. Caring</a:t>
            </a:r>
          </a:p>
          <a:p>
            <a:pPr eaLnBrk="1" hangingPunct="1">
              <a:lnSpc>
                <a:spcPct val="80000"/>
              </a:lnSpc>
              <a:buFont typeface="Wingdings 2" pitchFamily="18" charset="2"/>
              <a:buNone/>
            </a:pPr>
            <a:r>
              <a:rPr lang="en-US" sz="2300" smtClean="0">
                <a:latin typeface="Book Antiqua" pitchFamily="18" charset="0"/>
              </a:rPr>
              <a:t>2. Culture</a:t>
            </a:r>
          </a:p>
          <a:p>
            <a:pPr eaLnBrk="1" hangingPunct="1">
              <a:lnSpc>
                <a:spcPct val="80000"/>
              </a:lnSpc>
              <a:buFont typeface="Wingdings 2" pitchFamily="18" charset="2"/>
              <a:buNone/>
            </a:pPr>
            <a:r>
              <a:rPr lang="en-US" sz="2300" smtClean="0">
                <a:latin typeface="Book Antiqua" pitchFamily="18" charset="0"/>
              </a:rPr>
              <a:t>1.  40s-Worked as a student nurse &amp; a hospital staff nurse and gained a lot of experience here. </a:t>
            </a:r>
          </a:p>
          <a:p>
            <a:pPr eaLnBrk="1" hangingPunct="1">
              <a:lnSpc>
                <a:spcPct val="80000"/>
              </a:lnSpc>
              <a:buFont typeface="Wingdings 2" pitchFamily="18" charset="2"/>
              <a:buNone/>
            </a:pPr>
            <a:r>
              <a:rPr lang="en-US" sz="2300" smtClean="0">
                <a:latin typeface="Book Antiqua" pitchFamily="18" charset="0"/>
              </a:rPr>
              <a:t>     50s-Was a psychiatric nurse for children of different backgrounds. Realized there was missing link and experienced culture shock.</a:t>
            </a:r>
          </a:p>
          <a:p>
            <a:pPr eaLnBrk="1" hangingPunct="1">
              <a:lnSpc>
                <a:spcPct val="80000"/>
              </a:lnSpc>
              <a:buFont typeface="Wingdings 2" pitchFamily="18" charset="2"/>
              <a:buNone/>
            </a:pPr>
            <a:r>
              <a:rPr lang="en-US" sz="2300" smtClean="0">
                <a:latin typeface="Book Antiqua" pitchFamily="18" charset="0"/>
              </a:rPr>
              <a:t>2. Caring in some form was universally present in all cultures but some practices of care were different. Ethnonursing was a tool used to explore the transcultural concept (understands the diversity and universality of care).  As a result, her theory came to be called The Culture Care Theory.</a:t>
            </a:r>
          </a:p>
          <a:p>
            <a:pPr eaLnBrk="1" hangingPunct="1"/>
            <a:endParaRPr lang="en-US"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Transcultural Nursing</a:t>
            </a:r>
          </a:p>
        </p:txBody>
      </p:sp>
      <p:sp>
        <p:nvSpPr>
          <p:cNvPr id="13315" name="Content Placeholder 2"/>
          <p:cNvSpPr>
            <a:spLocks noGrp="1"/>
          </p:cNvSpPr>
          <p:nvPr>
            <p:ph idx="4294967295"/>
          </p:nvPr>
        </p:nvSpPr>
        <p:spPr/>
        <p:txBody>
          <a:bodyPr/>
          <a:lstStyle/>
          <a:p>
            <a:pPr eaLnBrk="1" hangingPunct="1"/>
            <a:r>
              <a:rPr lang="en-US" smtClean="0">
                <a:latin typeface="Book Antiqua" pitchFamily="18" charset="0"/>
              </a:rPr>
              <a:t>Many nurses have limited knowledge about culture</a:t>
            </a:r>
          </a:p>
          <a:p>
            <a:pPr eaLnBrk="1" hangingPunct="1"/>
            <a:r>
              <a:rPr lang="en-US" smtClean="0">
                <a:latin typeface="Book Antiqua" pitchFamily="18" charset="0"/>
              </a:rPr>
              <a:t>Demand for transcultural nursing knowledge will continue to increase, Leininger wants nurses to have a willingness to learn about cultural differences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Cultural Beliefs</a:t>
            </a:r>
          </a:p>
        </p:txBody>
      </p:sp>
      <p:sp>
        <p:nvSpPr>
          <p:cNvPr id="14339" name="Content Placeholder 2"/>
          <p:cNvSpPr>
            <a:spLocks noGrp="1"/>
          </p:cNvSpPr>
          <p:nvPr>
            <p:ph idx="4294967295"/>
          </p:nvPr>
        </p:nvSpPr>
        <p:spPr/>
        <p:txBody>
          <a:bodyPr/>
          <a:lstStyle/>
          <a:p>
            <a:pPr eaLnBrk="1" hangingPunct="1"/>
            <a:r>
              <a:rPr lang="en-US" smtClean="0">
                <a:latin typeface="Book Antiqua" pitchFamily="18" charset="0"/>
              </a:rPr>
              <a:t>When handing Saudi Arabian patients medications, do not use left hand as it is seen as unclean</a:t>
            </a:r>
          </a:p>
          <a:p>
            <a:pPr eaLnBrk="1" hangingPunct="1"/>
            <a:r>
              <a:rPr lang="en-US" smtClean="0">
                <a:latin typeface="Book Antiqua" pitchFamily="18" charset="0"/>
              </a:rPr>
              <a:t>Using high-tech equipment may be seen as a cultural taboo to the Amish</a:t>
            </a:r>
          </a:p>
          <a:p>
            <a:pPr eaLnBrk="1" hangingPunct="1"/>
            <a:r>
              <a:rPr lang="en-US" smtClean="0">
                <a:latin typeface="Book Antiqua" pitchFamily="18" charset="0"/>
              </a:rPr>
              <a:t>Patient may refuse help if we do not respect their beliefs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Cultural Practices</a:t>
            </a:r>
          </a:p>
        </p:txBody>
      </p:sp>
      <p:sp>
        <p:nvSpPr>
          <p:cNvPr id="15363" name="Content Placeholder 2"/>
          <p:cNvSpPr>
            <a:spLocks noGrp="1"/>
          </p:cNvSpPr>
          <p:nvPr>
            <p:ph idx="4294967295"/>
          </p:nvPr>
        </p:nvSpPr>
        <p:spPr/>
        <p:txBody>
          <a:bodyPr/>
          <a:lstStyle/>
          <a:p>
            <a:pPr eaLnBrk="1" hangingPunct="1">
              <a:lnSpc>
                <a:spcPct val="90000"/>
              </a:lnSpc>
            </a:pPr>
            <a:r>
              <a:rPr lang="en-US" sz="2800" dirty="0" smtClean="0">
                <a:latin typeface="Book Antiqua" pitchFamily="18" charset="0"/>
              </a:rPr>
              <a:t>The use of folk healers is now widely accepted in the hospital setting, as long as it does not harm or interfere</a:t>
            </a:r>
          </a:p>
          <a:p>
            <a:pPr eaLnBrk="1" hangingPunct="1">
              <a:lnSpc>
                <a:spcPct val="90000"/>
              </a:lnSpc>
            </a:pPr>
            <a:r>
              <a:rPr lang="en-US" sz="2800" b="1" u="sng" dirty="0" err="1" smtClean="0">
                <a:solidFill>
                  <a:srgbClr val="FF0000"/>
                </a:solidFill>
                <a:latin typeface="Book Antiqua" pitchFamily="18" charset="0"/>
              </a:rPr>
              <a:t>Herble</a:t>
            </a:r>
            <a:r>
              <a:rPr lang="en-US" sz="2800" b="1" u="sng" dirty="0" smtClean="0">
                <a:solidFill>
                  <a:srgbClr val="FF0000"/>
                </a:solidFill>
                <a:latin typeface="Book Antiqua" pitchFamily="18" charset="0"/>
              </a:rPr>
              <a:t> </a:t>
            </a:r>
            <a:r>
              <a:rPr lang="en-US" sz="2800" dirty="0" smtClean="0">
                <a:latin typeface="Book Antiqua" pitchFamily="18" charset="0"/>
              </a:rPr>
              <a:t>medicines and teas are now used in </a:t>
            </a:r>
            <a:r>
              <a:rPr lang="en-US" sz="2800" dirty="0" err="1" smtClean="0">
                <a:latin typeface="Book Antiqua" pitchFamily="18" charset="0"/>
              </a:rPr>
              <a:t>conjuction</a:t>
            </a:r>
            <a:r>
              <a:rPr lang="en-US" sz="2800" dirty="0" smtClean="0">
                <a:latin typeface="Book Antiqua" pitchFamily="18" charset="0"/>
              </a:rPr>
              <a:t> with western medicine as long as it does not interact</a:t>
            </a:r>
          </a:p>
          <a:p>
            <a:pPr eaLnBrk="1" hangingPunct="1">
              <a:lnSpc>
                <a:spcPct val="90000"/>
              </a:lnSpc>
            </a:pPr>
            <a:r>
              <a:rPr lang="en-US" sz="2800" dirty="0" smtClean="0">
                <a:latin typeface="Book Antiqua" pitchFamily="18" charset="0"/>
              </a:rPr>
              <a:t>Nurses who are aware of </a:t>
            </a:r>
            <a:r>
              <a:rPr lang="en-US" sz="2800" b="1" u="sng" dirty="0" err="1" smtClean="0">
                <a:solidFill>
                  <a:srgbClr val="FF0000"/>
                </a:solidFill>
                <a:latin typeface="Book Antiqua" pitchFamily="18" charset="0"/>
              </a:rPr>
              <a:t>Madeleines</a:t>
            </a:r>
            <a:r>
              <a:rPr lang="en-US" sz="2800" dirty="0" smtClean="0">
                <a:latin typeface="Book Antiqua" pitchFamily="18" charset="0"/>
              </a:rPr>
              <a:t> teachings about cultural practices are looked highly upon as hospitals are looking for those who are culturally aware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US" smtClean="0">
                <a:ln>
                  <a:noFill/>
                </a:ln>
                <a:effectLst/>
                <a:latin typeface="Book Antiqua" pitchFamily="18" charset="0"/>
              </a:rPr>
              <a:t>How It Helps</a:t>
            </a:r>
          </a:p>
        </p:txBody>
      </p:sp>
      <p:sp>
        <p:nvSpPr>
          <p:cNvPr id="16387" name="Content Placeholder 2"/>
          <p:cNvSpPr>
            <a:spLocks noGrp="1"/>
          </p:cNvSpPr>
          <p:nvPr>
            <p:ph idx="4294967295"/>
          </p:nvPr>
        </p:nvSpPr>
        <p:spPr/>
        <p:txBody>
          <a:bodyPr/>
          <a:lstStyle/>
          <a:p>
            <a:pPr eaLnBrk="1" hangingPunct="1"/>
            <a:r>
              <a:rPr lang="en-US" smtClean="0">
                <a:latin typeface="Book Antiqua" pitchFamily="18" charset="0"/>
              </a:rPr>
              <a:t>Makes nursing easier and more acceptable</a:t>
            </a:r>
          </a:p>
          <a:p>
            <a:pPr eaLnBrk="1" hangingPunct="1"/>
            <a:r>
              <a:rPr lang="en-US" smtClean="0">
                <a:latin typeface="Book Antiqua" pitchFamily="18" charset="0"/>
              </a:rPr>
              <a:t>Makes it more rewarding to patient</a:t>
            </a:r>
          </a:p>
          <a:p>
            <a:pPr lvl="1" eaLnBrk="1" hangingPunct="1"/>
            <a:r>
              <a:rPr lang="en-US" smtClean="0">
                <a:latin typeface="Book Antiqua" pitchFamily="18" charset="0"/>
              </a:rPr>
              <a:t>Builds trust faster if nurse is aware of their beliefs</a:t>
            </a:r>
          </a:p>
          <a:p>
            <a:pPr eaLnBrk="1" hangingPunct="1"/>
            <a:r>
              <a:rPr lang="en-US" smtClean="0">
                <a:latin typeface="Book Antiqua" pitchFamily="18" charset="0"/>
              </a:rPr>
              <a:t>Makes it easier for nurse</a:t>
            </a:r>
          </a:p>
          <a:p>
            <a:pPr lvl="1" eaLnBrk="1" hangingPunct="1"/>
            <a:r>
              <a:rPr lang="en-US" smtClean="0">
                <a:latin typeface="Book Antiqua" pitchFamily="18" charset="0"/>
              </a:rPr>
              <a:t>Knowledge base for different cultural beliefs towards pain and death</a:t>
            </a:r>
          </a:p>
          <a:p>
            <a:pPr lvl="1" eaLnBrk="1" hangingPunct="1"/>
            <a:r>
              <a:rPr lang="en-US" smtClean="0">
                <a:latin typeface="Book Antiqua" pitchFamily="18" charset="0"/>
              </a:rPr>
              <a:t>Easier to make nursing diagnoses towards pain and healing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237</TotalTime>
  <Words>2399</Words>
  <Application>Microsoft Office PowerPoint</Application>
  <PresentationFormat>On-screen Show (4:3)</PresentationFormat>
  <Paragraphs>162</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Madeleine Leininger </vt:lpstr>
      <vt:lpstr>Biography of Madeleine Leininger</vt:lpstr>
      <vt:lpstr>Biography Continued</vt:lpstr>
      <vt:lpstr>     Development Of Theory</vt:lpstr>
      <vt:lpstr>        Culture and Caring</vt:lpstr>
      <vt:lpstr>Transcultural Nursing</vt:lpstr>
      <vt:lpstr>Cultural Beliefs</vt:lpstr>
      <vt:lpstr>Cultural Practices</vt:lpstr>
      <vt:lpstr>How It Helps</vt:lpstr>
      <vt:lpstr>Implementations</vt:lpstr>
      <vt:lpstr>Main Concepts </vt:lpstr>
      <vt:lpstr>Predictive Tents Essentials</vt:lpstr>
      <vt:lpstr>Assumptions</vt:lpstr>
      <vt:lpstr>Assumptions cont. </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Madeleine Leininger</dc:title>
  <dc:creator>Debra</dc:creator>
  <cp:lastModifiedBy> </cp:lastModifiedBy>
  <cp:revision>42</cp:revision>
  <dcterms:created xsi:type="dcterms:W3CDTF">2011-02-20T04:12:57Z</dcterms:created>
  <dcterms:modified xsi:type="dcterms:W3CDTF">2011-02-26T00:47:58Z</dcterms:modified>
</cp:coreProperties>
</file>