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25"/>
  </p:notesMasterIdLst>
  <p:sldIdLst>
    <p:sldId id="256" r:id="rId2"/>
    <p:sldId id="257" r:id="rId3"/>
    <p:sldId id="258" r:id="rId4"/>
    <p:sldId id="259" r:id="rId5"/>
    <p:sldId id="260" r:id="rId6"/>
    <p:sldId id="278" r:id="rId7"/>
    <p:sldId id="279" r:id="rId8"/>
    <p:sldId id="274" r:id="rId9"/>
    <p:sldId id="275" r:id="rId10"/>
    <p:sldId id="276" r:id="rId11"/>
    <p:sldId id="277" r:id="rId12"/>
    <p:sldId id="280" r:id="rId13"/>
    <p:sldId id="263" r:id="rId14"/>
    <p:sldId id="264" r:id="rId15"/>
    <p:sldId id="265" r:id="rId16"/>
    <p:sldId id="270" r:id="rId17"/>
    <p:sldId id="269" r:id="rId18"/>
    <p:sldId id="266" r:id="rId19"/>
    <p:sldId id="267" r:id="rId20"/>
    <p:sldId id="268" r:id="rId21"/>
    <p:sldId id="271" r:id="rId22"/>
    <p:sldId id="272" r:id="rId23"/>
    <p:sldId id="27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xmlns:mv="urn:schemas-microsoft-com:mac:vml" xmlns:mc="http://schemas.openxmlformats.org/markup-compatibility/2006" val="0"/>
    </p:ext>
    <p:ext uri="{D31A062A-798A-4329-ABDD-BBA856620510}">
      <p14:defaultImageDpi xmlns:p14="http://schemas.microsoft.com/office/powerpoint/2010/main" xmlns=""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9" autoAdjust="0"/>
    <p:restoredTop sz="64386" autoAdjust="0"/>
  </p:normalViewPr>
  <p:slideViewPr>
    <p:cSldViewPr>
      <p:cViewPr>
        <p:scale>
          <a:sx n="75" d="100"/>
          <a:sy n="75" d="100"/>
        </p:scale>
        <p:origin x="-240"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7B2FFF-BEC7-4DC9-95AC-D2DC2CBDE529}" type="datetimeFigureOut">
              <a:rPr lang="en-US" smtClean="0"/>
              <a:pPr/>
              <a:t>2/10/2011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F87698-7A82-4CAF-80A5-64A24B6415E8}" type="slidenum">
              <a:rPr lang="en-US" smtClean="0"/>
              <a:pPr/>
              <a:t>‹#›</a:t>
            </a:fld>
            <a:endParaRPr lang="en-US"/>
          </a:p>
        </p:txBody>
      </p:sp>
    </p:spTree>
    <p:extLst>
      <p:ext uri="{BB962C8B-B14F-4D97-AF65-F5344CB8AC3E}">
        <p14:creationId xmlns:p14="http://schemas.microsoft.com/office/powerpoint/2010/main" xmlns="" xmlns:mv="urn:schemas-microsoft-com:mac:vml" xmlns:mc="http://schemas.openxmlformats.org/markup-compatibility/2006" val="4001753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a:t>
            </a:fld>
            <a:endParaRPr lang="en-US"/>
          </a:p>
        </p:txBody>
      </p:sp>
    </p:spTree>
    <p:extLst>
      <p:ext uri="{BB962C8B-B14F-4D97-AF65-F5344CB8AC3E}">
        <p14:creationId xmlns:p14="http://schemas.microsoft.com/office/powerpoint/2010/main" xmlns="" xmlns:mv="urn:schemas-microsoft-com:mac:vml" xmlns:mc="http://schemas.openxmlformats.org/markup-compatibility/2006" val="3283901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5F4E9B-9CC5-8F41-AF81-F131ACBAA931}" type="slidenum">
              <a:rPr lang="en-US"/>
              <a:pPr/>
              <a:t>10</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dirty="0"/>
              <a:t>This was cited in Berry et al. (2007), there was a school-based intervention program to prevent type 2 diabetes among the youth in the high risk category. </a:t>
            </a:r>
          </a:p>
          <a:p>
            <a:r>
              <a:rPr lang="en-US" dirty="0"/>
              <a:t>In this study CST was successful in improving nutrition and exercise for both black and </a:t>
            </a:r>
            <a:r>
              <a:rPr lang="en-US" dirty="0" err="1"/>
              <a:t>hispanic</a:t>
            </a:r>
            <a:r>
              <a:rPr lang="en-US" dirty="0"/>
              <a:t> children and parents, and improving metabolic outcomes in the children (Berry et al., 2007).</a:t>
            </a:r>
          </a:p>
          <a:p>
            <a:endParaRPr lang="en-US" dirty="0"/>
          </a:p>
          <a:p>
            <a:r>
              <a:rPr lang="en-US" b="1" i="1" u="sng" strike="sngStrike" dirty="0"/>
              <a:t>Berry, D., </a:t>
            </a:r>
            <a:r>
              <a:rPr lang="en-US" b="1" i="1" u="sng" strike="sngStrike" dirty="0" err="1"/>
              <a:t>Savoye</a:t>
            </a:r>
            <a:r>
              <a:rPr lang="en-US" b="1" i="1" u="sng" strike="sngStrike" dirty="0"/>
              <a:t>, M., </a:t>
            </a:r>
            <a:r>
              <a:rPr lang="en-US" b="1" i="1" u="sng" strike="sngStrike" dirty="0" err="1"/>
              <a:t>Melkus</a:t>
            </a:r>
            <a:r>
              <a:rPr lang="en-US" b="1" i="1" u="sng" strike="sngStrike" dirty="0"/>
              <a:t>, G., &amp; Grey, M. (2007). An intervention for multiethnic obese parents and overweight</a:t>
            </a:r>
          </a:p>
          <a:p>
            <a:r>
              <a:rPr lang="en-US" b="1" i="1" u="sng" strike="sngStrike" dirty="0"/>
              <a:t>	children. Applied Nursing Research, 20, 63-71.</a:t>
            </a:r>
          </a:p>
          <a:p>
            <a:endParaRPr lang="en-US" dirty="0" smtClean="0"/>
          </a:p>
          <a:p>
            <a:endParaRPr lang="en-US" dirty="0" smtClean="0"/>
          </a:p>
          <a:p>
            <a:endParaRPr lang="en-US" dirty="0" smtClean="0"/>
          </a:p>
          <a:p>
            <a:r>
              <a:rPr lang="en-US" dirty="0" smtClean="0"/>
              <a:t>Slide: See previous comments</a:t>
            </a:r>
          </a:p>
          <a:p>
            <a:endParaRPr lang="en-US" dirty="0" smtClean="0"/>
          </a:p>
          <a:p>
            <a:r>
              <a:rPr lang="en-US" dirty="0" smtClean="0"/>
              <a:t>Notes: Discussion</a:t>
            </a:r>
            <a:r>
              <a:rPr lang="en-US" baseline="0" dirty="0" smtClean="0"/>
              <a:t> too brief…</a:t>
            </a:r>
            <a:endParaRPr lang="en-US" dirty="0" smtClean="0"/>
          </a:p>
          <a:p>
            <a:endParaRPr lang="en-US" dirty="0" smtClean="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D5B547-54CA-7E41-8D2B-B661A1EFE6E8}" type="slidenum">
              <a:rPr lang="en-US"/>
              <a:pPr/>
              <a:t>11</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dirty="0"/>
              <a:t>However, neither of these studies specifically target obese parents of obese or overweight children (Berry et al., 2007).</a:t>
            </a:r>
          </a:p>
          <a:p>
            <a:r>
              <a:rPr lang="en-US" dirty="0"/>
              <a:t>“There are no data about interventions using CST to target </a:t>
            </a:r>
            <a:r>
              <a:rPr lang="en-US" dirty="0" err="1"/>
              <a:t>mutiethnic</a:t>
            </a:r>
            <a:r>
              <a:rPr lang="en-US" dirty="0"/>
              <a:t> obese parents and their overweight children attending a weight management program (Berry et al., 2007).”</a:t>
            </a:r>
          </a:p>
          <a:p>
            <a:endParaRPr lang="en-US" dirty="0"/>
          </a:p>
          <a:p>
            <a:r>
              <a:rPr lang="en-US" b="0" i="0" u="none" strike="noStrike" dirty="0"/>
              <a:t>Berry, D., </a:t>
            </a:r>
            <a:r>
              <a:rPr lang="en-US" b="0" i="0" u="none" strike="noStrike" dirty="0" err="1"/>
              <a:t>Savoye</a:t>
            </a:r>
            <a:r>
              <a:rPr lang="en-US" b="0" i="0" u="none" strike="noStrike" dirty="0"/>
              <a:t>, M., </a:t>
            </a:r>
            <a:r>
              <a:rPr lang="en-US" b="0" i="0" u="none" strike="noStrike" dirty="0" err="1"/>
              <a:t>Melkus</a:t>
            </a:r>
            <a:r>
              <a:rPr lang="en-US" b="0" i="0" u="none" strike="noStrike" dirty="0"/>
              <a:t>, G., &amp; Grey, M. (2007). An intervention for multiethnic obese parents and overweight</a:t>
            </a:r>
          </a:p>
          <a:p>
            <a:r>
              <a:rPr lang="en-US" b="0" i="0" u="none" strike="noStrike" dirty="0"/>
              <a:t>	children. </a:t>
            </a:r>
            <a:r>
              <a:rPr lang="en-US" b="1" i="0" u="sng" strike="noStrike" dirty="0"/>
              <a:t>Applied Nursing Research</a:t>
            </a:r>
            <a:r>
              <a:rPr lang="en-US" b="0" i="0" u="none" strike="noStrike" dirty="0"/>
              <a:t>, </a:t>
            </a:r>
            <a:r>
              <a:rPr lang="en-US" b="1" i="0" u="sng" strike="noStrike" dirty="0"/>
              <a:t>20</a:t>
            </a:r>
            <a:r>
              <a:rPr lang="en-US" b="0" i="0" u="none" strike="noStrike" dirty="0"/>
              <a:t>, 63-71.</a:t>
            </a:r>
          </a:p>
          <a:p>
            <a:endParaRPr lang="en-US" dirty="0" smtClean="0"/>
          </a:p>
          <a:p>
            <a:endParaRPr lang="en-US" dirty="0" smtClean="0"/>
          </a:p>
          <a:p>
            <a:r>
              <a:rPr lang="en-US" b="1" i="1" u="sng" dirty="0" smtClean="0"/>
              <a:t>Slide: This</a:t>
            </a:r>
            <a:r>
              <a:rPr lang="en-US" b="1" i="1" u="sng" baseline="0" dirty="0" smtClean="0"/>
              <a:t> information is too vague and incomplete</a:t>
            </a:r>
          </a:p>
          <a:p>
            <a:endParaRPr lang="en-US" b="1" i="1" u="sng" baseline="0" dirty="0" smtClean="0"/>
          </a:p>
          <a:p>
            <a:r>
              <a:rPr lang="en-US" b="1" i="1" u="sng" baseline="0" dirty="0" smtClean="0"/>
              <a:t>Notes:  I am confused reading the notes and looking at the slide. Imagine how an audience might react</a:t>
            </a:r>
            <a:r>
              <a:rPr lang="en-US" b="1" i="1" u="sng" baseline="0" dirty="0" smtClean="0"/>
              <a:t>? Reference citation is formatted incorrectly.</a:t>
            </a:r>
            <a:endParaRPr lang="en-US" b="1" i="1" u="sng"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8B39D0-B242-8040-919E-33502E9C6484}" type="slidenum">
              <a:rPr lang="en-US"/>
              <a:pPr/>
              <a:t>12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dirty="0"/>
              <a:t>Informed Consent required from all participants.</a:t>
            </a:r>
          </a:p>
          <a:p>
            <a:r>
              <a:rPr lang="en-US" dirty="0"/>
              <a:t>All participants, if met requirements, were randomized by class into parent child dyads into an experimental group or control group.</a:t>
            </a:r>
          </a:p>
          <a:p>
            <a:r>
              <a:rPr lang="en-US" dirty="0"/>
              <a:t>The researchers used the sealed envelope technique.</a:t>
            </a:r>
          </a:p>
          <a:p>
            <a:r>
              <a:rPr lang="en-US" dirty="0"/>
              <a:t>All children and parents received the nutrition and exercise education program (NEEP) (Berry et al., 2007).</a:t>
            </a:r>
          </a:p>
          <a:p>
            <a:r>
              <a:rPr lang="en-US" dirty="0"/>
              <a:t>All children received formal exercise and behavior modification (Berry et al., 2007).</a:t>
            </a:r>
          </a:p>
          <a:p>
            <a:r>
              <a:rPr lang="en-US" dirty="0"/>
              <a:t>All parents were encouraged to exercise but only the experimental group parents received CST (Berry et al., 2007).</a:t>
            </a:r>
          </a:p>
          <a:p>
            <a:r>
              <a:rPr lang="en-US" dirty="0"/>
              <a:t>Data were collected at baseline, 3 months, and 6 months by an individual blind to the study.</a:t>
            </a:r>
          </a:p>
          <a:p>
            <a:endParaRPr lang="en-US" dirty="0" smtClean="0"/>
          </a:p>
          <a:p>
            <a:endParaRPr lang="en-US" dirty="0" smtClean="0"/>
          </a:p>
          <a:p>
            <a:r>
              <a:rPr lang="en-US" b="1" i="1" u="sng" dirty="0" smtClean="0"/>
              <a:t>Slide:</a:t>
            </a:r>
            <a:r>
              <a:rPr lang="en-US" b="1" i="1" u="sng" baseline="0" dirty="0" smtClean="0"/>
              <a:t> Too brief</a:t>
            </a:r>
          </a:p>
          <a:p>
            <a:endParaRPr lang="en-US" b="1" i="1" u="sng" baseline="0" dirty="0" smtClean="0"/>
          </a:p>
          <a:p>
            <a:r>
              <a:rPr lang="en-US" b="1" i="1" u="sng" baseline="0" dirty="0" smtClean="0"/>
              <a:t>Notes: Not cited completely…Actually, this study is a longitudinal, </a:t>
            </a:r>
            <a:r>
              <a:rPr lang="en-US" b="1" i="1" u="sng" baseline="0" dirty="0" err="1" smtClean="0"/>
              <a:t>correlational</a:t>
            </a:r>
            <a:r>
              <a:rPr lang="en-US" b="1" i="1" u="sng" baseline="0" dirty="0" smtClean="0"/>
              <a:t> study. Did not support your discussion of why you think this is an experimental design (with information from Burns and Grove).</a:t>
            </a:r>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a:t>
            </a:r>
            <a:r>
              <a:rPr lang="en-US" baseline="0" dirty="0" smtClean="0"/>
              <a:t> the </a:t>
            </a:r>
            <a:r>
              <a:rPr lang="en-US" b="1" i="1" u="sng" baseline="0" dirty="0" smtClean="0"/>
              <a:t>3</a:t>
            </a:r>
            <a:r>
              <a:rPr lang="en-US" baseline="0" dirty="0" smtClean="0"/>
              <a:t> month mark 25% of participants had dropped out of the study. The </a:t>
            </a:r>
            <a:r>
              <a:rPr lang="en-US" b="1" i="1" u="sng" baseline="0" dirty="0" smtClean="0"/>
              <a:t>twenty</a:t>
            </a:r>
            <a:r>
              <a:rPr lang="en-US" baseline="0" dirty="0" smtClean="0"/>
              <a:t> dyads who did not complete the study gave stated that they were not overweight enough , or had moved too far away to conveniently complete the study. Also, not all of the participants that completed the study attended every meeting during the study (Berry et al., 2007).</a:t>
            </a:r>
          </a:p>
          <a:p>
            <a:endParaRPr lang="en-US" baseline="0" dirty="0" smtClean="0"/>
          </a:p>
          <a:p>
            <a:r>
              <a:rPr lang="en-US" b="1" i="1" u="sng" baseline="0" dirty="0" smtClean="0"/>
              <a:t>Slide: spelling error</a:t>
            </a:r>
          </a:p>
          <a:p>
            <a:endParaRPr lang="en-US" b="1" i="1" u="sng" baseline="0" dirty="0" smtClean="0"/>
          </a:p>
          <a:p>
            <a:r>
              <a:rPr lang="en-US" b="1" i="1" u="sng" baseline="0" dirty="0" smtClean="0"/>
              <a:t>Notes: number formatting…not all information is cited (only last sentence is!)…discussion too brief…how was the sample acquired….what were the demographics?....etc.</a:t>
            </a:r>
          </a:p>
          <a:p>
            <a:endParaRPr lang="en-US" baseline="0" dirty="0" smtClean="0"/>
          </a:p>
        </p:txBody>
      </p:sp>
      <p:sp>
        <p:nvSpPr>
          <p:cNvPr id="4" name="Slide Number Placeholder 3"/>
          <p:cNvSpPr>
            <a:spLocks noGrp="1"/>
          </p:cNvSpPr>
          <p:nvPr>
            <p:ph type="sldNum" sz="quarter" idx="10"/>
          </p:nvPr>
        </p:nvSpPr>
        <p:spPr/>
        <p:txBody>
          <a:bodyPr/>
          <a:lstStyle/>
          <a:p>
            <a:fld id="{3BF87698-7A82-4CAF-80A5-64A24B6415E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was collected using an</a:t>
            </a:r>
            <a:r>
              <a:rPr lang="en-US" baseline="0" dirty="0" smtClean="0"/>
              <a:t> </a:t>
            </a:r>
            <a:r>
              <a:rPr lang="en-US" baseline="0" dirty="0" err="1" smtClean="0"/>
              <a:t>Accusplit</a:t>
            </a:r>
            <a:r>
              <a:rPr lang="en-US" baseline="0" dirty="0" smtClean="0"/>
              <a:t> Eagle 170 Deluxe Activity Pedometer and a pedometer log, a wall mounted stadiometer for height, a </a:t>
            </a:r>
            <a:r>
              <a:rPr lang="en-US" baseline="0" dirty="0" err="1" smtClean="0"/>
              <a:t>Tanita</a:t>
            </a:r>
            <a:r>
              <a:rPr lang="en-US" baseline="0" dirty="0" smtClean="0"/>
              <a:t> body fat monitor and scale for weight, a </a:t>
            </a:r>
            <a:r>
              <a:rPr lang="en-US" baseline="0" dirty="0" err="1" smtClean="0"/>
              <a:t>Tanita</a:t>
            </a:r>
            <a:r>
              <a:rPr lang="en-US" baseline="0" dirty="0" smtClean="0"/>
              <a:t> body fat analyzer scale for BFP, and BMI was calculated using the equation BMI = kg/m² (Berry et al., 2007).</a:t>
            </a:r>
          </a:p>
          <a:p>
            <a:endParaRPr lang="en-US" baseline="0" dirty="0" smtClean="0"/>
          </a:p>
          <a:p>
            <a:endParaRPr lang="en-US" baseline="0" dirty="0" smtClean="0"/>
          </a:p>
          <a:p>
            <a:r>
              <a:rPr lang="en-US" b="1" i="1" u="sng" baseline="0" dirty="0" smtClean="0"/>
              <a:t>Notes: Discussion too brief….Article included much more discussion about data collected on pp. 66-67</a:t>
            </a:r>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in table</a:t>
            </a:r>
            <a:r>
              <a:rPr lang="en-US" baseline="0" dirty="0" smtClean="0"/>
              <a:t> were calculated by subtracting 6 month results from the baseline results (Berry et al., 2007).</a:t>
            </a:r>
          </a:p>
          <a:p>
            <a:endParaRPr lang="en-US" baseline="0" dirty="0" smtClean="0"/>
          </a:p>
          <a:p>
            <a:endParaRPr lang="en-US" baseline="0" dirty="0" smtClean="0"/>
          </a:p>
          <a:p>
            <a:endParaRPr lang="en-US" baseline="0" dirty="0" smtClean="0"/>
          </a:p>
          <a:p>
            <a:r>
              <a:rPr lang="en-US" b="1" i="1" u="sng" baseline="0" dirty="0" smtClean="0"/>
              <a:t>Slide: Analysis was also done using Chi-square, t-test and ANOVA test. …This slide is confusing because you are discussing the analysis tool but the charts shows the data obtained.</a:t>
            </a:r>
          </a:p>
          <a:p>
            <a:endParaRPr lang="en-US" b="1" i="1" u="sng" baseline="0" dirty="0" smtClean="0"/>
          </a:p>
          <a:p>
            <a:r>
              <a:rPr lang="en-US" b="1" i="1" u="sng" baseline="0" dirty="0" smtClean="0"/>
              <a:t>Notes: Too brief…</a:t>
            </a:r>
            <a:endParaRPr lang="en-US" b="1" i="1" u="sng"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Results in table</a:t>
            </a:r>
            <a:r>
              <a:rPr lang="en-US" baseline="0" dirty="0" smtClean="0"/>
              <a:t> were calculated by subtracting 6 month results from the baseline results (Berry et al., 2007).</a:t>
            </a:r>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This study concluded that after 6 months, parents in the experimental group had significantly lower body mass index (BMI) and body fat percentage (BFP), and higher numbers of pedometer steps compared to the control group. Parents also demonstrated significant improvement in interpersonal relationships, behavior control, and stress management compared to the control group</a:t>
            </a:r>
            <a:r>
              <a:rPr lang="en-US" baseline="0" dirty="0" smtClean="0"/>
              <a:t> (Berry et al., 2007).   </a:t>
            </a:r>
            <a:r>
              <a:rPr lang="en-US" b="1" i="1" u="sng" baseline="0" dirty="0" smtClean="0"/>
              <a:t>NO!!!! These are the results. The conclusions are discussed in the section entitled “4. Discussion.”</a:t>
            </a:r>
            <a:endParaRPr lang="en-US" b="1" i="1" u="sng"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r>
              <a:rPr lang="en-US" dirty="0" smtClean="0"/>
              <a:t>Children in the experimental group demonstrated trends toward decreased BMI and BFP and increased pedometer steps </a:t>
            </a:r>
            <a:r>
              <a:rPr lang="en-US" baseline="0" dirty="0" smtClean="0"/>
              <a:t>(Berry et al., 2007).</a:t>
            </a:r>
            <a:r>
              <a:rPr lang="en-US" dirty="0" smtClean="0"/>
              <a:t> </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1" i="1" u="sng" baseline="0" dirty="0" smtClean="0"/>
              <a:t>Notes: ???</a:t>
            </a:r>
          </a:p>
          <a:p>
            <a:endParaRPr lang="en-US" baseline="0" dirty="0" smtClean="0"/>
          </a:p>
          <a:p>
            <a:r>
              <a:rPr lang="en-US" b="1" i="1" u="sng" strike="sngStrike" baseline="0" dirty="0" smtClean="0"/>
              <a:t>(Berry et al., 2007). </a:t>
            </a:r>
            <a:r>
              <a:rPr lang="en-US" b="1" i="1" u="sng" strike="noStrike" baseline="0" dirty="0" smtClean="0"/>
              <a:t>Why are you citing a blank page?</a:t>
            </a:r>
            <a:endParaRPr lang="en-US" b="1" i="1" u="sng" strike="noStrike"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Parents who participated in the study ranged from ages 27–77 </a:t>
            </a:r>
          </a:p>
          <a:p>
            <a:pPr>
              <a:buFont typeface="Arial" pitchFamily="34" charset="0"/>
              <a:buChar char="•"/>
            </a:pPr>
            <a:r>
              <a:rPr lang="en-US" dirty="0" smtClean="0"/>
              <a:t> 87.5% of parents were  female</a:t>
            </a:r>
          </a:p>
          <a:p>
            <a:pPr>
              <a:buFont typeface="Arial" pitchFamily="34" charset="0"/>
              <a:buChar char="•"/>
            </a:pPr>
            <a:r>
              <a:rPr lang="en-US" dirty="0" smtClean="0"/>
              <a:t>  Racial background of parents are as follows 35.0% Black, 36.2% Non-Hispanic-White, and 28.8% Hispanic.</a:t>
            </a:r>
          </a:p>
          <a:p>
            <a:pPr>
              <a:buFont typeface="Arial" pitchFamily="34" charset="0"/>
              <a:buChar char="•"/>
            </a:pPr>
            <a:r>
              <a:rPr lang="en-US" dirty="0" smtClean="0"/>
              <a:t> Children who participated in the study ranged from ages 7 – 17  </a:t>
            </a:r>
          </a:p>
          <a:p>
            <a:pPr>
              <a:buFont typeface="Arial" pitchFamily="34" charset="0"/>
              <a:buChar char="•"/>
            </a:pPr>
            <a:r>
              <a:rPr lang="en-US" dirty="0" smtClean="0"/>
              <a:t>58.8% of children were male</a:t>
            </a:r>
          </a:p>
          <a:p>
            <a:pPr>
              <a:buFont typeface="Arial" pitchFamily="34" charset="0"/>
              <a:buChar char="•"/>
            </a:pPr>
            <a:r>
              <a:rPr lang="en-US" dirty="0" smtClean="0"/>
              <a:t> Racial background of children  are as follows 33.8% Black, 36.2% White, and 30.0% Hispanic.</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Same tools and evaluation</a:t>
            </a:r>
            <a:r>
              <a:rPr lang="en-US" baseline="0" dirty="0" smtClean="0"/>
              <a:t> methods were used for every participant (Berry et al., 2007).</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1" i="1" u="sng" baseline="0" dirty="0" smtClean="0"/>
              <a:t>Notes: You needed to support your assertions about these two strengths with authoritative information from Burns and Grove…notes discussion is not formatted according to APA guidelines.</a:t>
            </a:r>
            <a:endParaRPr lang="en-US" b="1" i="1" u="sng" dirty="0" smtClean="0"/>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baseline="0" dirty="0" smtClean="0"/>
          </a:p>
          <a:p>
            <a:r>
              <a:rPr lang="en-US" baseline="0" dirty="0" smtClean="0"/>
              <a:t>(Berry et al., 2007).  </a:t>
            </a:r>
          </a:p>
          <a:p>
            <a:endParaRPr lang="en-US" baseline="0" dirty="0" smtClean="0"/>
          </a:p>
          <a:p>
            <a:endParaRPr lang="en-US" baseline="0" dirty="0" smtClean="0"/>
          </a:p>
          <a:p>
            <a:endParaRPr lang="en-US" baseline="0" dirty="0" smtClean="0"/>
          </a:p>
          <a:p>
            <a:r>
              <a:rPr lang="en-US" b="1" i="1" u="sng" baseline="0" dirty="0" smtClean="0"/>
              <a:t>Slide: Grammatical error</a:t>
            </a:r>
          </a:p>
          <a:p>
            <a:endParaRPr lang="en-US" b="1" i="1" u="sng" baseline="0" dirty="0" smtClean="0"/>
          </a:p>
          <a:p>
            <a:r>
              <a:rPr lang="en-US" b="1" i="1" u="sng" baseline="0" dirty="0" smtClean="0"/>
              <a:t>Notes: I am not sure why you have the parenthetical citation placed in </a:t>
            </a:r>
            <a:r>
              <a:rPr lang="en-US" b="1" i="1" u="sng" baseline="0" dirty="0" smtClean="0"/>
              <a:t>the blank notes </a:t>
            </a:r>
            <a:r>
              <a:rPr lang="en-US" b="1" i="1" u="sng" baseline="0" dirty="0" smtClean="0"/>
              <a:t>page??</a:t>
            </a:r>
          </a:p>
          <a:p>
            <a:endParaRPr lang="en-US" b="1" i="1" u="sng"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study is the first of its kind so it lacks background</a:t>
            </a:r>
            <a:r>
              <a:rPr lang="en-US" baseline="0" dirty="0" smtClean="0"/>
              <a:t> information and to this date no follow-up studies have been done. By the end of the three months 25% of participants had dropped out of the study (Berry et al., 2007).</a:t>
            </a:r>
            <a:endParaRPr lang="en-US" dirty="0" smtClean="0"/>
          </a:p>
          <a:p>
            <a:endParaRPr lang="en-US"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1" i="1" u="sng" baseline="0" dirty="0" smtClean="0"/>
              <a:t>Notes: You needed to support your assertions about these two limitations… with authoritative information from Burns and Grove….Your information is correct but way too brief of discussion.</a:t>
            </a:r>
            <a:endParaRPr lang="en-US" baseline="0" dirty="0" smtClean="0"/>
          </a:p>
        </p:txBody>
      </p:sp>
      <p:sp>
        <p:nvSpPr>
          <p:cNvPr id="4" name="Slide Number Placeholder 3"/>
          <p:cNvSpPr>
            <a:spLocks noGrp="1"/>
          </p:cNvSpPr>
          <p:nvPr>
            <p:ph type="sldNum" sz="quarter" idx="10"/>
          </p:nvPr>
        </p:nvSpPr>
        <p:spPr/>
        <p:txBody>
          <a:bodyPr/>
          <a:lstStyle/>
          <a:p>
            <a:fld id="{3BF87698-7A82-4CAF-80A5-64A24B6415E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 nurses have research based evidence that CST is effective in management and treatment of overweight patients</a:t>
            </a:r>
            <a:r>
              <a:rPr lang="en-US" baseline="0" dirty="0" smtClean="0"/>
              <a:t> (Berry et al., 2007).</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CST can now</a:t>
            </a:r>
            <a:r>
              <a:rPr lang="en-US" baseline="0" dirty="0" smtClean="0"/>
              <a:t> be used as a permanent component of behavioral modification programs (Berry et al., 2007).</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CST improves clinical and psychosocial outcomes (Berry et al., 2007).</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i="1" u="sng" dirty="0" smtClean="0"/>
              <a:t>Notes: Discussion way too brief</a:t>
            </a:r>
            <a:r>
              <a:rPr lang="en-US" b="1" i="1" u="sng" baseline="0" dirty="0" smtClean="0"/>
              <a:t> based on the implications noted in the article on pages 69-70.</a:t>
            </a:r>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This is not a summary of the presentation……</a:t>
            </a:r>
            <a:endParaRPr lang="en-US" b="1" i="1" u="sng"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b="1" u="sng" dirty="0" smtClean="0"/>
              <a:t>Instructor</a:t>
            </a:r>
            <a:r>
              <a:rPr lang="en-US" b="1" u="sng" baseline="0" dirty="0" smtClean="0"/>
              <a:t> Group Grade:  144/200 – I hope my comments help you with the next project. Let me know if you have any questions.--Cindy</a:t>
            </a:r>
          </a:p>
          <a:p>
            <a:endParaRPr lang="en-US" baseline="0" dirty="0" smtClean="0"/>
          </a:p>
          <a:p>
            <a:r>
              <a:rPr lang="en-US" baseline="0" dirty="0" smtClean="0"/>
              <a:t>Title/Reference Page: 10/10</a:t>
            </a:r>
          </a:p>
          <a:p>
            <a:r>
              <a:rPr lang="en-US" baseline="0" dirty="0" smtClean="0"/>
              <a:t>Introduction:   20/20</a:t>
            </a:r>
          </a:p>
          <a:p>
            <a:r>
              <a:rPr lang="en-US" baseline="0" dirty="0" smtClean="0"/>
              <a:t>Analysis:  28/40</a:t>
            </a:r>
          </a:p>
          <a:p>
            <a:r>
              <a:rPr lang="en-US" baseline="0" dirty="0" smtClean="0"/>
              <a:t>Critique:   28/ 40</a:t>
            </a:r>
          </a:p>
          <a:p>
            <a:r>
              <a:rPr lang="en-US" baseline="0" dirty="0" smtClean="0"/>
              <a:t>Conclusion:  8/20</a:t>
            </a:r>
          </a:p>
          <a:p>
            <a:r>
              <a:rPr lang="en-US" baseline="0" dirty="0" smtClean="0"/>
              <a:t>Overall design/professionalism:  8/10</a:t>
            </a:r>
          </a:p>
          <a:p>
            <a:r>
              <a:rPr lang="en-US" baseline="0" dirty="0" smtClean="0"/>
              <a:t>APA: 42 /60</a:t>
            </a:r>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Obesity is having an alarming increase in the U.S. The risk for overweight children and adults has increased in Black, Hispanic, and Native American families in the past forty years (Berry </a:t>
            </a:r>
            <a:r>
              <a:rPr lang="en-US" b="1" i="0" u="sng" baseline="0" dirty="0" smtClean="0"/>
              <a:t>et al., </a:t>
            </a:r>
            <a:r>
              <a:rPr lang="en-US" baseline="0" dirty="0" smtClean="0"/>
              <a:t>2007).</a:t>
            </a:r>
            <a:endParaRPr lang="en-US" dirty="0" smtClean="0"/>
          </a:p>
          <a:p>
            <a:endParaRPr lang="en-US" dirty="0" smtClean="0"/>
          </a:p>
          <a:p>
            <a:endParaRPr lang="en-US" dirty="0" smtClean="0"/>
          </a:p>
          <a:p>
            <a:r>
              <a:rPr lang="en-US" dirty="0" smtClean="0"/>
              <a:t>The purpose of this study is to examine</a:t>
            </a:r>
            <a:r>
              <a:rPr lang="en-US" baseline="0" dirty="0" smtClean="0"/>
              <a:t> the effects caused to overweight children who are attending a weight management program by their multiethnic parents’ coping skills (Berry et al., 2007). </a:t>
            </a:r>
          </a:p>
          <a:p>
            <a:endParaRPr lang="en-US" baseline="0" dirty="0" smtClean="0"/>
          </a:p>
          <a:p>
            <a:endParaRPr lang="en-US" baseline="0" dirty="0" smtClean="0"/>
          </a:p>
          <a:p>
            <a:r>
              <a:rPr lang="en-US" b="1" i="1" u="sng" baseline="0" dirty="0" smtClean="0"/>
              <a:t>Slide: Capitalize all major words in titles….</a:t>
            </a:r>
          </a:p>
          <a:p>
            <a:endParaRPr lang="en-US" baseline="0" dirty="0" smtClean="0"/>
          </a:p>
          <a:p>
            <a:r>
              <a:rPr lang="en-US" b="1" i="1" u="sng" baseline="0" dirty="0" smtClean="0"/>
              <a:t>Notes: The first time you parenthetically cite four authors, you need to list all the names…..Where is the title of the article?  Remember: the notes pages are meant to augment the bullet points presented in the slide…..Overall, the discussion on this page is too brief. This paraphrasing is not very good and confuses the intent of the researchers…..The slide is talking about the purpose of the study and the notes are talking about the problem which precipitated the study being conducted.</a:t>
            </a:r>
          </a:p>
        </p:txBody>
      </p:sp>
      <p:sp>
        <p:nvSpPr>
          <p:cNvPr id="4" name="Slide Number Placeholder 3"/>
          <p:cNvSpPr>
            <a:spLocks noGrp="1"/>
          </p:cNvSpPr>
          <p:nvPr>
            <p:ph type="sldNum" sz="quarter" idx="10"/>
          </p:nvPr>
        </p:nvSpPr>
        <p:spPr/>
        <p:txBody>
          <a:bodyPr/>
          <a:lstStyle/>
          <a:p>
            <a:fld id="{3BF87698-7A82-4CAF-80A5-64A24B6415E8}" type="slidenum">
              <a:rPr lang="en-US" smtClean="0"/>
              <a:pPr/>
              <a:t>3</a:t>
            </a:fld>
            <a:endParaRPr lang="en-US"/>
          </a:p>
        </p:txBody>
      </p:sp>
    </p:spTree>
    <p:extLst>
      <p:ext uri="{BB962C8B-B14F-4D97-AF65-F5344CB8AC3E}">
        <p14:creationId xmlns:p14="http://schemas.microsoft.com/office/powerpoint/2010/main" xmlns="" xmlns:mv="urn:schemas-microsoft-com:mac:vml" xmlns:mc="http://schemas.openxmlformats.org/markup-compatibility/2006" val="3282971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Coping</a:t>
            </a:r>
            <a:r>
              <a:rPr lang="en-US" baseline="0" dirty="0" smtClean="0"/>
              <a:t> skills training (CST) is used to improve self efficacy outcomes that is based on a social learning theory that is a form of a cognitive behavioral intervention. According to </a:t>
            </a:r>
            <a:r>
              <a:rPr lang="en-US" b="1" i="1" u="sng" baseline="0" dirty="0" smtClean="0"/>
              <a:t>Berry, D., </a:t>
            </a:r>
            <a:r>
              <a:rPr lang="en-US" b="1" i="1" u="sng" baseline="0" dirty="0" err="1" smtClean="0"/>
              <a:t>Savoye</a:t>
            </a:r>
            <a:r>
              <a:rPr lang="en-US" b="1" i="1" u="sng" baseline="0" dirty="0" smtClean="0"/>
              <a:t>, M., </a:t>
            </a:r>
            <a:r>
              <a:rPr lang="en-US" b="1" i="1" u="sng" baseline="0" dirty="0" err="1" smtClean="0"/>
              <a:t>Melkus</a:t>
            </a:r>
            <a:r>
              <a:rPr lang="en-US" b="1" i="1" u="sng" baseline="0" dirty="0" smtClean="0"/>
              <a:t>, G., and Grey, M</a:t>
            </a:r>
            <a:r>
              <a:rPr lang="en-US" baseline="0" dirty="0" smtClean="0"/>
              <a:t>, CST includes communications skills training, which includes social skills training and assertiveness training, social problem solving, conflict resolution, and cognitive behavior modification (Berry et al., 2007).</a:t>
            </a:r>
          </a:p>
          <a:p>
            <a:endParaRPr lang="en-US" baseline="0" dirty="0" smtClean="0"/>
          </a:p>
          <a:p>
            <a:endParaRPr lang="en-US" baseline="0" dirty="0" smtClean="0"/>
          </a:p>
          <a:p>
            <a:endParaRPr lang="en-US" baseline="0" dirty="0" smtClean="0"/>
          </a:p>
          <a:p>
            <a:r>
              <a:rPr lang="en-US" b="1" i="1" u="sng" baseline="0" dirty="0" smtClean="0"/>
              <a:t>Slides: The design of slides 2,3 and 4 is inconsistent with the rest of the presentation. Is this on purpose?</a:t>
            </a:r>
          </a:p>
          <a:p>
            <a:endParaRPr lang="en-US" b="1" i="1" u="sng" baseline="0" dirty="0" smtClean="0"/>
          </a:p>
          <a:p>
            <a:r>
              <a:rPr lang="en-US" b="1" i="1" u="sng" baseline="0" dirty="0" smtClean="0"/>
              <a:t>Notes: Section is cited incompletely (the first sentence is not cited);  and the in text citation is formatted incorrectly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4</a:t>
            </a:fld>
            <a:endParaRPr lang="en-US"/>
          </a:p>
        </p:txBody>
      </p:sp>
    </p:spTree>
    <p:extLst>
      <p:ext uri="{BB962C8B-B14F-4D97-AF65-F5344CB8AC3E}">
        <p14:creationId xmlns:p14="http://schemas.microsoft.com/office/powerpoint/2010/main" xmlns="" xmlns:mv="urn:schemas-microsoft-com:mac:vml" xmlns:mc="http://schemas.openxmlformats.org/markup-compatibility/2006" val="1549184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Obesity</a:t>
            </a:r>
            <a:r>
              <a:rPr lang="en-US" baseline="0" dirty="0" smtClean="0"/>
              <a:t> increases the risk of all of the above health problems. As stated by </a:t>
            </a:r>
            <a:r>
              <a:rPr lang="en-US" baseline="0" dirty="0" err="1" smtClean="0"/>
              <a:t>Olshansky</a:t>
            </a:r>
            <a:r>
              <a:rPr lang="en-US" baseline="0" dirty="0" smtClean="0"/>
              <a:t> in 2005 “For the first time in two centuries there is a potential decline in life expectancy in the United States secondary to the effect of obesity on longevity” (</a:t>
            </a:r>
            <a:r>
              <a:rPr lang="en-US" b="1" i="1" u="sng" baseline="0" dirty="0" smtClean="0"/>
              <a:t>as cited in </a:t>
            </a:r>
            <a:r>
              <a:rPr lang="en-US" baseline="0" dirty="0" smtClean="0"/>
              <a:t>Berry et al., 2007).</a:t>
            </a:r>
          </a:p>
          <a:p>
            <a:endParaRPr lang="en-US" baseline="0" dirty="0" smtClean="0"/>
          </a:p>
          <a:p>
            <a:endParaRPr lang="en-US" baseline="0" dirty="0" smtClean="0"/>
          </a:p>
          <a:p>
            <a:r>
              <a:rPr lang="en-US" b="1" i="1" u="sng" baseline="0" dirty="0" smtClean="0"/>
              <a:t>Slide: Be consistent with capitalization of major words in bullet points…this slide belongs up near the purpose of the study</a:t>
            </a:r>
          </a:p>
          <a:p>
            <a:endParaRPr lang="en-US" b="1" i="1" u="sng" baseline="0" dirty="0" smtClean="0"/>
          </a:p>
          <a:p>
            <a:r>
              <a:rPr lang="en-US" b="1" i="1" u="sng" baseline="0" dirty="0" smtClean="0"/>
              <a:t>Notes: citation incorrect…discussion is a little brief</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8C1A98-1E36-CA40-8413-EB11095F2088}" type="slidenum">
              <a:rPr lang="en-US"/>
              <a:pPr/>
              <a:t>6</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en-US" dirty="0"/>
              <a:t>A dependent variable is a “response, behavior, or outcome that is predicted and measured in research; changes in the dependent variable are presumed to be caused by the independent variable (Burns &amp; Grove, 2010).”</a:t>
            </a:r>
          </a:p>
          <a:p>
            <a:endParaRPr lang="en-US" dirty="0" smtClean="0"/>
          </a:p>
          <a:p>
            <a:endParaRPr lang="en-US" dirty="0" smtClean="0"/>
          </a:p>
          <a:p>
            <a:endParaRPr lang="en-US" dirty="0" smtClean="0"/>
          </a:p>
          <a:p>
            <a:r>
              <a:rPr lang="en-US" b="1" i="1" u="sng" dirty="0" smtClean="0"/>
              <a:t>Slide: There is too much empty space on this slide….it makes it uninteresting</a:t>
            </a:r>
            <a:r>
              <a:rPr lang="en-US" b="1" i="1" u="sng" baseline="0" dirty="0" smtClean="0"/>
              <a:t> to the audience.</a:t>
            </a:r>
          </a:p>
          <a:p>
            <a:endParaRPr lang="en-US" b="1" i="1" u="sng" baseline="0" dirty="0" smtClean="0"/>
          </a:p>
          <a:p>
            <a:r>
              <a:rPr lang="en-US" b="1" i="1" u="sng" baseline="0" dirty="0" smtClean="0"/>
              <a:t>Notes: This discussion is way too brief. There are several other dependent variables which the researchers looked at. You might review Table 4 and Table 5.</a:t>
            </a:r>
            <a:endParaRPr lang="en-US" b="1" i="1" u="sng" dirty="0"/>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956169-BD89-D945-82CC-FC4990A42EAA}" type="slidenum">
              <a:rPr lang="en-US"/>
              <a:pPr/>
              <a:t>7</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a:t>An independent variable is a “treatment, intervention, or experimental activity that is manipulated or varied by the researcher to create and effect on the dependent variable (Burns &amp; Grove, 2010</a:t>
            </a:r>
            <a:r>
              <a:rPr lang="en-US" dirty="0" smtClean="0"/>
              <a:t>).”</a:t>
            </a:r>
          </a:p>
          <a:p>
            <a:endParaRPr lang="en-US" dirty="0" smtClean="0"/>
          </a:p>
          <a:p>
            <a:endParaRPr lang="en-US" dirty="0" smtClean="0"/>
          </a:p>
          <a:p>
            <a:r>
              <a:rPr lang="en-US" b="1" i="1" u="sng" dirty="0" smtClean="0"/>
              <a:t>Slide: See previous slide’s comments.</a:t>
            </a:r>
          </a:p>
          <a:p>
            <a:endParaRPr lang="en-US" b="1" i="1" u="sng" dirty="0" smtClean="0"/>
          </a:p>
          <a:p>
            <a:r>
              <a:rPr lang="en-US" b="1" i="1" u="sng" dirty="0" smtClean="0"/>
              <a:t>Notes: Again,</a:t>
            </a:r>
            <a:r>
              <a:rPr lang="en-US" b="1" i="1" u="sng" baseline="0" dirty="0" smtClean="0"/>
              <a:t> this discussion is way too brief, considering the authors discussed their interventions over almost pages of the article.</a:t>
            </a:r>
            <a:endParaRPr lang="en-US" b="1" i="1" u="sng"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6F8B17-4D8C-EF49-B0C9-EE29019B15A3}" type="slidenum">
              <a:rPr lang="en-US"/>
              <a:pPr/>
              <a:t>8</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dirty="0"/>
              <a:t>Coping skills Training is a form of cognitive behavioral intervention and is based on social learning theory </a:t>
            </a:r>
            <a:r>
              <a:rPr lang="en-US" b="1" i="1" u="sng" strike="sngStrike" dirty="0"/>
              <a:t>(Bandura,1977, as cited in Berry, D. et al.,2007).</a:t>
            </a:r>
          </a:p>
          <a:p>
            <a:r>
              <a:rPr lang="en-US" dirty="0"/>
              <a:t>Since this study is brand new and original in its idea, there is not many specific background literature to review</a:t>
            </a:r>
            <a:r>
              <a:rPr lang="en-US" dirty="0" smtClean="0"/>
              <a:t>. </a:t>
            </a:r>
            <a:endParaRPr lang="en-US" dirty="0"/>
          </a:p>
          <a:p>
            <a:endParaRPr lang="en-US" dirty="0"/>
          </a:p>
          <a:p>
            <a:r>
              <a:rPr lang="en-US" b="1" i="1" u="sng" strike="sngStrike" dirty="0"/>
              <a:t>Berry, D., </a:t>
            </a:r>
            <a:r>
              <a:rPr lang="en-US" b="1" i="1" u="sng" strike="sngStrike" dirty="0" err="1"/>
              <a:t>Savoye</a:t>
            </a:r>
            <a:r>
              <a:rPr lang="en-US" b="1" i="1" u="sng" strike="sngStrike" dirty="0"/>
              <a:t>, M., </a:t>
            </a:r>
            <a:r>
              <a:rPr lang="en-US" b="1" i="1" u="sng" strike="sngStrike" dirty="0" err="1"/>
              <a:t>Melkus</a:t>
            </a:r>
            <a:r>
              <a:rPr lang="en-US" b="1" i="1" u="sng" strike="sngStrike" dirty="0"/>
              <a:t>, G., &amp; Grey, M. (2007). An intervention for multiethnic obese parents and overweight</a:t>
            </a:r>
          </a:p>
          <a:p>
            <a:r>
              <a:rPr lang="en-US" b="1" i="1" u="sng" strike="sngStrike" dirty="0"/>
              <a:t>	children. Applied Nursing Research, 20, 63-71</a:t>
            </a:r>
            <a:r>
              <a:rPr lang="en-US" b="1" i="1" u="sng" strike="sngStrike" dirty="0" smtClean="0"/>
              <a:t>.</a:t>
            </a:r>
          </a:p>
          <a:p>
            <a:endParaRPr lang="en-US" b="1" i="1" u="sng" strike="sngStrike" dirty="0" smtClean="0"/>
          </a:p>
          <a:p>
            <a:endParaRPr lang="en-US" b="1" i="1" u="sng" strike="sngStrike" dirty="0" smtClean="0"/>
          </a:p>
          <a:p>
            <a:r>
              <a:rPr lang="en-US" b="1" i="1" u="sng" strike="noStrike" dirty="0" smtClean="0"/>
              <a:t>Slide:</a:t>
            </a:r>
            <a:r>
              <a:rPr lang="en-US" b="1" i="1" u="sng" strike="noStrike" baseline="0" dirty="0" smtClean="0"/>
              <a:t> See previous comments</a:t>
            </a:r>
          </a:p>
          <a:p>
            <a:endParaRPr lang="en-US" b="1" i="1" u="sng" strike="noStrike" baseline="0" dirty="0" smtClean="0"/>
          </a:p>
          <a:p>
            <a:r>
              <a:rPr lang="en-US" b="1" i="1" u="sng" strike="noStrike" baseline="0" dirty="0" smtClean="0"/>
              <a:t>Notes: Actually, Berry et al. (2007) noted several studies which supported their research. This included the studies identify the issue of childhood obesity --</a:t>
            </a:r>
            <a:r>
              <a:rPr lang="en-US" b="1" i="1" u="sng" strike="noStrike" baseline="0" dirty="0" err="1" smtClean="0"/>
              <a:t>Jolliffe</a:t>
            </a:r>
            <a:r>
              <a:rPr lang="en-US" b="1" i="1" u="sng" strike="noStrike" baseline="0" dirty="0" smtClean="0"/>
              <a:t> (2004), USDHHS (2001), CDC (1999), etc….the other studies which used similar but different methodologies (</a:t>
            </a:r>
            <a:r>
              <a:rPr lang="en-US" b="1" i="1" u="sng" strike="noStrike" baseline="0" dirty="0" err="1" smtClean="0"/>
              <a:t>Wadden</a:t>
            </a:r>
            <a:r>
              <a:rPr lang="en-US" b="1" i="1" u="sng" strike="noStrike" baseline="0" dirty="0" smtClean="0"/>
              <a:t> &amp; </a:t>
            </a:r>
            <a:r>
              <a:rPr lang="en-US" b="1" i="1" u="sng" strike="noStrike" baseline="0" dirty="0" err="1" smtClean="0"/>
              <a:t>Stunkard</a:t>
            </a:r>
            <a:r>
              <a:rPr lang="en-US" b="1" i="1" u="sng" strike="noStrike" baseline="0" dirty="0" smtClean="0"/>
              <a:t>, Engels et al.)….You get the point!.....the formatting for the parenthetical citation is incorrect</a:t>
            </a:r>
          </a:p>
          <a:p>
            <a:endParaRPr lang="en-US" b="1" i="1" u="sng" strike="noStrike" dirty="0" smtClean="0"/>
          </a:p>
          <a:p>
            <a:endParaRPr lang="en-US" b="1" i="1" u="sng" strike="noStrik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E57100-2A16-CE46-B042-11F3FE324CBA}" type="slidenum">
              <a:rPr lang="en-US"/>
              <a:pPr/>
              <a:t>9</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dirty="0"/>
              <a:t>This was cited in Berry et al. (2007), “female patients with type 1 diabetes, CST prevented weight gain and improved long-term metabolic and psychosocial outcomes.”</a:t>
            </a:r>
          </a:p>
          <a:p>
            <a:r>
              <a:rPr lang="en-US" dirty="0"/>
              <a:t>This was a similar study design that had an effect on a smaller more centered group of participants, where as in the study by Berry et al.  (2007), there is a majorly diverse group of participants.</a:t>
            </a:r>
          </a:p>
          <a:p>
            <a:endParaRPr lang="en-US" dirty="0"/>
          </a:p>
          <a:p>
            <a:r>
              <a:rPr lang="en-US" b="1" i="1" u="sng" strike="sngStrike" dirty="0"/>
              <a:t>Berry, D., </a:t>
            </a:r>
            <a:r>
              <a:rPr lang="en-US" b="1" i="1" u="sng" strike="sngStrike" dirty="0" err="1"/>
              <a:t>Savoye</a:t>
            </a:r>
            <a:r>
              <a:rPr lang="en-US" b="1" i="1" u="sng" strike="sngStrike" dirty="0"/>
              <a:t>, M., </a:t>
            </a:r>
            <a:r>
              <a:rPr lang="en-US" b="1" i="1" u="sng" strike="sngStrike" dirty="0" err="1"/>
              <a:t>Melkus</a:t>
            </a:r>
            <a:r>
              <a:rPr lang="en-US" b="1" i="1" u="sng" strike="sngStrike" dirty="0"/>
              <a:t>, G., &amp; Grey, M. (2007). An intervention for multiethnic obese parents and overweight</a:t>
            </a:r>
          </a:p>
          <a:p>
            <a:r>
              <a:rPr lang="en-US" b="1" i="1" u="sng" strike="sngStrike" dirty="0"/>
              <a:t>	children. Applied Nursing Research, 20, 63-71.</a:t>
            </a:r>
          </a:p>
          <a:p>
            <a:endParaRPr lang="en-US" b="1" i="1" u="sng" strike="sngStrike" dirty="0" smtClean="0"/>
          </a:p>
          <a:p>
            <a:endParaRPr lang="en-US" b="1" i="1" u="sng" strike="sngStrike" dirty="0" smtClean="0"/>
          </a:p>
          <a:p>
            <a:r>
              <a:rPr lang="en-US" b="1" i="1" u="sng" strike="noStrike" dirty="0" smtClean="0"/>
              <a:t>Slide:</a:t>
            </a:r>
            <a:r>
              <a:rPr lang="en-US" b="1" i="1" u="sng" strike="noStrike" baseline="0" dirty="0" smtClean="0"/>
              <a:t> Not enough information to warrant a slide of its own.</a:t>
            </a:r>
          </a:p>
          <a:p>
            <a:endParaRPr lang="en-US" b="1" i="1" u="sng" strike="noStrike" baseline="0" dirty="0" smtClean="0"/>
          </a:p>
          <a:p>
            <a:r>
              <a:rPr lang="en-US" b="1" i="1" u="sng" strike="noStrike" baseline="0" dirty="0" smtClean="0"/>
              <a:t>Notes: Almost as vague as the information in the slide…too brief…you were to cite studies which supported Berry et al (per the guidelines)</a:t>
            </a:r>
          </a:p>
          <a:p>
            <a:endParaRPr lang="en-US" b="1" i="1" u="sng" strike="noStrik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193B337-7296-4388-AFF0-BD2FA8F4002A}" type="datetimeFigureOut">
              <a:rPr lang="en-US" smtClean="0"/>
              <a:pPr/>
              <a:t>2/10/2011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737EA-9F21-48A8-A08D-FE1C6BCE81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E1737EA-9F21-48A8-A08D-FE1C6BCE811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E1737EA-9F21-48A8-A08D-FE1C6BCE811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193B337-7296-4388-AFF0-BD2FA8F4002A}" type="datetimeFigureOut">
              <a:rPr lang="en-US" smtClean="0"/>
              <a:pPr/>
              <a:t>2/10/2011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193B337-7296-4388-AFF0-BD2FA8F4002A}"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737EA-9F21-48A8-A08D-FE1C6BCE811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193B337-7296-4388-AFF0-BD2FA8F4002A}" type="datetimeFigureOut">
              <a:rPr lang="en-US" smtClean="0"/>
              <a:pPr/>
              <a:t>2/10/2011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E1737EA-9F21-48A8-A08D-FE1C6BCE811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93B337-7296-4388-AFF0-BD2FA8F4002A}" type="datetimeFigureOut">
              <a:rPr lang="en-US" smtClean="0"/>
              <a:pPr/>
              <a:t>2/10/2011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E1737EA-9F21-48A8-A08D-FE1C6BCE81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193B337-7296-4388-AFF0-BD2FA8F4002A}" type="datetimeFigureOut">
              <a:rPr lang="en-US" smtClean="0"/>
              <a:pPr/>
              <a:t>2/10/2011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E1737EA-9F21-48A8-A08D-FE1C6BCE81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193B337-7296-4388-AFF0-BD2FA8F4002A}" type="datetimeFigureOut">
              <a:rPr lang="en-US" smtClean="0"/>
              <a:pPr/>
              <a:t>2/10/2011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E1737EA-9F21-48A8-A08D-FE1C6BCE811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193B337-7296-4388-AFF0-BD2FA8F4002A}" type="datetimeFigureOut">
              <a:rPr lang="en-US" smtClean="0"/>
              <a:pPr/>
              <a:t>2/10/2011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193B337-7296-4388-AFF0-BD2FA8F4002A}" type="datetimeFigureOut">
              <a:rPr lang="en-US" smtClean="0"/>
              <a:pPr/>
              <a:t>2/10/2011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E1737EA-9F21-48A8-A08D-FE1C6BCE811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r>
              <a:rPr lang="en-US" sz="2000" b="0" dirty="0" smtClean="0">
                <a:latin typeface="Meiryo" pitchFamily="34" charset="-128"/>
                <a:ea typeface="Meiryo" pitchFamily="34" charset="-128"/>
                <a:cs typeface="Times New Roman" pitchFamily="18" charset="0"/>
              </a:rPr>
              <a:t>Adrienne Grove, </a:t>
            </a:r>
            <a:r>
              <a:rPr lang="en-US" sz="2000" b="0" dirty="0">
                <a:latin typeface="Meiryo" pitchFamily="34" charset="-128"/>
                <a:ea typeface="Meiryo" pitchFamily="34" charset="-128"/>
                <a:cs typeface="Times New Roman" pitchFamily="18" charset="0"/>
              </a:rPr>
              <a:t>Nadi </a:t>
            </a:r>
            <a:r>
              <a:rPr lang="en-US" sz="2000" b="0" dirty="0" err="1" smtClean="0">
                <a:latin typeface="Meiryo" pitchFamily="34" charset="-128"/>
                <a:ea typeface="Meiryo" pitchFamily="34" charset="-128"/>
                <a:cs typeface="Times New Roman" pitchFamily="18" charset="0"/>
              </a:rPr>
              <a:t>Akileh,Sara</a:t>
            </a:r>
            <a:r>
              <a:rPr lang="en-US" sz="2000" b="0" dirty="0" smtClean="0">
                <a:latin typeface="Meiryo" pitchFamily="34" charset="-128"/>
                <a:ea typeface="Meiryo" pitchFamily="34" charset="-128"/>
                <a:cs typeface="Times New Roman" pitchFamily="18" charset="0"/>
              </a:rPr>
              <a:t> Rinehart, and </a:t>
            </a:r>
            <a:r>
              <a:rPr lang="en-US" sz="2000" b="0" dirty="0" err="1" smtClean="0">
                <a:latin typeface="Meiryo" pitchFamily="34" charset="-128"/>
                <a:ea typeface="Meiryo" pitchFamily="34" charset="-128"/>
                <a:cs typeface="Times New Roman" pitchFamily="18" charset="0"/>
              </a:rPr>
              <a:t>Kimmie</a:t>
            </a:r>
            <a:r>
              <a:rPr lang="en-US" sz="2000" b="0" dirty="0" smtClean="0">
                <a:latin typeface="Meiryo" pitchFamily="34" charset="-128"/>
                <a:ea typeface="Meiryo" pitchFamily="34" charset="-128"/>
                <a:cs typeface="Times New Roman" pitchFamily="18" charset="0"/>
              </a:rPr>
              <a:t> </a:t>
            </a:r>
            <a:r>
              <a:rPr lang="en-US" sz="2000" b="0" dirty="0" err="1" smtClean="0">
                <a:latin typeface="Meiryo" pitchFamily="34" charset="-128"/>
                <a:ea typeface="Meiryo" pitchFamily="34" charset="-128"/>
                <a:cs typeface="Times New Roman" pitchFamily="18" charset="0"/>
              </a:rPr>
              <a:t>Vavra</a:t>
            </a:r>
            <a:endParaRPr lang="en-US" sz="2000" b="0" dirty="0" smtClean="0">
              <a:latin typeface="Meiryo" pitchFamily="34" charset="-128"/>
              <a:ea typeface="Meiryo" pitchFamily="34" charset="-128"/>
              <a:cs typeface="Times New Roman" pitchFamily="18" charset="0"/>
            </a:endParaRPr>
          </a:p>
          <a:p>
            <a:r>
              <a:rPr lang="en-US" sz="2000" b="0" dirty="0" smtClean="0">
                <a:latin typeface="Meiryo" pitchFamily="34" charset="-128"/>
                <a:ea typeface="Meiryo" pitchFamily="34" charset="-128"/>
                <a:cs typeface="Times New Roman" pitchFamily="18" charset="0"/>
              </a:rPr>
              <a:t>Lakeview College of Nursing</a:t>
            </a:r>
          </a:p>
          <a:p>
            <a:r>
              <a:rPr lang="en-US" sz="2000" b="0" dirty="0" smtClean="0">
                <a:latin typeface="Meiryo" pitchFamily="34" charset="-128"/>
                <a:ea typeface="Meiryo" pitchFamily="34" charset="-128"/>
                <a:cs typeface="Times New Roman" pitchFamily="18" charset="0"/>
              </a:rPr>
              <a:t>N302-Nursing Research</a:t>
            </a:r>
          </a:p>
          <a:p>
            <a:r>
              <a:rPr lang="en-US" sz="2000" b="0" dirty="0" smtClean="0">
                <a:latin typeface="Meiryo" pitchFamily="34" charset="-128"/>
                <a:ea typeface="Meiryo" pitchFamily="34" charset="-128"/>
                <a:cs typeface="Times New Roman" pitchFamily="18" charset="0"/>
              </a:rPr>
              <a:t>Spring, 2011</a:t>
            </a:r>
            <a:endParaRPr lang="en-US" sz="2000" b="0" dirty="0">
              <a:latin typeface="Meiryo" pitchFamily="34" charset="-128"/>
              <a:ea typeface="Meiryo" pitchFamily="34" charset="-128"/>
              <a:cs typeface="Times New Roman" pitchFamily="18" charset="0"/>
            </a:endParaRPr>
          </a:p>
        </p:txBody>
      </p:sp>
      <p:sp>
        <p:nvSpPr>
          <p:cNvPr id="2" name="Title 1"/>
          <p:cNvSpPr>
            <a:spLocks noGrp="1"/>
          </p:cNvSpPr>
          <p:nvPr>
            <p:ph type="ctrTitle"/>
          </p:nvPr>
        </p:nvSpPr>
        <p:spPr/>
        <p:txBody>
          <a:bodyPr>
            <a:normAutofit/>
          </a:bodyPr>
          <a:lstStyle/>
          <a:p>
            <a:r>
              <a:rPr lang="en-US" sz="3600" dirty="0" smtClean="0">
                <a:latin typeface="Times New Roman" pitchFamily="18" charset="0"/>
                <a:cs typeface="Times New Roman" pitchFamily="18" charset="0"/>
              </a:rPr>
              <a:t>Quantitative Research</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xmlns:mv="urn:schemas-microsoft-com:mac:vml" xmlns:mc="http://schemas.openxmlformats.org/markup-compatibility/2006" val="234242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Literature Review Cont.</a:t>
            </a:r>
          </a:p>
        </p:txBody>
      </p:sp>
      <p:sp>
        <p:nvSpPr>
          <p:cNvPr id="6147" name="Rectangle 3"/>
          <p:cNvSpPr>
            <a:spLocks noGrp="1" noChangeArrowheads="1"/>
          </p:cNvSpPr>
          <p:nvPr>
            <p:ph type="body" idx="1"/>
          </p:nvPr>
        </p:nvSpPr>
        <p:spPr/>
        <p:txBody>
          <a:bodyPr/>
          <a:lstStyle/>
          <a:p>
            <a:r>
              <a:rPr lang="en-US"/>
              <a:t>Another pilot study by Grey and colleagues (2004)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Literature Review Cont.</a:t>
            </a:r>
          </a:p>
        </p:txBody>
      </p:sp>
      <p:sp>
        <p:nvSpPr>
          <p:cNvPr id="7171" name="Rectangle 3"/>
          <p:cNvSpPr>
            <a:spLocks noGrp="1" noChangeArrowheads="1"/>
          </p:cNvSpPr>
          <p:nvPr>
            <p:ph type="body" idx="1"/>
          </p:nvPr>
        </p:nvSpPr>
        <p:spPr/>
        <p:txBody>
          <a:bodyPr/>
          <a:lstStyle/>
          <a:p>
            <a:pPr>
              <a:buFontTx/>
              <a:buNone/>
            </a:pPr>
            <a:r>
              <a:rPr lang="en-US" dirty="0"/>
              <a:t> </a:t>
            </a:r>
          </a:p>
        </p:txBody>
      </p:sp>
      <p:sp>
        <p:nvSpPr>
          <p:cNvPr id="7172" name="Text Box 4"/>
          <p:cNvSpPr txBox="1">
            <a:spLocks noChangeArrowheads="1"/>
          </p:cNvSpPr>
          <p:nvPr/>
        </p:nvSpPr>
        <p:spPr bwMode="auto">
          <a:xfrm>
            <a:off x="1066800" y="1676400"/>
            <a:ext cx="7239000" cy="579438"/>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3200" dirty="0"/>
              <a:t>Berry et al</a:t>
            </a:r>
            <a:r>
              <a:rPr lang="en-US" sz="3200" dirty="0" smtClean="0"/>
              <a:t>. </a:t>
            </a:r>
            <a:r>
              <a:rPr lang="en-US" sz="3200" b="1" u="sng" dirty="0" smtClean="0">
                <a:solidFill>
                  <a:srgbClr val="FF0000"/>
                </a:solidFill>
              </a:rPr>
              <a:t>(date)  </a:t>
            </a:r>
            <a:r>
              <a:rPr lang="en-US" sz="3200" dirty="0"/>
              <a:t>is individual.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Study Design</a:t>
            </a:r>
          </a:p>
        </p:txBody>
      </p:sp>
      <p:sp>
        <p:nvSpPr>
          <p:cNvPr id="10243" name="Rectangle 3"/>
          <p:cNvSpPr>
            <a:spLocks noGrp="1" noChangeArrowheads="1"/>
          </p:cNvSpPr>
          <p:nvPr>
            <p:ph type="body" idx="1"/>
          </p:nvPr>
        </p:nvSpPr>
        <p:spPr/>
        <p:txBody>
          <a:bodyPr/>
          <a:lstStyle/>
          <a:p>
            <a:r>
              <a:rPr lang="en-US"/>
              <a:t>Experimental Study Design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4" name="TextBox 3"/>
          <p:cNvSpPr txBox="1"/>
          <p:nvPr/>
        </p:nvSpPr>
        <p:spPr>
          <a:xfrm>
            <a:off x="228600" y="1752600"/>
            <a:ext cx="8610600" cy="1631216"/>
          </a:xfrm>
          <a:prstGeom prst="rect">
            <a:avLst/>
          </a:prstGeom>
          <a:noFill/>
        </p:spPr>
        <p:txBody>
          <a:bodyPr wrap="square" rtlCol="0">
            <a:spAutoFit/>
          </a:bodyPr>
          <a:lstStyle/>
          <a:p>
            <a:pPr lvl="0">
              <a:buFont typeface="Arial" pitchFamily="34" charset="0"/>
              <a:buChar char="•"/>
            </a:pPr>
            <a:r>
              <a:rPr lang="en-US" sz="2000" dirty="0" smtClean="0">
                <a:latin typeface="Palatino Linotype" pitchFamily="18" charset="0"/>
              </a:rPr>
              <a:t>  </a:t>
            </a:r>
            <a:r>
              <a:rPr lang="en-US" sz="2000" dirty="0" smtClean="0">
                <a:latin typeface="Palatino Linotype" pitchFamily="18" charset="0"/>
                <a:cs typeface="Times New Roman" pitchFamily="18" charset="0"/>
              </a:rPr>
              <a:t>The initial sample population for this study consisted of 80 parent-child dyads </a:t>
            </a:r>
            <a:r>
              <a:rPr lang="en-US" sz="2000" b="1" u="sng" dirty="0" smtClean="0">
                <a:solidFill>
                  <a:srgbClr val="FF0000"/>
                </a:solidFill>
                <a:latin typeface="Palatino Linotype" pitchFamily="18" charset="0"/>
                <a:cs typeface="Times New Roman" pitchFamily="18" charset="0"/>
              </a:rPr>
              <a:t>who’s  p</a:t>
            </a:r>
            <a:r>
              <a:rPr lang="en-US" sz="2000" dirty="0" smtClean="0">
                <a:latin typeface="Palatino Linotype" pitchFamily="18" charset="0"/>
                <a:cs typeface="Times New Roman" pitchFamily="18" charset="0"/>
              </a:rPr>
              <a:t>arent’s BMI was ≥ 25  and ≥ 85</a:t>
            </a:r>
            <a:r>
              <a:rPr lang="en-US" sz="2000" baseline="30000" dirty="0" smtClean="0">
                <a:latin typeface="Palatino Linotype" pitchFamily="18" charset="0"/>
                <a:cs typeface="Times New Roman" pitchFamily="18" charset="0"/>
              </a:rPr>
              <a:t>th</a:t>
            </a:r>
            <a:r>
              <a:rPr lang="en-US" sz="2000" dirty="0" smtClean="0">
                <a:latin typeface="Palatino Linotype" pitchFamily="18" charset="0"/>
                <a:cs typeface="Times New Roman" pitchFamily="18" charset="0"/>
              </a:rPr>
              <a:t> percentile  for children</a:t>
            </a:r>
          </a:p>
          <a:p>
            <a:pPr lvl="0">
              <a:buFont typeface="Arial" pitchFamily="34" charset="0"/>
              <a:buChar char="•"/>
            </a:pPr>
            <a:endParaRPr lang="en-US" sz="2000" dirty="0" smtClean="0">
              <a:latin typeface="Palatino Linotype" pitchFamily="18" charset="0"/>
              <a:cs typeface="Times New Roman" pitchFamily="18" charset="0"/>
            </a:endParaRPr>
          </a:p>
          <a:p>
            <a:pPr lvl="0">
              <a:buFont typeface="Arial" pitchFamily="34" charset="0"/>
              <a:buChar char="•"/>
            </a:pPr>
            <a:r>
              <a:rPr lang="en-US" sz="2000" dirty="0" smtClean="0">
                <a:latin typeface="Palatino Linotype" pitchFamily="18" charset="0"/>
                <a:cs typeface="Times New Roman" pitchFamily="18" charset="0"/>
              </a:rPr>
              <a:t> There was a good number of participants at the beginning of the study</a:t>
            </a:r>
            <a:r>
              <a:rPr lang="en-US" sz="2000" b="1" u="sng" dirty="0" smtClean="0">
                <a:solidFill>
                  <a:srgbClr val="FF0000"/>
                </a:solidFill>
                <a:latin typeface="Palatino Linotype" pitchFamily="18" charset="0"/>
                <a:cs typeface="Times New Roman" pitchFamily="18" charset="0"/>
              </a:rPr>
              <a:t>,</a:t>
            </a:r>
            <a:r>
              <a:rPr lang="en-US" sz="2000" dirty="0" smtClean="0">
                <a:latin typeface="Palatino Linotype" pitchFamily="18" charset="0"/>
                <a:cs typeface="Times New Roman" pitchFamily="18" charset="0"/>
              </a:rPr>
              <a:t> however many of those participants did not complete the study</a:t>
            </a:r>
            <a:endParaRPr lang="en-US" sz="2000" dirty="0">
              <a:latin typeface="Palatino Linotype"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t>
            </a:r>
            <a:endParaRPr lang="en-US" dirty="0"/>
          </a:p>
        </p:txBody>
      </p:sp>
      <p:sp>
        <p:nvSpPr>
          <p:cNvPr id="3" name="TextBox 2"/>
          <p:cNvSpPr txBox="1"/>
          <p:nvPr/>
        </p:nvSpPr>
        <p:spPr>
          <a:xfrm>
            <a:off x="304800" y="1447800"/>
            <a:ext cx="8382000" cy="1938992"/>
          </a:xfrm>
          <a:prstGeom prst="rect">
            <a:avLst/>
          </a:prstGeom>
          <a:noFill/>
        </p:spPr>
        <p:txBody>
          <a:bodyPr wrap="square" rtlCol="0">
            <a:spAutoFit/>
          </a:bodyPr>
          <a:lstStyle/>
          <a:p>
            <a:pPr>
              <a:buFont typeface="Arial" pitchFamily="34" charset="0"/>
              <a:buChar char="•"/>
            </a:pPr>
            <a:r>
              <a:rPr lang="en-US" dirty="0" smtClean="0"/>
              <a:t> </a:t>
            </a:r>
            <a:r>
              <a:rPr lang="en-US" sz="2000" dirty="0" smtClean="0"/>
              <a:t> During the study data was collected by blinded researchers.</a:t>
            </a:r>
          </a:p>
          <a:p>
            <a:pPr>
              <a:buFont typeface="Arial" pitchFamily="34" charset="0"/>
              <a:buChar char="•"/>
            </a:pPr>
            <a:endParaRPr lang="en-US" sz="2000" dirty="0" smtClean="0"/>
          </a:p>
          <a:p>
            <a:pPr>
              <a:buFont typeface="Arial" pitchFamily="34" charset="0"/>
              <a:buChar char="•"/>
            </a:pPr>
            <a:r>
              <a:rPr lang="en-US" sz="2000" dirty="0" smtClean="0"/>
              <a:t>Data was collected at baseline, 3 months, and 6 months</a:t>
            </a:r>
          </a:p>
          <a:p>
            <a:pPr>
              <a:buFont typeface="Arial" pitchFamily="34" charset="0"/>
              <a:buChar char="•"/>
            </a:pPr>
            <a:endParaRPr lang="en-US" sz="2000" dirty="0" smtClean="0"/>
          </a:p>
          <a:p>
            <a:pPr>
              <a:buFont typeface="Arial" pitchFamily="34" charset="0"/>
              <a:buChar char="•"/>
            </a:pPr>
            <a:r>
              <a:rPr lang="en-US" sz="2000" dirty="0" smtClean="0"/>
              <a:t> Data that was collected consisted of height, weight, calculated BMI, body fat percentage (BFP), and pedometer steps.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for Children</a:t>
            </a:r>
            <a:endParaRPr lang="en-US" dirty="0"/>
          </a:p>
        </p:txBody>
      </p:sp>
      <p:sp>
        <p:nvSpPr>
          <p:cNvPr id="4" name="TextBox 3"/>
          <p:cNvSpPr txBox="1"/>
          <p:nvPr/>
        </p:nvSpPr>
        <p:spPr>
          <a:xfrm>
            <a:off x="228600" y="1371600"/>
            <a:ext cx="8610600" cy="1323439"/>
          </a:xfrm>
          <a:prstGeom prst="rect">
            <a:avLst/>
          </a:prstGeom>
          <a:noFill/>
        </p:spPr>
        <p:txBody>
          <a:bodyPr wrap="square" rtlCol="0">
            <a:spAutoFit/>
          </a:bodyPr>
          <a:lstStyle/>
          <a:p>
            <a:pPr>
              <a:buFont typeface="Arial" pitchFamily="34" charset="0"/>
              <a:buChar char="•"/>
            </a:pPr>
            <a:r>
              <a:rPr lang="en-US" sz="2000" dirty="0" smtClean="0"/>
              <a:t> Analyses of data were performed using version 13.0 of the Statistical Package for the Social Sciences  to check for accuracy.</a:t>
            </a:r>
          </a:p>
          <a:p>
            <a:endParaRPr lang="en-US" sz="2000" dirty="0" smtClean="0"/>
          </a:p>
          <a:p>
            <a:endParaRPr lang="en-US" sz="2000" dirty="0" smtClean="0"/>
          </a:p>
        </p:txBody>
      </p:sp>
      <p:graphicFrame>
        <p:nvGraphicFramePr>
          <p:cNvPr id="6" name="Table 5"/>
          <p:cNvGraphicFramePr>
            <a:graphicFrameLocks noGrp="1"/>
          </p:cNvGraphicFramePr>
          <p:nvPr/>
        </p:nvGraphicFramePr>
        <p:xfrm>
          <a:off x="609600" y="2438400"/>
          <a:ext cx="7848600" cy="3429000"/>
        </p:xfrm>
        <a:graphic>
          <a:graphicData uri="http://schemas.openxmlformats.org/drawingml/2006/table">
            <a:tbl>
              <a:tblPr firstRow="1" bandRow="1">
                <a:tableStyleId>{5C22544A-7EE6-4342-B048-85BDC9FD1C3A}</a:tableStyleId>
              </a:tblPr>
              <a:tblGrid>
                <a:gridCol w="2616200"/>
                <a:gridCol w="2616200"/>
                <a:gridCol w="2616200"/>
              </a:tblGrid>
              <a:tr h="857250">
                <a:tc>
                  <a:txBody>
                    <a:bodyPr/>
                    <a:lstStyle/>
                    <a:p>
                      <a:r>
                        <a:rPr lang="en-US" dirty="0" smtClean="0"/>
                        <a:t>**6month</a:t>
                      </a:r>
                      <a:r>
                        <a:rPr lang="en-US" baseline="0" dirty="0" smtClean="0"/>
                        <a:t> results**</a:t>
                      </a:r>
                      <a:endParaRPr lang="en-US" dirty="0"/>
                    </a:p>
                  </a:txBody>
                  <a:tcPr/>
                </a:tc>
                <a:tc>
                  <a:txBody>
                    <a:bodyPr/>
                    <a:lstStyle/>
                    <a:p>
                      <a:pPr algn="ctr"/>
                      <a:r>
                        <a:rPr lang="en-US" dirty="0" smtClean="0"/>
                        <a:t>CONTROL</a:t>
                      </a:r>
                      <a:endParaRPr lang="en-US" dirty="0"/>
                    </a:p>
                  </a:txBody>
                  <a:tcPr/>
                </a:tc>
                <a:tc>
                  <a:txBody>
                    <a:bodyPr/>
                    <a:lstStyle/>
                    <a:p>
                      <a:pPr algn="ctr"/>
                      <a:r>
                        <a:rPr lang="en-US" dirty="0" smtClean="0"/>
                        <a:t>EXPERIMENTAL</a:t>
                      </a:r>
                      <a:endParaRPr lang="en-US" dirty="0"/>
                    </a:p>
                  </a:txBody>
                  <a:tcPr/>
                </a:tc>
              </a:tr>
              <a:tr h="857250">
                <a:tc>
                  <a:txBody>
                    <a:bodyPr/>
                    <a:lstStyle/>
                    <a:p>
                      <a:r>
                        <a:rPr lang="en-US" dirty="0" smtClean="0"/>
                        <a:t>BMI</a:t>
                      </a:r>
                      <a:endParaRPr lang="en-US" dirty="0"/>
                    </a:p>
                  </a:txBody>
                  <a:tcPr/>
                </a:tc>
                <a:tc>
                  <a:txBody>
                    <a:bodyPr/>
                    <a:lstStyle/>
                    <a:p>
                      <a:pPr algn="ctr"/>
                      <a:r>
                        <a:rPr lang="en-US" dirty="0" smtClean="0"/>
                        <a:t>Decreased 0.3</a:t>
                      </a:r>
                      <a:endParaRPr lang="en-US" dirty="0"/>
                    </a:p>
                  </a:txBody>
                  <a:tcPr/>
                </a:tc>
                <a:tc>
                  <a:txBody>
                    <a:bodyPr/>
                    <a:lstStyle/>
                    <a:p>
                      <a:pPr algn="ctr"/>
                      <a:r>
                        <a:rPr lang="en-US" dirty="0" smtClean="0"/>
                        <a:t>Decreased 1.2</a:t>
                      </a:r>
                      <a:endParaRPr lang="en-US" dirty="0"/>
                    </a:p>
                  </a:txBody>
                  <a:tcPr/>
                </a:tc>
              </a:tr>
              <a:tr h="857250">
                <a:tc>
                  <a:txBody>
                    <a:bodyPr/>
                    <a:lstStyle/>
                    <a:p>
                      <a:r>
                        <a:rPr lang="en-US" dirty="0" smtClean="0"/>
                        <a:t>BFP</a:t>
                      </a:r>
                      <a:endParaRPr lang="en-US" dirty="0"/>
                    </a:p>
                  </a:txBody>
                  <a:tcPr/>
                </a:tc>
                <a:tc>
                  <a:txBody>
                    <a:bodyPr/>
                    <a:lstStyle/>
                    <a:p>
                      <a:pPr algn="ctr"/>
                      <a:r>
                        <a:rPr lang="en-US" dirty="0" smtClean="0"/>
                        <a:t>Decreased 1.3%</a:t>
                      </a:r>
                      <a:endParaRPr lang="en-US" dirty="0"/>
                    </a:p>
                  </a:txBody>
                  <a:tcPr/>
                </a:tc>
                <a:tc>
                  <a:txBody>
                    <a:bodyPr/>
                    <a:lstStyle/>
                    <a:p>
                      <a:pPr algn="ctr"/>
                      <a:r>
                        <a:rPr lang="en-US" dirty="0" smtClean="0"/>
                        <a:t>Decreased</a:t>
                      </a:r>
                      <a:r>
                        <a:rPr lang="en-US" baseline="0" dirty="0" smtClean="0"/>
                        <a:t> 2.4%</a:t>
                      </a:r>
                      <a:endParaRPr lang="en-US" dirty="0" smtClean="0"/>
                    </a:p>
                    <a:p>
                      <a:endParaRPr lang="en-US" dirty="0"/>
                    </a:p>
                  </a:txBody>
                  <a:tcPr/>
                </a:tc>
              </a:tr>
              <a:tr h="857250">
                <a:tc>
                  <a:txBody>
                    <a:bodyPr/>
                    <a:lstStyle/>
                    <a:p>
                      <a:r>
                        <a:rPr lang="en-US" dirty="0" smtClean="0"/>
                        <a:t>Pedometer Steps </a:t>
                      </a:r>
                      <a:endParaRPr lang="en-US" dirty="0"/>
                    </a:p>
                  </a:txBody>
                  <a:tcPr/>
                </a:tc>
                <a:tc>
                  <a:txBody>
                    <a:bodyPr/>
                    <a:lstStyle/>
                    <a:p>
                      <a:pPr algn="ctr"/>
                      <a:r>
                        <a:rPr lang="en-US" dirty="0" smtClean="0"/>
                        <a:t>4,724</a:t>
                      </a:r>
                      <a:endParaRPr lang="en-US" dirty="0"/>
                    </a:p>
                  </a:txBody>
                  <a:tcPr/>
                </a:tc>
                <a:tc>
                  <a:txBody>
                    <a:bodyPr/>
                    <a:lstStyle/>
                    <a:p>
                      <a:pPr algn="ctr"/>
                      <a:r>
                        <a:rPr lang="en-US" dirty="0" smtClean="0"/>
                        <a:t>5,098</a:t>
                      </a:r>
                      <a:endParaRPr lang="en-US"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for Parents </a:t>
            </a:r>
            <a:endParaRPr lang="en-US" dirty="0"/>
          </a:p>
        </p:txBody>
      </p:sp>
      <p:graphicFrame>
        <p:nvGraphicFramePr>
          <p:cNvPr id="3" name="Table 2"/>
          <p:cNvGraphicFramePr>
            <a:graphicFrameLocks noGrp="1"/>
          </p:cNvGraphicFramePr>
          <p:nvPr/>
        </p:nvGraphicFramePr>
        <p:xfrm>
          <a:off x="838200" y="1752600"/>
          <a:ext cx="7696200" cy="4114800"/>
        </p:xfrm>
        <a:graphic>
          <a:graphicData uri="http://schemas.openxmlformats.org/drawingml/2006/table">
            <a:tbl>
              <a:tblPr firstRow="1" bandRow="1">
                <a:tableStyleId>{5C22544A-7EE6-4342-B048-85BDC9FD1C3A}</a:tableStyleId>
              </a:tblPr>
              <a:tblGrid>
                <a:gridCol w="2565400"/>
                <a:gridCol w="2565400"/>
                <a:gridCol w="2565400"/>
              </a:tblGrid>
              <a:tr h="1028700">
                <a:tc>
                  <a:txBody>
                    <a:bodyPr/>
                    <a:lstStyle/>
                    <a:p>
                      <a:r>
                        <a:rPr lang="en-US" dirty="0" smtClean="0"/>
                        <a:t>**6month</a:t>
                      </a:r>
                      <a:r>
                        <a:rPr lang="en-US" baseline="0" dirty="0" smtClean="0"/>
                        <a:t> results**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CONTROL</a:t>
                      </a:r>
                    </a:p>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EXPERIMENTAL</a:t>
                      </a:r>
                    </a:p>
                    <a:p>
                      <a:endParaRPr lang="en-US" dirty="0"/>
                    </a:p>
                  </a:txBody>
                  <a:tcPr/>
                </a:tc>
              </a:tr>
              <a:tr h="1028700">
                <a:tc>
                  <a:txBody>
                    <a:bodyPr/>
                    <a:lstStyle/>
                    <a:p>
                      <a:r>
                        <a:rPr lang="en-US" dirty="0" smtClean="0"/>
                        <a:t>BMI</a:t>
                      </a:r>
                      <a:endParaRPr lang="en-US" dirty="0"/>
                    </a:p>
                  </a:txBody>
                  <a:tcPr/>
                </a:tc>
                <a:tc>
                  <a:txBody>
                    <a:bodyPr/>
                    <a:lstStyle/>
                    <a:p>
                      <a:pPr algn="ctr"/>
                      <a:r>
                        <a:rPr lang="en-US" dirty="0" smtClean="0"/>
                        <a:t>Decreased 0.8</a:t>
                      </a:r>
                      <a:endParaRPr lang="en-US" dirty="0"/>
                    </a:p>
                  </a:txBody>
                  <a:tcPr/>
                </a:tc>
                <a:tc>
                  <a:txBody>
                    <a:bodyPr/>
                    <a:lstStyle/>
                    <a:p>
                      <a:pPr algn="ctr"/>
                      <a:r>
                        <a:rPr lang="en-US" dirty="0" smtClean="0"/>
                        <a:t>Increased</a:t>
                      </a:r>
                      <a:r>
                        <a:rPr lang="en-US" baseline="0" dirty="0" smtClean="0"/>
                        <a:t> 0.3</a:t>
                      </a:r>
                      <a:endParaRPr lang="en-US" dirty="0"/>
                    </a:p>
                  </a:txBody>
                  <a:tcPr/>
                </a:tc>
              </a:tr>
              <a:tr h="1028700">
                <a:tc>
                  <a:txBody>
                    <a:bodyPr/>
                    <a:lstStyle/>
                    <a:p>
                      <a:r>
                        <a:rPr lang="en-US" dirty="0" smtClean="0"/>
                        <a:t>BFP</a:t>
                      </a:r>
                      <a:endParaRPr lang="en-US" dirty="0"/>
                    </a:p>
                  </a:txBody>
                  <a:tcPr/>
                </a:tc>
                <a:tc>
                  <a:txBody>
                    <a:bodyPr/>
                    <a:lstStyle/>
                    <a:p>
                      <a:pPr algn="ctr"/>
                      <a:r>
                        <a:rPr lang="en-US" dirty="0" smtClean="0"/>
                        <a:t>Decreased</a:t>
                      </a:r>
                      <a:r>
                        <a:rPr lang="en-US" baseline="0" dirty="0" smtClean="0"/>
                        <a:t> 1.3%</a:t>
                      </a:r>
                      <a:endParaRPr lang="en-US" dirty="0"/>
                    </a:p>
                  </a:txBody>
                  <a:tcPr/>
                </a:tc>
                <a:tc>
                  <a:txBody>
                    <a:bodyPr/>
                    <a:lstStyle/>
                    <a:p>
                      <a:pPr algn="ctr"/>
                      <a:r>
                        <a:rPr lang="en-US" dirty="0" smtClean="0"/>
                        <a:t>Increased 0.5%</a:t>
                      </a:r>
                      <a:endParaRPr lang="en-US" dirty="0"/>
                    </a:p>
                  </a:txBody>
                  <a:tcPr/>
                </a:tc>
              </a:tr>
              <a:tr h="1028700">
                <a:tc>
                  <a:txBody>
                    <a:bodyPr/>
                    <a:lstStyle/>
                    <a:p>
                      <a:r>
                        <a:rPr lang="en-US" dirty="0" smtClean="0"/>
                        <a:t>Pedometer Steps</a:t>
                      </a:r>
                      <a:endParaRPr lang="en-US" dirty="0"/>
                    </a:p>
                  </a:txBody>
                  <a:tcPr/>
                </a:tc>
                <a:tc>
                  <a:txBody>
                    <a:bodyPr/>
                    <a:lstStyle/>
                    <a:p>
                      <a:pPr algn="ctr"/>
                      <a:r>
                        <a:rPr lang="en-US" dirty="0" smtClean="0"/>
                        <a:t>5,843</a:t>
                      </a:r>
                      <a:endParaRPr lang="en-US" dirty="0"/>
                    </a:p>
                  </a:txBody>
                  <a:tcPr/>
                </a:tc>
                <a:tc>
                  <a:txBody>
                    <a:bodyPr/>
                    <a:lstStyle/>
                    <a:p>
                      <a:pPr algn="ctr"/>
                      <a:r>
                        <a:rPr lang="en-US" dirty="0" smtClean="0"/>
                        <a:t>4,803</a:t>
                      </a:r>
                      <a:endParaRPr lang="en-US"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Rectangle 2"/>
          <p:cNvSpPr/>
          <p:nvPr/>
        </p:nvSpPr>
        <p:spPr>
          <a:xfrm>
            <a:off x="685800" y="1981200"/>
            <a:ext cx="7696200" cy="2031325"/>
          </a:xfrm>
          <a:prstGeom prst="rect">
            <a:avLst/>
          </a:prstGeom>
        </p:spPr>
        <p:txBody>
          <a:bodyPr wrap="square">
            <a:spAutoFit/>
          </a:bodyPr>
          <a:lstStyle/>
          <a:p>
            <a:pPr>
              <a:buFont typeface="Arial" pitchFamily="34" charset="0"/>
              <a:buChar char="•"/>
            </a:pPr>
            <a:r>
              <a:rPr lang="en-US" dirty="0" smtClean="0"/>
              <a:t>Significantly lower body mass index (BMI)</a:t>
            </a:r>
          </a:p>
          <a:p>
            <a:r>
              <a:rPr lang="en-US" dirty="0" smtClean="0"/>
              <a:t> </a:t>
            </a:r>
          </a:p>
          <a:p>
            <a:pPr>
              <a:buFont typeface="Arial" pitchFamily="34" charset="0"/>
              <a:buChar char="•"/>
            </a:pPr>
            <a:r>
              <a:rPr lang="en-US" dirty="0" smtClean="0"/>
              <a:t>Lower  body fat percentage (BFP)</a:t>
            </a:r>
          </a:p>
          <a:p>
            <a:endParaRPr lang="en-US" dirty="0" smtClean="0"/>
          </a:p>
          <a:p>
            <a:pPr>
              <a:buFont typeface="Arial" pitchFamily="34" charset="0"/>
              <a:buChar char="•"/>
            </a:pPr>
            <a:r>
              <a:rPr lang="en-US" dirty="0" smtClean="0"/>
              <a:t>More pedometer steps</a:t>
            </a:r>
          </a:p>
          <a:p>
            <a:pPr>
              <a:buFont typeface="Arial" pitchFamily="34" charset="0"/>
              <a:buChar char="•"/>
            </a:pPr>
            <a:endParaRPr lang="en-US" dirty="0" smtClean="0"/>
          </a:p>
          <a:p>
            <a:pPr>
              <a:buFont typeface="Arial" pitchFamily="34" charset="0"/>
              <a:buChar char="•"/>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a:t>
            </a:r>
            <a:r>
              <a:rPr lang="en-US" b="1" u="sng" dirty="0" smtClean="0">
                <a:solidFill>
                  <a:srgbClr val="FF0000"/>
                </a:solidFill>
              </a:rPr>
              <a:t>w</a:t>
            </a:r>
            <a:r>
              <a:rPr lang="en-US" dirty="0" smtClean="0"/>
              <a:t>ithin the Study</a:t>
            </a:r>
            <a:endParaRPr lang="en-US" dirty="0"/>
          </a:p>
        </p:txBody>
      </p:sp>
      <p:sp>
        <p:nvSpPr>
          <p:cNvPr id="3" name="TextBox 2"/>
          <p:cNvSpPr txBox="1"/>
          <p:nvPr/>
        </p:nvSpPr>
        <p:spPr>
          <a:xfrm>
            <a:off x="533400" y="1752600"/>
            <a:ext cx="8077200" cy="3139321"/>
          </a:xfrm>
          <a:prstGeom prst="rect">
            <a:avLst/>
          </a:prstGeom>
          <a:noFill/>
        </p:spPr>
        <p:txBody>
          <a:bodyPr wrap="square" rtlCol="0">
            <a:spAutoFit/>
          </a:bodyPr>
          <a:lstStyle/>
          <a:p>
            <a:pPr>
              <a:buFont typeface="Arial"/>
              <a:buChar char="•"/>
            </a:pPr>
            <a:r>
              <a:rPr lang="en-US" dirty="0" smtClean="0"/>
              <a:t>Approval was given by the review boards at Yale School of Nursing and Yale New Haven Hospital</a:t>
            </a:r>
          </a:p>
          <a:p>
            <a:pPr>
              <a:buFont typeface="Arial"/>
              <a:buChar char="•"/>
            </a:pPr>
            <a:endParaRPr lang="en-US" dirty="0" smtClean="0"/>
          </a:p>
          <a:p>
            <a:pPr>
              <a:buFont typeface="Arial"/>
              <a:buChar char="•"/>
            </a:pPr>
            <a:r>
              <a:rPr lang="en-US" dirty="0" smtClean="0"/>
              <a:t>Subjects were volunteers</a:t>
            </a:r>
          </a:p>
          <a:p>
            <a:pPr>
              <a:buFont typeface="Arial"/>
              <a:buChar char="•"/>
            </a:pPr>
            <a:endParaRPr lang="en-US" dirty="0" smtClean="0"/>
          </a:p>
          <a:p>
            <a:pPr>
              <a:buFont typeface="Arial"/>
              <a:buChar char="•"/>
            </a:pPr>
            <a:r>
              <a:rPr lang="en-US" dirty="0" smtClean="0"/>
              <a:t>The parents signed informed consent</a:t>
            </a:r>
          </a:p>
          <a:p>
            <a:pPr>
              <a:buFont typeface="Arial"/>
              <a:buChar char="•"/>
            </a:pPr>
            <a:endParaRPr lang="en-US" dirty="0" smtClean="0"/>
          </a:p>
          <a:p>
            <a:pPr>
              <a:buFont typeface="Arial"/>
              <a:buChar char="•"/>
            </a:pPr>
            <a:r>
              <a:rPr lang="en-US" dirty="0" smtClean="0"/>
              <a:t>The children had their own assent forms</a:t>
            </a:r>
          </a:p>
          <a:p>
            <a:pPr>
              <a:buFont typeface="Arial"/>
              <a:buChar char="•"/>
            </a:pPr>
            <a:endParaRPr lang="en-US" dirty="0" smtClean="0"/>
          </a:p>
          <a:p>
            <a:pPr>
              <a:buFont typeface="Arial"/>
              <a:buChar char="•"/>
            </a:pPr>
            <a:r>
              <a:rPr lang="en-US" dirty="0" smtClean="0"/>
              <a:t>Subjects were given numerous opportunities to ask questions</a:t>
            </a:r>
          </a:p>
          <a:p>
            <a:pPr>
              <a:buFont typeface="Arial"/>
              <a:buChar cha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a:t>
            </a:r>
            <a:endParaRPr lang="en-US" dirty="0"/>
          </a:p>
        </p:txBody>
      </p:sp>
      <p:sp>
        <p:nvSpPr>
          <p:cNvPr id="3" name="TextBox 2"/>
          <p:cNvSpPr txBox="1"/>
          <p:nvPr/>
        </p:nvSpPr>
        <p:spPr>
          <a:xfrm>
            <a:off x="304800" y="1905000"/>
            <a:ext cx="6248400" cy="1754327"/>
          </a:xfrm>
          <a:prstGeom prst="rect">
            <a:avLst/>
          </a:prstGeom>
          <a:noFill/>
        </p:spPr>
        <p:txBody>
          <a:bodyPr wrap="square" rtlCol="0">
            <a:spAutoFit/>
          </a:bodyPr>
          <a:lstStyle/>
          <a:p>
            <a:pPr>
              <a:buFont typeface="Arial"/>
              <a:buChar char="•"/>
            </a:pPr>
            <a:r>
              <a:rPr lang="en-US" dirty="0" smtClean="0"/>
              <a:t> Diverse sample population</a:t>
            </a:r>
          </a:p>
          <a:p>
            <a:pPr>
              <a:buFont typeface="Arial"/>
              <a:buChar char="•"/>
            </a:pPr>
            <a:endParaRPr lang="en-US" dirty="0" smtClean="0"/>
          </a:p>
          <a:p>
            <a:pPr>
              <a:buFont typeface="Arial"/>
              <a:buChar char="•"/>
            </a:pPr>
            <a:r>
              <a:rPr lang="en-US" dirty="0" smtClean="0"/>
              <a:t>Consistent</a:t>
            </a:r>
          </a:p>
          <a:p>
            <a:endParaRPr lang="en-US" dirty="0" smtClean="0"/>
          </a:p>
          <a:p>
            <a:pPr>
              <a:buFont typeface="Arial"/>
              <a:buChar char="•"/>
            </a:pPr>
            <a:endParaRPr lang="en-US" dirty="0" smtClean="0"/>
          </a:p>
          <a:p>
            <a:pPr>
              <a:buFont typeface="Arial"/>
              <a:buChar cha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8750" y="740212"/>
            <a:ext cx="6096000" cy="584775"/>
          </a:xfrm>
          <a:prstGeom prst="rect">
            <a:avLst/>
          </a:prstGeom>
          <a:noFill/>
        </p:spPr>
        <p:txBody>
          <a:bodyPr wrap="square" rtlCol="0">
            <a:spAutoFit/>
          </a:bodyPr>
          <a:lstStyle/>
          <a:p>
            <a:pPr algn="ctr"/>
            <a:r>
              <a:rPr lang="en-US" sz="3200" b="1" dirty="0" smtClean="0">
                <a:solidFill>
                  <a:schemeClr val="bg2">
                    <a:lumMod val="75000"/>
                  </a:schemeClr>
                </a:solidFill>
              </a:rPr>
              <a:t>Objectives</a:t>
            </a:r>
            <a:endParaRPr lang="en-US" sz="3200" b="1" dirty="0">
              <a:solidFill>
                <a:schemeClr val="bg2">
                  <a:lumMod val="75000"/>
                </a:schemeClr>
              </a:solidFill>
            </a:endParaRPr>
          </a:p>
        </p:txBody>
      </p:sp>
      <p:sp>
        <p:nvSpPr>
          <p:cNvPr id="4" name="TextBox 3"/>
          <p:cNvSpPr txBox="1"/>
          <p:nvPr/>
        </p:nvSpPr>
        <p:spPr>
          <a:xfrm>
            <a:off x="609600" y="1828800"/>
            <a:ext cx="7315200" cy="3785652"/>
          </a:xfrm>
          <a:prstGeom prst="rect">
            <a:avLst/>
          </a:prstGeom>
          <a:noFill/>
        </p:spPr>
        <p:txBody>
          <a:bodyPr wrap="square" rtlCol="0">
            <a:spAutoFit/>
          </a:bodyPr>
          <a:lstStyle/>
          <a:p>
            <a:pPr marL="285750" indent="-285750">
              <a:buFont typeface="Arial" pitchFamily="34" charset="0"/>
              <a:buChar char="•"/>
            </a:pPr>
            <a:r>
              <a:rPr lang="en-US" sz="2000" b="1" dirty="0" smtClean="0">
                <a:solidFill>
                  <a:schemeClr val="tx2">
                    <a:lumMod val="75000"/>
                  </a:schemeClr>
                </a:solidFill>
              </a:rPr>
              <a:t>Discuss purpose and goal of  the study on multiethnic obese parents and overweight children</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the study design</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the sample and data </a:t>
            </a:r>
            <a:r>
              <a:rPr lang="en-US" sz="2000" b="1" u="sng" dirty="0" smtClean="0">
                <a:solidFill>
                  <a:srgbClr val="FF0000"/>
                </a:solidFill>
              </a:rPr>
              <a:t>collect</a:t>
            </a:r>
          </a:p>
          <a:p>
            <a:pPr marL="285750" indent="-285750">
              <a:buFont typeface="Arial" pitchFamily="34" charset="0"/>
              <a:buChar char="•"/>
            </a:pPr>
            <a:endParaRPr lang="en-US" sz="2000" b="1" dirty="0" smtClean="0">
              <a:solidFill>
                <a:schemeClr val="tx2">
                  <a:lumMod val="75000"/>
                </a:schemeClr>
              </a:solidFill>
              <a:latin typeface="Palatino Linotype (Body)"/>
              <a:cs typeface="Palatino Linotype (Body)"/>
            </a:endParaRPr>
          </a:p>
          <a:p>
            <a:pPr marL="285750" indent="-285750">
              <a:buFont typeface="Arial" pitchFamily="34" charset="0"/>
              <a:buChar char="•"/>
            </a:pPr>
            <a:r>
              <a:rPr lang="en-US" sz="2000" b="1" dirty="0" smtClean="0">
                <a:solidFill>
                  <a:schemeClr val="tx2">
                    <a:lumMod val="75000"/>
                  </a:schemeClr>
                </a:solidFill>
              </a:rPr>
              <a:t>Discuss humans rights , present or not present in the study</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strengths and limitations of the study</a:t>
            </a:r>
          </a:p>
          <a:p>
            <a:pPr marL="285750" indent="-285750" algn="r">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Discuss the study’s importance to nursing</a:t>
            </a:r>
            <a:endParaRPr lang="en-US" sz="2000" b="1" dirty="0">
              <a:solidFill>
                <a:schemeClr val="tx2">
                  <a:lumMod val="75000"/>
                </a:schemeClr>
              </a:solidFill>
            </a:endParaRPr>
          </a:p>
        </p:txBody>
      </p:sp>
    </p:spTree>
    <p:extLst>
      <p:ext uri="{BB962C8B-B14F-4D97-AF65-F5344CB8AC3E}">
        <p14:creationId xmlns:p14="http://schemas.microsoft.com/office/powerpoint/2010/main" xmlns="" xmlns:mv="urn:schemas-microsoft-com:mac:vml" xmlns:mc="http://schemas.openxmlformats.org/markup-compatibility/2006" val="3607508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TextBox 2"/>
          <p:cNvSpPr txBox="1"/>
          <p:nvPr/>
        </p:nvSpPr>
        <p:spPr>
          <a:xfrm>
            <a:off x="762000" y="1676400"/>
            <a:ext cx="6096000" cy="923330"/>
          </a:xfrm>
          <a:prstGeom prst="rect">
            <a:avLst/>
          </a:prstGeom>
          <a:noFill/>
        </p:spPr>
        <p:txBody>
          <a:bodyPr wrap="square" rtlCol="0">
            <a:spAutoFit/>
          </a:bodyPr>
          <a:lstStyle/>
          <a:p>
            <a:pPr>
              <a:buFont typeface="Arial"/>
              <a:buChar char="•"/>
            </a:pPr>
            <a:r>
              <a:rPr lang="en-US" dirty="0" smtClean="0"/>
              <a:t> Pilot study</a:t>
            </a:r>
          </a:p>
          <a:p>
            <a:pPr>
              <a:buFont typeface="Arial"/>
              <a:buChar char="•"/>
            </a:pPr>
            <a:endParaRPr lang="en-US" dirty="0" smtClean="0"/>
          </a:p>
          <a:p>
            <a:pPr>
              <a:buFont typeface="Arial"/>
              <a:buChar char="•"/>
            </a:pPr>
            <a:r>
              <a:rPr lang="en-US" dirty="0" smtClean="0"/>
              <a:t>Moderate drop out rates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7448" cy="1066800"/>
          </a:xfrm>
        </p:spPr>
        <p:txBody>
          <a:bodyPr>
            <a:normAutofit/>
          </a:bodyPr>
          <a:lstStyle/>
          <a:p>
            <a:r>
              <a:rPr lang="en-US" sz="2800" dirty="0" smtClean="0"/>
              <a:t>Implications for Nursing Practice and Research</a:t>
            </a:r>
            <a:endParaRPr lang="en-US" sz="2800" dirty="0"/>
          </a:p>
        </p:txBody>
      </p:sp>
      <p:sp>
        <p:nvSpPr>
          <p:cNvPr id="4" name="TextBox 3"/>
          <p:cNvSpPr txBox="1"/>
          <p:nvPr/>
        </p:nvSpPr>
        <p:spPr>
          <a:xfrm>
            <a:off x="914400" y="1828800"/>
            <a:ext cx="7239000" cy="2031325"/>
          </a:xfrm>
          <a:prstGeom prst="rect">
            <a:avLst/>
          </a:prstGeom>
          <a:noFill/>
        </p:spPr>
        <p:txBody>
          <a:bodyPr wrap="square" rtlCol="0">
            <a:spAutoFit/>
          </a:bodyPr>
          <a:lstStyle/>
          <a:p>
            <a:pPr>
              <a:buFont typeface="Arial"/>
              <a:buChar char="•"/>
            </a:pPr>
            <a:r>
              <a:rPr lang="en-US" dirty="0" smtClean="0"/>
              <a:t>Research </a:t>
            </a:r>
            <a:r>
              <a:rPr lang="en-US" b="1" u="sng" dirty="0" smtClean="0">
                <a:solidFill>
                  <a:srgbClr val="FF0000"/>
                </a:solidFill>
              </a:rPr>
              <a:t>b</a:t>
            </a:r>
            <a:r>
              <a:rPr lang="en-US" dirty="0" smtClean="0"/>
              <a:t>ased </a:t>
            </a:r>
            <a:r>
              <a:rPr lang="en-US" b="1" u="sng" dirty="0" smtClean="0">
                <a:solidFill>
                  <a:srgbClr val="FF0000"/>
                </a:solidFill>
              </a:rPr>
              <a:t>e</a:t>
            </a:r>
            <a:r>
              <a:rPr lang="en-US" dirty="0" smtClean="0"/>
              <a:t>vidence</a:t>
            </a:r>
          </a:p>
          <a:p>
            <a:pPr>
              <a:buFont typeface="Arial"/>
              <a:buChar char="•"/>
            </a:pPr>
            <a:endParaRPr lang="en-US" dirty="0" smtClean="0"/>
          </a:p>
          <a:p>
            <a:pPr>
              <a:buFont typeface="Arial"/>
              <a:buChar char="•"/>
            </a:pPr>
            <a:r>
              <a:rPr lang="en-US" dirty="0" smtClean="0"/>
              <a:t>Behavioral </a:t>
            </a:r>
            <a:r>
              <a:rPr lang="en-US" b="1" u="sng" dirty="0" smtClean="0">
                <a:solidFill>
                  <a:srgbClr val="FF0000"/>
                </a:solidFill>
              </a:rPr>
              <a:t>m</a:t>
            </a:r>
            <a:r>
              <a:rPr lang="en-US" dirty="0" smtClean="0"/>
              <a:t>odification </a:t>
            </a:r>
            <a:r>
              <a:rPr lang="en-US" b="1" u="sng" dirty="0" smtClean="0">
                <a:solidFill>
                  <a:srgbClr val="FF0000"/>
                </a:solidFill>
              </a:rPr>
              <a:t>p</a:t>
            </a:r>
            <a:r>
              <a:rPr lang="en-US" dirty="0" smtClean="0"/>
              <a:t>rograms</a:t>
            </a:r>
          </a:p>
          <a:p>
            <a:pPr>
              <a:buFont typeface="Arial"/>
              <a:buChar char="•"/>
            </a:pPr>
            <a:endParaRPr lang="en-US" dirty="0" smtClean="0"/>
          </a:p>
          <a:p>
            <a:pPr>
              <a:buFont typeface="Arial"/>
              <a:buChar char="•"/>
            </a:pPr>
            <a:r>
              <a:rPr lang="en-US" dirty="0" smtClean="0"/>
              <a:t>Clinical and Psychosocial Outcomes</a:t>
            </a:r>
          </a:p>
          <a:p>
            <a:pPr>
              <a:buFont typeface="Arial"/>
              <a:buChar char="•"/>
            </a:pPr>
            <a:endParaRPr lang="en-US" dirty="0" smtClean="0"/>
          </a:p>
          <a:p>
            <a:pPr>
              <a:buFont typeface="Arial"/>
              <a:buChar cha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6" name="TextBox 5"/>
          <p:cNvSpPr txBox="1"/>
          <p:nvPr/>
        </p:nvSpPr>
        <p:spPr>
          <a:xfrm>
            <a:off x="914400" y="2362200"/>
            <a:ext cx="6934200" cy="1200329"/>
          </a:xfrm>
          <a:prstGeom prst="rect">
            <a:avLst/>
          </a:prstGeom>
          <a:noFill/>
        </p:spPr>
        <p:txBody>
          <a:bodyPr wrap="square" rtlCol="0">
            <a:spAutoFit/>
          </a:bodyPr>
          <a:lstStyle/>
          <a:p>
            <a:pPr algn="ctr"/>
            <a:r>
              <a:rPr lang="en-US" dirty="0" smtClean="0"/>
              <a:t>This quantitative study examined the impact of coping skills training on children and their parents involved a weight management program.  After the study was completed it was concluded that CST significantly improves results in both parents and children.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TextBox 2"/>
          <p:cNvSpPr txBox="1"/>
          <p:nvPr/>
        </p:nvSpPr>
        <p:spPr>
          <a:xfrm>
            <a:off x="533400" y="1502687"/>
            <a:ext cx="7924800" cy="4893648"/>
          </a:xfrm>
          <a:prstGeom prst="rect">
            <a:avLst/>
          </a:prstGeom>
          <a:noFill/>
        </p:spPr>
        <p:txBody>
          <a:bodyPr wrap="square" rtlCol="0">
            <a:spAutoFit/>
          </a:bodyPr>
          <a:lstStyle/>
          <a:p>
            <a:r>
              <a:rPr lang="en-US" sz="1600" dirty="0" smtClean="0"/>
              <a:t>American Psychological Association [APA]. (2010). </a:t>
            </a:r>
            <a:r>
              <a:rPr lang="en-US" sz="1600" i="1" dirty="0" smtClean="0"/>
              <a:t>Publication manual of the</a:t>
            </a:r>
          </a:p>
          <a:p>
            <a:endParaRPr lang="en-US" sz="1600" dirty="0" smtClean="0"/>
          </a:p>
          <a:p>
            <a:r>
              <a:rPr lang="en-US" sz="1600" i="1" dirty="0" smtClean="0"/>
              <a:t>	American Psychological Association</a:t>
            </a:r>
            <a:r>
              <a:rPr lang="en-US" sz="1600" dirty="0" smtClean="0"/>
              <a:t>  (6</a:t>
            </a:r>
            <a:r>
              <a:rPr lang="en-US" sz="1600" baseline="30000" dirty="0" smtClean="0"/>
              <a:t>th</a:t>
            </a:r>
            <a:r>
              <a:rPr lang="en-US" sz="1600" dirty="0" smtClean="0"/>
              <a:t> ed.). Washington, DC: APA</a:t>
            </a:r>
            <a:r>
              <a:rPr lang="en-US" sz="1600" b="1" i="1" u="sng" dirty="0" smtClean="0">
                <a:solidFill>
                  <a:srgbClr val="FF0000"/>
                </a:solidFill>
              </a:rPr>
              <a:t>.</a:t>
            </a:r>
          </a:p>
          <a:p>
            <a:endParaRPr lang="en-US" sz="1600" dirty="0" smtClean="0"/>
          </a:p>
          <a:p>
            <a:r>
              <a:rPr lang="en-US" sz="1600" dirty="0" smtClean="0"/>
              <a:t>Berry, D., </a:t>
            </a:r>
            <a:r>
              <a:rPr lang="en-US" sz="1600" dirty="0" err="1" smtClean="0"/>
              <a:t>Savoye</a:t>
            </a:r>
            <a:r>
              <a:rPr lang="en-US" sz="1600" dirty="0" smtClean="0"/>
              <a:t>, M., </a:t>
            </a:r>
            <a:r>
              <a:rPr lang="en-US" sz="1600" dirty="0" err="1" smtClean="0"/>
              <a:t>Melkus</a:t>
            </a:r>
            <a:r>
              <a:rPr lang="en-US" sz="1600" dirty="0" smtClean="0"/>
              <a:t>, G., &amp; Grey, M. (2007). An intervention for</a:t>
            </a:r>
          </a:p>
          <a:p>
            <a:endParaRPr lang="en-US" sz="1600" dirty="0" smtClean="0"/>
          </a:p>
          <a:p>
            <a:r>
              <a:rPr lang="en-US" sz="1600" dirty="0" smtClean="0"/>
              <a:t>	 multiethnic obese parents and overweight children. </a:t>
            </a:r>
            <a:r>
              <a:rPr lang="en-US" sz="1600" i="1" dirty="0" smtClean="0"/>
              <a:t>Applied Nursing</a:t>
            </a:r>
          </a:p>
          <a:p>
            <a:endParaRPr lang="en-US" sz="1600" i="1" dirty="0" smtClean="0"/>
          </a:p>
          <a:p>
            <a:r>
              <a:rPr lang="en-US" sz="1600" i="1" dirty="0" smtClean="0"/>
              <a:t> 	Research, 20</a:t>
            </a:r>
            <a:r>
              <a:rPr lang="en-US" sz="1600" dirty="0" smtClean="0"/>
              <a:t>, 63-71. </a:t>
            </a:r>
            <a:r>
              <a:rPr lang="en-US" sz="1600" b="1" u="sng" dirty="0" smtClean="0">
                <a:solidFill>
                  <a:srgbClr val="FF0000"/>
                </a:solidFill>
              </a:rPr>
              <a:t>Retrieved from??</a:t>
            </a:r>
          </a:p>
          <a:p>
            <a:endParaRPr lang="en-US" sz="1600" dirty="0" smtClean="0"/>
          </a:p>
          <a:p>
            <a:r>
              <a:rPr lang="en-US" sz="1600" dirty="0" smtClean="0"/>
              <a:t>Burns, N., &amp; Grove, S. (2010). </a:t>
            </a:r>
            <a:r>
              <a:rPr lang="en-US" sz="1600" i="1" dirty="0" smtClean="0"/>
              <a:t>The practice of nursing research: Appraisal,</a:t>
            </a:r>
          </a:p>
          <a:p>
            <a:endParaRPr lang="en-US" sz="1600" i="1" dirty="0" smtClean="0"/>
          </a:p>
          <a:p>
            <a:r>
              <a:rPr lang="en-US" sz="1600" i="1" dirty="0" smtClean="0"/>
              <a:t>	</a:t>
            </a:r>
            <a:r>
              <a:rPr lang="en-US" sz="1600" dirty="0" smtClean="0"/>
              <a:t> </a:t>
            </a:r>
            <a:r>
              <a:rPr lang="en-US" sz="1600" i="1" dirty="0" smtClean="0"/>
              <a:t>synthesis, and generation of evidence </a:t>
            </a:r>
            <a:r>
              <a:rPr lang="en-US" sz="1600" dirty="0" smtClean="0"/>
              <a:t>(6</a:t>
            </a:r>
            <a:r>
              <a:rPr lang="en-US" sz="1600" baseline="30000" dirty="0" smtClean="0"/>
              <a:t>th</a:t>
            </a:r>
            <a:r>
              <a:rPr lang="en-US" sz="1600" dirty="0" smtClean="0"/>
              <a:t> Ed.)</a:t>
            </a:r>
            <a:r>
              <a:rPr lang="en-US" sz="1600" i="1" dirty="0" smtClean="0"/>
              <a:t>. </a:t>
            </a:r>
            <a:r>
              <a:rPr lang="en-US" sz="1600" dirty="0" smtClean="0"/>
              <a:t>St. Louis, MO: Elsevier</a:t>
            </a:r>
          </a:p>
          <a:p>
            <a:endParaRPr lang="en-US" sz="1600" dirty="0" smtClean="0"/>
          </a:p>
          <a:p>
            <a:r>
              <a:rPr lang="en-US" sz="1600" dirty="0" smtClean="0"/>
              <a:t> 	Saunders.</a:t>
            </a:r>
            <a:r>
              <a:rPr lang="en-US" sz="1600" i="1" dirty="0" smtClean="0"/>
              <a:t>    </a:t>
            </a:r>
            <a:endParaRPr lang="en-US" sz="1600"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2366"/>
            <a:ext cx="7848600" cy="584775"/>
          </a:xfrm>
          <a:prstGeom prst="rect">
            <a:avLst/>
          </a:prstGeom>
          <a:noFill/>
        </p:spPr>
        <p:txBody>
          <a:bodyPr wrap="square" rtlCol="0">
            <a:spAutoFit/>
          </a:bodyPr>
          <a:lstStyle/>
          <a:p>
            <a:pPr algn="ctr"/>
            <a:r>
              <a:rPr lang="en-US" sz="3200" b="1" dirty="0" smtClean="0">
                <a:solidFill>
                  <a:schemeClr val="bg2">
                    <a:lumMod val="50000"/>
                  </a:schemeClr>
                </a:solidFill>
              </a:rPr>
              <a:t>Purpose of </a:t>
            </a:r>
            <a:r>
              <a:rPr lang="en-US" sz="3200" u="sng" dirty="0" smtClean="0">
                <a:solidFill>
                  <a:srgbClr val="FF0000"/>
                </a:solidFill>
              </a:rPr>
              <a:t>s</a:t>
            </a:r>
            <a:r>
              <a:rPr lang="en-US" sz="3200" b="1" dirty="0" smtClean="0">
                <a:solidFill>
                  <a:schemeClr val="bg2">
                    <a:lumMod val="50000"/>
                  </a:schemeClr>
                </a:solidFill>
              </a:rPr>
              <a:t>tudy</a:t>
            </a:r>
            <a:endParaRPr lang="en-US" sz="3200" b="1" dirty="0">
              <a:solidFill>
                <a:schemeClr val="bg2">
                  <a:lumMod val="50000"/>
                </a:schemeClr>
              </a:solidFill>
            </a:endParaRPr>
          </a:p>
        </p:txBody>
      </p:sp>
      <p:sp>
        <p:nvSpPr>
          <p:cNvPr id="3" name="TextBox 2"/>
          <p:cNvSpPr txBox="1"/>
          <p:nvPr/>
        </p:nvSpPr>
        <p:spPr>
          <a:xfrm>
            <a:off x="533400" y="1543265"/>
            <a:ext cx="8077200" cy="3785652"/>
          </a:xfrm>
          <a:prstGeom prst="rect">
            <a:avLst/>
          </a:prstGeom>
          <a:noFill/>
        </p:spPr>
        <p:txBody>
          <a:bodyPr wrap="square" rtlCol="0">
            <a:spAutoFit/>
          </a:bodyPr>
          <a:lstStyle/>
          <a:p>
            <a:pPr marL="285750" indent="-285750">
              <a:buFont typeface="Arial" pitchFamily="34" charset="0"/>
              <a:buChar char="•"/>
            </a:pPr>
            <a:r>
              <a:rPr lang="en-US" sz="2000" b="1" dirty="0" smtClean="0">
                <a:solidFill>
                  <a:schemeClr val="bg2">
                    <a:lumMod val="25000"/>
                  </a:schemeClr>
                </a:solidFill>
              </a:rPr>
              <a:t>Examine BMI ( body mass index)</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BFP (body fat percentage)</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pedometer steps</a:t>
            </a:r>
          </a:p>
          <a:p>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interpersonal relationships</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behavior</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stress management</a:t>
            </a:r>
          </a:p>
          <a:p>
            <a:endParaRPr lang="en-US" sz="2000" b="1" dirty="0">
              <a:solidFill>
                <a:schemeClr val="bg2">
                  <a:lumMod val="25000"/>
                </a:schemeClr>
              </a:solidFill>
            </a:endParaRPr>
          </a:p>
        </p:txBody>
      </p:sp>
    </p:spTree>
    <p:extLst>
      <p:ext uri="{BB962C8B-B14F-4D97-AF65-F5344CB8AC3E}">
        <p14:creationId xmlns:p14="http://schemas.microsoft.com/office/powerpoint/2010/main" xmlns="" xmlns:mv="urn:schemas-microsoft-com:mac:vml" xmlns:mc="http://schemas.openxmlformats.org/markup-compatibility/2006" val="416563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716511"/>
            <a:ext cx="5715000" cy="584775"/>
          </a:xfrm>
          <a:prstGeom prst="rect">
            <a:avLst/>
          </a:prstGeom>
          <a:noFill/>
        </p:spPr>
        <p:txBody>
          <a:bodyPr wrap="square" rtlCol="0">
            <a:spAutoFit/>
          </a:bodyPr>
          <a:lstStyle/>
          <a:p>
            <a:pPr algn="ctr"/>
            <a:r>
              <a:rPr lang="en-US" sz="3200" b="1" dirty="0" smtClean="0">
                <a:solidFill>
                  <a:schemeClr val="bg2">
                    <a:lumMod val="75000"/>
                  </a:schemeClr>
                </a:solidFill>
              </a:rPr>
              <a:t>The Question</a:t>
            </a:r>
            <a:endParaRPr lang="en-US" sz="3200" b="1" dirty="0">
              <a:solidFill>
                <a:schemeClr val="bg2">
                  <a:lumMod val="75000"/>
                </a:schemeClr>
              </a:solidFill>
            </a:endParaRPr>
          </a:p>
        </p:txBody>
      </p:sp>
      <p:sp>
        <p:nvSpPr>
          <p:cNvPr id="3" name="TextBox 2"/>
          <p:cNvSpPr txBox="1"/>
          <p:nvPr/>
        </p:nvSpPr>
        <p:spPr>
          <a:xfrm>
            <a:off x="762000" y="1600200"/>
            <a:ext cx="7848600" cy="369332"/>
          </a:xfrm>
          <a:prstGeom prst="rect">
            <a:avLst/>
          </a:prstGeom>
          <a:noFill/>
        </p:spPr>
        <p:txBody>
          <a:bodyPr wrap="square" rtlCol="0">
            <a:spAutoFit/>
          </a:bodyPr>
          <a:lstStyle/>
          <a:p>
            <a:endParaRPr lang="en-US" dirty="0"/>
          </a:p>
        </p:txBody>
      </p:sp>
      <p:sp>
        <p:nvSpPr>
          <p:cNvPr id="4" name="TextBox 3"/>
          <p:cNvSpPr txBox="1"/>
          <p:nvPr/>
        </p:nvSpPr>
        <p:spPr>
          <a:xfrm>
            <a:off x="762000" y="1784866"/>
            <a:ext cx="6934200" cy="1631216"/>
          </a:xfrm>
          <a:prstGeom prst="rect">
            <a:avLst/>
          </a:prstGeom>
          <a:noFill/>
        </p:spPr>
        <p:txBody>
          <a:bodyPr wrap="square" rtlCol="0">
            <a:spAutoFit/>
          </a:bodyPr>
          <a:lstStyle/>
          <a:p>
            <a:pPr marL="285750" indent="-285750">
              <a:buFont typeface="Arial" pitchFamily="34" charset="0"/>
              <a:buChar char="•"/>
            </a:pPr>
            <a:r>
              <a:rPr lang="en-US" sz="2000" dirty="0" smtClean="0">
                <a:solidFill>
                  <a:schemeClr val="tx2">
                    <a:lumMod val="75000"/>
                  </a:schemeClr>
                </a:solidFill>
              </a:rPr>
              <a:t>What are the effects of the addition of coping skills training for obese multiethnic parents whose overweight children are attending a weight management program on clinical outcomes of parents and their children and health behavior outcomes of parents?</a:t>
            </a:r>
            <a:endParaRPr lang="en-US" sz="2000" dirty="0">
              <a:solidFill>
                <a:schemeClr val="tx2">
                  <a:lumMod val="75000"/>
                </a:schemeClr>
              </a:solidFill>
            </a:endParaRPr>
          </a:p>
        </p:txBody>
      </p:sp>
    </p:spTree>
    <p:extLst>
      <p:ext uri="{BB962C8B-B14F-4D97-AF65-F5344CB8AC3E}">
        <p14:creationId xmlns:p14="http://schemas.microsoft.com/office/powerpoint/2010/main" xmlns="" xmlns:mv="urn:schemas-microsoft-com:mac:vml" xmlns:mc="http://schemas.openxmlformats.org/markup-compatibility/2006" val="795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Obesity</a:t>
            </a:r>
            <a:endParaRPr lang="en-US" dirty="0"/>
          </a:p>
        </p:txBody>
      </p:sp>
      <p:sp>
        <p:nvSpPr>
          <p:cNvPr id="3" name="TextBox 2"/>
          <p:cNvSpPr txBox="1"/>
          <p:nvPr/>
        </p:nvSpPr>
        <p:spPr>
          <a:xfrm>
            <a:off x="381000" y="1447800"/>
            <a:ext cx="7010400" cy="4708981"/>
          </a:xfrm>
          <a:prstGeom prst="rect">
            <a:avLst/>
          </a:prstGeom>
          <a:noFill/>
        </p:spPr>
        <p:txBody>
          <a:bodyPr wrap="square" rtlCol="0">
            <a:spAutoFit/>
          </a:bodyPr>
          <a:lstStyle/>
          <a:p>
            <a:pPr marL="342900" indent="-342900">
              <a:buFont typeface="Arial"/>
              <a:buChar char="•"/>
            </a:pPr>
            <a:r>
              <a:rPr lang="en-US" sz="2000" dirty="0" smtClean="0">
                <a:latin typeface="Palatino Linotype (Body)"/>
                <a:cs typeface="Palatino Linotype (Body)"/>
              </a:rPr>
              <a:t>Pre-</a:t>
            </a:r>
            <a:r>
              <a:rPr lang="en-US" sz="2000" b="1" dirty="0" smtClean="0">
                <a:solidFill>
                  <a:srgbClr val="FF0000"/>
                </a:solidFill>
                <a:latin typeface="Palatino Linotype (Body)"/>
                <a:cs typeface="Palatino Linotype (Body)"/>
              </a:rPr>
              <a:t>d</a:t>
            </a:r>
            <a:r>
              <a:rPr lang="en-US" sz="2000" dirty="0" smtClean="0">
                <a:latin typeface="Palatino Linotype (Body)"/>
                <a:cs typeface="Palatino Linotype (Body)"/>
              </a:rPr>
              <a:t>iabetes</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Impaired </a:t>
            </a:r>
            <a:r>
              <a:rPr lang="en-US" sz="2000" b="1" u="sng" dirty="0" smtClean="0">
                <a:solidFill>
                  <a:srgbClr val="FF0000"/>
                </a:solidFill>
                <a:latin typeface="Palatino Linotype (Body)"/>
                <a:cs typeface="Palatino Linotype (Body)"/>
              </a:rPr>
              <a:t>f</a:t>
            </a:r>
            <a:r>
              <a:rPr lang="en-US" sz="2000" dirty="0" smtClean="0">
                <a:latin typeface="Palatino Linotype (Body)"/>
                <a:cs typeface="Palatino Linotype (Body)"/>
              </a:rPr>
              <a:t>asting </a:t>
            </a:r>
            <a:r>
              <a:rPr lang="en-US" sz="2000" b="1" u="sng" dirty="0" smtClean="0">
                <a:solidFill>
                  <a:srgbClr val="FF0000"/>
                </a:solidFill>
                <a:latin typeface="Palatino Linotype (Body)"/>
                <a:cs typeface="Palatino Linotype (Body)"/>
              </a:rPr>
              <a:t>g</a:t>
            </a:r>
            <a:r>
              <a:rPr lang="en-US" sz="2000" dirty="0" smtClean="0">
                <a:latin typeface="Palatino Linotype (Body)"/>
                <a:cs typeface="Palatino Linotype (Body)"/>
              </a:rPr>
              <a:t>lucose</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Type II Diabetes</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Hypertension</a:t>
            </a:r>
          </a:p>
          <a:p>
            <a:pPr marL="342900" indent="-342900"/>
            <a:endParaRPr lang="en-US" sz="2000" dirty="0" smtClean="0">
              <a:latin typeface="Palatino Linotype (Body)"/>
              <a:cs typeface="Palatino Linotype (Body)"/>
            </a:endParaRPr>
          </a:p>
          <a:p>
            <a:pPr marL="342900" indent="-342900">
              <a:buFont typeface="Arial"/>
              <a:buChar char="•"/>
            </a:pPr>
            <a:r>
              <a:rPr lang="en-US" sz="2000" dirty="0" err="1" smtClean="0">
                <a:latin typeface="Palatino Linotype (Body)"/>
                <a:cs typeface="Palatino Linotype (Body)"/>
              </a:rPr>
              <a:t>Dyslipidemia</a:t>
            </a:r>
            <a:r>
              <a:rPr lang="en-US" sz="2000" dirty="0" smtClean="0">
                <a:latin typeface="Palatino Linotype (Body)"/>
                <a:cs typeface="Palatino Linotype (Body)"/>
              </a:rPr>
              <a:t> </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Cardiovascular Disease</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Sleep Apnea</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Depression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Dependent Variables</a:t>
            </a:r>
          </a:p>
        </p:txBody>
      </p:sp>
      <p:sp>
        <p:nvSpPr>
          <p:cNvPr id="8195" name="Rectangle 3"/>
          <p:cNvSpPr>
            <a:spLocks noGrp="1" noChangeArrowheads="1"/>
          </p:cNvSpPr>
          <p:nvPr>
            <p:ph type="body" idx="1"/>
          </p:nvPr>
        </p:nvSpPr>
        <p:spPr/>
        <p:txBody>
          <a:bodyPr/>
          <a:lstStyle/>
          <a:p>
            <a:r>
              <a:rPr lang="en-US"/>
              <a:t>BMI</a:t>
            </a:r>
          </a:p>
          <a:p>
            <a:r>
              <a:rPr lang="en-US"/>
              <a:t>BFP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Independent Variables</a:t>
            </a:r>
          </a:p>
        </p:txBody>
      </p:sp>
      <p:sp>
        <p:nvSpPr>
          <p:cNvPr id="9219" name="Rectangle 3"/>
          <p:cNvSpPr>
            <a:spLocks noGrp="1" noChangeArrowheads="1"/>
          </p:cNvSpPr>
          <p:nvPr>
            <p:ph type="body" idx="1"/>
          </p:nvPr>
        </p:nvSpPr>
        <p:spPr/>
        <p:txBody>
          <a:bodyPr/>
          <a:lstStyle/>
          <a:p>
            <a:r>
              <a:rPr lang="en-US"/>
              <a:t>Pedometers</a:t>
            </a:r>
          </a:p>
          <a:p>
            <a:r>
              <a:rPr lang="en-US"/>
              <a:t>Coping Skills Training (CST)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US"/>
              <a:t>Literature Review of Study</a:t>
            </a:r>
          </a:p>
        </p:txBody>
      </p:sp>
      <p:sp>
        <p:nvSpPr>
          <p:cNvPr id="2053" name="Rectangle 5"/>
          <p:cNvSpPr>
            <a:spLocks noGrp="1" noChangeArrowheads="1"/>
          </p:cNvSpPr>
          <p:nvPr>
            <p:ph type="body" idx="1"/>
          </p:nvPr>
        </p:nvSpPr>
        <p:spPr/>
        <p:txBody>
          <a:bodyPr/>
          <a:lstStyle/>
          <a:p>
            <a:r>
              <a:rPr lang="en-US"/>
              <a:t>Coping Skills Training (CST) </a:t>
            </a:r>
          </a:p>
          <a:p>
            <a:r>
              <a:rPr lang="en-US"/>
              <a:t>Background Literature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Literature Review Cont.</a:t>
            </a:r>
          </a:p>
        </p:txBody>
      </p:sp>
      <p:sp>
        <p:nvSpPr>
          <p:cNvPr id="5123" name="Rectangle 3"/>
          <p:cNvSpPr>
            <a:spLocks noGrp="1" noChangeArrowheads="1"/>
          </p:cNvSpPr>
          <p:nvPr>
            <p:ph type="body" idx="1"/>
          </p:nvPr>
        </p:nvSpPr>
        <p:spPr/>
        <p:txBody>
          <a:bodyPr/>
          <a:lstStyle/>
          <a:p>
            <a:r>
              <a:rPr lang="en-US"/>
              <a:t>Study by Grey and colleagues(2000)</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496</TotalTime>
  <Words>2392</Words>
  <Application>Microsoft Office PowerPoint</Application>
  <PresentationFormat>On-screen Show (4:3)</PresentationFormat>
  <Paragraphs>334</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Civic</vt:lpstr>
      <vt:lpstr>Quantitative Research</vt:lpstr>
      <vt:lpstr>Slide 2</vt:lpstr>
      <vt:lpstr>Slide 3</vt:lpstr>
      <vt:lpstr>Slide 4</vt:lpstr>
      <vt:lpstr>Consequences of Obesity</vt:lpstr>
      <vt:lpstr>Dependent Variables</vt:lpstr>
      <vt:lpstr>Independent Variables</vt:lpstr>
      <vt:lpstr>Literature Review of Study</vt:lpstr>
      <vt:lpstr>Literature Review Cont.</vt:lpstr>
      <vt:lpstr>Literature Review Cont.</vt:lpstr>
      <vt:lpstr>Literature Review Cont.</vt:lpstr>
      <vt:lpstr>Study Design</vt:lpstr>
      <vt:lpstr>Sample</vt:lpstr>
      <vt:lpstr>Data </vt:lpstr>
      <vt:lpstr>Results for Children</vt:lpstr>
      <vt:lpstr>Results for Parents </vt:lpstr>
      <vt:lpstr>Conclusion </vt:lpstr>
      <vt:lpstr>Human Rights within the Study</vt:lpstr>
      <vt:lpstr>Strengths</vt:lpstr>
      <vt:lpstr>Limitations</vt:lpstr>
      <vt:lpstr>Implications for Nursing Practice and Research</vt:lpstr>
      <vt:lpstr>Summary</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Adrienne</dc:creator>
  <cp:lastModifiedBy> </cp:lastModifiedBy>
  <cp:revision>37</cp:revision>
  <dcterms:created xsi:type="dcterms:W3CDTF">2011-02-08T21:39:32Z</dcterms:created>
  <dcterms:modified xsi:type="dcterms:W3CDTF">2011-02-11T00:57:40Z</dcterms:modified>
</cp:coreProperties>
</file>