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3"/>
  </p:notesMasterIdLst>
  <p:sldIdLst>
    <p:sldId id="256" r:id="rId2"/>
    <p:sldId id="257" r:id="rId3"/>
    <p:sldId id="258" r:id="rId4"/>
    <p:sldId id="259" r:id="rId5"/>
    <p:sldId id="261" r:id="rId6"/>
    <p:sldId id="260" r:id="rId7"/>
    <p:sldId id="262" r:id="rId8"/>
    <p:sldId id="263" r:id="rId9"/>
    <p:sldId id="264" r:id="rId10"/>
    <p:sldId id="265" r:id="rId11"/>
    <p:sldId id="266"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20"/>
    <p:restoredTop sz="63158" autoAdjust="0"/>
  </p:normalViewPr>
  <p:slideViewPr>
    <p:cSldViewPr>
      <p:cViewPr>
        <p:scale>
          <a:sx n="66" d="100"/>
          <a:sy n="66" d="100"/>
        </p:scale>
        <p:origin x="-1116" y="-21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71" d="100"/>
          <a:sy n="71" d="100"/>
        </p:scale>
        <p:origin x="-2142"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E0B9EF3B-E8F0-49CD-AA1E-A0371D70CA7C}" type="datetimeFigureOut">
              <a:rPr lang="en-US"/>
              <a:pPr>
                <a:defRPr/>
              </a:pPr>
              <a:t>2/25/2011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974D13EF-C7CB-435E-BAF7-95F3154756D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u="sng" dirty="0" smtClean="0"/>
              <a:t>For future</a:t>
            </a:r>
            <a:r>
              <a:rPr lang="en-US" b="1" u="sng" baseline="0" dirty="0" smtClean="0"/>
              <a:t> reference, you  might find it helpful to include the school and course names, and date on the title slide.</a:t>
            </a:r>
          </a:p>
          <a:p>
            <a:pPr>
              <a:spcBef>
                <a:spcPct val="0"/>
              </a:spcBef>
            </a:pPr>
            <a:endParaRPr lang="en-US" b="1" u="sng" baseline="0" dirty="0" smtClean="0"/>
          </a:p>
          <a:p>
            <a:pPr>
              <a:spcBef>
                <a:spcPct val="0"/>
              </a:spcBef>
            </a:pPr>
            <a:endParaRPr lang="en-US" b="1" u="sng" baseline="0" dirty="0" smtClean="0"/>
          </a:p>
          <a:p>
            <a:pPr>
              <a:spcBef>
                <a:spcPct val="0"/>
              </a:spcBef>
            </a:pPr>
            <a:r>
              <a:rPr lang="en-US" b="1" u="sng" baseline="0" dirty="0" smtClean="0"/>
              <a:t>My comments on the slides and notes pages will be bold faced and underlined.</a:t>
            </a:r>
          </a:p>
          <a:p>
            <a:pPr>
              <a:spcBef>
                <a:spcPct val="0"/>
              </a:spcBef>
            </a:pPr>
            <a:endParaRPr lang="en-US" b="1" u="sng" dirty="0"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E982FC6-13B5-4AEC-94BA-F099F8B37A8D}"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Models are like blueprints, Orem talked about self care, Roy talked about environment, while King emphasized relationships and partnering with your client to set goals.  King was born in </a:t>
            </a:r>
            <a:r>
              <a:rPr lang="en-US" b="1" u="sng" dirty="0" smtClean="0"/>
              <a:t>23</a:t>
            </a:r>
            <a:r>
              <a:rPr lang="en-US" dirty="0" smtClean="0"/>
              <a:t> and received her MSN at St. Louis and received a doctorate from Colombia in New York.  She worked in a time where women’s roles were changing and nursing was being shaped as a profession. Care taking and relationships were starting to be valued more and more at that time.  She published her theory in </a:t>
            </a:r>
            <a:r>
              <a:rPr lang="en-US" b="1" u="sng" dirty="0" smtClean="0"/>
              <a:t>81 </a:t>
            </a:r>
            <a:r>
              <a:rPr lang="en-US" dirty="0" smtClean="0"/>
              <a:t>consisting of 3 parts, the personal, interpersonal, and social factors of the patient.  She provided a framework for assessment at each level using patient’s perceptions, roles, and stressors. The progression of her theory was from perception, judgment, action, reaction, interaction to transaction.  Joint goal setting and mutuality are key to her theory.  She provided structure to monitor clients progress.    </a:t>
            </a:r>
          </a:p>
          <a:p>
            <a:pPr>
              <a:spcBef>
                <a:spcPct val="0"/>
              </a:spcBef>
            </a:pPr>
            <a:endParaRPr lang="en-US" dirty="0" smtClean="0"/>
          </a:p>
          <a:p>
            <a:pPr>
              <a:spcBef>
                <a:spcPct val="0"/>
              </a:spcBef>
            </a:pPr>
            <a:endParaRPr lang="en-US" dirty="0" smtClean="0"/>
          </a:p>
          <a:p>
            <a:pPr>
              <a:spcBef>
                <a:spcPct val="0"/>
              </a:spcBef>
            </a:pPr>
            <a:r>
              <a:rPr lang="en-US" b="1" u="sng" dirty="0" smtClean="0"/>
              <a:t>Not formatted per APA</a:t>
            </a:r>
            <a:r>
              <a:rPr lang="en-US" b="1" u="sng" baseline="0" dirty="0" smtClean="0"/>
              <a:t> guidelines. Citation??</a:t>
            </a:r>
            <a:endParaRPr lang="en-US" b="1" u="sng" dirty="0" smtClean="0"/>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FB32628-A9A2-4157-9208-697675FA0D4D}" type="slidenum">
              <a:rPr lang="en-US"/>
              <a:pPr fontAlgn="base">
                <a:spcBef>
                  <a:spcPct val="0"/>
                </a:spcBef>
                <a:spcAft>
                  <a:spcPct val="0"/>
                </a:spcAft>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u="sng" dirty="0" smtClean="0"/>
              <a:t>Do</a:t>
            </a:r>
            <a:r>
              <a:rPr lang="en-US" b="1" u="sng" baseline="0" dirty="0" smtClean="0"/>
              <a:t> not use bullets in the references. It should look almost exactly like the reference page looks in a paper, including the hanging indentation.</a:t>
            </a:r>
          </a:p>
          <a:p>
            <a:pPr>
              <a:spcBef>
                <a:spcPct val="0"/>
              </a:spcBef>
            </a:pPr>
            <a:endParaRPr lang="en-US" b="1" u="sng" baseline="0" dirty="0" smtClean="0"/>
          </a:p>
          <a:p>
            <a:pPr>
              <a:spcBef>
                <a:spcPct val="0"/>
              </a:spcBef>
            </a:pPr>
            <a:r>
              <a:rPr lang="en-US" b="1" u="sng" baseline="0" dirty="0" smtClean="0"/>
              <a:t>The formatting for the second entry is as follows:</a:t>
            </a:r>
          </a:p>
          <a:p>
            <a:pPr>
              <a:spcBef>
                <a:spcPct val="0"/>
              </a:spcBef>
            </a:pPr>
            <a:endParaRPr lang="en-US" b="1" u="sng" baseline="0" dirty="0" smtClean="0"/>
          </a:p>
          <a:p>
            <a:pPr>
              <a:spcBef>
                <a:spcPct val="0"/>
              </a:spcBef>
            </a:pPr>
            <a:r>
              <a:rPr lang="en-US" b="1" u="none" baseline="0" dirty="0" smtClean="0"/>
              <a:t>Erratum: “Viewpoint: Use of King’s conceptual system, nursing informatics, and nursing classification</a:t>
            </a:r>
          </a:p>
          <a:p>
            <a:pPr>
              <a:spcBef>
                <a:spcPct val="0"/>
              </a:spcBef>
            </a:pPr>
            <a:r>
              <a:rPr lang="en-US" b="1" u="none" baseline="0" dirty="0" smtClean="0"/>
              <a:t>	systems for global communication. [Viewpoint]. (2007). </a:t>
            </a:r>
            <a:r>
              <a:rPr lang="en-US" b="1" i="1" u="none" baseline="0" dirty="0" smtClean="0"/>
              <a:t>Journal of International</a:t>
            </a:r>
          </a:p>
          <a:p>
            <a:pPr>
              <a:spcBef>
                <a:spcPct val="0"/>
              </a:spcBef>
            </a:pPr>
            <a:r>
              <a:rPr lang="en-US" b="1" i="1" u="none" baseline="0" dirty="0" smtClean="0"/>
              <a:t>	Nursing Terminologies &amp; Classifications, 18(</a:t>
            </a:r>
            <a:r>
              <a:rPr lang="en-US" b="1" i="0" u="none" baseline="0" dirty="0" smtClean="0"/>
              <a:t>4), 156. Retrieved from…</a:t>
            </a:r>
          </a:p>
          <a:p>
            <a:pPr>
              <a:spcBef>
                <a:spcPct val="0"/>
              </a:spcBef>
            </a:pPr>
            <a:endParaRPr lang="en-US" b="1" i="0" u="sng" baseline="0" dirty="0" smtClean="0"/>
          </a:p>
          <a:p>
            <a:pPr>
              <a:spcBef>
                <a:spcPct val="0"/>
              </a:spcBef>
            </a:pPr>
            <a:r>
              <a:rPr lang="en-US" b="1" i="0" u="sng" baseline="0" dirty="0" smtClean="0"/>
              <a:t>I used ex. #14 on APA p. 201 as my template.</a:t>
            </a:r>
            <a:endParaRPr lang="en-US" b="1" u="sng" dirty="0" smtClean="0"/>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0383ED2-071E-4FBD-AFDB-85CA5C735B57}" type="slidenum">
              <a:rPr lang="en-US"/>
              <a:pPr fontAlgn="base">
                <a:spcBef>
                  <a:spcPct val="0"/>
                </a:spcBef>
                <a:spcAft>
                  <a:spcPct val="0"/>
                </a:spcAft>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Imogene King was born January 30, 1923 in West Point, Iowa. She was a devoted Catholic and an avid golfer. King died on December 24, 2007. A memorial service was held for her in St. Petersburg, Florida as well as closer to her home town in Fort Madison, Iowa. In her honor, seven green Irish roses symbolized the seven decades of her career. Following King’s death, her colleagues formed K.I.N.G.(King International Nursing Group) as a way to continue advancing her theory. (</a:t>
            </a:r>
            <a:r>
              <a:rPr lang="en-US" dirty="0" err="1" smtClean="0"/>
              <a:t>Sieloff</a:t>
            </a:r>
            <a:r>
              <a:rPr lang="en-US" dirty="0" smtClean="0"/>
              <a:t>, 2011, </a:t>
            </a:r>
            <a:r>
              <a:rPr lang="en-US" b="1" u="sng" dirty="0" smtClean="0"/>
              <a:t>p.</a:t>
            </a:r>
            <a:r>
              <a:rPr lang="en-US" dirty="0" smtClean="0"/>
              <a:t> 1</a:t>
            </a:r>
            <a:r>
              <a:rPr lang="en-US" dirty="0" smtClean="0"/>
              <a:t>)</a:t>
            </a:r>
          </a:p>
          <a:p>
            <a:pPr>
              <a:spcBef>
                <a:spcPct val="0"/>
              </a:spcBef>
            </a:pPr>
            <a:endParaRPr lang="en-US" dirty="0" smtClean="0"/>
          </a:p>
          <a:p>
            <a:pPr>
              <a:spcBef>
                <a:spcPct val="0"/>
              </a:spcBef>
            </a:pPr>
            <a:endParaRPr lang="en-US" dirty="0" smtClean="0"/>
          </a:p>
          <a:p>
            <a:pPr>
              <a:spcBef>
                <a:spcPct val="0"/>
              </a:spcBef>
            </a:pPr>
            <a:endParaRPr lang="en-US" dirty="0" smtClean="0"/>
          </a:p>
          <a:p>
            <a:pPr>
              <a:spcBef>
                <a:spcPct val="0"/>
              </a:spcBef>
            </a:pPr>
            <a:r>
              <a:rPr lang="en-US" b="1" u="sng" dirty="0" smtClean="0"/>
              <a:t>You don’t have much discussion pertaining to her “Life” in the notes pages.</a:t>
            </a:r>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660EC45-66A9-41EC-AC91-4CD1F4E9F321}" type="slidenum">
              <a:rPr lang="en-US"/>
              <a:pPr fontAlgn="base">
                <a:spcBef>
                  <a:spcPct val="0"/>
                </a:spcBef>
                <a:spcAft>
                  <a:spcPct val="0"/>
                </a:spcAft>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Imogene received her diploma in nursing from St. John’s hospital school of Nursing in St. Louis, Missouri, in 1945 and she then received her bachelor and masters of science in nursing from St. Louis University in 1948 and 1957.  In 1961, she got her doctorate of education from Teachers College of Colombia University in New York (Chitty &amp; Black, 2011, pp. 311-312).   </a:t>
            </a:r>
          </a:p>
          <a:p>
            <a:pPr>
              <a:spcBef>
                <a:spcPct val="0"/>
              </a:spcBef>
            </a:pPr>
            <a:endParaRPr lang="en-US" dirty="0" smtClean="0"/>
          </a:p>
          <a:p>
            <a:pPr>
              <a:spcBef>
                <a:spcPct val="0"/>
              </a:spcBef>
            </a:pPr>
            <a:endParaRPr lang="en-US" dirty="0" smtClean="0"/>
          </a:p>
          <a:p>
            <a:pPr>
              <a:spcBef>
                <a:spcPct val="0"/>
              </a:spcBef>
            </a:pPr>
            <a:r>
              <a:rPr lang="en-US" b="1" u="sng" dirty="0" smtClean="0"/>
              <a:t>This</a:t>
            </a:r>
            <a:r>
              <a:rPr lang="en-US" b="1" u="sng" baseline="0" dirty="0" smtClean="0"/>
              <a:t> information is not cited completely.</a:t>
            </a:r>
            <a:endParaRPr lang="en-US" b="1" u="sng" dirty="0" smtClean="0"/>
          </a:p>
          <a:p>
            <a:pPr>
              <a:spcBef>
                <a:spcPct val="0"/>
              </a:spcBef>
            </a:pPr>
            <a:endParaRPr lang="en-US" dirty="0" smtClean="0"/>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82AA66C-19F2-4DCD-AE4D-33DEBCE3E0BF}" type="slidenum">
              <a:rPr lang="en-US"/>
              <a:pPr fontAlgn="base">
                <a:spcBef>
                  <a:spcPct val="0"/>
                </a:spcBef>
                <a:spcAft>
                  <a:spcPct val="0"/>
                </a:spcAft>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In 1980, she received an honorary doctor of philosophy from Southern Illinois University.  In 1996, she received the ANA Jessie M. Scott award for her contributions to demonstrating the relationships between nursing practice, education, and research.  In 2004, she was inducted into the ANA hall of fame (Chitty &amp; Black, 2011, pp. 311-312).</a:t>
            </a:r>
          </a:p>
          <a:p>
            <a:pPr>
              <a:spcBef>
                <a:spcPct val="0"/>
              </a:spcBef>
            </a:pPr>
            <a:endParaRPr lang="en-US" dirty="0" smtClean="0"/>
          </a:p>
          <a:p>
            <a:pPr>
              <a:spcBef>
                <a:spcPct val="0"/>
              </a:spcBef>
            </a:pPr>
            <a:r>
              <a:rPr lang="en-US" b="1" u="sng" dirty="0" smtClean="0"/>
              <a:t>Again, these</a:t>
            </a:r>
            <a:r>
              <a:rPr lang="en-US" b="1" u="sng" baseline="0" dirty="0" smtClean="0"/>
              <a:t> notes are not cited completely. The only information cited is the last sentence.</a:t>
            </a:r>
            <a:endParaRPr lang="en-US" b="1" u="sng" dirty="0" smtClean="0"/>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007E6B9-3269-46B0-854C-2EC7414A3C80}" type="slidenum">
              <a:rPr lang="en-US"/>
              <a:pPr fontAlgn="base">
                <a:spcBef>
                  <a:spcPct val="0"/>
                </a:spcBef>
                <a:spcAft>
                  <a:spcPct val="0"/>
                </a:spcAft>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According to Chitty and Black </a:t>
            </a:r>
            <a:r>
              <a:rPr lang="en-US" b="1" u="sng" dirty="0" smtClean="0"/>
              <a:t>(2010), </a:t>
            </a:r>
            <a:r>
              <a:rPr lang="en-US" dirty="0" smtClean="0"/>
              <a:t>King’s complex theory focuses on 3 systems: the patient, their interpersonal relationships (groups), and the social context in which they live their day to day lives.  These systems inevitably interact and hold clues and information to health issues that concern the patient.  The nurses main focus is attaining the goal set for and by the patient.  Although Imogene introduced the idea of her philosophy in the 60’s, her theory wasn’t published until 1981 under the title, </a:t>
            </a:r>
            <a:r>
              <a:rPr lang="en-US" i="1" dirty="0" smtClean="0"/>
              <a:t>A Theory for Nursing: Systems, Concepts, Process. (pp. 311-312)</a:t>
            </a:r>
            <a:endParaRPr lang="en-US" dirty="0" smtClean="0"/>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30EAF1C-D3A9-45A3-A354-FA00765B70D0}" type="slidenum">
              <a:rPr lang="en-US"/>
              <a:pPr fontAlgn="base">
                <a:spcBef>
                  <a:spcPct val="0"/>
                </a:spcBef>
                <a:spcAft>
                  <a:spcPct val="0"/>
                </a:spcAft>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King was the Director of the Outpatient Clinic at St. John’s Hospital, and used her experience as her resource for developing her theory.</a:t>
            </a:r>
          </a:p>
          <a:p>
            <a:pPr>
              <a:spcBef>
                <a:spcPct val="0"/>
              </a:spcBef>
            </a:pPr>
            <a:r>
              <a:rPr lang="en-US" dirty="0" smtClean="0"/>
              <a:t>She made note of her own interactions with patients as she worked.  She realized her greatest success came when her patients were allowed to participate in setting goals.  From her observations she then developed her theory. (Killeen &amp; Lavin, 2008, pp. 44-47)</a:t>
            </a:r>
          </a:p>
          <a:p>
            <a:pPr>
              <a:spcBef>
                <a:spcPct val="0"/>
              </a:spcBef>
            </a:pPr>
            <a:endParaRPr lang="en-US" dirty="0" smtClean="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451B4FC-BA6C-416F-8301-52A6CADA7422}" type="slidenum">
              <a:rPr lang="en-US"/>
              <a:pPr fontAlgn="base">
                <a:spcBef>
                  <a:spcPct val="0"/>
                </a:spcBef>
                <a:spcAft>
                  <a:spcPct val="0"/>
                </a:spcAft>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All three of these concepts help form a map to understanding the patient.  The factors of all three of these concepts put together are vast and complex, however, they do offer some insight into the patient’s life, which is important in attaining the patient goal.  First, the personal system looks directly at the patient.  This includes physical details such as height, weight, hair color, vision, body systems, medical history, and all other pertinent information necessary for a nursing diagnosis.  The personal system also includes intrapersonal characteristics such as personality, morals, values, beliefs, and motives for the patient.  Next, the interpersonal system looks at interactions and transactions between two or more people, specifically the nurse and the patient.  In order for the patient to come forth with accurate interpersonal and subjective information, it is important for the nurse to be able to build a positive, trustworthy rapport with their patient.  If a patient is uncertain about their nurses’ motives or simply feels awkward around them, it may be difficult for the patient to divulge personal information that’s important to their well being.  The interpersonal system is a very important concept to working towards and achieving the goal.  Finally, the social system gives the nurse a perspective on how the client functions in a social setting.  This system may give us more clues into how their behavior is influenced and why there health conditions may be the way they </a:t>
            </a:r>
            <a:r>
              <a:rPr lang="en-US" b="1" dirty="0" smtClean="0"/>
              <a:t>are </a:t>
            </a:r>
            <a:r>
              <a:rPr lang="en-US" b="1" dirty="0" err="1" smtClean="0"/>
              <a:t>ie</a:t>
            </a:r>
            <a:r>
              <a:rPr lang="en-US" dirty="0" smtClean="0"/>
              <a:t>) smoking, drinking, drug, stress habits (Chitty &amp; Black, 2011, pp. 311-312).   </a:t>
            </a:r>
          </a:p>
          <a:p>
            <a:pPr>
              <a:spcBef>
                <a:spcPct val="0"/>
              </a:spcBef>
            </a:pPr>
            <a:endParaRPr lang="en-US" dirty="0" smtClean="0"/>
          </a:p>
          <a:p>
            <a:pPr>
              <a:spcBef>
                <a:spcPct val="0"/>
              </a:spcBef>
            </a:pPr>
            <a:r>
              <a:rPr lang="en-US" b="1" u="sng" dirty="0" smtClean="0"/>
              <a:t>Good discussion….However,</a:t>
            </a:r>
            <a:r>
              <a:rPr lang="en-US" b="1" u="sng" baseline="0" dirty="0" smtClean="0"/>
              <a:t> it is not cited completely.</a:t>
            </a:r>
            <a:endParaRPr lang="en-US" b="1" u="sng" dirty="0" smtClean="0"/>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60FAAD6-0101-42D6-A266-AB01D2CAF036}" type="slidenum">
              <a:rPr lang="en-US"/>
              <a:pPr fontAlgn="base">
                <a:spcBef>
                  <a:spcPct val="0"/>
                </a:spcBef>
                <a:spcAft>
                  <a:spcPct val="0"/>
                </a:spcAft>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 main focus for the nurse is goal attainment for the patient with input from the patient.  With King’s model, the nurse and patient work together to identify goals and the steps needed to attain them.  King identifies three systems to guide nursing care (Chitty &amp; Black, 2011, pp. 311-312).  </a:t>
            </a:r>
          </a:p>
          <a:p>
            <a:pPr>
              <a:spcBef>
                <a:spcPct val="0"/>
              </a:spcBef>
            </a:pPr>
            <a:endParaRPr lang="en-US" dirty="0" smtClean="0"/>
          </a:p>
          <a:p>
            <a:pPr>
              <a:spcBef>
                <a:spcPct val="0"/>
              </a:spcBef>
            </a:pPr>
            <a:endParaRPr lang="en-US" dirty="0" smtClean="0"/>
          </a:p>
          <a:p>
            <a:pPr>
              <a:spcBef>
                <a:spcPct val="0"/>
              </a:spcBef>
            </a:pPr>
            <a:r>
              <a:rPr lang="en-US" b="1" u="sng" dirty="0" smtClean="0"/>
              <a:t>Not cited completely.</a:t>
            </a:r>
          </a:p>
          <a:p>
            <a:pPr>
              <a:spcBef>
                <a:spcPct val="0"/>
              </a:spcBef>
            </a:pPr>
            <a:endParaRPr lang="en-US" dirty="0" smtClean="0"/>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C4E42C4-526B-459B-9C72-9EE0D1B53B8D}" type="slidenum">
              <a:rPr lang="en-US"/>
              <a:pPr fontAlgn="base">
                <a:spcBef>
                  <a:spcPct val="0"/>
                </a:spcBef>
                <a:spcAft>
                  <a:spcPct val="0"/>
                </a:spcAft>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 main focus for the nurse is goal attainment for the patient with input from the patient.  With King’s model, the nurse and patient work together to identify goals and the steps needed to attain them.  King identifies three systems to guide nursing care. The personal system focuses attention on the patient’s perceptions.  The interpersonal system focuses on the patient’s role and possible stresses of each role.  The social system helps the nurse identify what influences the patient’s decision making.  King </a:t>
            </a:r>
            <a:r>
              <a:rPr lang="en-US" b="1" u="sng" dirty="0" smtClean="0"/>
              <a:t>stresses important </a:t>
            </a:r>
            <a:r>
              <a:rPr lang="en-US" dirty="0" smtClean="0"/>
              <a:t>of interaction with the patient.  The steps King uses are a progression from perception</a:t>
            </a:r>
            <a:r>
              <a:rPr lang="en-US" b="1" u="sng" dirty="0" smtClean="0"/>
              <a:t>, </a:t>
            </a:r>
            <a:r>
              <a:rPr lang="en-US" b="1" u="sng" dirty="0" err="1" smtClean="0"/>
              <a:t>judgement</a:t>
            </a:r>
            <a:r>
              <a:rPr lang="en-US" dirty="0" smtClean="0"/>
              <a:t>, action, reaction and interaction to transaction. (Chitty &amp; Black, 2011, pp. 311-312) </a:t>
            </a:r>
          </a:p>
          <a:p>
            <a:pPr>
              <a:spcBef>
                <a:spcPct val="0"/>
              </a:spcBef>
            </a:pPr>
            <a:endParaRPr lang="en-US" dirty="0" smtClean="0"/>
          </a:p>
          <a:p>
            <a:pPr>
              <a:spcBef>
                <a:spcPct val="0"/>
              </a:spcBef>
            </a:pPr>
            <a:endParaRPr lang="en-US" dirty="0" smtClean="0"/>
          </a:p>
          <a:p>
            <a:pPr>
              <a:spcBef>
                <a:spcPct val="0"/>
              </a:spcBef>
            </a:pPr>
            <a:r>
              <a:rPr lang="en-US" b="1" u="sng" dirty="0" smtClean="0"/>
              <a:t>This</a:t>
            </a:r>
            <a:r>
              <a:rPr lang="en-US" b="1" u="sng" baseline="0" dirty="0" smtClean="0"/>
              <a:t> paragraph is cited completely!!   </a:t>
            </a:r>
            <a:endParaRPr lang="en-US" b="1" u="sng" dirty="0" smtClean="0"/>
          </a:p>
          <a:p>
            <a:pPr>
              <a:spcBef>
                <a:spcPct val="0"/>
              </a:spcBef>
            </a:pPr>
            <a:endParaRPr lang="en-US" dirty="0" smtClean="0"/>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7C68BB-78DF-4207-9FEB-456FFF914DBC}" type="slidenum">
              <a:rPr lang="en-US"/>
              <a:pPr fontAlgn="base">
                <a:spcBef>
                  <a:spcPct val="0"/>
                </a:spcBef>
                <a:spcAft>
                  <a:spcPct val="0"/>
                </a:spcAft>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A9563052-1D80-49D1-A863-A25D28BC90CC}" type="datetimeFigureOut">
              <a:rPr lang="en-US"/>
              <a:pPr>
                <a:defRPr/>
              </a:pPr>
              <a:t>2/25/2011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81979EB-5943-462E-B3CA-786D80D70C7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E9B08B8-B07F-4655-B21E-15DDBDFBB263}" type="datetimeFigureOut">
              <a:rPr lang="en-US"/>
              <a:pPr>
                <a:defRPr/>
              </a:pPr>
              <a:t>2/25/2011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975ED58-F61F-4C4F-BF77-F00707FE757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A085E1A-315E-42C5-AFE6-4F2E240AF5C4}" type="datetimeFigureOut">
              <a:rPr lang="en-US"/>
              <a:pPr>
                <a:defRPr/>
              </a:pPr>
              <a:t>2/25/2011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0633D9A-1862-4D9C-ADAF-76D43D9D202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lvl1pPr>
              <a:defRPr/>
            </a:lvl1pPr>
          </a:lstStyle>
          <a:p>
            <a:pPr>
              <a:defRPr/>
            </a:pPr>
            <a:fld id="{022D948C-74BC-4FA5-96E3-64C6A4354F43}" type="datetimeFigureOut">
              <a:rPr lang="en-US"/>
              <a:pPr>
                <a:defRPr/>
              </a:pPr>
              <a:t>2/25/2011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BE02B2A-F8C9-4813-A2AD-F8146249FE0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4F7EF6D-7F94-41D4-857C-76B193C8EB0C}" type="datetimeFigureOut">
              <a:rPr lang="en-US"/>
              <a:pPr>
                <a:defRPr/>
              </a:pPr>
              <a:t>2/25/2011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B85511A-B032-4F24-B6F7-AEE755E66C7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57779AC8-1AE1-4F21-9862-655AC61D9644}" type="datetimeFigureOut">
              <a:rPr lang="en-US"/>
              <a:pPr>
                <a:defRPr/>
              </a:pPr>
              <a:t>2/25/2011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6D13E83-856C-404A-B1D8-1285A11E859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B2EF616-057E-475D-A69B-5013B7C39453}" type="datetimeFigureOut">
              <a:rPr lang="en-US"/>
              <a:pPr>
                <a:defRPr/>
              </a:pPr>
              <a:t>2/25/2011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836EE4E6-AF54-44B2-A3ED-5322BF6BFCF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4019CE0-0F04-4497-A7C9-2D7930A22FCC}" type="datetimeFigureOut">
              <a:rPr lang="en-US"/>
              <a:pPr>
                <a:defRPr/>
              </a:pPr>
              <a:t>2/25/2011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48C8207-FE14-4FAF-AEF1-4BBFD58C290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5913A05-9F9A-49D1-999F-D7409C6E1838}" type="datetimeFigureOut">
              <a:rPr lang="en-US"/>
              <a:pPr>
                <a:defRPr/>
              </a:pPr>
              <a:t>2/25/2011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501426B-5E96-44A1-97AE-4328B37B5AF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3724405-EAFC-4190-A770-F34DCE31F432}" type="datetimeFigureOut">
              <a:rPr lang="en-US"/>
              <a:pPr>
                <a:defRPr/>
              </a:pPr>
              <a:t>2/25/2011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EE82C98-22A8-406D-A4A7-3B8BBCA9B00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15"/>
          <p:cNvGrpSpPr>
            <a:grpSpLocks/>
          </p:cNvGrpSpPr>
          <p:nvPr/>
        </p:nvGrpSpPr>
        <p:grpSpPr bwMode="auto">
          <a:xfrm>
            <a:off x="4516438" y="993775"/>
            <a:ext cx="1846262" cy="1530350"/>
            <a:chOff x="4718762" y="993075"/>
            <a:chExt cx="1847138" cy="1530439"/>
          </a:xfrm>
        </p:grpSpPr>
        <p:sp>
          <p:nvSpPr>
            <p:cNvPr id="6"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 name="Title 1"/>
          <p:cNvSpPr>
            <a:spLocks noGrp="1"/>
          </p:cNvSpPr>
          <p:nvPr>
            <p:ph type="title"/>
          </p:nvPr>
        </p:nvSpPr>
        <p:spPr>
          <a:xfrm>
            <a:off x="1009443" y="1387058"/>
            <a:ext cx="3297953"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3" y="2500312"/>
            <a:ext cx="3297954"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8" name="Picture Placeholder 17"/>
          <p:cNvSpPr>
            <a:spLocks noGrp="1"/>
          </p:cNvSpPr>
          <p:nvPr>
            <p:ph type="pic" sz="quarter" idx="14"/>
          </p:nvPr>
        </p:nvSpPr>
        <p:spPr>
          <a:xfrm>
            <a:off x="4674192" y="1601512"/>
            <a:ext cx="3429000" cy="3429000"/>
          </a:xfrm>
          <a:prstGeom prst="ellipse">
            <a:avLst/>
          </a:prstGeom>
          <a:ln w="76200">
            <a:solidFill>
              <a:schemeClr val="tx2">
                <a:lumMod val="75000"/>
              </a:schemeClr>
            </a:solidFill>
          </a:ln>
        </p:spPr>
        <p:txBody>
          <a:bodyPr rtlCol="0">
            <a:normAutofit/>
          </a:bodyPr>
          <a:lstStyle/>
          <a:p>
            <a:pPr lvl="0"/>
            <a:r>
              <a:rPr lang="en-US" noProof="0" smtClean="0"/>
              <a:t>Click icon to add picture</a:t>
            </a:r>
            <a:endParaRPr lang="en-US" noProof="0"/>
          </a:p>
        </p:txBody>
      </p:sp>
      <p:sp>
        <p:nvSpPr>
          <p:cNvPr id="14" name="Date Placeholder 4"/>
          <p:cNvSpPr>
            <a:spLocks noGrp="1"/>
          </p:cNvSpPr>
          <p:nvPr>
            <p:ph type="dt" sz="half" idx="15"/>
          </p:nvPr>
        </p:nvSpPr>
        <p:spPr/>
        <p:txBody>
          <a:bodyPr/>
          <a:lstStyle>
            <a:lvl1pPr>
              <a:defRPr/>
            </a:lvl1pPr>
          </a:lstStyle>
          <a:p>
            <a:pPr>
              <a:defRPr/>
            </a:pPr>
            <a:fld id="{FD7A5E4D-A28A-4E6E-B0F8-E0043A27DD56}" type="datetimeFigureOut">
              <a:rPr lang="en-US"/>
              <a:pPr>
                <a:defRPr/>
              </a:pPr>
              <a:t>2/25/2011</a:t>
            </a:fld>
            <a:endParaRPr lang="en-US"/>
          </a:p>
        </p:txBody>
      </p:sp>
      <p:sp>
        <p:nvSpPr>
          <p:cNvPr id="15" name="Footer Placeholder 5"/>
          <p:cNvSpPr>
            <a:spLocks noGrp="1"/>
          </p:cNvSpPr>
          <p:nvPr>
            <p:ph type="ftr" sz="quarter" idx="16"/>
          </p:nvPr>
        </p:nvSpPr>
        <p:spPr/>
        <p:txBody>
          <a:bodyPr/>
          <a:lstStyle>
            <a:lvl1pPr>
              <a:defRPr/>
            </a:lvl1pPr>
          </a:lstStyle>
          <a:p>
            <a:pPr>
              <a:defRPr/>
            </a:pPr>
            <a:endParaRPr lang="en-US"/>
          </a:p>
        </p:txBody>
      </p:sp>
      <p:sp>
        <p:nvSpPr>
          <p:cNvPr id="16" name="Slide Number Placeholder 6"/>
          <p:cNvSpPr>
            <a:spLocks noGrp="1"/>
          </p:cNvSpPr>
          <p:nvPr>
            <p:ph type="sldNum" sz="quarter" idx="17"/>
          </p:nvPr>
        </p:nvSpPr>
        <p:spPr/>
        <p:txBody>
          <a:bodyPr/>
          <a:lstStyle>
            <a:lvl1pPr>
              <a:defRPr/>
            </a:lvl1pPr>
          </a:lstStyle>
          <a:p>
            <a:pPr>
              <a:defRPr/>
            </a:pPr>
            <a:fld id="{CC5BD53A-A02E-4F68-BDBB-CAF12984E9B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56" name="Oval 55"/>
          <p:cNvSpPr>
            <a:spLocks noChangeAspect="1"/>
          </p:cNvSpPr>
          <p:nvPr/>
        </p:nvSpPr>
        <p:spPr>
          <a:xfrm>
            <a:off x="-69625" y="4042576"/>
            <a:ext cx="1743945" cy="1909234"/>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53" name="Oval 52"/>
          <p:cNvSpPr>
            <a:spLocks noChangeAspect="1"/>
          </p:cNvSpPr>
          <p:nvPr/>
        </p:nvSpPr>
        <p:spPr>
          <a:xfrm>
            <a:off x="520638" y="1095310"/>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52" name="Oval 51"/>
          <p:cNvSpPr>
            <a:spLocks noChangeAspect="1"/>
          </p:cNvSpPr>
          <p:nvPr/>
        </p:nvSpPr>
        <p:spPr>
          <a:xfrm>
            <a:off x="1878729" y="282933"/>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54" name="Oval 53"/>
          <p:cNvSpPr>
            <a:spLocks noChangeAspect="1"/>
          </p:cNvSpPr>
          <p:nvPr/>
        </p:nvSpPr>
        <p:spPr>
          <a:xfrm>
            <a:off x="520637" y="5729135"/>
            <a:ext cx="1909234" cy="1193756"/>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30" name="Oval 129"/>
          <p:cNvSpPr>
            <a:spLocks noChangeAspect="1"/>
          </p:cNvSpPr>
          <p:nvPr/>
        </p:nvSpPr>
        <p:spPr>
          <a:xfrm>
            <a:off x="-46711" y="-61709"/>
            <a:ext cx="1449107" cy="1677064"/>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31" name="Oval 130"/>
          <p:cNvSpPr>
            <a:spLocks noChangeAspect="1"/>
          </p:cNvSpPr>
          <p:nvPr/>
        </p:nvSpPr>
        <p:spPr>
          <a:xfrm>
            <a:off x="924113" y="-161623"/>
            <a:ext cx="1909233" cy="1909233"/>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32" name="Oval 131"/>
          <p:cNvSpPr>
            <a:spLocks noChangeAspect="1"/>
          </p:cNvSpPr>
          <p:nvPr/>
        </p:nvSpPr>
        <p:spPr>
          <a:xfrm>
            <a:off x="0" y="66073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33" name="Oval 132"/>
          <p:cNvSpPr>
            <a:spLocks noChangeAspect="1"/>
          </p:cNvSpPr>
          <p:nvPr/>
        </p:nvSpPr>
        <p:spPr>
          <a:xfrm>
            <a:off x="7497531" y="-61709"/>
            <a:ext cx="1694467" cy="1677064"/>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34" name="Oval 133"/>
          <p:cNvSpPr>
            <a:spLocks noChangeAspect="1"/>
          </p:cNvSpPr>
          <p:nvPr/>
        </p:nvSpPr>
        <p:spPr>
          <a:xfrm>
            <a:off x="6117502" y="-61708"/>
            <a:ext cx="1909234" cy="1705448"/>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35" name="Oval 134"/>
          <p:cNvSpPr>
            <a:spLocks noChangeAspect="1"/>
          </p:cNvSpPr>
          <p:nvPr/>
        </p:nvSpPr>
        <p:spPr>
          <a:xfrm>
            <a:off x="7494454" y="1095309"/>
            <a:ext cx="1697544" cy="1909234"/>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36" name="Oval 135"/>
          <p:cNvSpPr>
            <a:spLocks noChangeAspect="1"/>
          </p:cNvSpPr>
          <p:nvPr/>
        </p:nvSpPr>
        <p:spPr>
          <a:xfrm>
            <a:off x="8056674" y="5140346"/>
            <a:ext cx="1137194" cy="1759729"/>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37" name="Oval 136"/>
          <p:cNvSpPr>
            <a:spLocks noChangeAspect="1"/>
          </p:cNvSpPr>
          <p:nvPr/>
        </p:nvSpPr>
        <p:spPr>
          <a:xfrm>
            <a:off x="6661711" y="4362912"/>
            <a:ext cx="1909233" cy="1909233"/>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38" name="Oval 137"/>
          <p:cNvSpPr>
            <a:spLocks noChangeAspect="1"/>
          </p:cNvSpPr>
          <p:nvPr/>
        </p:nvSpPr>
        <p:spPr>
          <a:xfrm>
            <a:off x="-69625" y="4948766"/>
            <a:ext cx="1353860" cy="1909234"/>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39" name="Oval 138"/>
          <p:cNvSpPr>
            <a:spLocks noChangeAspect="1"/>
          </p:cNvSpPr>
          <p:nvPr/>
        </p:nvSpPr>
        <p:spPr>
          <a:xfrm>
            <a:off x="708471" y="4790336"/>
            <a:ext cx="1909233" cy="1909233"/>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40" name="Oval 139"/>
          <p:cNvSpPr>
            <a:spLocks noChangeAspect="1"/>
          </p:cNvSpPr>
          <p:nvPr/>
        </p:nvSpPr>
        <p:spPr>
          <a:xfrm>
            <a:off x="6117503" y="78398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41" name="Oval 140"/>
          <p:cNvSpPr>
            <a:spLocks noChangeAspect="1"/>
          </p:cNvSpPr>
          <p:nvPr/>
        </p:nvSpPr>
        <p:spPr>
          <a:xfrm>
            <a:off x="6459053" y="5140346"/>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18" name="Oval 117"/>
          <p:cNvSpPr>
            <a:spLocks noChangeAspect="1"/>
          </p:cNvSpPr>
          <p:nvPr/>
        </p:nvSpPr>
        <p:spPr>
          <a:xfrm>
            <a:off x="8398204" y="597861"/>
            <a:ext cx="793794" cy="1252918"/>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19" name="Oval 118"/>
          <p:cNvSpPr>
            <a:spLocks noChangeAspect="1"/>
          </p:cNvSpPr>
          <p:nvPr/>
        </p:nvSpPr>
        <p:spPr>
          <a:xfrm>
            <a:off x="6350100" y="206512"/>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20" name="Oval 119"/>
          <p:cNvSpPr>
            <a:spLocks noChangeAspect="1"/>
          </p:cNvSpPr>
          <p:nvPr/>
        </p:nvSpPr>
        <p:spPr>
          <a:xfrm>
            <a:off x="6872127" y="1450645"/>
            <a:ext cx="1218253" cy="1218253"/>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21" name="Oval 120"/>
          <p:cNvSpPr>
            <a:spLocks noChangeAspect="1"/>
          </p:cNvSpPr>
          <p:nvPr/>
        </p:nvSpPr>
        <p:spPr>
          <a:xfrm>
            <a:off x="7219068" y="2049927"/>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22" name="Oval 121"/>
          <p:cNvSpPr>
            <a:spLocks noChangeAspect="1"/>
          </p:cNvSpPr>
          <p:nvPr/>
        </p:nvSpPr>
        <p:spPr>
          <a:xfrm>
            <a:off x="7749416" y="2661634"/>
            <a:ext cx="721308" cy="72130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23" name="Oval 122"/>
          <p:cNvSpPr>
            <a:spLocks noChangeAspect="1"/>
          </p:cNvSpPr>
          <p:nvPr/>
        </p:nvSpPr>
        <p:spPr>
          <a:xfrm>
            <a:off x="685054" y="-100976"/>
            <a:ext cx="1193676" cy="69781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24" name="Oval 123"/>
          <p:cNvSpPr>
            <a:spLocks noChangeAspect="1"/>
          </p:cNvSpPr>
          <p:nvPr/>
        </p:nvSpPr>
        <p:spPr>
          <a:xfrm>
            <a:off x="1502638" y="-100976"/>
            <a:ext cx="1029028" cy="459889"/>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25" name="Oval 124"/>
          <p:cNvSpPr>
            <a:spLocks noChangeAspect="1"/>
          </p:cNvSpPr>
          <p:nvPr/>
        </p:nvSpPr>
        <p:spPr>
          <a:xfrm>
            <a:off x="-69624" y="-100976"/>
            <a:ext cx="590263" cy="612289"/>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26" name="Oval 125"/>
          <p:cNvSpPr>
            <a:spLocks noChangeAspect="1"/>
          </p:cNvSpPr>
          <p:nvPr/>
        </p:nvSpPr>
        <p:spPr>
          <a:xfrm>
            <a:off x="277432" y="4321783"/>
            <a:ext cx="1396887" cy="1396887"/>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27" name="Oval 126"/>
          <p:cNvSpPr>
            <a:spLocks noChangeAspect="1"/>
          </p:cNvSpPr>
          <p:nvPr/>
        </p:nvSpPr>
        <p:spPr>
          <a:xfrm>
            <a:off x="5792131" y="6489965"/>
            <a:ext cx="1115939" cy="443769"/>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28" name="Oval 127"/>
          <p:cNvSpPr>
            <a:spLocks noChangeAspect="1"/>
          </p:cNvSpPr>
          <p:nvPr/>
        </p:nvSpPr>
        <p:spPr>
          <a:xfrm>
            <a:off x="6127999" y="6408840"/>
            <a:ext cx="1237019" cy="524894"/>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29" name="Oval 128"/>
          <p:cNvSpPr>
            <a:spLocks noChangeAspect="1"/>
          </p:cNvSpPr>
          <p:nvPr/>
        </p:nvSpPr>
        <p:spPr>
          <a:xfrm>
            <a:off x="7577655" y="6408841"/>
            <a:ext cx="1211408" cy="524893"/>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97" name="Oval 96"/>
          <p:cNvSpPr>
            <a:spLocks noChangeAspect="1"/>
          </p:cNvSpPr>
          <p:nvPr/>
        </p:nvSpPr>
        <p:spPr>
          <a:xfrm>
            <a:off x="11113" y="4941888"/>
            <a:ext cx="611187" cy="61118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98" name="Oval 97"/>
          <p:cNvSpPr>
            <a:spLocks noChangeAspect="1"/>
          </p:cNvSpPr>
          <p:nvPr/>
        </p:nvSpPr>
        <p:spPr>
          <a:xfrm>
            <a:off x="-69625" y="6172569"/>
            <a:ext cx="778097" cy="750322"/>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99" name="Oval 98"/>
          <p:cNvSpPr>
            <a:spLocks noChangeAspect="1"/>
          </p:cNvSpPr>
          <p:nvPr/>
        </p:nvSpPr>
        <p:spPr>
          <a:xfrm>
            <a:off x="-69625" y="5158575"/>
            <a:ext cx="563524" cy="897560"/>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00" name="Oval 99"/>
          <p:cNvSpPr>
            <a:spLocks noChangeAspect="1"/>
          </p:cNvSpPr>
          <p:nvPr/>
        </p:nvSpPr>
        <p:spPr>
          <a:xfrm>
            <a:off x="-25400" y="482600"/>
            <a:ext cx="598488" cy="904875"/>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01" name="Oval 100"/>
          <p:cNvSpPr>
            <a:spLocks noChangeAspect="1"/>
          </p:cNvSpPr>
          <p:nvPr/>
        </p:nvSpPr>
        <p:spPr>
          <a:xfrm>
            <a:off x="474208" y="836793"/>
            <a:ext cx="910817" cy="91081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02" name="Oval 101"/>
          <p:cNvSpPr>
            <a:spLocks noChangeAspect="1"/>
          </p:cNvSpPr>
          <p:nvPr/>
        </p:nvSpPr>
        <p:spPr>
          <a:xfrm>
            <a:off x="319223" y="1452260"/>
            <a:ext cx="772993" cy="77299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03" name="Oval 102"/>
          <p:cNvSpPr>
            <a:spLocks noChangeAspect="1"/>
          </p:cNvSpPr>
          <p:nvPr/>
        </p:nvSpPr>
        <p:spPr>
          <a:xfrm>
            <a:off x="371475" y="1887538"/>
            <a:ext cx="609600" cy="60960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04" name="Oval 103"/>
          <p:cNvSpPr>
            <a:spLocks noChangeAspect="1"/>
          </p:cNvSpPr>
          <p:nvPr/>
        </p:nvSpPr>
        <p:spPr>
          <a:xfrm>
            <a:off x="154676" y="1919682"/>
            <a:ext cx="521764" cy="52176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05" name="Oval 104"/>
          <p:cNvSpPr>
            <a:spLocks noChangeAspect="1"/>
          </p:cNvSpPr>
          <p:nvPr/>
        </p:nvSpPr>
        <p:spPr>
          <a:xfrm>
            <a:off x="7302517" y="-61709"/>
            <a:ext cx="910818" cy="75083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06" name="Oval 105"/>
          <p:cNvSpPr>
            <a:spLocks noChangeAspect="1"/>
          </p:cNvSpPr>
          <p:nvPr/>
        </p:nvSpPr>
        <p:spPr>
          <a:xfrm>
            <a:off x="8718124" y="-61709"/>
            <a:ext cx="473874" cy="613011"/>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07" name="Oval 106"/>
          <p:cNvSpPr>
            <a:spLocks noChangeAspect="1"/>
          </p:cNvSpPr>
          <p:nvPr/>
        </p:nvSpPr>
        <p:spPr>
          <a:xfrm>
            <a:off x="7748588" y="282575"/>
            <a:ext cx="1128712" cy="1128713"/>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08" name="Oval 107"/>
          <p:cNvSpPr>
            <a:spLocks noChangeAspect="1"/>
          </p:cNvSpPr>
          <p:nvPr/>
        </p:nvSpPr>
        <p:spPr>
          <a:xfrm>
            <a:off x="8914718" y="749603"/>
            <a:ext cx="277280" cy="907992"/>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09" name="Oval 108"/>
          <p:cNvSpPr>
            <a:spLocks noChangeAspect="1"/>
          </p:cNvSpPr>
          <p:nvPr/>
        </p:nvSpPr>
        <p:spPr>
          <a:xfrm>
            <a:off x="7590871" y="728498"/>
            <a:ext cx="969734" cy="96973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10" name="Oval 109"/>
          <p:cNvSpPr>
            <a:spLocks noChangeAspect="1"/>
          </p:cNvSpPr>
          <p:nvPr/>
        </p:nvSpPr>
        <p:spPr>
          <a:xfrm>
            <a:off x="7470775" y="1327150"/>
            <a:ext cx="608013" cy="608013"/>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11" name="Oval 110"/>
          <p:cNvSpPr>
            <a:spLocks noChangeAspect="1"/>
          </p:cNvSpPr>
          <p:nvPr/>
        </p:nvSpPr>
        <p:spPr>
          <a:xfrm>
            <a:off x="7629525" y="5611813"/>
            <a:ext cx="738188" cy="73818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12" name="Oval 111"/>
          <p:cNvSpPr>
            <a:spLocks noChangeAspect="1"/>
          </p:cNvSpPr>
          <p:nvPr/>
        </p:nvSpPr>
        <p:spPr>
          <a:xfrm>
            <a:off x="6972882" y="5242254"/>
            <a:ext cx="738345" cy="7383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13" name="Oval 112"/>
          <p:cNvSpPr>
            <a:spLocks noChangeAspect="1"/>
          </p:cNvSpPr>
          <p:nvPr/>
        </p:nvSpPr>
        <p:spPr>
          <a:xfrm>
            <a:off x="7494588" y="4927600"/>
            <a:ext cx="738187" cy="738188"/>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14" name="Oval 113"/>
          <p:cNvSpPr>
            <a:spLocks noChangeAspect="1"/>
          </p:cNvSpPr>
          <p:nvPr/>
        </p:nvSpPr>
        <p:spPr>
          <a:xfrm>
            <a:off x="8229034" y="5666511"/>
            <a:ext cx="605634" cy="605634"/>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15" name="Oval 114"/>
          <p:cNvSpPr>
            <a:spLocks noChangeAspect="1"/>
          </p:cNvSpPr>
          <p:nvPr/>
        </p:nvSpPr>
        <p:spPr>
          <a:xfrm>
            <a:off x="8078231" y="4097842"/>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16" name="Oval 115"/>
          <p:cNvSpPr>
            <a:spLocks noChangeAspect="1"/>
          </p:cNvSpPr>
          <p:nvPr/>
        </p:nvSpPr>
        <p:spPr>
          <a:xfrm>
            <a:off x="8411816" y="5057878"/>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17" name="Oval 116"/>
          <p:cNvSpPr>
            <a:spLocks noChangeAspect="1"/>
          </p:cNvSpPr>
          <p:nvPr/>
        </p:nvSpPr>
        <p:spPr>
          <a:xfrm>
            <a:off x="8688590" y="4790335"/>
            <a:ext cx="503408" cy="553550"/>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159" name="Title Placeholder 1"/>
          <p:cNvSpPr>
            <a:spLocks noGrp="1"/>
          </p:cNvSpPr>
          <p:nvPr>
            <p:ph type="title"/>
          </p:nvPr>
        </p:nvSpPr>
        <p:spPr bwMode="auto">
          <a:xfrm>
            <a:off x="1009650" y="676275"/>
            <a:ext cx="7124700" cy="9239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60" name="Text Placeholder 2"/>
          <p:cNvSpPr>
            <a:spLocks noGrp="1"/>
          </p:cNvSpPr>
          <p:nvPr>
            <p:ph type="body" idx="1"/>
          </p:nvPr>
        </p:nvSpPr>
        <p:spPr bwMode="auto">
          <a:xfrm>
            <a:off x="1009650" y="1806575"/>
            <a:ext cx="7124700" cy="40528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437313" y="5951538"/>
            <a:ext cx="2133600" cy="365125"/>
          </a:xfrm>
          <a:prstGeom prst="rect">
            <a:avLst/>
          </a:prstGeom>
        </p:spPr>
        <p:txBody>
          <a:bodyPr vert="horz" lIns="91440" tIns="45720" rIns="91440" bIns="45720" rtlCol="0" anchor="b"/>
          <a:lstStyle>
            <a:lvl1pPr algn="r" fontAlgn="auto">
              <a:spcBef>
                <a:spcPts val="0"/>
              </a:spcBef>
              <a:spcAft>
                <a:spcPts val="0"/>
              </a:spcAft>
              <a:defRPr sz="900" smtClean="0">
                <a:solidFill>
                  <a:schemeClr val="tx1">
                    <a:tint val="75000"/>
                  </a:schemeClr>
                </a:solidFill>
                <a:latin typeface="+mn-lt"/>
              </a:defRPr>
            </a:lvl1pPr>
          </a:lstStyle>
          <a:p>
            <a:pPr>
              <a:defRPr/>
            </a:pPr>
            <a:fld id="{889A4F70-DA89-4982-B224-5B1F21EC72A5}" type="datetimeFigureOut">
              <a:rPr lang="en-US"/>
              <a:pPr>
                <a:defRPr/>
              </a:pPr>
              <a:t>2/25/2011</a:t>
            </a:fld>
            <a:endParaRPr lang="en-US"/>
          </a:p>
        </p:txBody>
      </p:sp>
      <p:sp>
        <p:nvSpPr>
          <p:cNvPr id="5" name="Footer Placeholder 4"/>
          <p:cNvSpPr>
            <a:spLocks noGrp="1"/>
          </p:cNvSpPr>
          <p:nvPr>
            <p:ph type="ftr" sz="quarter" idx="3"/>
          </p:nvPr>
        </p:nvSpPr>
        <p:spPr>
          <a:xfrm>
            <a:off x="1181100" y="5951538"/>
            <a:ext cx="5256213" cy="365125"/>
          </a:xfrm>
          <a:prstGeom prst="rect">
            <a:avLst/>
          </a:prstGeom>
        </p:spPr>
        <p:txBody>
          <a:bodyPr vert="horz" lIns="91440" tIns="45720" rIns="91440" bIns="45720" rtlCol="0" anchor="b"/>
          <a:lstStyle>
            <a:lvl1pPr algn="l" fontAlgn="auto">
              <a:spcBef>
                <a:spcPts val="0"/>
              </a:spcBef>
              <a:spcAft>
                <a:spcPts val="0"/>
              </a:spcAft>
              <a:defRPr sz="9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573088" y="5951538"/>
            <a:ext cx="608012" cy="365125"/>
          </a:xfrm>
          <a:prstGeom prst="rect">
            <a:avLst/>
          </a:prstGeom>
        </p:spPr>
        <p:txBody>
          <a:bodyPr vert="horz" lIns="91440" tIns="45720" rIns="91440" bIns="45720" rtlCol="0" anchor="b"/>
          <a:lstStyle>
            <a:lvl1pPr algn="l" fontAlgn="auto">
              <a:spcBef>
                <a:spcPts val="0"/>
              </a:spcBef>
              <a:spcAft>
                <a:spcPts val="0"/>
              </a:spcAft>
              <a:defRPr sz="1800" smtClean="0">
                <a:solidFill>
                  <a:schemeClr val="tx1">
                    <a:tint val="75000"/>
                  </a:schemeClr>
                </a:solidFill>
                <a:latin typeface="+mn-lt"/>
              </a:defRPr>
            </a:lvl1pPr>
          </a:lstStyle>
          <a:p>
            <a:pPr>
              <a:defRPr/>
            </a:pPr>
            <a:fld id="{E24972C4-2101-4F65-A91B-11E66583FE7A}" type="slidenum">
              <a:rPr lang="en-US"/>
              <a:pPr>
                <a:defRPr/>
              </a:pPr>
              <a:t>‹#›</a:t>
            </a:fld>
            <a:endParaRPr lang="en-US"/>
          </a:p>
        </p:txBody>
      </p:sp>
      <p:sp>
        <p:nvSpPr>
          <p:cNvPr id="55" name="Oval 54"/>
          <p:cNvSpPr>
            <a:spLocks noChangeAspect="1"/>
          </p:cNvSpPr>
          <p:nvPr/>
        </p:nvSpPr>
        <p:spPr>
          <a:xfrm>
            <a:off x="1583172" y="5454223"/>
            <a:ext cx="1909234" cy="1468668"/>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57" name="Oval 56"/>
          <p:cNvSpPr>
            <a:spLocks noChangeAspect="1"/>
          </p:cNvSpPr>
          <p:nvPr/>
        </p:nvSpPr>
        <p:spPr>
          <a:xfrm>
            <a:off x="8570944" y="3382942"/>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58" name="Oval 57"/>
          <p:cNvSpPr>
            <a:spLocks noChangeAspect="1"/>
          </p:cNvSpPr>
          <p:nvPr/>
        </p:nvSpPr>
        <p:spPr>
          <a:xfrm>
            <a:off x="8398204" y="35360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59" name="Oval 58"/>
          <p:cNvSpPr>
            <a:spLocks noChangeAspect="1"/>
          </p:cNvSpPr>
          <p:nvPr/>
        </p:nvSpPr>
        <p:spPr>
          <a:xfrm>
            <a:off x="8608408" y="36884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60" name="Oval 59"/>
          <p:cNvSpPr>
            <a:spLocks noChangeAspect="1"/>
          </p:cNvSpPr>
          <p:nvPr/>
        </p:nvSpPr>
        <p:spPr>
          <a:xfrm>
            <a:off x="153988" y="2698750"/>
            <a:ext cx="468312" cy="468313"/>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61" name="Oval 60"/>
          <p:cNvSpPr>
            <a:spLocks noChangeAspect="1"/>
          </p:cNvSpPr>
          <p:nvPr/>
        </p:nvSpPr>
        <p:spPr>
          <a:xfrm>
            <a:off x="474663" y="3167063"/>
            <a:ext cx="458787" cy="45878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62" name="Oval 61"/>
          <p:cNvSpPr>
            <a:spLocks noChangeAspect="1"/>
          </p:cNvSpPr>
          <p:nvPr/>
        </p:nvSpPr>
        <p:spPr>
          <a:xfrm>
            <a:off x="270258" y="3382942"/>
            <a:ext cx="352045" cy="3520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63" name="Oval 62"/>
          <p:cNvSpPr>
            <a:spLocks noChangeAspect="1"/>
          </p:cNvSpPr>
          <p:nvPr/>
        </p:nvSpPr>
        <p:spPr>
          <a:xfrm>
            <a:off x="-86601" y="2581479"/>
            <a:ext cx="1360441" cy="1909234"/>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64" name="Oval 63"/>
          <p:cNvSpPr>
            <a:spLocks noChangeAspect="1"/>
          </p:cNvSpPr>
          <p:nvPr/>
        </p:nvSpPr>
        <p:spPr>
          <a:xfrm>
            <a:off x="6173123" y="2395416"/>
            <a:ext cx="1218253" cy="1218253"/>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Tree>
  </p:cSld>
  <p:clrMap bg1="dk1" tx1="lt1" bg2="dk2" tx2="lt2" accent1="accent1" accent2="accent2" accent3="accent3" accent4="accent4" accent5="accent5" accent6="accent6" hlink="hlink" folHlink="folHlink"/>
  <p:sldLayoutIdLst>
    <p:sldLayoutId id="2147483779" r:id="rId1"/>
    <p:sldLayoutId id="2147483778" r:id="rId2"/>
    <p:sldLayoutId id="2147483777" r:id="rId3"/>
    <p:sldLayoutId id="2147483776" r:id="rId4"/>
    <p:sldLayoutId id="2147483775" r:id="rId5"/>
    <p:sldLayoutId id="2147483774" r:id="rId6"/>
    <p:sldLayoutId id="2147483773" r:id="rId7"/>
    <p:sldLayoutId id="2147483772" r:id="rId8"/>
    <p:sldLayoutId id="2147483780" r:id="rId9"/>
    <p:sldLayoutId id="2147483771" r:id="rId10"/>
    <p:sldLayoutId id="2147483770" r:id="rId11"/>
  </p:sldLayoutIdLst>
  <p:timing>
    <p:tnLst>
      <p:par>
        <p:cTn id="1" dur="indefinite" restart="never" nodeType="tmRoot"/>
      </p:par>
    </p:tnLst>
  </p:timing>
  <p:txStyles>
    <p:titleStyle>
      <a:lvl1pPr algn="l" defTabSz="457200" rtl="0" fontAlgn="base">
        <a:spcBef>
          <a:spcPct val="0"/>
        </a:spcBef>
        <a:spcAft>
          <a:spcPct val="0"/>
        </a:spcAft>
        <a:defRPr sz="3200" kern="1200">
          <a:solidFill>
            <a:schemeClr val="tx1"/>
          </a:solidFill>
          <a:latin typeface="+mj-lt"/>
          <a:ea typeface="+mj-ea"/>
          <a:cs typeface="Trebuchet MS"/>
        </a:defRPr>
      </a:lvl1pPr>
      <a:lvl2pPr algn="l" defTabSz="457200" rtl="0" fontAlgn="base">
        <a:spcBef>
          <a:spcPct val="0"/>
        </a:spcBef>
        <a:spcAft>
          <a:spcPct val="0"/>
        </a:spcAft>
        <a:defRPr sz="3200">
          <a:solidFill>
            <a:schemeClr val="tx1"/>
          </a:solidFill>
          <a:latin typeface="Verdana" pitchFamily="34" charset="0"/>
        </a:defRPr>
      </a:lvl2pPr>
      <a:lvl3pPr algn="l" defTabSz="457200" rtl="0" fontAlgn="base">
        <a:spcBef>
          <a:spcPct val="0"/>
        </a:spcBef>
        <a:spcAft>
          <a:spcPct val="0"/>
        </a:spcAft>
        <a:defRPr sz="3200">
          <a:solidFill>
            <a:schemeClr val="tx1"/>
          </a:solidFill>
          <a:latin typeface="Verdana" pitchFamily="34" charset="0"/>
        </a:defRPr>
      </a:lvl3pPr>
      <a:lvl4pPr algn="l" defTabSz="457200" rtl="0" fontAlgn="base">
        <a:spcBef>
          <a:spcPct val="0"/>
        </a:spcBef>
        <a:spcAft>
          <a:spcPct val="0"/>
        </a:spcAft>
        <a:defRPr sz="3200">
          <a:solidFill>
            <a:schemeClr val="tx1"/>
          </a:solidFill>
          <a:latin typeface="Verdana" pitchFamily="34" charset="0"/>
        </a:defRPr>
      </a:lvl4pPr>
      <a:lvl5pPr algn="l" defTabSz="457200" rtl="0" fontAlgn="base">
        <a:spcBef>
          <a:spcPct val="0"/>
        </a:spcBef>
        <a:spcAft>
          <a:spcPct val="0"/>
        </a:spcAft>
        <a:defRPr sz="3200">
          <a:solidFill>
            <a:schemeClr val="tx1"/>
          </a:solidFill>
          <a:latin typeface="Verdana"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ct val="20000"/>
        </a:spcBef>
        <a:spcAft>
          <a:spcPts val="600"/>
        </a:spcAft>
        <a:buClr>
          <a:schemeClr val="tx2"/>
        </a:buClr>
        <a:buFont typeface="Wingdings 2" pitchFamily="18" charset="2"/>
        <a:buChar char=""/>
        <a:defRPr kern="1200">
          <a:solidFill>
            <a:schemeClr val="tx1"/>
          </a:solidFill>
          <a:latin typeface="+mn-lt"/>
          <a:ea typeface="+mn-ea"/>
          <a:cs typeface="+mn-cs"/>
        </a:defRPr>
      </a:lvl1pPr>
      <a:lvl2pPr marL="742950" indent="-285750" algn="l" defTabSz="457200" rtl="0" fontAlgn="base">
        <a:spcBef>
          <a:spcPct val="20000"/>
        </a:spcBef>
        <a:spcAft>
          <a:spcPts val="600"/>
        </a:spcAft>
        <a:buClr>
          <a:schemeClr val="tx2"/>
        </a:buClr>
        <a:buFont typeface="Wingdings 2" pitchFamily="18" charset="2"/>
        <a:buChar char=""/>
        <a:defRPr sz="1600" kern="1200">
          <a:solidFill>
            <a:schemeClr val="tx1"/>
          </a:solidFill>
          <a:latin typeface="+mn-lt"/>
          <a:ea typeface="+mn-ea"/>
          <a:cs typeface="+mn-cs"/>
        </a:defRPr>
      </a:lvl2pPr>
      <a:lvl3pPr marL="1143000" indent="-228600" algn="l" defTabSz="457200" rtl="0" fontAlgn="base">
        <a:spcBef>
          <a:spcPct val="20000"/>
        </a:spcBef>
        <a:spcAft>
          <a:spcPts val="600"/>
        </a:spcAft>
        <a:buClr>
          <a:schemeClr val="tx2"/>
        </a:buClr>
        <a:buFont typeface="Wingdings 2" pitchFamily="18" charset="2"/>
        <a:buChar char=""/>
        <a:defRPr sz="1400" kern="1200">
          <a:solidFill>
            <a:schemeClr val="tx1"/>
          </a:solidFill>
          <a:latin typeface="+mn-lt"/>
          <a:ea typeface="+mn-ea"/>
          <a:cs typeface="+mn-cs"/>
        </a:defRPr>
      </a:lvl3pPr>
      <a:lvl4pPr marL="1600200" indent="-228600" algn="l" defTabSz="457200" rtl="0" fontAlgn="base">
        <a:spcBef>
          <a:spcPct val="20000"/>
        </a:spcBef>
        <a:spcAft>
          <a:spcPts val="600"/>
        </a:spcAft>
        <a:buClr>
          <a:schemeClr val="tx2"/>
        </a:buClr>
        <a:buFont typeface="Wingdings 2" pitchFamily="18" charset="2"/>
        <a:buChar char=""/>
        <a:defRPr sz="1200" kern="1200">
          <a:solidFill>
            <a:schemeClr val="tx1"/>
          </a:solidFill>
          <a:latin typeface="+mn-lt"/>
          <a:ea typeface="+mn-ea"/>
          <a:cs typeface="+mn-cs"/>
        </a:defRPr>
      </a:lvl4pPr>
      <a:lvl5pPr marL="2057400" indent="-228600" algn="l" defTabSz="457200" rtl="0" fontAlgn="base">
        <a:spcBef>
          <a:spcPct val="20000"/>
        </a:spcBef>
        <a:spcAft>
          <a:spcPts val="600"/>
        </a:spcAft>
        <a:buClr>
          <a:schemeClr val="tx2"/>
        </a:buClr>
        <a:buFont typeface="Wingdings 2" pitchFamily="18"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http://kingnursing.org/content.aspx?page_id=22&amp;club_id=459369&amp;module_id=59920" TargetMode="External"/><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ctrTitle"/>
          </p:nvPr>
        </p:nvSpPr>
        <p:spPr>
          <a:xfrm>
            <a:off x="304800" y="304800"/>
            <a:ext cx="8534400" cy="1089025"/>
          </a:xfrm>
        </p:spPr>
        <p:txBody>
          <a:bodyPr/>
          <a:lstStyle/>
          <a:p>
            <a:r>
              <a:rPr lang="en-US" smtClean="0"/>
              <a:t>   Imogene King, </a:t>
            </a:r>
            <a:r>
              <a:rPr lang="en-US" sz="2800" smtClean="0"/>
              <a:t>EdD, RN, FAAN</a:t>
            </a:r>
          </a:p>
        </p:txBody>
      </p:sp>
      <p:sp>
        <p:nvSpPr>
          <p:cNvPr id="14338" name="Subtitle 2"/>
          <p:cNvSpPr>
            <a:spLocks noGrp="1"/>
          </p:cNvSpPr>
          <p:nvPr>
            <p:ph type="subTitle" idx="1"/>
          </p:nvPr>
        </p:nvSpPr>
        <p:spPr>
          <a:xfrm>
            <a:off x="485775" y="5334000"/>
            <a:ext cx="7785100" cy="862013"/>
          </a:xfrm>
        </p:spPr>
        <p:txBody>
          <a:bodyPr/>
          <a:lstStyle/>
          <a:p>
            <a:r>
              <a:rPr lang="en-US" smtClean="0"/>
              <a:t>By: Gentry Scott, Adam Moon, Ashley Winnett, Theresa Pollum, Sara Uphoff, Morgan Murphy, Amanda Michalec</a:t>
            </a:r>
          </a:p>
        </p:txBody>
      </p:sp>
      <p:pic>
        <p:nvPicPr>
          <p:cNvPr id="14339" name="Picture 2"/>
          <p:cNvPicPr>
            <a:picLocks noChangeAspect="1" noChangeArrowheads="1"/>
          </p:cNvPicPr>
          <p:nvPr/>
        </p:nvPicPr>
        <p:blipFill>
          <a:blip r:embed="rId3" cstate="print"/>
          <a:srcRect/>
          <a:stretch>
            <a:fillRect/>
          </a:stretch>
        </p:blipFill>
        <p:spPr bwMode="auto">
          <a:xfrm>
            <a:off x="2362200" y="1600200"/>
            <a:ext cx="2667000" cy="3390900"/>
          </a:xfrm>
          <a:prstGeom prst="rect">
            <a:avLst/>
          </a:prstGeom>
          <a:noFill/>
          <a:ln w="9525">
            <a:noFill/>
            <a:miter lim="800000"/>
            <a:headEnd/>
            <a:tailEnd/>
          </a:ln>
        </p:spPr>
      </p:pic>
      <p:sp>
        <p:nvSpPr>
          <p:cNvPr id="14341" name="Text Box 5"/>
          <p:cNvSpPr txBox="1">
            <a:spLocks noChangeArrowheads="1"/>
          </p:cNvSpPr>
          <p:nvPr/>
        </p:nvSpPr>
        <p:spPr bwMode="auto">
          <a:xfrm>
            <a:off x="5181600" y="4648200"/>
            <a:ext cx="2286000" cy="244475"/>
          </a:xfrm>
          <a:prstGeom prst="rect">
            <a:avLst/>
          </a:prstGeom>
          <a:noFill/>
          <a:ln w="9525">
            <a:noFill/>
            <a:miter lim="800000"/>
            <a:headEnd/>
            <a:tailEnd/>
          </a:ln>
          <a:effectLst/>
        </p:spPr>
        <p:txBody>
          <a:bodyPr>
            <a:spAutoFit/>
          </a:bodyPr>
          <a:lstStyle/>
          <a:p>
            <a:pPr>
              <a:spcBef>
                <a:spcPct val="50000"/>
              </a:spcBef>
            </a:pPr>
            <a:r>
              <a:rPr lang="en-US" sz="1000"/>
              <a:t>Killeen, M., Lavin, M. (2008).</a:t>
            </a: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xfrm>
            <a:off x="914400" y="685800"/>
            <a:ext cx="7124700" cy="923925"/>
          </a:xfrm>
        </p:spPr>
        <p:txBody>
          <a:bodyPr/>
          <a:lstStyle/>
          <a:p>
            <a:pPr algn="ctr"/>
            <a:r>
              <a:rPr lang="en-US" smtClean="0"/>
              <a:t>Summary</a:t>
            </a:r>
          </a:p>
        </p:txBody>
      </p:sp>
      <p:sp>
        <p:nvSpPr>
          <p:cNvPr id="4" name="Content Placeholder 3"/>
          <p:cNvSpPr>
            <a:spLocks noGrp="1"/>
          </p:cNvSpPr>
          <p:nvPr>
            <p:ph sz="half" idx="2"/>
          </p:nvPr>
        </p:nvSpPr>
        <p:spPr>
          <a:xfrm>
            <a:off x="838200" y="2057400"/>
            <a:ext cx="6534150" cy="3651250"/>
          </a:xfrm>
        </p:spPr>
        <p:txBody>
          <a:bodyPr rtlCol="0"/>
          <a:lstStyle/>
          <a:p>
            <a:pPr fontAlgn="auto">
              <a:buFont typeface="Wingdings 2" charset="2"/>
              <a:buChar char=""/>
              <a:defRPr/>
            </a:pPr>
            <a:r>
              <a:rPr lang="en-US" sz="3600" dirty="0" smtClean="0"/>
              <a:t>Summary of theory</a:t>
            </a:r>
          </a:p>
          <a:p>
            <a:pPr fontAlgn="auto">
              <a:buFont typeface="Wingdings 2" charset="2"/>
              <a:buChar char=""/>
              <a:defRPr/>
            </a:pPr>
            <a:r>
              <a:rPr lang="en-US" sz="3600" dirty="0" smtClean="0"/>
              <a:t>Comparison to other   theorists</a:t>
            </a:r>
          </a:p>
          <a:p>
            <a:pPr fontAlgn="auto">
              <a:buFont typeface="Wingdings 2" charset="2"/>
              <a:buChar char=""/>
              <a:defRPr/>
            </a:pPr>
            <a:r>
              <a:rPr lang="en-US" sz="3600" dirty="0" smtClean="0"/>
              <a:t>Life</a:t>
            </a:r>
          </a:p>
          <a:p>
            <a:pPr marL="0" indent="0" fontAlgn="auto">
              <a:buFont typeface="Wingdings 2" charset="2"/>
              <a:buNone/>
              <a:defRPr/>
            </a:pPr>
            <a:endParaRPr lang="en-US" sz="36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a:xfrm>
            <a:off x="762000" y="304800"/>
            <a:ext cx="7124700" cy="923925"/>
          </a:xfrm>
        </p:spPr>
        <p:txBody>
          <a:bodyPr/>
          <a:lstStyle/>
          <a:p>
            <a:r>
              <a:rPr lang="en-US" smtClean="0"/>
              <a:t>References</a:t>
            </a:r>
          </a:p>
        </p:txBody>
      </p:sp>
      <p:sp>
        <p:nvSpPr>
          <p:cNvPr id="4" name="Content Placeholder 3"/>
          <p:cNvSpPr>
            <a:spLocks noGrp="1"/>
          </p:cNvSpPr>
          <p:nvPr>
            <p:ph sz="half" idx="2"/>
          </p:nvPr>
        </p:nvSpPr>
        <p:spPr>
          <a:xfrm>
            <a:off x="228600" y="1676400"/>
            <a:ext cx="8686800" cy="4184650"/>
          </a:xfrm>
        </p:spPr>
        <p:txBody>
          <a:bodyPr rtlCol="0"/>
          <a:lstStyle/>
          <a:p>
            <a:pPr fontAlgn="auto">
              <a:buFont typeface="Wingdings 2" charset="2"/>
              <a:buChar char=""/>
              <a:defRPr/>
            </a:pPr>
            <a:r>
              <a:rPr lang="en-US" sz="1200" dirty="0"/>
              <a:t>Chitty, K.K., &amp; Black, B.P. (</a:t>
            </a:r>
            <a:r>
              <a:rPr lang="en-US" sz="1200" b="1" u="sng" dirty="0">
                <a:solidFill>
                  <a:srgbClr val="FF0000"/>
                </a:solidFill>
              </a:rPr>
              <a:t>2010)</a:t>
            </a:r>
            <a:r>
              <a:rPr lang="en-US" sz="1200" dirty="0"/>
              <a:t>. </a:t>
            </a:r>
            <a:r>
              <a:rPr lang="en-US" sz="1200" i="1" dirty="0"/>
              <a:t>Professional nursing: Concepts and challenges </a:t>
            </a:r>
            <a:r>
              <a:rPr lang="en-US" sz="1200" dirty="0"/>
              <a:t>(6</a:t>
            </a:r>
            <a:r>
              <a:rPr lang="en-US" sz="1200" baseline="30000" dirty="0"/>
              <a:t>th</a:t>
            </a:r>
            <a:r>
              <a:rPr lang="en-US" sz="1200" dirty="0"/>
              <a:t> Ed.), </a:t>
            </a:r>
            <a:r>
              <a:rPr lang="en-US" sz="1200" b="1" u="sng" dirty="0">
                <a:solidFill>
                  <a:srgbClr val="FF0000"/>
                </a:solidFill>
              </a:rPr>
              <a:t>St.    Louis, MO</a:t>
            </a:r>
            <a:r>
              <a:rPr lang="en-US" sz="1200" dirty="0"/>
              <a:t>: Saunders Elsevier.  </a:t>
            </a:r>
          </a:p>
          <a:p>
            <a:pPr fontAlgn="auto">
              <a:buFont typeface="Wingdings 2" charset="2"/>
              <a:buChar char=""/>
              <a:defRPr/>
            </a:pPr>
            <a:r>
              <a:rPr lang="en-US" sz="1200" b="1" u="sng" dirty="0" smtClean="0">
                <a:solidFill>
                  <a:srgbClr val="FF0000"/>
                </a:solidFill>
              </a:rPr>
              <a:t>Erratum</a:t>
            </a:r>
            <a:r>
              <a:rPr lang="en-US" sz="1200" b="1" u="sng" dirty="0">
                <a:solidFill>
                  <a:srgbClr val="FF0000"/>
                </a:solidFill>
              </a:rPr>
              <a:t>... "Viewpoint: use of King's conceptual system, nursing informatics, and nursing classification systems for global communication" by Mary B. Killeen, PhD, RN, CNAA, BC, and Imogene M. King, </a:t>
            </a:r>
            <a:r>
              <a:rPr lang="en-US" sz="1200" b="1" u="sng" dirty="0" err="1">
                <a:solidFill>
                  <a:srgbClr val="FF0000"/>
                </a:solidFill>
              </a:rPr>
              <a:t>EdD</a:t>
            </a:r>
            <a:r>
              <a:rPr lang="en-US" sz="1200" b="1" u="sng" dirty="0">
                <a:solidFill>
                  <a:srgbClr val="FF0000"/>
                </a:solidFill>
              </a:rPr>
              <a:t>, RN, FAAN. (2007). </a:t>
            </a:r>
            <a:r>
              <a:rPr lang="en-US" sz="1200" b="1" i="1" u="sng" dirty="0">
                <a:solidFill>
                  <a:srgbClr val="FF0000"/>
                </a:solidFill>
              </a:rPr>
              <a:t>International Journal of Nursing Terminologies &amp; Classifications</a:t>
            </a:r>
            <a:r>
              <a:rPr lang="en-US" sz="1200" b="1" u="sng" dirty="0">
                <a:solidFill>
                  <a:srgbClr val="FF0000"/>
                </a:solidFill>
              </a:rPr>
              <a:t>, 18(4), 156. Retrieved from </a:t>
            </a:r>
            <a:r>
              <a:rPr lang="en-US" sz="1200" b="1" u="sng" dirty="0" err="1">
                <a:solidFill>
                  <a:srgbClr val="FF0000"/>
                </a:solidFill>
              </a:rPr>
              <a:t>EBSCO</a:t>
            </a:r>
            <a:r>
              <a:rPr lang="en-US" sz="1200" b="1" i="1" u="sng" dirty="0" err="1">
                <a:solidFill>
                  <a:srgbClr val="FF0000"/>
                </a:solidFill>
              </a:rPr>
              <a:t>host</a:t>
            </a:r>
            <a:r>
              <a:rPr lang="en-US" sz="1200" b="1" u="sng" dirty="0" smtClean="0">
                <a:solidFill>
                  <a:srgbClr val="FF0000"/>
                </a:solidFill>
              </a:rPr>
              <a:t>.</a:t>
            </a:r>
          </a:p>
          <a:p>
            <a:pPr fontAlgn="auto">
              <a:buFont typeface="Wingdings 2" charset="2"/>
              <a:buChar char=""/>
              <a:defRPr/>
            </a:pPr>
            <a:r>
              <a:rPr lang="en-US" sz="1200" dirty="0" err="1" smtClean="0"/>
              <a:t>Hanucharurnkul</a:t>
            </a:r>
            <a:r>
              <a:rPr lang="en-US" sz="1200" dirty="0"/>
              <a:t>, S. (1989). Comparative analysis of Orem's and King's theories. </a:t>
            </a:r>
            <a:r>
              <a:rPr lang="en-US" sz="1200" i="1" dirty="0"/>
              <a:t>Journal of Advanced Nursing</a:t>
            </a:r>
            <a:r>
              <a:rPr lang="en-US" sz="1200" dirty="0"/>
              <a:t>, </a:t>
            </a:r>
            <a:r>
              <a:rPr lang="en-US" sz="1200" b="1" u="sng" dirty="0">
                <a:solidFill>
                  <a:srgbClr val="FF0000"/>
                </a:solidFill>
              </a:rPr>
              <a:t>14</a:t>
            </a:r>
            <a:r>
              <a:rPr lang="en-US" sz="1200" dirty="0"/>
              <a:t>(5), 365-372. Retrieved from </a:t>
            </a:r>
            <a:r>
              <a:rPr lang="en-US" sz="1200" dirty="0" err="1"/>
              <a:t>EBSCO</a:t>
            </a:r>
            <a:r>
              <a:rPr lang="en-US" sz="1200" i="1" dirty="0" err="1"/>
              <a:t>host</a:t>
            </a:r>
            <a:r>
              <a:rPr lang="en-US" sz="1200" dirty="0"/>
              <a:t>.</a:t>
            </a:r>
          </a:p>
          <a:p>
            <a:pPr fontAlgn="auto">
              <a:buFont typeface="Wingdings 2" charset="2"/>
              <a:buChar char=""/>
              <a:defRPr/>
            </a:pPr>
            <a:r>
              <a:rPr lang="en-US" sz="1200" dirty="0"/>
              <a:t>Killeen, M., Lavin, M. (2008).  Tribute to Imogene King. </a:t>
            </a:r>
            <a:r>
              <a:rPr lang="en-US" sz="1200" i="1" dirty="0"/>
              <a:t>International Journal of Nursing</a:t>
            </a:r>
            <a:endParaRPr lang="en-US" sz="1200" dirty="0"/>
          </a:p>
          <a:p>
            <a:pPr marL="0" indent="0" fontAlgn="auto">
              <a:buFont typeface="Wingdings 2" charset="2"/>
              <a:buNone/>
              <a:defRPr/>
            </a:pPr>
            <a:r>
              <a:rPr lang="en-US" sz="1200" i="1" dirty="0"/>
              <a:t>       Terminologies &amp; Classifications,19</a:t>
            </a:r>
            <a:r>
              <a:rPr lang="en-US" sz="1200" dirty="0"/>
              <a:t>(2), 44-47.  </a:t>
            </a:r>
            <a:r>
              <a:rPr lang="en-US" sz="1200" dirty="0" err="1"/>
              <a:t>Doi</a:t>
            </a:r>
            <a:r>
              <a:rPr lang="en-US" sz="1200" dirty="0"/>
              <a:t>: </a:t>
            </a:r>
            <a:r>
              <a:rPr lang="en-US" sz="1200" dirty="0" smtClean="0"/>
              <a:t>10.1111/j.1744-618y.2008.00080.x</a:t>
            </a:r>
            <a:endParaRPr lang="en-US" sz="1200" dirty="0"/>
          </a:p>
          <a:p>
            <a:pPr fontAlgn="auto">
              <a:buFont typeface="Wingdings 2" charset="2"/>
              <a:buChar char=""/>
              <a:defRPr/>
            </a:pPr>
            <a:r>
              <a:rPr lang="en-US" sz="1200" dirty="0" err="1" smtClean="0"/>
              <a:t>Sieloff</a:t>
            </a:r>
            <a:r>
              <a:rPr lang="en-US" sz="1200" dirty="0"/>
              <a:t>, C.(2011). King. </a:t>
            </a:r>
            <a:r>
              <a:rPr lang="en-US" sz="1200" i="1" dirty="0"/>
              <a:t>King International Nursing Group,</a:t>
            </a:r>
            <a:r>
              <a:rPr lang="en-US" sz="1200" dirty="0"/>
              <a:t>1. Retrieved </a:t>
            </a:r>
            <a:r>
              <a:rPr lang="en-US" sz="1200" dirty="0" smtClean="0"/>
              <a:t>from       </a:t>
            </a:r>
            <a:r>
              <a:rPr lang="en-US" sz="1200" u="sng" dirty="0" smtClean="0">
                <a:hlinkClick r:id="rId3"/>
              </a:rPr>
              <a:t>http</a:t>
            </a:r>
            <a:r>
              <a:rPr lang="en-US" sz="1200" u="sng" dirty="0">
                <a:hlinkClick r:id="rId3"/>
              </a:rPr>
              <a:t>://</a:t>
            </a:r>
            <a:r>
              <a:rPr lang="en-US" sz="1200" u="sng" dirty="0" smtClean="0">
                <a:hlinkClick r:id="rId3"/>
              </a:rPr>
              <a:t>kingnursing.org/content.aspx?page_id=22&amp;club_id=459369&amp;module_id=59920</a:t>
            </a:r>
            <a:r>
              <a:rPr lang="en-US" sz="1200" dirty="0"/>
              <a:t> </a:t>
            </a:r>
            <a:endParaRPr lang="en-US" sz="1200" dirty="0" smtClean="0"/>
          </a:p>
          <a:p>
            <a:pPr fontAlgn="auto">
              <a:buFont typeface="Wingdings 2" charset="2"/>
              <a:buChar char=""/>
              <a:defRPr/>
            </a:pPr>
            <a:endParaRPr lang="en-US" sz="1200" dirty="0"/>
          </a:p>
          <a:p>
            <a:pPr fontAlgn="auto">
              <a:buFont typeface="Wingdings 2" charset="2"/>
              <a:buChar char=""/>
              <a:defRPr/>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US" smtClean="0"/>
              <a:t>Biography</a:t>
            </a:r>
          </a:p>
        </p:txBody>
      </p:sp>
      <p:sp>
        <p:nvSpPr>
          <p:cNvPr id="16386" name="Content Placeholder 2"/>
          <p:cNvSpPr>
            <a:spLocks noGrp="1"/>
          </p:cNvSpPr>
          <p:nvPr>
            <p:ph idx="1"/>
          </p:nvPr>
        </p:nvSpPr>
        <p:spPr>
          <a:xfrm>
            <a:off x="228600" y="1511300"/>
            <a:ext cx="7124700" cy="4051300"/>
          </a:xfrm>
        </p:spPr>
        <p:txBody>
          <a:bodyPr/>
          <a:lstStyle/>
          <a:p>
            <a:r>
              <a:rPr lang="en-US" sz="3600" smtClean="0"/>
              <a:t>Born</a:t>
            </a:r>
          </a:p>
          <a:p>
            <a:r>
              <a:rPr lang="en-US" sz="3600" smtClean="0"/>
              <a:t>Life</a:t>
            </a:r>
          </a:p>
          <a:p>
            <a:r>
              <a:rPr lang="en-US" sz="3600" smtClean="0"/>
              <a:t>Death</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838200" y="381000"/>
            <a:ext cx="7124700" cy="923925"/>
          </a:xfrm>
        </p:spPr>
        <p:txBody>
          <a:bodyPr/>
          <a:lstStyle/>
          <a:p>
            <a:pPr algn="ctr"/>
            <a:r>
              <a:rPr lang="en-US" smtClean="0"/>
              <a:t>Education</a:t>
            </a:r>
          </a:p>
        </p:txBody>
      </p:sp>
      <p:sp>
        <p:nvSpPr>
          <p:cNvPr id="18434" name="Content Placeholder 2"/>
          <p:cNvSpPr>
            <a:spLocks noGrp="1"/>
          </p:cNvSpPr>
          <p:nvPr>
            <p:ph idx="1"/>
          </p:nvPr>
        </p:nvSpPr>
        <p:spPr>
          <a:xfrm>
            <a:off x="1009650" y="914400"/>
            <a:ext cx="7124700" cy="4945063"/>
          </a:xfrm>
        </p:spPr>
        <p:txBody>
          <a:bodyPr/>
          <a:lstStyle/>
          <a:p>
            <a:r>
              <a:rPr lang="en-US" sz="4000" smtClean="0"/>
              <a:t>BSN</a:t>
            </a:r>
          </a:p>
          <a:p>
            <a:r>
              <a:rPr lang="en-US" sz="4000" smtClean="0"/>
              <a:t>MSN</a:t>
            </a:r>
          </a:p>
          <a:p>
            <a:r>
              <a:rPr lang="en-US" sz="4000" smtClean="0"/>
              <a:t>Doctorate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990600" y="304800"/>
            <a:ext cx="7124700" cy="923925"/>
          </a:xfrm>
        </p:spPr>
        <p:txBody>
          <a:bodyPr/>
          <a:lstStyle/>
          <a:p>
            <a:pPr algn="ctr"/>
            <a:r>
              <a:rPr lang="en-US" smtClean="0"/>
              <a:t>Accolades</a:t>
            </a:r>
          </a:p>
        </p:txBody>
      </p:sp>
      <p:sp>
        <p:nvSpPr>
          <p:cNvPr id="3" name="Content Placeholder 2"/>
          <p:cNvSpPr>
            <a:spLocks noGrp="1"/>
          </p:cNvSpPr>
          <p:nvPr>
            <p:ph idx="1"/>
          </p:nvPr>
        </p:nvSpPr>
        <p:spPr>
          <a:xfrm>
            <a:off x="381000" y="609600"/>
            <a:ext cx="8534400" cy="4335463"/>
          </a:xfrm>
        </p:spPr>
        <p:txBody>
          <a:bodyPr rtlCol="0">
            <a:normAutofit/>
          </a:bodyPr>
          <a:lstStyle/>
          <a:p>
            <a:pPr fontAlgn="auto">
              <a:buFont typeface="Wingdings 2" charset="2"/>
              <a:buChar char=""/>
              <a:defRPr/>
            </a:pPr>
            <a:r>
              <a:rPr lang="en-US" sz="3600" dirty="0" smtClean="0"/>
              <a:t>Honorary Doctorate </a:t>
            </a:r>
          </a:p>
          <a:p>
            <a:pPr marL="0" indent="0" fontAlgn="auto">
              <a:buFont typeface="Wingdings 2" charset="2"/>
              <a:buNone/>
              <a:defRPr/>
            </a:pPr>
            <a:r>
              <a:rPr lang="en-US" sz="3600" dirty="0"/>
              <a:t> </a:t>
            </a:r>
            <a:r>
              <a:rPr lang="en-US" sz="3600" dirty="0" smtClean="0"/>
              <a:t> of Philosophy</a:t>
            </a:r>
          </a:p>
          <a:p>
            <a:pPr fontAlgn="auto">
              <a:buFont typeface="Wingdings 2" charset="2"/>
              <a:buChar char=""/>
              <a:defRPr/>
            </a:pPr>
            <a:r>
              <a:rPr lang="en-US" sz="3600" dirty="0" smtClean="0"/>
              <a:t>Jessie M. Scott Award</a:t>
            </a:r>
          </a:p>
          <a:p>
            <a:pPr fontAlgn="auto">
              <a:buFont typeface="Wingdings 2" charset="2"/>
              <a:buChar char=""/>
              <a:defRPr/>
            </a:pPr>
            <a:r>
              <a:rPr lang="en-US" sz="3600" dirty="0" smtClean="0"/>
              <a:t>ANA Hall of Fame</a:t>
            </a:r>
            <a:endParaRPr lang="en-US" sz="3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xfrm>
            <a:off x="762000" y="609600"/>
            <a:ext cx="7372350" cy="923925"/>
          </a:xfrm>
        </p:spPr>
        <p:txBody>
          <a:bodyPr/>
          <a:lstStyle/>
          <a:p>
            <a:r>
              <a:rPr lang="en-US" smtClean="0"/>
              <a:t>Imogene’s Goal Attainment Theory</a:t>
            </a:r>
          </a:p>
        </p:txBody>
      </p:sp>
      <p:sp>
        <p:nvSpPr>
          <p:cNvPr id="22530" name="Content Placeholder 2"/>
          <p:cNvSpPr>
            <a:spLocks noGrp="1"/>
          </p:cNvSpPr>
          <p:nvPr>
            <p:ph idx="1"/>
          </p:nvPr>
        </p:nvSpPr>
        <p:spPr>
          <a:xfrm>
            <a:off x="990600" y="1066800"/>
            <a:ext cx="7124700" cy="2613025"/>
          </a:xfrm>
        </p:spPr>
        <p:txBody>
          <a:bodyPr/>
          <a:lstStyle/>
          <a:p>
            <a:r>
              <a:rPr lang="en-US" sz="2400" smtClean="0"/>
              <a:t>Introduced in 60’s</a:t>
            </a:r>
          </a:p>
          <a:p>
            <a:r>
              <a:rPr lang="en-US" sz="2400" smtClean="0"/>
              <a:t>Nurse-patient interactions are vital for attainment of patient’s health goals.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pPr algn="ctr"/>
            <a:r>
              <a:rPr lang="en-US" smtClean="0"/>
              <a:t>Development of Theory</a:t>
            </a:r>
          </a:p>
        </p:txBody>
      </p:sp>
      <p:sp>
        <p:nvSpPr>
          <p:cNvPr id="24578" name="Content Placeholder 2"/>
          <p:cNvSpPr>
            <a:spLocks noGrp="1"/>
          </p:cNvSpPr>
          <p:nvPr>
            <p:ph idx="1"/>
          </p:nvPr>
        </p:nvSpPr>
        <p:spPr>
          <a:xfrm>
            <a:off x="990600" y="1600200"/>
            <a:ext cx="7124700" cy="4051300"/>
          </a:xfrm>
        </p:spPr>
        <p:txBody>
          <a:bodyPr/>
          <a:lstStyle/>
          <a:p>
            <a:r>
              <a:rPr lang="en-US" sz="3600" smtClean="0"/>
              <a:t>Experience as nurse and reflection</a:t>
            </a:r>
          </a:p>
          <a:p>
            <a:r>
              <a:rPr lang="en-US" sz="3600" smtClean="0"/>
              <a:t>Director of outpatient clinic @ St. Johns</a:t>
            </a:r>
          </a:p>
          <a:p>
            <a:endParaRPr lang="en-US" sz="36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 y="381000"/>
            <a:ext cx="8915400" cy="1152525"/>
          </a:xfrm>
        </p:spPr>
        <p:txBody>
          <a:bodyPr/>
          <a:lstStyle/>
          <a:p>
            <a:pPr algn="ctr"/>
            <a:r>
              <a:rPr lang="en-US" smtClean="0"/>
              <a:t>Elaboration of Basic Concepts of </a:t>
            </a:r>
            <a:br>
              <a:rPr lang="en-US" smtClean="0"/>
            </a:br>
            <a:r>
              <a:rPr lang="en-US" smtClean="0"/>
              <a:t>Goal Attainment Theory</a:t>
            </a:r>
          </a:p>
        </p:txBody>
      </p:sp>
      <p:sp>
        <p:nvSpPr>
          <p:cNvPr id="4" name="Text Placeholder 3"/>
          <p:cNvSpPr>
            <a:spLocks noGrp="1"/>
          </p:cNvSpPr>
          <p:nvPr>
            <p:ph idx="1"/>
          </p:nvPr>
        </p:nvSpPr>
        <p:spPr>
          <a:xfrm>
            <a:off x="381000" y="2057400"/>
            <a:ext cx="8001000" cy="4267200"/>
          </a:xfrm>
        </p:spPr>
        <p:txBody>
          <a:bodyPr rtlCol="0">
            <a:normAutofit fontScale="92500" lnSpcReduction="20000"/>
          </a:bodyPr>
          <a:lstStyle/>
          <a:p>
            <a:pPr fontAlgn="auto">
              <a:buFont typeface="Wingdings 2" charset="2"/>
              <a:buChar char=""/>
              <a:defRPr/>
            </a:pPr>
            <a:r>
              <a:rPr lang="en-US" sz="3200" dirty="0" smtClean="0"/>
              <a:t>Personal System</a:t>
            </a:r>
          </a:p>
          <a:p>
            <a:pPr marL="0" indent="0" fontAlgn="auto">
              <a:buFont typeface="Wingdings 2" charset="2"/>
              <a:buNone/>
              <a:defRPr/>
            </a:pPr>
            <a:r>
              <a:rPr lang="en-US" sz="3200" dirty="0"/>
              <a:t>	</a:t>
            </a:r>
            <a:r>
              <a:rPr lang="en-US" sz="3200" dirty="0" smtClean="0"/>
              <a:t>	-the patient</a:t>
            </a:r>
          </a:p>
          <a:p>
            <a:pPr fontAlgn="auto">
              <a:buFont typeface="Wingdings 2" charset="2"/>
              <a:buChar char=""/>
              <a:defRPr/>
            </a:pPr>
            <a:r>
              <a:rPr lang="en-US" sz="3200" dirty="0" smtClean="0"/>
              <a:t>Interpersonal System</a:t>
            </a:r>
          </a:p>
          <a:p>
            <a:pPr marL="0" indent="0" fontAlgn="auto">
              <a:buFont typeface="Wingdings 2" charset="2"/>
              <a:buNone/>
              <a:defRPr/>
            </a:pPr>
            <a:r>
              <a:rPr lang="en-US" sz="3200" dirty="0"/>
              <a:t>	</a:t>
            </a:r>
            <a:r>
              <a:rPr lang="en-US" sz="3200" dirty="0" smtClean="0"/>
              <a:t>	-interactions of 2 or more people </a:t>
            </a:r>
          </a:p>
          <a:p>
            <a:pPr fontAlgn="auto">
              <a:buFont typeface="Wingdings 2" charset="2"/>
              <a:buChar char=""/>
              <a:defRPr/>
            </a:pPr>
            <a:r>
              <a:rPr lang="en-US" sz="3200" dirty="0" smtClean="0"/>
              <a:t>Social System</a:t>
            </a:r>
          </a:p>
          <a:p>
            <a:pPr marL="0" indent="0" fontAlgn="auto">
              <a:buFont typeface="Wingdings 2" charset="2"/>
              <a:buNone/>
              <a:defRPr/>
            </a:pPr>
            <a:r>
              <a:rPr lang="en-US" sz="3200" dirty="0"/>
              <a:t>	</a:t>
            </a:r>
            <a:r>
              <a:rPr lang="en-US" sz="3200" dirty="0" smtClean="0"/>
              <a:t>	-contacts in the social environment </a:t>
            </a:r>
          </a:p>
          <a:p>
            <a:pPr marL="0" indent="0" fontAlgn="auto">
              <a:buFont typeface="Wingdings 2" charset="2"/>
              <a:buNone/>
              <a:defRPr/>
            </a:pPr>
            <a:r>
              <a:rPr lang="en-US" sz="3200" dirty="0"/>
              <a:t>	</a:t>
            </a:r>
            <a:r>
              <a:rPr lang="en-US" sz="3200" dirty="0" smtClean="0"/>
              <a:t>	 </a:t>
            </a:r>
            <a:endParaRPr lang="en-US" sz="3000" dirty="0" smtClean="0"/>
          </a:p>
          <a:p>
            <a:pPr marL="0" indent="0" fontAlgn="auto">
              <a:buFont typeface="Wingdings 2" charset="2"/>
              <a:buNone/>
              <a:defRPr/>
            </a:pPr>
            <a:r>
              <a:rPr lang="en-US" sz="3200" dirty="0"/>
              <a:t>	</a:t>
            </a:r>
            <a:endParaRPr lang="en-US" sz="32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algn="ctr"/>
            <a:r>
              <a:rPr lang="en-US" smtClean="0"/>
              <a:t>Implementation of Theory into our nursing practice</a:t>
            </a:r>
          </a:p>
        </p:txBody>
      </p:sp>
      <p:sp>
        <p:nvSpPr>
          <p:cNvPr id="28674" name="Content Placeholder 3"/>
          <p:cNvSpPr>
            <a:spLocks noGrp="1"/>
          </p:cNvSpPr>
          <p:nvPr>
            <p:ph sz="half" idx="2"/>
          </p:nvPr>
        </p:nvSpPr>
        <p:spPr>
          <a:xfrm>
            <a:off x="914400" y="1709738"/>
            <a:ext cx="3471863" cy="3471862"/>
          </a:xfrm>
        </p:spPr>
        <p:txBody>
          <a:bodyPr/>
          <a:lstStyle/>
          <a:p>
            <a:r>
              <a:rPr lang="en-US" sz="4000" smtClean="0"/>
              <a:t>Goal </a:t>
            </a:r>
          </a:p>
          <a:p>
            <a:r>
              <a:rPr lang="en-US" sz="4000" smtClean="0"/>
              <a:t>Steps</a:t>
            </a:r>
          </a:p>
          <a:p>
            <a:r>
              <a:rPr lang="en-US" sz="4000" smtClean="0"/>
              <a:t>3 systems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pPr algn="ctr"/>
            <a:r>
              <a:rPr lang="en-US" smtClean="0"/>
              <a:t>Implementation of Theory into our nursing practice</a:t>
            </a:r>
          </a:p>
        </p:txBody>
      </p:sp>
      <p:sp>
        <p:nvSpPr>
          <p:cNvPr id="30722" name="Content Placeholder 3"/>
          <p:cNvSpPr>
            <a:spLocks noGrp="1"/>
          </p:cNvSpPr>
          <p:nvPr>
            <p:ph sz="half" idx="2"/>
          </p:nvPr>
        </p:nvSpPr>
        <p:spPr>
          <a:xfrm>
            <a:off x="457200" y="2209800"/>
            <a:ext cx="7772400" cy="3471863"/>
          </a:xfrm>
        </p:spPr>
        <p:txBody>
          <a:bodyPr/>
          <a:lstStyle/>
          <a:p>
            <a:r>
              <a:rPr lang="en-US" sz="4000" smtClean="0"/>
              <a:t>Perceptions</a:t>
            </a:r>
          </a:p>
          <a:p>
            <a:r>
              <a:rPr lang="en-US" sz="4000" smtClean="0"/>
              <a:t>Roles</a:t>
            </a:r>
          </a:p>
          <a:p>
            <a:r>
              <a:rPr lang="en-US" sz="4000" smtClean="0"/>
              <a:t>Influences</a:t>
            </a:r>
          </a:p>
          <a:p>
            <a:r>
              <a:rPr lang="en-US" sz="4000" smtClean="0"/>
              <a:t>Progression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ummer">
  <a:themeElements>
    <a:clrScheme name="Summer">
      <a:dk1>
        <a:sysClr val="windowText" lastClr="000000"/>
      </a:dk1>
      <a:lt1>
        <a:sysClr val="window" lastClr="FFFFFF"/>
      </a:lt1>
      <a:dk2>
        <a:srgbClr val="E89117"/>
      </a:dk2>
      <a:lt2>
        <a:srgbClr val="FEDD78"/>
      </a:lt2>
      <a:accent1>
        <a:srgbClr val="A1B633"/>
      </a:accent1>
      <a:accent2>
        <a:srgbClr val="C4D73F"/>
      </a:accent2>
      <a:accent3>
        <a:srgbClr val="FFCE2D"/>
      </a:accent3>
      <a:accent4>
        <a:srgbClr val="FFA600"/>
      </a:accent4>
      <a:accent5>
        <a:srgbClr val="ED5E00"/>
      </a:accent5>
      <a:accent6>
        <a:srgbClr val="C62D03"/>
      </a:accent6>
      <a:hlink>
        <a:srgbClr val="408080"/>
      </a:hlink>
      <a:folHlink>
        <a:srgbClr val="5EAEAE"/>
      </a:folHlink>
    </a:clrScheme>
    <a:fontScheme name="Summ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umm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TC101972873[[fn=Summer]]</Template>
  <TotalTime>5314</TotalTime>
  <Words>1559</Words>
  <Application>Microsoft Office PowerPoint</Application>
  <PresentationFormat>On-screen Show (4:3)</PresentationFormat>
  <Paragraphs>105</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Summer</vt:lpstr>
      <vt:lpstr>   Imogene King, EdD, RN, FAAN</vt:lpstr>
      <vt:lpstr>Biography</vt:lpstr>
      <vt:lpstr>Education</vt:lpstr>
      <vt:lpstr>Accolades</vt:lpstr>
      <vt:lpstr>Imogene’s Goal Attainment Theory</vt:lpstr>
      <vt:lpstr>Development of Theory</vt:lpstr>
      <vt:lpstr>Elaboration of Basic Concepts of  Goal Attainment Theory</vt:lpstr>
      <vt:lpstr>Implementation of Theory into our nursing practice</vt:lpstr>
      <vt:lpstr>Implementation of Theory into our nursing practice</vt:lpstr>
      <vt:lpstr>Summary</vt:lpstr>
      <vt:lpstr>References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dc:creator>
  <cp:lastModifiedBy> </cp:lastModifiedBy>
  <cp:revision>37</cp:revision>
  <dcterms:created xsi:type="dcterms:W3CDTF">2011-02-20T03:55:40Z</dcterms:created>
  <dcterms:modified xsi:type="dcterms:W3CDTF">2011-02-26T00:25:21Z</dcterms:modified>
</cp:coreProperties>
</file>