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handoutMasterIdLst>
    <p:handoutMasterId r:id="rId27"/>
  </p:handoutMasterIdLst>
  <p:sldIdLst>
    <p:sldId id="281" r:id="rId2"/>
    <p:sldId id="258" r:id="rId3"/>
    <p:sldId id="256" r:id="rId4"/>
    <p:sldId id="257" r:id="rId5"/>
    <p:sldId id="259" r:id="rId6"/>
    <p:sldId id="261" r:id="rId7"/>
    <p:sldId id="262" r:id="rId8"/>
    <p:sldId id="263" r:id="rId9"/>
    <p:sldId id="264" r:id="rId10"/>
    <p:sldId id="271" r:id="rId11"/>
    <p:sldId id="272" r:id="rId12"/>
    <p:sldId id="273" r:id="rId13"/>
    <p:sldId id="274" r:id="rId14"/>
    <p:sldId id="275" r:id="rId15"/>
    <p:sldId id="276" r:id="rId16"/>
    <p:sldId id="278" r:id="rId17"/>
    <p:sldId id="265" r:id="rId18"/>
    <p:sldId id="266" r:id="rId19"/>
    <p:sldId id="267" r:id="rId20"/>
    <p:sldId id="268" r:id="rId21"/>
    <p:sldId id="269" r:id="rId22"/>
    <p:sldId id="270" r:id="rId23"/>
    <p:sldId id="279" r:id="rId24"/>
    <p:sldId id="280" r:id="rId25"/>
  </p:sldIdLst>
  <p:sldSz cx="9144000" cy="6858000" type="screen4x3"/>
  <p:notesSz cx="7077075"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76" autoAdjust="0"/>
    <p:restoredTop sz="54561" autoAdjust="0"/>
  </p:normalViewPr>
  <p:slideViewPr>
    <p:cSldViewPr>
      <p:cViewPr varScale="1">
        <p:scale>
          <a:sx n="39" d="100"/>
          <a:sy n="39" d="100"/>
        </p:scale>
        <p:origin x="-1428" y="-96"/>
      </p:cViewPr>
      <p:guideLst>
        <p:guide orient="horz" pos="2160"/>
        <p:guide pos="2880"/>
      </p:guideLst>
    </p:cSldViewPr>
  </p:slideViewPr>
  <p:notesTextViewPr>
    <p:cViewPr>
      <p:scale>
        <a:sx n="100" d="100"/>
        <a:sy n="100" d="100"/>
      </p:scale>
      <p:origin x="0" y="318"/>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DEB510BB-1EAF-4207-9FBA-474EC60A7198}" type="datetimeFigureOut">
              <a:rPr lang="en-US" smtClean="0"/>
              <a:pPr/>
              <a:t>2/10/2011</a:t>
            </a:fld>
            <a:endParaRPr lang="en-US"/>
          </a:p>
        </p:txBody>
      </p:sp>
      <p:sp>
        <p:nvSpPr>
          <p:cNvPr id="4" name="Footer Placeholder 3"/>
          <p:cNvSpPr>
            <a:spLocks noGrp="1"/>
          </p:cNvSpPr>
          <p:nvPr>
            <p:ph type="ftr" sz="quarter" idx="2"/>
          </p:nvPr>
        </p:nvSpPr>
        <p:spPr>
          <a:xfrm>
            <a:off x="0" y="8913813"/>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13813"/>
            <a:ext cx="3067050" cy="469900"/>
          </a:xfrm>
          <a:prstGeom prst="rect">
            <a:avLst/>
          </a:prstGeom>
        </p:spPr>
        <p:txBody>
          <a:bodyPr vert="horz" lIns="91440" tIns="45720" rIns="91440" bIns="45720" rtlCol="0" anchor="b"/>
          <a:lstStyle>
            <a:lvl1pPr algn="r">
              <a:defRPr sz="1200"/>
            </a:lvl1pPr>
          </a:lstStyle>
          <a:p>
            <a:fld id="{A84DBA62-B9BB-45E7-9D89-A51C5A5B236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a:defRPr sz="1200"/>
            </a:lvl1pPr>
          </a:lstStyle>
          <a:p>
            <a:fld id="{78765C97-8FF6-43D7-BDE3-897DC91823B3}" type="datetimeFigureOut">
              <a:rPr lang="en-US" smtClean="0"/>
              <a:pPr/>
              <a:t>2/10/2011</a:t>
            </a:fld>
            <a:endParaRPr lang="en-US"/>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64" tIns="47032" rIns="94064" bIns="47032" rtlCol="0" anchor="ctr"/>
          <a:lstStyle/>
          <a:p>
            <a:endParaRPr lang="en-US"/>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14406"/>
            <a:ext cx="3066733" cy="469265"/>
          </a:xfrm>
          <a:prstGeom prst="rect">
            <a:avLst/>
          </a:prstGeom>
        </p:spPr>
        <p:txBody>
          <a:bodyPr vert="horz" lIns="94064" tIns="47032" rIns="94064" bIns="47032" rtlCol="0" anchor="b"/>
          <a:lstStyle>
            <a:lvl1pPr algn="r">
              <a:defRPr sz="1200"/>
            </a:lvl1pPr>
          </a:lstStyle>
          <a:p>
            <a:fld id="{D15F1B94-42AF-4235-81C6-667C06B353F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classical experimental design is just one of many designs that can be used when conducting a quantitative research study. The classical experimental design is the most commonly used experiment design. In this type of deign there is two randomized groups. One of the groups is receiving the experimental treatment where as the other group is receiving no treatment. During this type of design the researcher is able to control the treatment (Burns &amp; Grove, 2009)</a:t>
            </a:r>
            <a:r>
              <a:rPr lang="en-US" b="1" i="1" u="sng" baseline="0" dirty="0" smtClean="0"/>
              <a:t>. By placing the citation before the last period implies that the citation is only covering the last sentence. There is more information in this paragraph which needs to be cited.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i="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i="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i="1" u="sng" baseline="0" dirty="0" smtClean="0"/>
              <a:t>Slide: There is too much empty space on this slide…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i="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i="1" u="sng" baseline="0" dirty="0" smtClean="0"/>
              <a:t>Notes: This study is not </a:t>
            </a:r>
            <a:r>
              <a:rPr lang="en-US" b="1" i="1" u="sng" baseline="0" dirty="0" smtClean="0"/>
              <a:t>only a </a:t>
            </a:r>
            <a:r>
              <a:rPr lang="en-US" b="1" i="1" u="sng" baseline="0" dirty="0" smtClean="0"/>
              <a:t>classical experimental design. </a:t>
            </a:r>
            <a:r>
              <a:rPr lang="en-US" b="1" i="1" u="sng" baseline="0" dirty="0" smtClean="0"/>
              <a:t>This </a:t>
            </a:r>
            <a:r>
              <a:rPr lang="en-US" b="1" i="1" u="sng" baseline="0" dirty="0" smtClean="0"/>
              <a:t>pilot study is </a:t>
            </a:r>
            <a:r>
              <a:rPr lang="en-US" b="1" i="1" u="sng" baseline="0" dirty="0" smtClean="0"/>
              <a:t>also a </a:t>
            </a:r>
            <a:r>
              <a:rPr lang="en-US" b="1" i="1" u="sng" baseline="0" dirty="0" smtClean="0"/>
              <a:t>longitudinal and </a:t>
            </a:r>
            <a:r>
              <a:rPr lang="en-US" b="1" i="1" u="sng" baseline="0" dirty="0" err="1" smtClean="0"/>
              <a:t>correlational</a:t>
            </a:r>
            <a:r>
              <a:rPr lang="en-US" b="1" i="1" u="sng" baseline="0" dirty="0" smtClean="0"/>
              <a:t> study.</a:t>
            </a:r>
            <a:endParaRPr lang="en-US" b="1" i="1" u="sng"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800" dirty="0" smtClean="0">
                <a:latin typeface="Times New Roman"/>
                <a:cs typeface="Times New Roman"/>
              </a:rPr>
              <a:t> 	The total sample consisted of 80 parent child dyads,</a:t>
            </a:r>
            <a:r>
              <a:rPr lang="en-US" sz="1800" baseline="0" dirty="0" smtClean="0">
                <a:latin typeface="Times New Roman"/>
                <a:cs typeface="Times New Roman"/>
              </a:rPr>
              <a:t> where the parents had to meet the criteria in order to be part of the experiment, which was a body mass index greater than or equal to 25.  All of the parents and children participating in the study had the capability to read, write, and speak English </a:t>
            </a:r>
            <a:r>
              <a:rPr lang="en-US" sz="1800" baseline="0" dirty="0" smtClean="0"/>
              <a:t>(Berry, </a:t>
            </a:r>
            <a:r>
              <a:rPr lang="en-US" sz="1800" b="1" i="1" u="sng" baseline="0" dirty="0" err="1" smtClean="0"/>
              <a:t>Savoye</a:t>
            </a:r>
            <a:r>
              <a:rPr lang="en-US" sz="1800" b="1" i="1" u="sng" baseline="0" dirty="0" smtClean="0"/>
              <a:t>, </a:t>
            </a:r>
            <a:r>
              <a:rPr lang="en-US" sz="1800" b="1" i="1" u="sng" baseline="0" dirty="0" err="1" smtClean="0"/>
              <a:t>Melkus</a:t>
            </a:r>
            <a:r>
              <a:rPr lang="en-US" sz="1800" b="1" i="1" u="sng" baseline="0" dirty="0" smtClean="0"/>
              <a:t>, &amp; Grey,</a:t>
            </a:r>
            <a:r>
              <a:rPr lang="en-US" sz="1800" baseline="0" dirty="0" smtClean="0"/>
              <a:t> 2007</a:t>
            </a:r>
            <a:r>
              <a:rPr lang="en-US" sz="1800" b="0" i="0" u="none" baseline="0" dirty="0" smtClean="0"/>
              <a:t>).</a:t>
            </a:r>
            <a:r>
              <a:rPr lang="en-US" sz="1800" b="1" i="1" u="sng" baseline="0" dirty="0" smtClean="0"/>
              <a:t> Citation placed incorrectly.</a:t>
            </a:r>
            <a:endParaRPr lang="en-US" sz="1800" b="1" i="1" u="sng" baseline="0" dirty="0" smtClean="0">
              <a:latin typeface="Times New Roman"/>
              <a:cs typeface="Times New Roman"/>
            </a:endParaRPr>
          </a:p>
          <a:p>
            <a:r>
              <a:rPr lang="en-US" sz="1800" baseline="0" dirty="0" smtClean="0">
                <a:latin typeface="Times New Roman"/>
                <a:cs typeface="Times New Roman"/>
              </a:rPr>
              <a:t>     </a:t>
            </a:r>
            <a:r>
              <a:rPr lang="en-US" sz="1800" dirty="0" smtClean="0">
                <a:latin typeface="Times New Roman"/>
                <a:cs typeface="Times New Roman"/>
              </a:rPr>
              <a:t> </a:t>
            </a:r>
          </a:p>
          <a:p>
            <a:r>
              <a:rPr lang="en-US" sz="1800" baseline="0" dirty="0" smtClean="0">
                <a:latin typeface="Times New Roman"/>
                <a:cs typeface="Times New Roman"/>
              </a:rPr>
              <a:t>	</a:t>
            </a:r>
            <a:r>
              <a:rPr lang="en-US" sz="1800" dirty="0" smtClean="0">
                <a:latin typeface="Times New Roman"/>
                <a:cs typeface="Times New Roman"/>
              </a:rPr>
              <a:t>The abstract indicated </a:t>
            </a:r>
            <a:r>
              <a:rPr lang="en-US" sz="1800" b="1" i="1" u="sng" dirty="0" smtClean="0">
                <a:latin typeface="Times New Roman"/>
                <a:cs typeface="Times New Roman"/>
              </a:rPr>
              <a:t>that purpose </a:t>
            </a:r>
            <a:r>
              <a:rPr lang="en-US" sz="1800" dirty="0" smtClean="0">
                <a:latin typeface="Times New Roman"/>
                <a:cs typeface="Times New Roman"/>
              </a:rPr>
              <a:t>of this pilot study was to determine the effects of addition of coping skills training for obese multiethnic parents whose overweight children where attending a weight management program. The introduction indicated</a:t>
            </a:r>
            <a:r>
              <a:rPr lang="en-US" sz="1800" baseline="0" dirty="0" smtClean="0">
                <a:latin typeface="Times New Roman"/>
                <a:cs typeface="Times New Roman"/>
              </a:rPr>
              <a:t> that</a:t>
            </a:r>
            <a:r>
              <a:rPr lang="en-US" sz="1800" dirty="0" smtClean="0">
                <a:latin typeface="Times New Roman"/>
                <a:cs typeface="Times New Roman"/>
              </a:rPr>
              <a:t> the percentage</a:t>
            </a:r>
            <a:r>
              <a:rPr lang="en-US" sz="1800" baseline="0" dirty="0" smtClean="0">
                <a:latin typeface="Times New Roman"/>
                <a:cs typeface="Times New Roman"/>
              </a:rPr>
              <a:t> </a:t>
            </a:r>
            <a:r>
              <a:rPr lang="en-US" sz="1800" dirty="0" smtClean="0">
                <a:latin typeface="Times New Roman"/>
                <a:cs typeface="Times New Roman"/>
              </a:rPr>
              <a:t>of at risk for overweight or overweight children and overweight obese adults has increased dramatically over the past </a:t>
            </a:r>
            <a:r>
              <a:rPr lang="en-US" sz="1800" b="1" i="1" u="sng" dirty="0" smtClean="0">
                <a:latin typeface="Times New Roman"/>
                <a:cs typeface="Times New Roman"/>
              </a:rPr>
              <a:t>forty </a:t>
            </a:r>
            <a:r>
              <a:rPr lang="en-US" sz="1800" dirty="0" smtClean="0">
                <a:latin typeface="Times New Roman"/>
                <a:cs typeface="Times New Roman"/>
              </a:rPr>
              <a:t>years with Black, Hispanic, and Native American families disproportionately effected. Since this was the area of concern,</a:t>
            </a:r>
            <a:r>
              <a:rPr lang="en-US" sz="1800" baseline="0" dirty="0" smtClean="0">
                <a:latin typeface="Times New Roman"/>
                <a:cs typeface="Times New Roman"/>
              </a:rPr>
              <a:t> the information provided proved that the same size  was not large enough for a few reasons, including: there were only 80 parent child dyads, which is 160 people compared to millions of overweight American; and the </a:t>
            </a:r>
            <a:r>
              <a:rPr lang="en-US" sz="1800" b="1" i="1" u="sng" baseline="0" dirty="0" smtClean="0">
                <a:latin typeface="Times New Roman"/>
                <a:cs typeface="Times New Roman"/>
              </a:rPr>
              <a:t>3</a:t>
            </a:r>
            <a:r>
              <a:rPr lang="en-US" sz="1800" baseline="0" dirty="0" smtClean="0">
                <a:latin typeface="Times New Roman"/>
                <a:cs typeface="Times New Roman"/>
              </a:rPr>
              <a:t> specific ethnicities addressed in the abstract did not include the native Americans in the actual study </a:t>
            </a:r>
            <a:r>
              <a:rPr lang="en-US" sz="1800" baseline="0" dirty="0" smtClean="0"/>
              <a:t>(Berry et al., 200</a:t>
            </a:r>
            <a:r>
              <a:rPr lang="en-US" sz="1800" b="0" i="0" u="none" baseline="0" dirty="0" smtClean="0"/>
              <a:t>7). </a:t>
            </a:r>
            <a:r>
              <a:rPr lang="en-US" sz="1800" b="1" i="1" u="sng" baseline="0" dirty="0" smtClean="0"/>
              <a:t>Paragraph not cited completely</a:t>
            </a:r>
          </a:p>
          <a:p>
            <a:endParaRPr lang="en-US" sz="1800" baseline="0" dirty="0" smtClean="0">
              <a:latin typeface="Times New Roman"/>
              <a:cs typeface="Times New Roman"/>
            </a:endParaRPr>
          </a:p>
          <a:p>
            <a:r>
              <a:rPr lang="en-US" sz="1800" b="1" i="1" u="sng" baseline="0" dirty="0" smtClean="0">
                <a:latin typeface="Times New Roman"/>
                <a:cs typeface="Times New Roman"/>
              </a:rPr>
              <a:t>Slide: Too much empty space….balance the information on the slide</a:t>
            </a:r>
          </a:p>
          <a:p>
            <a:endParaRPr lang="en-US" sz="1800" b="1" i="1" u="sng" baseline="0" dirty="0" smtClean="0">
              <a:latin typeface="Times New Roman"/>
              <a:cs typeface="Times New Roman"/>
            </a:endParaRPr>
          </a:p>
          <a:p>
            <a:r>
              <a:rPr lang="en-US" sz="1800" b="1" i="1" u="sng" baseline="0" dirty="0" smtClean="0">
                <a:latin typeface="Times New Roman"/>
                <a:cs typeface="Times New Roman"/>
              </a:rPr>
              <a:t>Notes: Font size needs to be consistent throughout the entire presentation…You needed to support your assertion that the sample size was too small by using information from Burns and Grove (2009). Also, where did the researchers obtain their sample from?</a:t>
            </a:r>
            <a:endParaRPr lang="en-US" sz="1800" b="1" i="1" u="sng" dirty="0" smtClean="0">
              <a:latin typeface="Times New Roman"/>
              <a:cs typeface="Times New Roman"/>
            </a:endParaRPr>
          </a:p>
        </p:txBody>
      </p:sp>
      <p:sp>
        <p:nvSpPr>
          <p:cNvPr id="4" name="Slide Number Placeholder 3"/>
          <p:cNvSpPr>
            <a:spLocks noGrp="1"/>
          </p:cNvSpPr>
          <p:nvPr>
            <p:ph type="sldNum" sz="quarter" idx="10"/>
          </p:nvPr>
        </p:nvSpPr>
        <p:spPr/>
        <p:txBody>
          <a:bodyPr/>
          <a:lstStyle/>
          <a:p>
            <a:fld id="{D15F1B94-42AF-4235-81C6-667C06B353F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data was</a:t>
            </a:r>
            <a:r>
              <a:rPr lang="en-US" sz="1200" baseline="0" dirty="0" smtClean="0">
                <a:latin typeface="Times New Roman"/>
                <a:cs typeface="Times New Roman"/>
              </a:rPr>
              <a:t> </a:t>
            </a:r>
            <a:r>
              <a:rPr lang="en-US" sz="1200" dirty="0" smtClean="0">
                <a:latin typeface="Times New Roman"/>
                <a:cs typeface="Times New Roman"/>
              </a:rPr>
              <a:t>collected at baseline, three months, and six months on all clinical and health behavior outcomes.</a:t>
            </a:r>
            <a:r>
              <a:rPr lang="en-US" sz="1200" baseline="0" dirty="0" smtClean="0">
                <a:latin typeface="Times New Roman"/>
                <a:cs typeface="Times New Roman"/>
              </a:rPr>
              <a:t> </a:t>
            </a:r>
            <a:r>
              <a:rPr lang="en-US" sz="1200" dirty="0" smtClean="0">
                <a:latin typeface="Times New Roman"/>
                <a:cs typeface="Times New Roman"/>
              </a:rPr>
              <a:t>The clinical data as well</a:t>
            </a:r>
            <a:r>
              <a:rPr lang="en-US" sz="1200" baseline="0" dirty="0" smtClean="0">
                <a:latin typeface="Times New Roman"/>
                <a:cs typeface="Times New Roman"/>
              </a:rPr>
              <a:t> as the psychosocial data </a:t>
            </a:r>
            <a:r>
              <a:rPr lang="en-US" sz="1200" dirty="0" smtClean="0">
                <a:latin typeface="Times New Roman"/>
                <a:cs typeface="Times New Roman"/>
              </a:rPr>
              <a:t>was collected</a:t>
            </a:r>
            <a:r>
              <a:rPr lang="en-US" sz="1200" baseline="0" dirty="0" smtClean="0">
                <a:latin typeface="Times New Roman"/>
                <a:cs typeface="Times New Roman"/>
              </a:rPr>
              <a:t> by two trained research assistants who were blinded to the study group</a:t>
            </a:r>
            <a:r>
              <a:rPr lang="en-US" sz="1200" baseline="0" dirty="0" smtClean="0">
                <a:latin typeface="+mn-lt"/>
                <a:cs typeface="+mn-cs"/>
              </a:rPr>
              <a:t> </a:t>
            </a:r>
            <a:r>
              <a:rPr lang="en-US" baseline="0" dirty="0" smtClean="0"/>
              <a:t>(Berry</a:t>
            </a:r>
            <a:r>
              <a:rPr lang="en-US" b="1" i="1" u="sng" baseline="0" dirty="0" smtClean="0"/>
              <a:t>, </a:t>
            </a:r>
            <a:r>
              <a:rPr lang="en-US" b="1" i="1" u="sng" baseline="0" dirty="0" err="1" smtClean="0"/>
              <a:t>Savoye</a:t>
            </a:r>
            <a:r>
              <a:rPr lang="en-US" b="1" i="1" u="sng" baseline="0" dirty="0" smtClean="0"/>
              <a:t>, </a:t>
            </a:r>
            <a:r>
              <a:rPr lang="en-US" b="1" i="1" u="sng" baseline="0" dirty="0" err="1" smtClean="0"/>
              <a:t>Melkus</a:t>
            </a:r>
            <a:r>
              <a:rPr lang="en-US" b="1" i="1" u="sng" baseline="0" dirty="0" smtClean="0"/>
              <a:t>, &amp; Grey, </a:t>
            </a:r>
            <a:r>
              <a:rPr lang="en-US" baseline="0" dirty="0" smtClean="0"/>
              <a:t>2007). </a:t>
            </a:r>
          </a:p>
          <a:p>
            <a:endParaRPr lang="en-US" baseline="0" dirty="0" smtClean="0"/>
          </a:p>
          <a:p>
            <a:endParaRPr lang="en-US" baseline="0" dirty="0" smtClean="0"/>
          </a:p>
          <a:p>
            <a:r>
              <a:rPr lang="en-US" b="1" i="1" u="sng" baseline="0" dirty="0" smtClean="0"/>
              <a:t>Slide: Too much empty space on the slide</a:t>
            </a:r>
          </a:p>
          <a:p>
            <a:r>
              <a:rPr lang="en-US" b="1" i="1" u="sng" baseline="0" dirty="0" smtClean="0"/>
              <a:t>Notes: Who collected the data? What data was collected? Your discussion does not add to the information on the slide.</a:t>
            </a:r>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Statistical Package for the Social Sciences (SPSS) database was used to check the accuracy of the data.</a:t>
            </a:r>
            <a:r>
              <a:rPr lang="en-US" sz="1200" baseline="0" dirty="0" smtClean="0">
                <a:latin typeface="Times New Roman"/>
                <a:cs typeface="Times New Roman"/>
              </a:rPr>
              <a:t> </a:t>
            </a:r>
            <a:r>
              <a:rPr lang="en-US" sz="1200" dirty="0" smtClean="0">
                <a:latin typeface="Times New Roman"/>
                <a:cs typeface="Times New Roman"/>
              </a:rPr>
              <a:t>Version 13.0 of the SPSS was used to analyze the data.</a:t>
            </a:r>
            <a:r>
              <a:rPr lang="en-US" sz="1200" baseline="0" dirty="0" smtClean="0">
                <a:latin typeface="Times New Roman"/>
                <a:cs typeface="Times New Roman"/>
              </a:rPr>
              <a:t> </a:t>
            </a:r>
            <a:r>
              <a:rPr lang="en-US" sz="1200" dirty="0" smtClean="0">
                <a:latin typeface="Times New Roman"/>
                <a:cs typeface="Times New Roman"/>
              </a:rPr>
              <a:t>When comparing the baseline group differences the Chi-square and the t-tests were used. The hypothesis was tested by using the analysis of variance (ANOVA)</a:t>
            </a:r>
            <a:r>
              <a:rPr lang="en-US" sz="1200" baseline="0" dirty="0" smtClean="0">
                <a:latin typeface="Times New Roman"/>
                <a:cs typeface="Times New Roman"/>
              </a:rPr>
              <a:t> </a:t>
            </a:r>
            <a:r>
              <a:rPr lang="en-US" baseline="0" dirty="0" smtClean="0"/>
              <a:t>(Berry,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&amp; Grey</a:t>
            </a:r>
            <a:r>
              <a:rPr lang="en-US" baseline="0" dirty="0" smtClean="0"/>
              <a:t>, 2007). </a:t>
            </a:r>
          </a:p>
          <a:p>
            <a:endParaRPr lang="en-US" sz="1200" baseline="0" dirty="0" smtClean="0">
              <a:latin typeface="Times New Roman"/>
              <a:cs typeface="Times New Roman"/>
            </a:endParaRPr>
          </a:p>
          <a:p>
            <a:r>
              <a:rPr lang="en-US" sz="1200" b="1" i="1" u="sng" baseline="0" dirty="0" smtClean="0">
                <a:latin typeface="Times New Roman"/>
                <a:cs typeface="Times New Roman"/>
              </a:rPr>
              <a:t>Slide: Too much empty space</a:t>
            </a:r>
          </a:p>
          <a:p>
            <a:r>
              <a:rPr lang="en-US" sz="1200" b="1" i="1" u="sng" baseline="0" dirty="0" smtClean="0">
                <a:latin typeface="Times New Roman"/>
                <a:cs typeface="Times New Roman"/>
              </a:rPr>
              <a:t>Notes: Section cited incompletely….citation formatted incorrectly</a:t>
            </a:r>
            <a:endParaRPr lang="en-US" sz="1200" b="1" i="1" u="sng"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When</a:t>
            </a:r>
            <a:r>
              <a:rPr lang="en-US" baseline="0" dirty="0" smtClean="0"/>
              <a:t> the randomization procedure was completed at baseline, it produced two comparable groups of parents and children </a:t>
            </a:r>
            <a:r>
              <a:rPr lang="en-US" b="1" i="1" u="sng" baseline="0" dirty="0" smtClean="0"/>
              <a:t>on</a:t>
            </a:r>
            <a:r>
              <a:rPr lang="en-US" baseline="0" dirty="0" smtClean="0"/>
              <a:t> demographic and clinical </a:t>
            </a:r>
            <a:r>
              <a:rPr lang="en-US" b="1" i="1" u="sng" baseline="0" dirty="0" smtClean="0"/>
              <a:t>variable.</a:t>
            </a:r>
            <a:r>
              <a:rPr lang="en-US" baseline="0" dirty="0" smtClean="0"/>
              <a:t> During the third and sixth month there </a:t>
            </a:r>
            <a:r>
              <a:rPr lang="en-US" b="1" i="1" u="sng" baseline="0" dirty="0" smtClean="0"/>
              <a:t>may be </a:t>
            </a:r>
            <a:r>
              <a:rPr lang="en-US" baseline="0" dirty="0" smtClean="0"/>
              <a:t>a noticeable difference between the two randomized groups because both the experimental and control groups were part of the NEEP classes. Looking at the results there were no noticeable trends in spirituality, communication, affective responsiveness, or affective involvement (Berry,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&amp; Grey, </a:t>
            </a:r>
            <a:r>
              <a:rPr lang="en-US" baseline="0" dirty="0" smtClean="0"/>
              <a:t>2007). </a:t>
            </a:r>
          </a:p>
          <a:p>
            <a:endParaRPr lang="en-US" baseline="0" dirty="0" smtClean="0"/>
          </a:p>
          <a:p>
            <a:endParaRPr lang="en-US" baseline="0" dirty="0" smtClean="0"/>
          </a:p>
          <a:p>
            <a:endParaRPr lang="en-US" baseline="0" dirty="0" smtClean="0"/>
          </a:p>
          <a:p>
            <a:r>
              <a:rPr lang="en-US" b="1" i="1" u="sng" baseline="0" dirty="0" smtClean="0"/>
              <a:t>Slide: Too much information for one slide  (You have plenty of room on the next slide!)</a:t>
            </a:r>
          </a:p>
          <a:p>
            <a:endParaRPr lang="en-US" b="1" i="1" u="sng" baseline="0" dirty="0" smtClean="0"/>
          </a:p>
          <a:p>
            <a:r>
              <a:rPr lang="en-US" b="1" i="1" u="sng" baseline="0" dirty="0" smtClean="0"/>
              <a:t>Notes: Your notes discussion did not add to the information presented in the slide…..grammatical errors…citation </a:t>
            </a:r>
            <a:r>
              <a:rPr lang="en-US" b="1" i="1" u="sng" baseline="0" dirty="0" err="1" smtClean="0"/>
              <a:t>placment</a:t>
            </a:r>
            <a:r>
              <a:rPr lang="en-US" b="1" i="1" u="sng" baseline="0" dirty="0" smtClean="0"/>
              <a:t> and formatting error</a:t>
            </a:r>
            <a:endParaRPr lang="en-US" b="1" i="1" u="sng"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When</a:t>
            </a:r>
            <a:r>
              <a:rPr lang="en-US" baseline="0" dirty="0" smtClean="0"/>
              <a:t> the randomization procedure was completed at baseline, it produced two comparable groups of parents and children on demographic and clinical variable. During the third and sixth month there </a:t>
            </a:r>
            <a:r>
              <a:rPr lang="en-US" b="1" i="1" u="sng" baseline="0" dirty="0" smtClean="0"/>
              <a:t>may be a </a:t>
            </a:r>
            <a:r>
              <a:rPr lang="en-US" baseline="0" dirty="0" smtClean="0"/>
              <a:t>noticeable difference between the two randomized groups because both the experimental and control groups were part of the NEEP classes. Looking at the results there were no noticeable trends in spirituality, communication, affective responsiveness, or affective involvement (Berry,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&amp; Grey</a:t>
            </a:r>
            <a:r>
              <a:rPr lang="en-US" b="1" i="1" u="sng" baseline="0" dirty="0" smtClean="0"/>
              <a:t>, </a:t>
            </a:r>
            <a:r>
              <a:rPr lang="en-US" baseline="0" dirty="0" smtClean="0"/>
              <a:t>2007). </a:t>
            </a:r>
            <a:endParaRPr lang="en-US" dirty="0" smtClean="0"/>
          </a:p>
          <a:p>
            <a:endParaRPr lang="en-US" dirty="0" smtClean="0"/>
          </a:p>
          <a:p>
            <a:endParaRPr lang="en-US" dirty="0" smtClean="0"/>
          </a:p>
          <a:p>
            <a:endParaRPr lang="en-US" dirty="0" smtClean="0"/>
          </a:p>
          <a:p>
            <a:r>
              <a:rPr lang="en-US" b="1" i="1" u="sng" dirty="0" smtClean="0"/>
              <a:t>Notes: You repeated a lot of the information from the previous</a:t>
            </a:r>
            <a:r>
              <a:rPr lang="en-US" b="1" i="1" u="sng" baseline="0" dirty="0" smtClean="0"/>
              <a:t> slide’s notes (and made the same errors).</a:t>
            </a:r>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addition of CST for parents seemed</a:t>
            </a:r>
            <a:r>
              <a:rPr lang="en-US" sz="1200" baseline="0" dirty="0" smtClean="0">
                <a:latin typeface="Times New Roman"/>
                <a:cs typeface="Times New Roman"/>
              </a:rPr>
              <a:t> </a:t>
            </a:r>
            <a:r>
              <a:rPr lang="en-US" sz="1200" dirty="0" smtClean="0">
                <a:latin typeface="Times New Roman"/>
                <a:cs typeface="Times New Roman"/>
              </a:rPr>
              <a:t>to be positive in that there were enhanced outcomes in the established weight management program for overweight youth.</a:t>
            </a:r>
            <a:r>
              <a:rPr lang="en-US" sz="1200" baseline="0" dirty="0" smtClean="0">
                <a:latin typeface="Times New Roman"/>
                <a:cs typeface="Times New Roman"/>
              </a:rPr>
              <a:t> </a:t>
            </a:r>
            <a:r>
              <a:rPr lang="en-US" sz="1200" dirty="0" smtClean="0">
                <a:latin typeface="Times New Roman"/>
                <a:cs typeface="Times New Roman"/>
              </a:rPr>
              <a:t>The experimental</a:t>
            </a:r>
            <a:r>
              <a:rPr lang="en-US" sz="1200" baseline="0" dirty="0" smtClean="0">
                <a:latin typeface="Times New Roman"/>
                <a:cs typeface="Times New Roman"/>
              </a:rPr>
              <a:t> </a:t>
            </a:r>
            <a:r>
              <a:rPr lang="en-US" sz="1200" dirty="0" smtClean="0">
                <a:latin typeface="Times New Roman"/>
                <a:cs typeface="Times New Roman"/>
              </a:rPr>
              <a:t>group for</a:t>
            </a:r>
            <a:r>
              <a:rPr lang="en-US" sz="1200" baseline="0" dirty="0" smtClean="0">
                <a:latin typeface="Times New Roman"/>
                <a:cs typeface="Times New Roman"/>
              </a:rPr>
              <a:t> parents and children</a:t>
            </a:r>
            <a:r>
              <a:rPr lang="en-US" sz="1200" dirty="0" smtClean="0">
                <a:latin typeface="Times New Roman"/>
                <a:cs typeface="Times New Roman"/>
              </a:rPr>
              <a:t> had more positive outcomes compared to the control group. However, because both experimental and control group parents and children received NEEP and exercise training, outcomes improved in both groups. </a:t>
            </a:r>
            <a:r>
              <a:rPr lang="en-US" sz="1200" b="1" i="1" u="sng" dirty="0" smtClean="0">
                <a:latin typeface="Times New Roman"/>
                <a:cs typeface="Times New Roman"/>
              </a:rPr>
              <a:t>Citation</a:t>
            </a:r>
            <a:r>
              <a:rPr lang="en-US" sz="1200" b="1" i="1" u="sng" baseline="0" dirty="0" smtClean="0">
                <a:latin typeface="Times New Roman"/>
                <a:cs typeface="Times New Roman"/>
              </a:rPr>
              <a:t> needed</a:t>
            </a:r>
            <a:r>
              <a:rPr lang="en-US" sz="1200" b="1" i="1" u="sng" dirty="0" smtClean="0">
                <a:latin typeface="Times New Roman"/>
                <a:cs typeface="Times New Roman"/>
              </a:rPr>
              <a:t> </a:t>
            </a:r>
          </a:p>
          <a:p>
            <a:r>
              <a:rPr lang="en-US" sz="1200" dirty="0" smtClean="0">
                <a:latin typeface="Times New Roman"/>
                <a:cs typeface="Times New Roman"/>
              </a:rPr>
              <a:t>   </a:t>
            </a:r>
          </a:p>
          <a:p>
            <a:r>
              <a:rPr lang="en-US" sz="1200" dirty="0" smtClean="0">
                <a:latin typeface="Times New Roman"/>
                <a:cs typeface="Times New Roman"/>
              </a:rPr>
              <a:t>	 The data collected during</a:t>
            </a:r>
            <a:r>
              <a:rPr lang="en-US" sz="1200" baseline="0" dirty="0" smtClean="0">
                <a:latin typeface="Times New Roman"/>
                <a:cs typeface="Times New Roman"/>
              </a:rPr>
              <a:t> this study </a:t>
            </a:r>
            <a:r>
              <a:rPr lang="en-US" sz="1200" b="1" i="1" u="sng" baseline="0" dirty="0" smtClean="0">
                <a:latin typeface="Times New Roman"/>
                <a:cs typeface="Times New Roman"/>
              </a:rPr>
              <a:t>does </a:t>
            </a:r>
            <a:r>
              <a:rPr lang="en-US" sz="1200" baseline="0" dirty="0" smtClean="0">
                <a:latin typeface="Times New Roman"/>
                <a:cs typeface="Times New Roman"/>
              </a:rPr>
              <a:t>not provide definitive evidence that the effects of the NEEP, exercise, and CST programs will have a long-lasting result for the parents of overweight children. In addition,</a:t>
            </a:r>
            <a:r>
              <a:rPr lang="en-US" sz="1200" baseline="0" dirty="0" smtClean="0">
                <a:latin typeface="+mn-lt"/>
                <a:cs typeface="+mn-cs"/>
              </a:rPr>
              <a:t> </a:t>
            </a:r>
            <a:r>
              <a:rPr lang="en-US" baseline="0" dirty="0" smtClean="0"/>
              <a:t>the drop out rate and loss to follow-up was moderate throughout the study. </a:t>
            </a:r>
            <a:r>
              <a:rPr lang="en-US" b="1" i="1" u="sng" baseline="0" dirty="0" smtClean="0"/>
              <a:t>Citation needed</a:t>
            </a:r>
          </a:p>
          <a:p>
            <a:endParaRPr lang="en-US" baseline="0" dirty="0" smtClean="0"/>
          </a:p>
          <a:p>
            <a:r>
              <a:rPr lang="en-US" baseline="0" dirty="0" smtClean="0"/>
              <a:t>	It was concluded that when working with low-income multiethnic families it is vital to record the telephone numbers of other family members. </a:t>
            </a:r>
          </a:p>
          <a:p>
            <a:r>
              <a:rPr lang="en-US" baseline="0" dirty="0" smtClean="0"/>
              <a:t>Overall the CST seemed to be an important part for a traditional weight management program for children. When the parents exhibit a healthy behavior this may be very effective way to change the family’s health behaviors (Berry,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&amp; Grey, </a:t>
            </a:r>
            <a:r>
              <a:rPr lang="en-US" baseline="0" dirty="0" smtClean="0"/>
              <a:t>2007). </a:t>
            </a:r>
            <a:endParaRPr lang="en-US" dirty="0" smtClean="0"/>
          </a:p>
          <a:p>
            <a:endParaRPr lang="en-US" dirty="0" smtClean="0"/>
          </a:p>
          <a:p>
            <a:r>
              <a:rPr lang="en-US" b="1" i="1" u="sng" dirty="0" smtClean="0"/>
              <a:t>Slide: Too much</a:t>
            </a:r>
            <a:r>
              <a:rPr lang="en-US" b="1" i="1" u="sng" baseline="0" dirty="0" smtClean="0"/>
              <a:t> empty space</a:t>
            </a:r>
          </a:p>
          <a:p>
            <a:endParaRPr lang="en-US" b="1" i="1" u="sng" dirty="0" smtClean="0"/>
          </a:p>
          <a:p>
            <a:r>
              <a:rPr lang="en-US" b="1" i="1" u="sng" dirty="0" smtClean="0"/>
              <a:t>Notes:</a:t>
            </a:r>
            <a:r>
              <a:rPr lang="en-US" b="1" i="1" u="sng" baseline="0" dirty="0" smtClean="0"/>
              <a:t> citations incorrect…..wrong word tense</a:t>
            </a:r>
            <a:endParaRPr lang="en-US" b="1" i="1" u="sng"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research question involves identifying the research purpose,</a:t>
            </a:r>
            <a:r>
              <a:rPr lang="en-US" baseline="0" dirty="0" smtClean="0"/>
              <a:t> which defines the problem and generates a goal to reduce the problem. With a research purpose in mind, one can develop the research question; type of study; and the variables, population, and setting involved (Burns &amp; Grove, 2010). </a:t>
            </a:r>
          </a:p>
          <a:p>
            <a:endParaRPr lang="en-US" baseline="0" dirty="0" smtClean="0"/>
          </a:p>
          <a:p>
            <a:endParaRPr lang="en-US" baseline="0" dirty="0" smtClean="0"/>
          </a:p>
          <a:p>
            <a:r>
              <a:rPr lang="en-US" b="1" i="1" u="sng" baseline="0" dirty="0" smtClean="0"/>
              <a:t>Slide: Incomplete bullet point wording (?)</a:t>
            </a:r>
          </a:p>
          <a:p>
            <a:r>
              <a:rPr lang="en-US" b="1" i="1" u="sng" baseline="0" dirty="0" smtClean="0"/>
              <a:t/>
            </a:r>
            <a:br>
              <a:rPr lang="en-US" b="1" i="1" u="sng" baseline="0" dirty="0" smtClean="0"/>
            </a:br>
            <a:r>
              <a:rPr lang="en-US" b="1" i="1" u="sng" baseline="0" dirty="0" smtClean="0"/>
              <a:t>Notes: Why is this section placed at the end of this presentation?....citation only covers the last sentence</a:t>
            </a:r>
            <a:endParaRPr lang="en-US" b="1" i="1" u="sng"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Berry, </a:t>
            </a:r>
            <a:r>
              <a:rPr lang="en-US" b="1" i="1" u="sng" strike="sngStrike" baseline="0" dirty="0" err="1" smtClean="0"/>
              <a:t>Melkus</a:t>
            </a:r>
            <a:r>
              <a:rPr lang="en-US" b="1" i="1" u="sng" strike="sngStrike" baseline="0" dirty="0" smtClean="0"/>
              <a:t>, </a:t>
            </a:r>
            <a:r>
              <a:rPr lang="en-US" b="1" i="1" u="sng" strike="sngStrike" baseline="0" dirty="0" err="1" smtClean="0"/>
              <a:t>Savove</a:t>
            </a:r>
            <a:r>
              <a:rPr lang="en-US" b="1" i="1" u="sng" strike="sngStrike" baseline="0" dirty="0" smtClean="0"/>
              <a:t>, and Grey </a:t>
            </a:r>
            <a:r>
              <a:rPr lang="en-US" baseline="0" dirty="0" smtClean="0"/>
              <a:t>(2007) wanted to understand the influence that coping skill training would have on obese multiethnic parents who had overweight children participating in a weight management program. This study arose in order to strive to help  multiethnic parents of obese children understand factors related to weight management. Berry et al. (2007) discussed how interventions such as nutrition education, exercise, and behavioral interventions for obesity have only been studied among white middle class participants and agreed that more research was needed among multiethnic groups. </a:t>
            </a:r>
          </a:p>
          <a:p>
            <a:endParaRPr lang="en-US" baseline="0" dirty="0" smtClean="0"/>
          </a:p>
          <a:p>
            <a:endParaRPr lang="en-US" baseline="0" dirty="0" smtClean="0"/>
          </a:p>
          <a:p>
            <a:endParaRPr lang="en-US" baseline="0" dirty="0" smtClean="0"/>
          </a:p>
          <a:p>
            <a:r>
              <a:rPr lang="en-US" b="1" i="1" u="sng" baseline="0" dirty="0" smtClean="0"/>
              <a:t>Slide: Too wordy….</a:t>
            </a:r>
          </a:p>
          <a:p>
            <a:endParaRPr lang="en-US" b="1" i="1" u="sng" baseline="0" dirty="0" smtClean="0"/>
          </a:p>
          <a:p>
            <a:r>
              <a:rPr lang="en-US" b="1" i="1" u="sng" baseline="0" dirty="0" smtClean="0"/>
              <a:t>Notes: I question the placement of this slide at the end of the presentation. Also, much of this information is redundant and has been covered in previous slides.</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Burns</a:t>
            </a:r>
            <a:r>
              <a:rPr lang="en-US" baseline="0" dirty="0" smtClean="0"/>
              <a:t> and Grove (2010) explain the importance of independent and dependent variable since the relationship between them is the foundation for developing studies. According to Burns and Grove (2010), “an independent variable is a stimulus or activity that the experimenter can alter in order to create a effect on the dependent variable” (p. 177). Burns and Grove (2010) describe the dependent variable as the response, behavior, or outcome that the researcher explains or predicted. Independent and dependent variables change in all experiments. During the study performed by Berry,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and Grey</a:t>
            </a:r>
            <a:r>
              <a:rPr lang="en-US" baseline="0" dirty="0" smtClean="0"/>
              <a:t> (2007) the researchers wanted to understand how coping skills (independent variable) would affect the health behaviors of multiethnic obese parents of overweight children (dependent variable).   </a:t>
            </a:r>
          </a:p>
          <a:p>
            <a:endParaRPr lang="en-US" baseline="0" dirty="0" smtClean="0"/>
          </a:p>
          <a:p>
            <a:r>
              <a:rPr lang="en-US" b="1" i="1" u="sng" baseline="0" dirty="0" smtClean="0"/>
              <a:t>Notes: Again, I am not sure why this slide was placed here??</a:t>
            </a:r>
          </a:p>
        </p:txBody>
      </p:sp>
      <p:sp>
        <p:nvSpPr>
          <p:cNvPr id="4" name="Slide Number Placeholder 3"/>
          <p:cNvSpPr>
            <a:spLocks noGrp="1"/>
          </p:cNvSpPr>
          <p:nvPr>
            <p:ph type="sldNum" sz="quarter" idx="10"/>
          </p:nvPr>
        </p:nvSpPr>
        <p:spPr/>
        <p:txBody>
          <a:bodyPr/>
          <a:lstStyle/>
          <a:p>
            <a:fld id="{D15F1B94-42AF-4235-81C6-667C06B353F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 An Intervention for Multiethnic Obese Parents and Overweight Children</a:t>
            </a:r>
            <a:r>
              <a:rPr lang="en-US" b="1" i="1" u="sng" dirty="0" smtClean="0"/>
              <a:t>”,</a:t>
            </a:r>
            <a:r>
              <a:rPr lang="en-US" dirty="0" smtClean="0"/>
              <a:t> Berry, </a:t>
            </a:r>
            <a:r>
              <a:rPr lang="en-US" dirty="0" err="1" smtClean="0"/>
              <a:t>Savoye</a:t>
            </a:r>
            <a:r>
              <a:rPr lang="en-US" dirty="0" smtClean="0"/>
              <a:t>, </a:t>
            </a:r>
            <a:r>
              <a:rPr lang="en-US" dirty="0" err="1" smtClean="0"/>
              <a:t>Melkus</a:t>
            </a:r>
            <a:r>
              <a:rPr lang="en-US" dirty="0" smtClean="0"/>
              <a:t>, and Grey (2007), discuss the purpose and main research question in the study, which include the independent and </a:t>
            </a:r>
            <a:r>
              <a:rPr lang="en-US" b="1" i="1" u="sng" dirty="0" smtClean="0"/>
              <a:t>dependant</a:t>
            </a:r>
            <a:r>
              <a:rPr lang="en-US" dirty="0" smtClean="0"/>
              <a:t> variables; the sample of the population; the data collection and analysis; the protection</a:t>
            </a:r>
            <a:r>
              <a:rPr lang="en-US" baseline="0" dirty="0" smtClean="0"/>
              <a:t> of human rights; the strengths and limitations of the study; and how they play an important role in the study of nursing. In addition, Burns and Grove (2010) address the quantitative research process and try to help guide the analysis and critique of the study, and the objectives of the presentation. </a:t>
            </a:r>
          </a:p>
          <a:p>
            <a:r>
              <a:rPr lang="en-US" dirty="0" smtClean="0"/>
              <a:t>   </a:t>
            </a:r>
          </a:p>
          <a:p>
            <a:r>
              <a:rPr lang="en-US" baseline="0" dirty="0" smtClean="0"/>
              <a:t>    	The study, as well as the information supplied by Burns and Grove (2010) support the implementation of the objectives, which include the following: the understand the issue of the current trend in obesity and </a:t>
            </a:r>
            <a:r>
              <a:rPr lang="en-US" b="1" i="1" u="sng" baseline="0" dirty="0" smtClean="0"/>
              <a:t>t he </a:t>
            </a:r>
            <a:r>
              <a:rPr lang="en-US" baseline="0" dirty="0" smtClean="0"/>
              <a:t>effects of the addition of the coping ability training; the population of obese multiethnic children in weight management in a quantitative study consisting of an independent and dependant variable; and the success of supportive literature review, such as nutrition, education, exercise, behavioral interventions, and coping skills intervention.</a:t>
            </a:r>
          </a:p>
          <a:p>
            <a:endParaRPr lang="en-US" baseline="0" dirty="0" smtClean="0"/>
          </a:p>
          <a:p>
            <a:r>
              <a:rPr lang="en-US" baseline="0" dirty="0" smtClean="0"/>
              <a:t>    Furthermore, additional discussion support the following objectives: understanding of the classical experimental design, which includes an insufficient sample size of eight parent-child dyads; a baseline, three month, and six month data collection; the tools used to analyze the data, such as Statistical Package for the Social sciences (SPSS) database, chi-square, and the t-tests; the final results of a decreased body mass index and body fat percentage, and an increase of pedometer steps; various methods to protect human rights; the strengths of the study, such as nutrition and exercise education, and behavior interventions; and  the limitations in the study, including difficulty tracking families, and no supportive evidence for the results to prove long-lasting (Berry, </a:t>
            </a:r>
            <a:r>
              <a:rPr lang="en-US" baseline="0" dirty="0" err="1" smtClean="0"/>
              <a:t>Savoye</a:t>
            </a:r>
            <a:r>
              <a:rPr lang="en-US" baseline="0" dirty="0" smtClean="0"/>
              <a:t>, </a:t>
            </a:r>
            <a:r>
              <a:rPr lang="en-US" baseline="0" dirty="0" err="1" smtClean="0"/>
              <a:t>Melkus</a:t>
            </a:r>
            <a:r>
              <a:rPr lang="en-US" baseline="0" dirty="0" smtClean="0"/>
              <a:t>, &amp; Grey, 2007). </a:t>
            </a:r>
          </a:p>
          <a:p>
            <a:endParaRPr lang="en-US" baseline="0" dirty="0" smtClean="0"/>
          </a:p>
          <a:p>
            <a:endParaRPr lang="en-US" baseline="0" dirty="0" smtClean="0"/>
          </a:p>
          <a:p>
            <a:r>
              <a:rPr lang="en-US" b="1" i="1" u="sng" baseline="0" dirty="0" smtClean="0"/>
              <a:t>Slide: Capitalization and punctuation placement errors</a:t>
            </a:r>
          </a:p>
          <a:p>
            <a:r>
              <a:rPr lang="en-US" b="1" i="1" u="sng" baseline="0" dirty="0" smtClean="0"/>
              <a:t>Notes: Punctuation, spelling and character spacing errors……Good discussion and use of both sources!</a:t>
            </a:r>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Burns and Grove</a:t>
            </a:r>
            <a:r>
              <a:rPr lang="en-US" baseline="0" dirty="0" smtClean="0"/>
              <a:t> (2010) describes the literature review that is compiled to help the reader understand previous knowledge related to current study, this may include knowledge gaps and previous studies. Previous studies can be a motive for the study. For example studies may need to be redone in order to update knowledge during different time periods. It also helps the research build upon or continue past research. Burns and Grove (2010) state that reviewing previous studies can define areas already studied, knowledge gaps, and studies needing to be redone. The reader will be able to understand motives of the researcher by reading the literature review Burns &amp; Grove, 2010).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a:t>
            </a:r>
            <a:r>
              <a:rPr lang="en-US" baseline="0" dirty="0" err="1" smtClean="0"/>
              <a:t>Wadden</a:t>
            </a:r>
            <a:r>
              <a:rPr lang="en-US" baseline="0" dirty="0" smtClean="0"/>
              <a:t> and </a:t>
            </a:r>
            <a:r>
              <a:rPr lang="en-US" baseline="0" dirty="0" err="1" smtClean="0"/>
              <a:t>Stunkard</a:t>
            </a:r>
            <a:r>
              <a:rPr lang="en-US" baseline="0" dirty="0" smtClean="0"/>
              <a:t> (2002), “nutrition education, exercise and behavioral interventions are an essential treatment of obese parents and overweight children” (as cited in Berry, </a:t>
            </a:r>
            <a:r>
              <a:rPr lang="en-US" b="1" i="1" u="sng" strike="sngStrike" baseline="0" dirty="0" err="1" smtClean="0"/>
              <a:t>Melkus</a:t>
            </a:r>
            <a:r>
              <a:rPr lang="en-US" b="1" i="1" u="sng" strike="sngStrike" baseline="0" dirty="0" smtClean="0"/>
              <a:t>, </a:t>
            </a:r>
            <a:r>
              <a:rPr lang="en-US" b="1" i="1" u="sng" strike="sngStrike" baseline="0" dirty="0" err="1" smtClean="0"/>
              <a:t>Savove</a:t>
            </a:r>
            <a:r>
              <a:rPr lang="en-US" b="1" i="1" u="sng" strike="sngStrike" baseline="0" dirty="0" smtClean="0"/>
              <a:t>, and Grey</a:t>
            </a:r>
            <a:r>
              <a:rPr lang="en-US" baseline="0" dirty="0" smtClean="0"/>
              <a:t>, p. 62). </a:t>
            </a:r>
            <a:r>
              <a:rPr lang="en-US" baseline="0" dirty="0" err="1" smtClean="0"/>
              <a:t>Bandura</a:t>
            </a:r>
            <a:r>
              <a:rPr lang="en-US" baseline="0" dirty="0" smtClean="0"/>
              <a:t> (1977) describes coping skills training as a form of cognitive behavioral intervention created to improve self motivation (as cited in Berry et al., p.62).  Berry et al. (2007) discuss how the combination of these interventions can improve health behavior outcomes among multiethnic parents and children by increasing communication skills, assertiveness, problem solving, and conflict resolution. The literature review also provides studies that have focused primarily on the white middle class, and explains the needs for expanded ethnic research in order to provide more successful interventions for all ethnic groupings Berry, </a:t>
            </a:r>
            <a:r>
              <a:rPr lang="en-US" b="1" i="1" u="sng" strike="sngStrike" baseline="0" dirty="0" err="1" smtClean="0"/>
              <a:t>Melkus</a:t>
            </a:r>
            <a:r>
              <a:rPr lang="en-US" b="1" i="1" u="sng" strike="sngStrike" baseline="0" dirty="0" smtClean="0"/>
              <a:t>, </a:t>
            </a:r>
            <a:r>
              <a:rPr lang="en-US" b="1" i="1" u="sng" strike="sngStrike" baseline="0" dirty="0" err="1" smtClean="0"/>
              <a:t>Savove</a:t>
            </a:r>
            <a:r>
              <a:rPr lang="en-US" b="1" i="1" u="sng" strike="sngStrike" baseline="0" dirty="0" smtClean="0"/>
              <a:t>, &amp; Grey</a:t>
            </a:r>
            <a:r>
              <a:rPr lang="en-US" baseline="0" dirty="0" smtClean="0"/>
              <a:t>, 2007).  </a:t>
            </a:r>
          </a:p>
          <a:p>
            <a:endParaRPr lang="en-US" baseline="0" dirty="0" smtClean="0"/>
          </a:p>
          <a:p>
            <a:endParaRPr lang="en-US" baseline="0" dirty="0" smtClean="0"/>
          </a:p>
          <a:p>
            <a:r>
              <a:rPr lang="en-US" b="1" i="1" u="sng" baseline="0" dirty="0" smtClean="0"/>
              <a:t>Slide:  Some of the bullets are out of place….There are too many types of bullets (blue, gold, dash marks)</a:t>
            </a:r>
          </a:p>
          <a:p>
            <a:endParaRPr lang="en-US" b="1" i="1" u="sng" baseline="0" dirty="0" smtClean="0"/>
          </a:p>
          <a:p>
            <a:r>
              <a:rPr lang="en-US" b="1" i="1" u="sng" baseline="0" dirty="0" smtClean="0"/>
              <a:t>Notes: citation formatting errors</a:t>
            </a:r>
          </a:p>
          <a:p>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Burns and Grove (2010) highlight the fact that an assumption of informed consent violates the rights of the subject and the conduct for ethical research, and often times stirs up the questioning of whether or not a nurse has  the intent to do good above all while having the subjects best interest at heart.  </a:t>
            </a:r>
            <a:endParaRPr lang="en-US" dirty="0" smtClean="0"/>
          </a:p>
          <a:p>
            <a:endParaRPr lang="en-US" dirty="0" smtClean="0"/>
          </a:p>
          <a:p>
            <a:r>
              <a:rPr lang="en-US" dirty="0" smtClean="0"/>
              <a:t>	The</a:t>
            </a:r>
            <a:r>
              <a:rPr lang="en-US" baseline="0" dirty="0" smtClean="0"/>
              <a:t> study included the protection of human rights, which consisted of a meeting with the child and parent to gain consent (Berry,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&amp; Gre</a:t>
            </a:r>
            <a:r>
              <a:rPr lang="en-US" baseline="0" dirty="0" smtClean="0"/>
              <a:t>y, 2007). Often times, a nurse is an active participant in conducting research, maintains the health of those directly involved in research, or is used as a witness of consent (Burns &amp; Grove, 2010).  </a:t>
            </a:r>
          </a:p>
          <a:p>
            <a:endParaRPr lang="en-US" baseline="0" dirty="0" smtClean="0"/>
          </a:p>
          <a:p>
            <a:endParaRPr lang="en-US" baseline="0" dirty="0" smtClean="0"/>
          </a:p>
          <a:p>
            <a:r>
              <a:rPr lang="en-US" b="1" i="1" u="sng" baseline="0" dirty="0" smtClean="0"/>
              <a:t>Notes: This discussion is way too brief considering Berry et al. (2007) devoted one complete section of their study to the implications to nursing practice. </a:t>
            </a:r>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 An Intervention for Multiethnic Obese Parents and Overweight Children”, Berry, </a:t>
            </a:r>
            <a:r>
              <a:rPr lang="en-US" b="1" i="1" u="sng" strike="sngStrike" dirty="0" err="1" smtClean="0"/>
              <a:t>Savoye</a:t>
            </a:r>
            <a:r>
              <a:rPr lang="en-US" b="1" i="1" u="sng" strike="sngStrike" dirty="0" smtClean="0"/>
              <a:t>, </a:t>
            </a:r>
            <a:r>
              <a:rPr lang="en-US" b="1" i="1" u="sng" strike="sngStrike" dirty="0" err="1" smtClean="0"/>
              <a:t>Melkus</a:t>
            </a:r>
            <a:r>
              <a:rPr lang="en-US" b="1" i="1" u="sng" strike="sngStrike" dirty="0" smtClean="0"/>
              <a:t>, and Grey </a:t>
            </a:r>
            <a:r>
              <a:rPr lang="en-US" dirty="0" smtClean="0"/>
              <a:t>(2007), discuss the purpose and main research question in the study, which ultimately leads to the</a:t>
            </a:r>
            <a:r>
              <a:rPr lang="en-US" baseline="0" dirty="0" smtClean="0"/>
              <a:t> outcome of how parents and children handled coping skills training in a weight management program compared to a program without the training. The outcome of the study showed a lower body mass index and body fat percentage, and an increase in pedometer steps in the parent participants in the study (Berry,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and Grey</a:t>
            </a:r>
            <a:r>
              <a:rPr lang="en-US" baseline="0" dirty="0" smtClean="0"/>
              <a:t>, 2007). </a:t>
            </a:r>
            <a:endParaRPr lang="en-US" dirty="0" smtClean="0"/>
          </a:p>
          <a:p>
            <a:endParaRPr lang="en-US" baseline="0" dirty="0" smtClean="0"/>
          </a:p>
          <a:p>
            <a:r>
              <a:rPr lang="en-US" baseline="0" dirty="0" smtClean="0"/>
              <a:t>	In addition, the skills of coping skills training were attainted by the participants, which caused an improvement in behavior, relationships, and response times; however, there was no concrete evidence that the results were long-lasting (Berry et al., 2007). </a:t>
            </a:r>
          </a:p>
          <a:p>
            <a:r>
              <a:rPr lang="en-US" dirty="0" smtClean="0"/>
              <a:t>   </a:t>
            </a:r>
          </a:p>
          <a:p>
            <a:endParaRPr lang="en-US" dirty="0" smtClean="0"/>
          </a:p>
          <a:p>
            <a:r>
              <a:rPr lang="en-US" b="1" i="1" u="sng" dirty="0" smtClean="0"/>
              <a:t>Slide: Too much information</a:t>
            </a:r>
          </a:p>
          <a:p>
            <a:r>
              <a:rPr lang="en-US" b="1" i="1" u="sng" dirty="0" smtClean="0"/>
              <a:t>Notes:  citation formatting errors</a:t>
            </a:r>
          </a:p>
          <a:p>
            <a:r>
              <a:rPr lang="en-US" b="1" i="1" u="sng" baseline="0" dirty="0" smtClean="0"/>
              <a:t>    	</a:t>
            </a:r>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buNone/>
            </a:pPr>
            <a:r>
              <a:rPr lang="en-US" b="1" i="1" u="sng" dirty="0" smtClean="0"/>
              <a:t>Slide: Punctuation</a:t>
            </a:r>
            <a:r>
              <a:rPr lang="en-US" b="1" i="1" u="sng" baseline="0" dirty="0" smtClean="0"/>
              <a:t> error….too much line spacing between reference entries.</a:t>
            </a:r>
          </a:p>
          <a:p>
            <a:pPr>
              <a:lnSpc>
                <a:spcPct val="200000"/>
              </a:lnSpc>
              <a:buNone/>
            </a:pPr>
            <a:endParaRPr lang="en-US" b="1" i="1" u="sng" baseline="0" dirty="0" smtClean="0"/>
          </a:p>
          <a:p>
            <a:pPr>
              <a:lnSpc>
                <a:spcPct val="200000"/>
              </a:lnSpc>
              <a:buNone/>
            </a:pPr>
            <a:endParaRPr lang="en-US" b="1" i="1" u="sng" baseline="0" dirty="0" smtClean="0"/>
          </a:p>
          <a:p>
            <a:pPr>
              <a:lnSpc>
                <a:spcPct val="200000"/>
              </a:lnSpc>
              <a:buNone/>
            </a:pPr>
            <a:endParaRPr lang="en-US" b="1" i="1" u="sng" baseline="0" dirty="0" smtClean="0"/>
          </a:p>
          <a:p>
            <a:pPr>
              <a:lnSpc>
                <a:spcPct val="200000"/>
              </a:lnSpc>
              <a:buNone/>
            </a:pPr>
            <a:r>
              <a:rPr lang="en-US" b="1" i="1" u="sng" baseline="0" dirty="0" smtClean="0"/>
              <a:t>Instructor Grade:  163/200  - Hopefully my comments will help you with your next project. Let me know if you have any questions.—Cindy </a:t>
            </a:r>
          </a:p>
          <a:p>
            <a:pPr>
              <a:lnSpc>
                <a:spcPct val="200000"/>
              </a:lnSpc>
              <a:buNone/>
            </a:pPr>
            <a:endParaRPr lang="en-US" b="1" i="1" u="sng" baseline="0" dirty="0" smtClean="0"/>
          </a:p>
          <a:p>
            <a:pPr>
              <a:lnSpc>
                <a:spcPct val="200000"/>
              </a:lnSpc>
              <a:buNone/>
            </a:pPr>
            <a:r>
              <a:rPr lang="en-US" b="1" i="1" u="none" baseline="0" dirty="0" smtClean="0"/>
              <a:t>Title/Reference Page: 10/10</a:t>
            </a:r>
          </a:p>
          <a:p>
            <a:pPr>
              <a:lnSpc>
                <a:spcPct val="200000"/>
              </a:lnSpc>
              <a:buNone/>
            </a:pPr>
            <a:r>
              <a:rPr lang="en-US" b="1" i="1" u="none" baseline="0" dirty="0" smtClean="0"/>
              <a:t>Introduction:   20/20</a:t>
            </a:r>
          </a:p>
          <a:p>
            <a:pPr>
              <a:lnSpc>
                <a:spcPct val="200000"/>
              </a:lnSpc>
              <a:buNone/>
            </a:pPr>
            <a:r>
              <a:rPr lang="en-US" b="1" i="1" u="none" baseline="0" dirty="0" smtClean="0"/>
              <a:t>Analysis: 32/40 (see comments r/t study design, sample, data collection)</a:t>
            </a:r>
          </a:p>
          <a:p>
            <a:pPr>
              <a:lnSpc>
                <a:spcPct val="200000"/>
              </a:lnSpc>
              <a:buNone/>
            </a:pPr>
            <a:r>
              <a:rPr lang="en-US" b="1" i="1" u="none" baseline="0" dirty="0" smtClean="0"/>
              <a:t>Critique: 33/40 (see comments r/t strengths and limitations, importance to nursing)</a:t>
            </a:r>
          </a:p>
          <a:p>
            <a:pPr>
              <a:lnSpc>
                <a:spcPct val="200000"/>
              </a:lnSpc>
              <a:buNone/>
            </a:pPr>
            <a:r>
              <a:rPr lang="en-US" b="1" i="1" u="none" dirty="0" smtClean="0"/>
              <a:t>Conclusion: 20/20</a:t>
            </a:r>
          </a:p>
          <a:p>
            <a:pPr>
              <a:lnSpc>
                <a:spcPct val="200000"/>
              </a:lnSpc>
              <a:buNone/>
            </a:pPr>
            <a:r>
              <a:rPr lang="en-US" b="1" i="1" u="none" dirty="0" smtClean="0"/>
              <a:t>Overall</a:t>
            </a:r>
            <a:r>
              <a:rPr lang="en-US" b="1" i="1" u="none" baseline="0" dirty="0" smtClean="0"/>
              <a:t> design: 6/10 </a:t>
            </a:r>
          </a:p>
          <a:p>
            <a:pPr>
              <a:lnSpc>
                <a:spcPct val="200000"/>
              </a:lnSpc>
              <a:buNone/>
            </a:pPr>
            <a:r>
              <a:rPr lang="en-US" b="1" i="1" u="none" baseline="0" dirty="0" smtClean="0"/>
              <a:t>APA: 42/60</a:t>
            </a:r>
          </a:p>
          <a:p>
            <a:pPr>
              <a:lnSpc>
                <a:spcPct val="200000"/>
              </a:lnSpc>
              <a:buNone/>
            </a:pPr>
            <a:endParaRPr lang="en-US" b="1" i="1" u="sng" baseline="0" dirty="0" smtClean="0"/>
          </a:p>
          <a:p>
            <a:pPr>
              <a:lnSpc>
                <a:spcPct val="200000"/>
              </a:lnSpc>
              <a:buNone/>
            </a:pPr>
            <a:endParaRPr lang="en-US" b="1" i="1" u="sng" baseline="0" dirty="0" smtClean="0"/>
          </a:p>
          <a:p>
            <a:pPr>
              <a:lnSpc>
                <a:spcPct val="200000"/>
              </a:lnSpc>
              <a:buNone/>
            </a:pPr>
            <a:endParaRPr lang="en-US" b="1" i="1" u="sng" baseline="0" dirty="0" smtClean="0"/>
          </a:p>
          <a:p>
            <a:pPr>
              <a:lnSpc>
                <a:spcPct val="200000"/>
              </a:lnSpc>
              <a:buNone/>
            </a:pPr>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One major problem in this study, as pointed out by Berry, </a:t>
            </a:r>
            <a:r>
              <a:rPr lang="en-US" b="1" i="1" u="sng" strike="sngStrike" dirty="0" err="1" smtClean="0"/>
              <a:t>Savoye</a:t>
            </a:r>
            <a:r>
              <a:rPr lang="en-US" b="1" i="1" u="sng" strike="sngStrike" dirty="0" smtClean="0"/>
              <a:t>, </a:t>
            </a:r>
            <a:r>
              <a:rPr lang="en-US" b="1" i="1" u="sng" strike="sngStrike" dirty="0" err="1" smtClean="0"/>
              <a:t>Melkus</a:t>
            </a:r>
            <a:r>
              <a:rPr lang="en-US" b="1" i="1" u="sng" strike="sngStrike" dirty="0" smtClean="0"/>
              <a:t>, and Grey </a:t>
            </a:r>
            <a:r>
              <a:rPr lang="en-US" dirty="0" smtClean="0"/>
              <a:t>(2007), is that the issue of obesity for overweight or obese children and adults has dramatically increased in the United States over the past </a:t>
            </a:r>
            <a:r>
              <a:rPr lang="en-US" b="1" i="1" u="sng" dirty="0" smtClean="0"/>
              <a:t>forty</a:t>
            </a:r>
            <a:r>
              <a:rPr lang="en-US" dirty="0" smtClean="0"/>
              <a:t> years among multiethnic families, including those of  Hispanic, Black, and Native American ethnicities. In addition, there is a correlation between obesity in children and adults and an increased risk for disease associated with obesity, such as pre-diabetes, impaired fasting glucose (IFG), type 2 diabetes, </a:t>
            </a:r>
            <a:r>
              <a:rPr lang="en-US" dirty="0" err="1" smtClean="0"/>
              <a:t>dyslipidemia</a:t>
            </a:r>
            <a:r>
              <a:rPr lang="en-US" dirty="0" smtClean="0"/>
              <a:t>, cardiovascular disease, sleep apnea, hypertension, and even depression (Berry, </a:t>
            </a:r>
            <a:r>
              <a:rPr lang="en-US" b="1" i="1" u="sng" strike="sngStrike" dirty="0" err="1" smtClean="0"/>
              <a:t>Savoye</a:t>
            </a:r>
            <a:r>
              <a:rPr lang="en-US" b="1" i="1" u="sng" strike="sngStrike" dirty="0" smtClean="0"/>
              <a:t> , </a:t>
            </a:r>
            <a:r>
              <a:rPr lang="en-US" b="1" i="1" u="sng" strike="sngStrike" dirty="0" err="1" smtClean="0"/>
              <a:t>Mekus</a:t>
            </a:r>
            <a:r>
              <a:rPr lang="en-US" b="1" i="1" u="sng" strike="sngStrike" dirty="0" smtClean="0"/>
              <a:t>, &amp; Grey</a:t>
            </a:r>
            <a:r>
              <a:rPr lang="en-US" dirty="0" smtClean="0"/>
              <a:t>, 2007). Hence, the United States may face a decrease in life expectancy because of obesity for the first time in two centuries (Berry et al., 2007). For this reason, Berry et al. (2007), introduces a behavioral intervention for multiethnic obese families, which includes coping skills training for an experimental and control group in a weight management program. With that said, researchers were able to study the effects of the coping skills training to see if this addition improved behaviors such as nutrition knowledge, exercise, interpersonal relationships, and stress management (Berry et al., 2007). </a:t>
            </a:r>
            <a:br>
              <a:rPr lang="en-US" dirty="0" smtClean="0"/>
            </a:br>
            <a:r>
              <a:rPr lang="en-US" dirty="0" smtClean="0"/>
              <a:t/>
            </a:r>
            <a:br>
              <a:rPr lang="en-US" dirty="0" smtClean="0"/>
            </a:br>
            <a:endParaRPr lang="en-US" dirty="0" smtClean="0"/>
          </a:p>
          <a:p>
            <a:r>
              <a:rPr lang="en-US" b="1" i="1" u="sng" dirty="0" smtClean="0"/>
              <a:t>Slide: Capitalization error…There is a little too much information on this slide. You risk losing</a:t>
            </a:r>
            <a:r>
              <a:rPr lang="en-US" b="1" i="1" u="sng" baseline="0" dirty="0" smtClean="0"/>
              <a:t> your audience’s attention. It’s all good information…just needs to be put on more than 1 slide.</a:t>
            </a:r>
          </a:p>
          <a:p>
            <a:endParaRPr lang="en-US" b="1" i="1" u="sng" dirty="0" smtClean="0"/>
          </a:p>
          <a:p>
            <a:r>
              <a:rPr lang="en-US" b="1" i="1" u="sng" dirty="0" smtClean="0"/>
              <a:t>Notes: After</a:t>
            </a:r>
            <a:r>
              <a:rPr lang="en-US" b="1" i="1" u="sng" baseline="0" dirty="0" smtClean="0"/>
              <a:t> the first in text and parenthetical citations on Slide/Notes page 2…you should use the formatting for subsequent citations (i.e., et al….)</a:t>
            </a:r>
            <a:endParaRPr lang="en-US" b="1" i="1" u="sng"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 the article, “An Intervention for Multiethnic Obese Parents and Overweight Children”, Berry, </a:t>
            </a:r>
            <a:r>
              <a:rPr lang="en-US" b="1" i="1" u="sng" strike="sngStrike" dirty="0" err="1" smtClean="0"/>
              <a:t>Savoye</a:t>
            </a:r>
            <a:r>
              <a:rPr lang="en-US" b="1" i="1" u="sng" strike="sngStrike" dirty="0" smtClean="0"/>
              <a:t>, </a:t>
            </a:r>
            <a:r>
              <a:rPr lang="en-US" b="1" i="1" u="sng" strike="sngStrike" dirty="0" err="1" smtClean="0"/>
              <a:t>Melkus</a:t>
            </a:r>
            <a:r>
              <a:rPr lang="en-US" b="1" i="1" u="sng" strike="sngStrike" dirty="0" smtClean="0"/>
              <a:t>, and Grey</a:t>
            </a:r>
            <a:r>
              <a:rPr lang="en-US" dirty="0" smtClean="0"/>
              <a:t> (2007) highlighted the fact that the purpose of this pilot study was to learn the effects of including coping skills training in a weight management program for obese multiethnic parents who have overweight children.</a:t>
            </a:r>
            <a:br>
              <a:rPr lang="en-US" dirty="0" smtClean="0"/>
            </a:br>
            <a:r>
              <a:rPr lang="en-US" dirty="0" smtClean="0"/>
              <a:t/>
            </a:r>
            <a:br>
              <a:rPr lang="en-US" dirty="0" smtClean="0"/>
            </a:br>
            <a:r>
              <a:rPr lang="en-US" dirty="0" smtClean="0"/>
              <a:t> 	 Berry et al. (2007) discussed one of the methods used in this study, coping skills training, which is a form of intervention based on the social learning theory and is used to develop self-efficacy. The study proved to be successful when dealing with nutrition and exercise improvement for Black and Hispanic children and parents, and female patients with type 1 diabetes; however, this study did not specifically aim for obese parents of overweight children (Berry</a:t>
            </a:r>
            <a:r>
              <a:rPr lang="en-US" b="1" i="1" u="sng" strike="sngStrike" dirty="0" smtClean="0"/>
              <a:t>, </a:t>
            </a:r>
            <a:r>
              <a:rPr lang="en-US" b="1" i="1" u="sng" strike="sngStrike" dirty="0" err="1" smtClean="0"/>
              <a:t>Savoye</a:t>
            </a:r>
            <a:r>
              <a:rPr lang="en-US" b="1" i="1" u="sng" strike="sngStrike" dirty="0" smtClean="0"/>
              <a:t>, </a:t>
            </a:r>
            <a:r>
              <a:rPr lang="en-US" b="1" i="1" u="sng" strike="sngStrike" dirty="0" err="1" smtClean="0"/>
              <a:t>Melkus</a:t>
            </a:r>
            <a:r>
              <a:rPr lang="en-US" b="1" i="1" u="sng" strike="sngStrike" dirty="0" smtClean="0"/>
              <a:t>, &amp; Grey</a:t>
            </a:r>
            <a:r>
              <a:rPr lang="en-US" dirty="0" smtClean="0"/>
              <a:t>, 2007). Regardless of how specifically the study aimed at obese parents of overweight children, the outcome of the study included an improvement in stress, self-efficacy, and behavior, which were all covered in the coping skills training in the weight management program (Berry et al., 2007). </a:t>
            </a:r>
            <a:br>
              <a:rPr lang="en-US" dirty="0" smtClean="0"/>
            </a:br>
            <a:r>
              <a:rPr lang="en-US" dirty="0" smtClean="0"/>
              <a:t/>
            </a:r>
            <a:br>
              <a:rPr lang="en-US" dirty="0" smtClean="0"/>
            </a:br>
            <a:endParaRPr lang="en-US" dirty="0" smtClean="0"/>
          </a:p>
          <a:p>
            <a:endParaRPr lang="en-US" dirty="0" smtClean="0"/>
          </a:p>
          <a:p>
            <a:r>
              <a:rPr lang="en-US" b="1" i="1" u="sng" dirty="0" smtClean="0"/>
              <a:t>Slide: Again, there is a</a:t>
            </a:r>
            <a:r>
              <a:rPr lang="en-US" b="1" i="1" u="sng" baseline="0" dirty="0" smtClean="0"/>
              <a:t> lot of information on this slide which might be best put on two slides.</a:t>
            </a:r>
          </a:p>
          <a:p>
            <a:r>
              <a:rPr lang="en-US" b="1" i="1" u="sng" baseline="0" dirty="0" smtClean="0"/>
              <a:t>Notes: Subsequent citation formatting errors (see previous comments)</a:t>
            </a:r>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0643">
              <a:defRPr/>
            </a:pPr>
            <a:r>
              <a:rPr lang="en-US" dirty="0" smtClean="0"/>
              <a:t>  	The researchers carried out this study to understand the results of parents and children who are obese or overweight, and the effects of using coping skills training in their weight management program compared to an absence of coping skills training (Berry, </a:t>
            </a:r>
            <a:r>
              <a:rPr lang="en-US" b="1" i="1" u="sng" strike="sngStrike" dirty="0" err="1" smtClean="0"/>
              <a:t>Savoye</a:t>
            </a:r>
            <a:r>
              <a:rPr lang="en-US" b="1" i="1" u="sng" strike="sngStrike" dirty="0" smtClean="0"/>
              <a:t>, </a:t>
            </a:r>
            <a:r>
              <a:rPr lang="en-US" b="1" i="1" u="sng" strike="sngStrike" dirty="0" err="1" smtClean="0"/>
              <a:t>Melkus</a:t>
            </a:r>
            <a:r>
              <a:rPr lang="en-US" b="1" i="1" u="sng" strike="sngStrike" dirty="0" smtClean="0"/>
              <a:t>, &amp; Grey</a:t>
            </a:r>
            <a:r>
              <a:rPr lang="en-US" dirty="0" smtClean="0"/>
              <a:t>, 2007). Berry, </a:t>
            </a:r>
            <a:r>
              <a:rPr lang="en-US" b="1" i="1" u="sng" strike="sngStrike" dirty="0" err="1" smtClean="0"/>
              <a:t>Savoye</a:t>
            </a:r>
            <a:r>
              <a:rPr lang="en-US" b="1" i="1" u="sng" strike="sngStrike" dirty="0" smtClean="0"/>
              <a:t>, </a:t>
            </a:r>
            <a:r>
              <a:rPr lang="en-US" b="1" i="1" u="sng" strike="sngStrike" dirty="0" err="1" smtClean="0"/>
              <a:t>Melkus</a:t>
            </a:r>
            <a:r>
              <a:rPr lang="en-US" b="1" i="1" u="sng" strike="sngStrike" dirty="0" smtClean="0"/>
              <a:t>, and Grey </a:t>
            </a:r>
            <a:r>
              <a:rPr lang="en-US" dirty="0" smtClean="0"/>
              <a:t>(2007) highlighted the fact that after the six-month period of the study, the parents in the experimental group had lowered their body fat percentage and body mass index, and increased the number of pedometer steps compared to those in the control group. In addition, the parents and children in the study significantly improved their interpersonal relationships, stress management, and behavior control using the coping skills training compared to those in the control group (Berry et al., 2007)  </a:t>
            </a:r>
            <a:r>
              <a:rPr lang="en-US" b="1" i="1" u="sng" dirty="0" smtClean="0"/>
              <a:t>Ending</a:t>
            </a:r>
            <a:r>
              <a:rPr lang="en-US" b="1" i="1" u="sng" baseline="0" dirty="0" smtClean="0"/>
              <a:t> punctuation is missing.</a:t>
            </a:r>
            <a:endParaRPr lang="en-US" b="1" i="1" u="sng"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According to Burns and Grove (2010)</a:t>
            </a:r>
            <a:r>
              <a:rPr lang="en-US" baseline="0" dirty="0" smtClean="0"/>
              <a:t> human rights are claims and demands that have been justified in the eyes of an individual or by the consensus of a group of individuals.  Having rights is necessary for the self-respect, dignity, and health of an individual.  Researchers and reviewers of research have an ethical responsibility to recognize and protect the rights of human research subjects.</a:t>
            </a:r>
          </a:p>
          <a:p>
            <a:r>
              <a:rPr lang="en-US" baseline="0" dirty="0" smtClean="0"/>
              <a:t>	</a:t>
            </a:r>
          </a:p>
          <a:p>
            <a:r>
              <a:rPr lang="en-US" baseline="0" dirty="0" smtClean="0"/>
              <a:t>	 After the approval for the protection of human subjects by Yale school of Nursing and Yale New Haven Hospital Institution Review Board, brochures were then given to provide a full description of the study.  After the parents reviewed the brochure and had interest in the study, they were encouraged to call the research office and come in contact with the principal investigator to answer any questions.  To be eligible, subjects were asked their height and weight and their BMI was calculated (</a:t>
            </a:r>
            <a:r>
              <a:rPr lang="en-US" dirty="0" smtClean="0"/>
              <a:t>Berry,</a:t>
            </a:r>
            <a:r>
              <a:rPr lang="en-US" baseline="0" dirty="0" smtClean="0"/>
              <a:t>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&amp; Grey, </a:t>
            </a:r>
            <a:r>
              <a:rPr lang="en-US" baseline="0" dirty="0" smtClean="0"/>
              <a:t>2007).   </a:t>
            </a:r>
            <a:r>
              <a:rPr lang="en-US" b="1" i="1" u="sng" baseline="0" dirty="0" smtClean="0"/>
              <a:t>The way this citation is placed infers that it is citing only the last sentence. The rest of the information in this section also needs to be cited.</a:t>
            </a:r>
          </a:p>
          <a:p>
            <a:endParaRPr lang="en-US" b="1" i="1" u="sng" baseline="0" dirty="0" smtClean="0"/>
          </a:p>
          <a:p>
            <a:endParaRPr lang="en-US" b="1" i="1" u="sng" baseline="0" dirty="0" smtClean="0"/>
          </a:p>
          <a:p>
            <a:r>
              <a:rPr lang="en-US" b="1" i="1" u="sng" baseline="0" dirty="0" smtClean="0"/>
              <a:t>Slide: Wrong tense of word </a:t>
            </a:r>
          </a:p>
          <a:p>
            <a:r>
              <a:rPr lang="en-US" b="1" i="1" u="sng" baseline="0" dirty="0" smtClean="0"/>
              <a:t>Notes: citation placement and formatting errors</a:t>
            </a:r>
          </a:p>
          <a:p>
            <a:endParaRPr lang="en-US" b="1" i="1" u="sng" baseline="0" dirty="0" smtClean="0"/>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An appointment was then scheduled with the PI to meet the parent and child to discuss the study and review the consent and child assent forms.  The participants consented and the children assented before the study began then they were “randomized by class, using the “sealed envelope technique” in blocks of 8-10 parent-child dyads to either the experimental group or the control group (</a:t>
            </a:r>
            <a:r>
              <a:rPr lang="en-US" dirty="0" smtClean="0"/>
              <a:t>Berry</a:t>
            </a:r>
            <a:r>
              <a:rPr lang="en-US" b="1" i="1" u="sng" strike="sngStrike" dirty="0" smtClean="0"/>
              <a:t>,</a:t>
            </a:r>
            <a:r>
              <a:rPr lang="en-US" b="1" i="1" u="sng" strike="sngStrike" baseline="0" dirty="0" smtClean="0"/>
              <a:t>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&amp; Grey</a:t>
            </a:r>
            <a:r>
              <a:rPr lang="en-US" baseline="0" dirty="0" smtClean="0"/>
              <a:t>, 2007).</a:t>
            </a:r>
          </a:p>
          <a:p>
            <a:endParaRPr lang="en-US" baseline="0" dirty="0" smtClean="0"/>
          </a:p>
          <a:p>
            <a:r>
              <a:rPr lang="en-US" dirty="0" smtClean="0"/>
              <a:t> 	According to Burns and Grove (2010)</a:t>
            </a:r>
            <a:r>
              <a:rPr lang="en-US" baseline="0" dirty="0" smtClean="0"/>
              <a:t> informed consent from human subjects is essential for the conduct of ethical research in the United States and internationally.  Informing is the transmission of essential ideas and content from the investigator to the prospective subject. Consent is the prospective subject’s agreement to participate in a study as a subject, which the subject reaches after assimilating essential information (Burns &amp; Grove, 2010).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Berry,</a:t>
            </a:r>
            <a:r>
              <a:rPr lang="en-US" baseline="0" dirty="0" smtClean="0"/>
              <a:t> </a:t>
            </a:r>
            <a:r>
              <a:rPr lang="en-US" b="1" i="1" u="sng" strike="sngStrike" baseline="0" dirty="0" smtClean="0"/>
              <a:t>Savoy, </a:t>
            </a:r>
            <a:r>
              <a:rPr lang="en-US" b="1" i="1" u="sng" strike="sngStrike" baseline="0" dirty="0" err="1" smtClean="0"/>
              <a:t>Melkus</a:t>
            </a:r>
            <a:r>
              <a:rPr lang="en-US" b="1" i="1" u="sng" strike="sngStrike" baseline="0" dirty="0" smtClean="0"/>
              <a:t> &amp; Grey </a:t>
            </a:r>
            <a:r>
              <a:rPr lang="en-US" baseline="0" dirty="0" smtClean="0"/>
              <a:t>(2007) highlighted the fact that there were promising strengths in the study, including the outcome of learned nutrition and exercise, which ultimately improved nutritional choices and increased physical activity. In addition, the implementation of behavioral interventions caused a decreased in sedentary activity.</a:t>
            </a:r>
          </a:p>
          <a:p>
            <a:endParaRPr lang="en-US" baseline="0" dirty="0" smtClean="0"/>
          </a:p>
          <a:p>
            <a:endParaRPr lang="en-US" baseline="0" dirty="0" smtClean="0"/>
          </a:p>
          <a:p>
            <a:endParaRPr lang="en-US" baseline="0" dirty="0" smtClean="0"/>
          </a:p>
          <a:p>
            <a:endParaRPr lang="en-US" baseline="0" dirty="0" smtClean="0"/>
          </a:p>
          <a:p>
            <a:r>
              <a:rPr lang="en-US" b="1" i="1" u="sng" baseline="0" dirty="0" smtClean="0"/>
              <a:t>The strength of a study has to do with the reliability and validity of its research methodology. While your discussion includes positive aspects for the participants, the discussion does not address what the study’s strengths are</a:t>
            </a:r>
            <a:r>
              <a:rPr lang="en-US" b="1" i="1" u="sng" baseline="0" dirty="0" smtClean="0"/>
              <a:t>. See discussion in Burns and Grove (2009).</a:t>
            </a:r>
            <a:endParaRPr lang="en-US" b="1" i="1" u="sng" baseline="0" dirty="0" smtClean="0"/>
          </a:p>
          <a:p>
            <a:endParaRPr lang="en-US" b="1" i="1" u="sng"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There was not any definitive evidence that the nutrition and exercise education program, an exercise program, and a CST program targeting obese multiethnic parents of overweight children would in the end deliver permanent results. The subjects and investigators are faced with the results not being their end product because it has the possibilities to always change with time. The investigators also ran into the issue with families moving and keeping track of their progress and accountability to the process (Berry</a:t>
            </a:r>
            <a:r>
              <a:rPr lang="en-US" b="1" i="1" u="sng" strike="sngStrike" baseline="0" dirty="0" smtClean="0"/>
              <a:t>, </a:t>
            </a:r>
            <a:r>
              <a:rPr lang="en-US" b="1" i="1" u="sng" strike="sngStrike" baseline="0" dirty="0" err="1" smtClean="0"/>
              <a:t>Savoye</a:t>
            </a:r>
            <a:r>
              <a:rPr lang="en-US" b="1" i="1" u="sng" strike="sngStrike" baseline="0" dirty="0" smtClean="0"/>
              <a:t>, </a:t>
            </a:r>
            <a:r>
              <a:rPr lang="en-US" b="1" i="1" u="sng" strike="sngStrike" baseline="0" dirty="0" err="1" smtClean="0"/>
              <a:t>Melkus</a:t>
            </a:r>
            <a:r>
              <a:rPr lang="en-US" b="1" i="1" u="sng" strike="sngStrike" baseline="0" dirty="0" smtClean="0"/>
              <a:t>, &amp; Grey</a:t>
            </a:r>
            <a:r>
              <a:rPr lang="en-US" baseline="0" dirty="0" smtClean="0"/>
              <a:t>, 2007). </a:t>
            </a:r>
            <a:r>
              <a:rPr lang="en-US" b="1" i="1" baseline="0" dirty="0" smtClean="0"/>
              <a:t>.</a:t>
            </a:r>
          </a:p>
          <a:p>
            <a:endParaRPr lang="en-US" baseline="0" dirty="0" smtClean="0"/>
          </a:p>
          <a:p>
            <a:endParaRPr lang="en-US" baseline="0" dirty="0" smtClean="0"/>
          </a:p>
          <a:p>
            <a:endParaRPr lang="en-US" baseline="0" dirty="0" smtClean="0"/>
          </a:p>
          <a:p>
            <a:r>
              <a:rPr lang="en-US" b="1" i="1" u="sng" baseline="0" dirty="0" smtClean="0"/>
              <a:t>Slide: I don’t see how the information in the slide relates to the study’s limitations.</a:t>
            </a:r>
          </a:p>
          <a:p>
            <a:endParaRPr lang="en-US" b="1" i="1" u="sng" baseline="0" dirty="0" smtClean="0"/>
          </a:p>
          <a:p>
            <a:r>
              <a:rPr lang="en-US" b="1" i="1" u="sng" baseline="0" dirty="0" smtClean="0"/>
              <a:t>Notes: Your discussion paraphrases (somewhat) the limitations discussed by Berry et al. (2007) on p. 69</a:t>
            </a:r>
            <a:r>
              <a:rPr lang="en-US" b="1" i="1" u="sng" baseline="0" dirty="0" smtClean="0"/>
              <a:t>. You needed to support your discussion with authoritative information from Burns and Grove.</a:t>
            </a:r>
            <a:endParaRPr lang="en-US" b="1" i="1" u="sng" baseline="0" dirty="0" smtClean="0"/>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C47595E-9178-4B28-BB74-0002A7549DFD}" type="datetimeFigureOut">
              <a:rPr lang="en-US" smtClean="0"/>
              <a:pPr/>
              <a:t>2/10/2011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C47595E-9178-4B28-BB74-0002A7549DFD}"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C47595E-9178-4B28-BB74-0002A7549DFD}" type="datetimeFigureOut">
              <a:rPr lang="en-US" smtClean="0"/>
              <a:pPr/>
              <a:t>2/10/2011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47595E-9178-4B28-BB74-0002A7549DFD}" type="datetimeFigureOut">
              <a:rPr lang="en-US" smtClean="0"/>
              <a:pPr/>
              <a:t>2/10/2011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47595E-9178-4B28-BB74-0002A7549DFD}" type="datetimeFigureOut">
              <a:rPr lang="en-US" smtClean="0"/>
              <a:pPr/>
              <a:t>2/10/2011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C47595E-9178-4B28-BB74-0002A7549DFD}" type="datetimeFigureOut">
              <a:rPr lang="en-US" smtClean="0"/>
              <a:pPr/>
              <a:t>2/10/2011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AA1E7AB-5C76-469F-86B9-22CD4149852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C47595E-9178-4B28-BB74-0002A7549DFD}" type="datetimeFigureOut">
              <a:rPr lang="en-US" smtClean="0"/>
              <a:pPr/>
              <a:t>2/10/2011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A1E7AB-5C76-469F-86B9-22CD4149852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ncbi.nlm.nih.gov/pmc/articles/PMC1945054/"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467600" cy="1828800"/>
          </a:xfrm>
        </p:spPr>
        <p:txBody>
          <a:bodyPr/>
          <a:lstStyle/>
          <a:p>
            <a:r>
              <a:rPr lang="en-US" dirty="0" smtClean="0"/>
              <a:t>Quantitative Research </a:t>
            </a:r>
            <a:endParaRPr lang="en-US" dirty="0"/>
          </a:p>
        </p:txBody>
      </p:sp>
      <p:sp>
        <p:nvSpPr>
          <p:cNvPr id="3" name="Subtitle 2"/>
          <p:cNvSpPr>
            <a:spLocks noGrp="1"/>
          </p:cNvSpPr>
          <p:nvPr>
            <p:ph type="subTitle" idx="1"/>
          </p:nvPr>
        </p:nvSpPr>
        <p:spPr>
          <a:xfrm>
            <a:off x="533400" y="2209800"/>
            <a:ext cx="7854696" cy="2819400"/>
          </a:xfrm>
        </p:spPr>
        <p:txBody>
          <a:bodyPr/>
          <a:lstStyle/>
          <a:p>
            <a:r>
              <a:rPr lang="en-US" dirty="0" smtClean="0"/>
              <a:t> </a:t>
            </a:r>
            <a:endParaRPr lang="en-US" dirty="0"/>
          </a:p>
        </p:txBody>
      </p:sp>
      <p:sp>
        <p:nvSpPr>
          <p:cNvPr id="5" name="TextBox 4"/>
          <p:cNvSpPr txBox="1"/>
          <p:nvPr/>
        </p:nvSpPr>
        <p:spPr>
          <a:xfrm>
            <a:off x="1600200" y="1981200"/>
            <a:ext cx="6781800" cy="3416320"/>
          </a:xfrm>
          <a:prstGeom prst="rect">
            <a:avLst/>
          </a:prstGeom>
          <a:noFill/>
        </p:spPr>
        <p:txBody>
          <a:bodyPr wrap="square" rtlCol="0">
            <a:spAutoFit/>
          </a:bodyPr>
          <a:lstStyle/>
          <a:p>
            <a:pPr algn="ctr"/>
            <a:r>
              <a:rPr lang="en-US" sz="2400" dirty="0" smtClean="0"/>
              <a:t>  Natalie </a:t>
            </a:r>
            <a:r>
              <a:rPr lang="en-US" sz="2400" dirty="0" err="1" smtClean="0"/>
              <a:t>Houlihan</a:t>
            </a:r>
            <a:endParaRPr lang="en-US" sz="2400" dirty="0" smtClean="0"/>
          </a:p>
          <a:p>
            <a:pPr algn="ctr"/>
            <a:r>
              <a:rPr lang="en-US" sz="2400" dirty="0" smtClean="0"/>
              <a:t>  Valorre Harmon</a:t>
            </a:r>
          </a:p>
          <a:p>
            <a:pPr algn="ctr"/>
            <a:r>
              <a:rPr lang="en-US" sz="2400" dirty="0" smtClean="0"/>
              <a:t>  Jenna Gustafson</a:t>
            </a:r>
          </a:p>
          <a:p>
            <a:pPr algn="ctr"/>
            <a:r>
              <a:rPr lang="en-US" sz="2400" dirty="0" smtClean="0"/>
              <a:t>    Andrea Williams</a:t>
            </a:r>
          </a:p>
          <a:p>
            <a:pPr algn="ctr"/>
            <a:r>
              <a:rPr lang="en-US" sz="2400" dirty="0" err="1" smtClean="0"/>
              <a:t>Fadie</a:t>
            </a:r>
            <a:r>
              <a:rPr lang="en-US" sz="2400" dirty="0" smtClean="0"/>
              <a:t> </a:t>
            </a:r>
            <a:r>
              <a:rPr lang="en-US" sz="2400" dirty="0" err="1" smtClean="0"/>
              <a:t>Akileh</a:t>
            </a:r>
            <a:r>
              <a:rPr lang="en-US" sz="2400" dirty="0" smtClean="0"/>
              <a:t> </a:t>
            </a:r>
          </a:p>
          <a:p>
            <a:pPr algn="ctr"/>
            <a:endParaRPr lang="en-US" sz="2400" dirty="0" smtClean="0"/>
          </a:p>
          <a:p>
            <a:pPr algn="ctr"/>
            <a:r>
              <a:rPr lang="en-US" sz="2400" dirty="0" smtClean="0"/>
              <a:t>Lakeview College of Nursing</a:t>
            </a:r>
          </a:p>
          <a:p>
            <a:pPr algn="ctr"/>
            <a:r>
              <a:rPr lang="en-US" sz="2400" dirty="0" smtClean="0"/>
              <a:t>N203: Nursing Research</a:t>
            </a:r>
          </a:p>
          <a:p>
            <a:pPr algn="ctr"/>
            <a:r>
              <a:rPr lang="en-US" sz="2400" dirty="0" smtClean="0"/>
              <a:t>February 8, 2010</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dirty="0" smtClean="0">
                <a:latin typeface="Times New Roman"/>
                <a:cs typeface="Times New Roman"/>
              </a:rPr>
              <a:t>                Study Design</a:t>
            </a:r>
            <a:endParaRPr lang="en-US" dirty="0"/>
          </a:p>
        </p:txBody>
      </p:sp>
      <p:sp>
        <p:nvSpPr>
          <p:cNvPr id="3" name="Content Placeholder 2"/>
          <p:cNvSpPr>
            <a:spLocks noGrp="1"/>
          </p:cNvSpPr>
          <p:nvPr>
            <p:ph idx="1"/>
          </p:nvPr>
        </p:nvSpPr>
        <p:spPr/>
        <p:txBody>
          <a:bodyPr/>
          <a:lstStyle/>
          <a:p>
            <a:r>
              <a:rPr lang="en-US" sz="3200" dirty="0" smtClean="0">
                <a:latin typeface="Times New Roman"/>
                <a:cs typeface="Times New Roman"/>
              </a:rPr>
              <a:t>Quantitative Research Study</a:t>
            </a:r>
          </a:p>
          <a:p>
            <a:pPr lvl="1"/>
            <a:r>
              <a:rPr lang="en-US" sz="3200" dirty="0" smtClean="0">
                <a:latin typeface="Times New Roman"/>
                <a:cs typeface="Times New Roman"/>
              </a:rPr>
              <a:t>Classical Experimental Design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a:cs typeface="Times New Roman"/>
              </a:rPr>
              <a:t>Sample</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80 parent child dyads  </a:t>
            </a:r>
          </a:p>
          <a:p>
            <a:r>
              <a:rPr lang="en-US" sz="2400" dirty="0" smtClean="0">
                <a:latin typeface="Times New Roman"/>
                <a:cs typeface="Times New Roman"/>
              </a:rPr>
              <a:t>Criteria for parents to meet: BMI ≥ 25</a:t>
            </a:r>
          </a:p>
          <a:p>
            <a:r>
              <a:rPr lang="en-US" sz="2400" dirty="0" smtClean="0">
                <a:latin typeface="Times New Roman"/>
                <a:cs typeface="Times New Roman"/>
              </a:rPr>
              <a:t>Parents and children were able to read, write, and speak English.</a:t>
            </a:r>
          </a:p>
          <a:p>
            <a:r>
              <a:rPr lang="en-US" sz="2400" dirty="0" smtClean="0">
                <a:latin typeface="Times New Roman"/>
                <a:cs typeface="Times New Roman"/>
              </a:rPr>
              <a:t>The sample size was not large enough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Data Collection</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Data collected at baseline, 3 months, and 6 months</a:t>
            </a:r>
          </a:p>
          <a:p>
            <a:r>
              <a:rPr lang="en-US" sz="2400" dirty="0" smtClean="0">
                <a:latin typeface="Times New Roman"/>
                <a:cs typeface="Times New Roman"/>
              </a:rPr>
              <a:t>Trained research assistants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Analysis of Data</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Statistical Package for the Social Sciences (SPSS) database </a:t>
            </a:r>
          </a:p>
          <a:p>
            <a:r>
              <a:rPr lang="en-US" sz="2400" dirty="0" smtClean="0">
                <a:latin typeface="Times New Roman"/>
                <a:cs typeface="Times New Roman"/>
              </a:rPr>
              <a:t>Version 13.0 of the SPSS </a:t>
            </a:r>
          </a:p>
          <a:p>
            <a:r>
              <a:rPr lang="en-US" sz="2400" dirty="0" smtClean="0">
                <a:latin typeface="Times New Roman"/>
                <a:cs typeface="Times New Roman"/>
              </a:rPr>
              <a:t>Chi-square and the t-tests  </a:t>
            </a:r>
          </a:p>
          <a:p>
            <a:r>
              <a:rPr lang="en-US" sz="2400" dirty="0" smtClean="0">
                <a:latin typeface="Times New Roman"/>
                <a:cs typeface="Times New Roman"/>
              </a:rPr>
              <a:t>Analysis of variance (ANOVA)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5684520"/>
          </a:xfrm>
        </p:spPr>
        <p:txBody>
          <a:bodyPr>
            <a:normAutofit lnSpcReduction="10000"/>
          </a:bodyPr>
          <a:lstStyle/>
          <a:p>
            <a:r>
              <a:rPr lang="en-US" sz="1900" dirty="0" smtClean="0">
                <a:latin typeface="Times New Roman"/>
                <a:cs typeface="Times New Roman"/>
              </a:rPr>
              <a:t>At 6 months: </a:t>
            </a:r>
          </a:p>
          <a:p>
            <a:pPr lvl="1"/>
            <a:r>
              <a:rPr lang="en-US" sz="1900" dirty="0" smtClean="0">
                <a:latin typeface="Times New Roman"/>
                <a:cs typeface="Times New Roman"/>
              </a:rPr>
              <a:t>The BMI (p = .003) and BFP (p = .02) of the experimental group had significantly lowered.</a:t>
            </a:r>
          </a:p>
          <a:p>
            <a:pPr lvl="1"/>
            <a:r>
              <a:rPr lang="en-US" sz="1900" dirty="0" smtClean="0">
                <a:latin typeface="Times New Roman"/>
                <a:cs typeface="Times New Roman"/>
              </a:rPr>
              <a:t>The experiment group increased their pedometer steps (p = 0.3).</a:t>
            </a:r>
          </a:p>
          <a:p>
            <a:pPr lvl="1"/>
            <a:r>
              <a:rPr lang="en-US" sz="1900" dirty="0" smtClean="0">
                <a:latin typeface="Times New Roman"/>
                <a:cs typeface="Times New Roman"/>
              </a:rPr>
              <a:t>The parents showed an improvement in:</a:t>
            </a:r>
          </a:p>
          <a:p>
            <a:pPr lvl="2"/>
            <a:r>
              <a:rPr lang="en-US" sz="1900" dirty="0" smtClean="0">
                <a:latin typeface="Times New Roman"/>
                <a:cs typeface="Times New Roman"/>
              </a:rPr>
              <a:t>Interpersonal relationships (p = .04) </a:t>
            </a:r>
          </a:p>
          <a:p>
            <a:pPr lvl="2"/>
            <a:r>
              <a:rPr lang="en-US" sz="1900" dirty="0" smtClean="0">
                <a:latin typeface="Times New Roman"/>
                <a:cs typeface="Times New Roman"/>
              </a:rPr>
              <a:t>Behavior control (p = .04)</a:t>
            </a:r>
          </a:p>
          <a:p>
            <a:pPr lvl="2"/>
            <a:r>
              <a:rPr lang="en-US" sz="1900" dirty="0" smtClean="0">
                <a:latin typeface="Times New Roman"/>
                <a:cs typeface="Times New Roman"/>
              </a:rPr>
              <a:t>Stress Management (p = .05)</a:t>
            </a:r>
          </a:p>
          <a:p>
            <a:pPr lvl="1"/>
            <a:r>
              <a:rPr lang="en-US" sz="1900" dirty="0" smtClean="0">
                <a:latin typeface="Times New Roman"/>
                <a:cs typeface="Times New Roman"/>
              </a:rPr>
              <a:t>The parents showed trends toward improved:</a:t>
            </a:r>
          </a:p>
          <a:p>
            <a:pPr lvl="2"/>
            <a:r>
              <a:rPr lang="en-US" sz="1900" dirty="0" smtClean="0">
                <a:latin typeface="Times New Roman"/>
                <a:cs typeface="Times New Roman"/>
              </a:rPr>
              <a:t>Nutrition (p = .06)</a:t>
            </a:r>
          </a:p>
          <a:p>
            <a:pPr lvl="2"/>
            <a:r>
              <a:rPr lang="en-US" sz="1900" dirty="0" smtClean="0">
                <a:latin typeface="Times New Roman"/>
                <a:cs typeface="Times New Roman"/>
              </a:rPr>
              <a:t>Physical Activity  (p = .1)</a:t>
            </a:r>
          </a:p>
          <a:p>
            <a:pPr lvl="2"/>
            <a:r>
              <a:rPr lang="en-US" sz="1900" dirty="0" smtClean="0">
                <a:latin typeface="Times New Roman"/>
                <a:cs typeface="Times New Roman"/>
              </a:rPr>
              <a:t>Health responsibility (p = .3) </a:t>
            </a:r>
          </a:p>
          <a:p>
            <a:pPr lvl="2"/>
            <a:r>
              <a:rPr lang="en-US" sz="1900" dirty="0" smtClean="0">
                <a:latin typeface="Times New Roman"/>
                <a:cs typeface="Times New Roman"/>
              </a:rPr>
              <a:t>Negative affect eating (p = .06)</a:t>
            </a:r>
          </a:p>
          <a:p>
            <a:pPr lvl="2"/>
            <a:r>
              <a:rPr lang="en-US" sz="1900" dirty="0" smtClean="0">
                <a:latin typeface="Times New Roman"/>
                <a:cs typeface="Times New Roman"/>
              </a:rPr>
              <a:t>Socially acceptable eating (p = .08)</a:t>
            </a:r>
          </a:p>
          <a:p>
            <a:pPr lvl="2"/>
            <a:r>
              <a:rPr lang="en-US" sz="1900" dirty="0" smtClean="0">
                <a:latin typeface="Times New Roman"/>
                <a:cs typeface="Times New Roman"/>
              </a:rPr>
              <a:t>Problem solving (p = .06)</a:t>
            </a:r>
          </a:p>
          <a:p>
            <a:pPr lvl="2"/>
            <a:r>
              <a:rPr lang="en-US" sz="1900" dirty="0" smtClean="0">
                <a:latin typeface="Times New Roman"/>
                <a:cs typeface="Times New Roman"/>
              </a:rPr>
              <a:t>General family functioning (p = .2)</a:t>
            </a:r>
          </a:p>
          <a:p>
            <a:pPr lvl="2"/>
            <a:r>
              <a:rPr lang="en-US" sz="1900" dirty="0" smtClean="0">
                <a:latin typeface="Times New Roman"/>
                <a:cs typeface="Times New Roman"/>
              </a:rPr>
              <a:t>Family roles (p = .3)</a:t>
            </a:r>
          </a:p>
          <a:p>
            <a:endParaRPr lang="en-US" dirty="0"/>
          </a:p>
        </p:txBody>
      </p:sp>
      <p:sp>
        <p:nvSpPr>
          <p:cNvPr id="4" name="Rectangle 3"/>
          <p:cNvSpPr/>
          <p:nvPr/>
        </p:nvSpPr>
        <p:spPr>
          <a:xfrm>
            <a:off x="3352800" y="0"/>
            <a:ext cx="3343738" cy="861774"/>
          </a:xfrm>
          <a:prstGeom prst="rect">
            <a:avLst/>
          </a:prstGeom>
        </p:spPr>
        <p:txBody>
          <a:bodyPr wrap="square">
            <a:spAutoFit/>
          </a:bodyPr>
          <a:lstStyle/>
          <a:p>
            <a:r>
              <a:rPr lang="en-US" sz="5000" dirty="0" smtClean="0">
                <a:solidFill>
                  <a:srgbClr val="C9C2D1"/>
                </a:solidFill>
                <a:latin typeface="Calibri"/>
                <a:ea typeface="+mj-ea"/>
                <a:cs typeface="+mj-cs"/>
              </a:rPr>
              <a:t>Results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Continued</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At 6 months the experimental children:</a:t>
            </a:r>
          </a:p>
          <a:p>
            <a:pPr lvl="1"/>
            <a:r>
              <a:rPr lang="en-US" dirty="0" smtClean="0">
                <a:latin typeface="Times New Roman"/>
                <a:cs typeface="Times New Roman"/>
              </a:rPr>
              <a:t> Demonstrated trends toward decreased BMI (p = .08) and BFP (p = .1).</a:t>
            </a:r>
          </a:p>
          <a:p>
            <a:pPr lvl="1"/>
            <a:r>
              <a:rPr lang="en-US" dirty="0" smtClean="0">
                <a:latin typeface="Times New Roman"/>
                <a:cs typeface="Times New Roman"/>
              </a:rPr>
              <a:t>Increased pedometer steps (p = .2)</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 of Study</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CST had a positive effect</a:t>
            </a:r>
          </a:p>
          <a:p>
            <a:r>
              <a:rPr lang="en-US" sz="2400" dirty="0" smtClean="0">
                <a:latin typeface="Times New Roman"/>
                <a:cs typeface="Times New Roman"/>
              </a:rPr>
              <a:t>The experimental parents and children group had more positive outcomes. </a:t>
            </a:r>
          </a:p>
          <a:p>
            <a:r>
              <a:rPr lang="en-US" sz="2400" dirty="0" smtClean="0">
                <a:latin typeface="Times New Roman"/>
                <a:cs typeface="Times New Roman"/>
              </a:rPr>
              <a:t>NEEP and exercise training improved outcomes in both groups.</a:t>
            </a:r>
          </a:p>
          <a:p>
            <a:r>
              <a:rPr lang="en-US" sz="2400" dirty="0" smtClean="0">
                <a:latin typeface="Times New Roman"/>
                <a:cs typeface="Times New Roman"/>
              </a:rPr>
              <a:t>Drop out rates and loss to follow-up</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Research Question</a:t>
            </a:r>
            <a:endParaRPr lang="en-US" dirty="0"/>
          </a:p>
        </p:txBody>
      </p:sp>
      <p:sp>
        <p:nvSpPr>
          <p:cNvPr id="3" name="Content Placeholder 2"/>
          <p:cNvSpPr>
            <a:spLocks noGrp="1"/>
          </p:cNvSpPr>
          <p:nvPr>
            <p:ph idx="1"/>
          </p:nvPr>
        </p:nvSpPr>
        <p:spPr/>
        <p:txBody>
          <a:bodyPr>
            <a:normAutofit/>
          </a:bodyPr>
          <a:lstStyle/>
          <a:p>
            <a:r>
              <a:rPr lang="en-US" dirty="0" smtClean="0"/>
              <a:t>Must identify research purpose</a:t>
            </a:r>
          </a:p>
          <a:p>
            <a:pPr lvl="1"/>
            <a:r>
              <a:rPr lang="en-US" dirty="0" smtClean="0"/>
              <a:t>Define problem </a:t>
            </a:r>
          </a:p>
          <a:p>
            <a:pPr lvl="1"/>
            <a:r>
              <a:rPr lang="en-US" dirty="0" smtClean="0"/>
              <a:t>Generate goal to reduce problem</a:t>
            </a:r>
          </a:p>
          <a:p>
            <a:r>
              <a:rPr lang="en-US" dirty="0" smtClean="0"/>
              <a:t>Research purpose leads </a:t>
            </a:r>
            <a:r>
              <a:rPr lang="en-US" dirty="0" smtClean="0">
                <a:solidFill>
                  <a:srgbClr val="FF0000"/>
                </a:solidFill>
              </a:rPr>
              <a:t>to (?)</a:t>
            </a:r>
          </a:p>
          <a:p>
            <a:pPr>
              <a:buNone/>
            </a:pPr>
            <a:r>
              <a:rPr lang="en-US" dirty="0" smtClean="0"/>
              <a:t>	-development of research question</a:t>
            </a:r>
          </a:p>
          <a:p>
            <a:pPr>
              <a:buNone/>
            </a:pPr>
            <a:r>
              <a:rPr lang="en-US" dirty="0" smtClean="0"/>
              <a:t>	-type of study</a:t>
            </a:r>
          </a:p>
          <a:p>
            <a:pPr>
              <a:buNone/>
            </a:pPr>
            <a:r>
              <a:rPr lang="en-US" dirty="0" smtClean="0"/>
              <a:t>	-variables</a:t>
            </a:r>
          </a:p>
          <a:p>
            <a:pPr>
              <a:buNone/>
            </a:pPr>
            <a:r>
              <a:rPr lang="en-US" dirty="0" smtClean="0"/>
              <a:t>	-population</a:t>
            </a:r>
          </a:p>
          <a:p>
            <a:pPr>
              <a:buNone/>
            </a:pPr>
            <a:r>
              <a:rPr lang="en-US" dirty="0" smtClean="0"/>
              <a:t>	-setting</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Research Question</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To understand the effects of coping skills training among multiethnic parents.</a:t>
            </a:r>
          </a:p>
          <a:p>
            <a:pPr>
              <a:buNone/>
            </a:pPr>
            <a:r>
              <a:rPr lang="en-US" sz="2800" dirty="0" smtClean="0"/>
              <a:t>	-be a successful intervention by: </a:t>
            </a:r>
          </a:p>
          <a:p>
            <a:pPr>
              <a:buNone/>
            </a:pPr>
            <a:r>
              <a:rPr lang="en-US" sz="2800" dirty="0" smtClean="0"/>
              <a:t>		-increasing knowledge</a:t>
            </a:r>
          </a:p>
          <a:p>
            <a:pPr>
              <a:buNone/>
            </a:pPr>
            <a:r>
              <a:rPr lang="en-US" sz="2800" dirty="0" smtClean="0"/>
              <a:t>	 -reducing weight in parent and child </a:t>
            </a:r>
          </a:p>
          <a:p>
            <a:pPr>
              <a:buNone/>
            </a:pPr>
            <a:r>
              <a:rPr lang="en-US" sz="2800" dirty="0" smtClean="0"/>
              <a:t>	</a:t>
            </a:r>
          </a:p>
          <a:p>
            <a:pPr>
              <a:buNone/>
            </a:pPr>
            <a:r>
              <a:rPr lang="en-US" sz="2800" dirty="0" smtClean="0"/>
              <a:t>-Population: Obese multiethnic parents with children in weight management</a:t>
            </a:r>
          </a:p>
          <a:p>
            <a:pPr>
              <a:buNone/>
            </a:pPr>
            <a:r>
              <a:rPr lang="en-US" sz="2800" dirty="0" smtClean="0"/>
              <a:t>-Setting-Weight management program</a:t>
            </a:r>
          </a:p>
          <a:p>
            <a:pPr>
              <a:buNone/>
            </a:pPr>
            <a:r>
              <a:rPr lang="en-US" sz="2800" dirty="0" smtClean="0"/>
              <a:t>-Study- Quantitative</a:t>
            </a:r>
          </a:p>
          <a:p>
            <a:pPr>
              <a:buNone/>
            </a:pPr>
            <a:r>
              <a:rPr lang="en-US" sz="2800" dirty="0" smtClean="0"/>
              <a:t>-Variables-see next slide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rmAutofit fontScale="90000"/>
          </a:bodyPr>
          <a:lstStyle/>
          <a:p>
            <a:pPr algn="ctr"/>
            <a:r>
              <a:rPr lang="en-US" dirty="0" smtClean="0"/>
              <a:t>                                            Independent &amp; Dependent Variables</a:t>
            </a:r>
            <a:endParaRPr lang="en-US" dirty="0"/>
          </a:p>
        </p:txBody>
      </p:sp>
      <p:sp>
        <p:nvSpPr>
          <p:cNvPr id="3" name="Content Placeholder 2"/>
          <p:cNvSpPr>
            <a:spLocks noGrp="1"/>
          </p:cNvSpPr>
          <p:nvPr>
            <p:ph idx="1"/>
          </p:nvPr>
        </p:nvSpPr>
        <p:spPr>
          <a:xfrm>
            <a:off x="457200" y="1447800"/>
            <a:ext cx="8229600" cy="5410200"/>
          </a:xfrm>
        </p:spPr>
        <p:txBody>
          <a:bodyPr>
            <a:normAutofit fontScale="32500" lnSpcReduction="20000"/>
          </a:bodyPr>
          <a:lstStyle/>
          <a:p>
            <a:r>
              <a:rPr lang="en-US" sz="7400" dirty="0" smtClean="0"/>
              <a:t>Independent Variable </a:t>
            </a:r>
          </a:p>
          <a:p>
            <a:pPr lvl="1">
              <a:buNone/>
            </a:pPr>
            <a:r>
              <a:rPr lang="en-US" sz="7400" dirty="0" smtClean="0"/>
              <a:t>-Stimulus or activity affecting dependent variable </a:t>
            </a:r>
          </a:p>
          <a:p>
            <a:pPr>
              <a:buNone/>
            </a:pPr>
            <a:endParaRPr lang="en-US" sz="7400" dirty="0" smtClean="0"/>
          </a:p>
          <a:p>
            <a:pPr>
              <a:buNone/>
            </a:pPr>
            <a:r>
              <a:rPr lang="en-US" sz="7400" dirty="0" smtClean="0"/>
              <a:t> </a:t>
            </a:r>
          </a:p>
          <a:p>
            <a:r>
              <a:rPr lang="en-US" sz="7400" dirty="0" smtClean="0"/>
              <a:t>Dependent Variable</a:t>
            </a:r>
          </a:p>
          <a:p>
            <a:pPr marL="342900" lvl="1" indent="-342900">
              <a:buNone/>
            </a:pPr>
            <a:r>
              <a:rPr lang="en-US" sz="7400" dirty="0" smtClean="0"/>
              <a:t>	-Response, behavior, or outcome</a:t>
            </a:r>
          </a:p>
          <a:p>
            <a:pPr>
              <a:buNone/>
            </a:pPr>
            <a:endParaRPr lang="en-US" sz="7400" dirty="0" smtClean="0"/>
          </a:p>
          <a:p>
            <a:endParaRPr lang="en-US" sz="7400" dirty="0" smtClean="0"/>
          </a:p>
          <a:p>
            <a:endParaRPr lang="en-US" sz="7400" dirty="0" smtClean="0"/>
          </a:p>
          <a:p>
            <a:r>
              <a:rPr lang="en-US" sz="7400" dirty="0" smtClean="0"/>
              <a:t>In Berry et al (2007) study </a:t>
            </a:r>
          </a:p>
          <a:p>
            <a:pPr>
              <a:buNone/>
            </a:pPr>
            <a:r>
              <a:rPr lang="en-US" sz="7400" dirty="0" smtClean="0"/>
              <a:t>	-Independent variable: Coping Skills Training </a:t>
            </a:r>
          </a:p>
          <a:p>
            <a:pPr>
              <a:buNone/>
            </a:pPr>
            <a:r>
              <a:rPr lang="en-US" sz="7400" dirty="0" smtClean="0"/>
              <a:t>	-Dependent variable: improved health behaviors   </a:t>
            </a:r>
          </a:p>
          <a:p>
            <a:pPr>
              <a:buNone/>
            </a:pPr>
            <a:r>
              <a:rPr lang="en-US" sz="7400" dirty="0" smtClean="0"/>
              <a:t>		among multiethnic parents with obese children.</a:t>
            </a:r>
          </a:p>
          <a:p>
            <a:pPr>
              <a:buNone/>
            </a:pPr>
            <a:endParaRPr lang="en-US" dirty="0" smtClean="0"/>
          </a:p>
          <a:p>
            <a:pPr>
              <a:buNone/>
            </a:pPr>
            <a:endParaRPr lang="en-US" sz="72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990600"/>
          </a:xfrm>
        </p:spPr>
        <p:txBody>
          <a:bodyPr/>
          <a:lstStyle/>
          <a:p>
            <a:pPr algn="ctr"/>
            <a:r>
              <a:rPr lang="en-US" dirty="0" smtClean="0"/>
              <a:t>Introduction/Objectives</a:t>
            </a:r>
            <a:endParaRPr lang="en-US" dirty="0"/>
          </a:p>
        </p:txBody>
      </p:sp>
      <p:sp>
        <p:nvSpPr>
          <p:cNvPr id="3" name="Subtitle 2"/>
          <p:cNvSpPr>
            <a:spLocks noGrp="1"/>
          </p:cNvSpPr>
          <p:nvPr>
            <p:ph type="subTitle" idx="1"/>
          </p:nvPr>
        </p:nvSpPr>
        <p:spPr>
          <a:xfrm>
            <a:off x="457200" y="838200"/>
            <a:ext cx="7854696" cy="6019800"/>
          </a:xfrm>
        </p:spPr>
        <p:txBody>
          <a:bodyPr>
            <a:normAutofit/>
          </a:bodyPr>
          <a:lstStyle/>
          <a:p>
            <a:pPr algn="l">
              <a:buFont typeface="Wingdings" pitchFamily="2" charset="2"/>
              <a:buChar char="v"/>
            </a:pPr>
            <a:r>
              <a:rPr lang="en-US" dirty="0" smtClean="0"/>
              <a:t>The study, “An </a:t>
            </a:r>
            <a:r>
              <a:rPr lang="en-US" dirty="0" smtClean="0">
                <a:solidFill>
                  <a:srgbClr val="FF0000"/>
                </a:solidFill>
              </a:rPr>
              <a:t>i</a:t>
            </a:r>
            <a:r>
              <a:rPr lang="en-US" dirty="0" smtClean="0"/>
              <a:t>ntervention for Multiethnic Obese Parents and Overweight Children</a:t>
            </a:r>
            <a:r>
              <a:rPr lang="en-US" dirty="0" smtClean="0">
                <a:solidFill>
                  <a:srgbClr val="FF0000"/>
                </a:solidFill>
              </a:rPr>
              <a:t>” ,</a:t>
            </a:r>
            <a:r>
              <a:rPr lang="en-US" dirty="0" smtClean="0"/>
              <a:t> as well as evidence from Burns and Grove discuss the </a:t>
            </a:r>
            <a:r>
              <a:rPr lang="en-US" b="1" u="sng" dirty="0" smtClean="0"/>
              <a:t>objectives:</a:t>
            </a:r>
            <a:r>
              <a:rPr lang="en-US" b="1" dirty="0" smtClean="0"/>
              <a:t> </a:t>
            </a:r>
          </a:p>
          <a:p>
            <a:pPr algn="l"/>
            <a:endParaRPr lang="en-US" b="1" dirty="0" smtClean="0"/>
          </a:p>
          <a:p>
            <a:pPr algn="l">
              <a:buFont typeface="Arial" pitchFamily="34" charset="0"/>
              <a:buChar char="•"/>
            </a:pPr>
            <a:r>
              <a:rPr lang="en-US" dirty="0" smtClean="0"/>
              <a:t> Purpose and main research question in study</a:t>
            </a:r>
          </a:p>
          <a:p>
            <a:pPr algn="l">
              <a:buFont typeface="Arial" pitchFamily="34" charset="0"/>
              <a:buChar char="•"/>
            </a:pPr>
            <a:r>
              <a:rPr lang="en-US" dirty="0" smtClean="0"/>
              <a:t>Independent and dependant variables</a:t>
            </a:r>
          </a:p>
          <a:p>
            <a:pPr algn="l">
              <a:buFont typeface="Arial" pitchFamily="34" charset="0"/>
              <a:buChar char="•"/>
            </a:pPr>
            <a:r>
              <a:rPr lang="en-US" dirty="0" smtClean="0"/>
              <a:t>Sample size </a:t>
            </a:r>
          </a:p>
          <a:p>
            <a:pPr algn="l">
              <a:buFont typeface="Arial" pitchFamily="34" charset="0"/>
              <a:buChar char="•"/>
            </a:pPr>
            <a:r>
              <a:rPr lang="en-US" dirty="0" smtClean="0"/>
              <a:t>Data collection and analysis</a:t>
            </a:r>
          </a:p>
          <a:p>
            <a:pPr algn="l">
              <a:buFont typeface="Arial" pitchFamily="34" charset="0"/>
              <a:buChar char="•"/>
            </a:pPr>
            <a:r>
              <a:rPr lang="en-US" dirty="0" smtClean="0"/>
              <a:t>Human rights protection</a:t>
            </a:r>
          </a:p>
          <a:p>
            <a:pPr algn="l">
              <a:buFont typeface="Arial" pitchFamily="34" charset="0"/>
              <a:buChar char="•"/>
            </a:pPr>
            <a:r>
              <a:rPr lang="en-US" dirty="0" smtClean="0"/>
              <a:t>Strengths/limitations of study</a:t>
            </a:r>
          </a:p>
          <a:p>
            <a:pPr algn="l">
              <a:buFont typeface="Arial" pitchFamily="34" charset="0"/>
              <a:buChar char="•"/>
            </a:pPr>
            <a:r>
              <a:rPr lang="en-US" dirty="0" smtClean="0"/>
              <a:t>Importance in nursing</a:t>
            </a:r>
          </a:p>
          <a:p>
            <a:pPr algn="l">
              <a:buFont typeface="Arial" pitchFamily="34" charset="0"/>
              <a:buChar char="•"/>
            </a:pPr>
            <a:r>
              <a:rPr lang="en-US" dirty="0" smtClean="0"/>
              <a:t>Quantitative research process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Literature Review Support   </a:t>
            </a:r>
            <a:endParaRPr lang="en-US" dirty="0"/>
          </a:p>
        </p:txBody>
      </p:sp>
      <p:sp>
        <p:nvSpPr>
          <p:cNvPr id="3" name="Content Placeholder 2"/>
          <p:cNvSpPr>
            <a:spLocks noGrp="1"/>
          </p:cNvSpPr>
          <p:nvPr>
            <p:ph idx="1"/>
          </p:nvPr>
        </p:nvSpPr>
        <p:spPr/>
        <p:txBody>
          <a:bodyPr/>
          <a:lstStyle/>
          <a:p>
            <a:r>
              <a:rPr lang="en-US" dirty="0" smtClean="0"/>
              <a:t>Burns and Grove (2010) indicate a Literature Review: </a:t>
            </a:r>
          </a:p>
          <a:p>
            <a:pPr>
              <a:buNone/>
            </a:pPr>
            <a:r>
              <a:rPr lang="en-US" dirty="0" smtClean="0"/>
              <a:t>	-provides motives and understanding of motives</a:t>
            </a:r>
          </a:p>
          <a:p>
            <a:pPr>
              <a:buNone/>
            </a:pPr>
            <a:r>
              <a:rPr lang="en-US" dirty="0" smtClean="0"/>
              <a:t>	-Defines areas studied </a:t>
            </a:r>
          </a:p>
          <a:p>
            <a:pPr>
              <a:buNone/>
            </a:pPr>
            <a:r>
              <a:rPr lang="en-US" dirty="0" smtClean="0"/>
              <a:t>	-Demonstrates knowledge gaps</a:t>
            </a:r>
          </a:p>
          <a:p>
            <a:pPr>
              <a:buNone/>
            </a:pPr>
            <a:r>
              <a:rPr lang="en-US" dirty="0" smtClean="0"/>
              <a:t>	-Displays outdated studies</a:t>
            </a:r>
          </a:p>
          <a:p>
            <a:pPr>
              <a:buNone/>
            </a:pPr>
            <a:r>
              <a:rPr lang="en-US" sz="1100" dirty="0" smtClean="0"/>
              <a:t>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Support of Literature Review</a:t>
            </a:r>
            <a:endParaRPr lang="en-US" dirty="0"/>
          </a:p>
        </p:txBody>
      </p:sp>
      <p:sp>
        <p:nvSpPr>
          <p:cNvPr id="3" name="Content Placeholder 2"/>
          <p:cNvSpPr>
            <a:spLocks noGrp="1"/>
          </p:cNvSpPr>
          <p:nvPr>
            <p:ph idx="1"/>
          </p:nvPr>
        </p:nvSpPr>
        <p:spPr/>
        <p:txBody>
          <a:bodyPr/>
          <a:lstStyle/>
          <a:p>
            <a:r>
              <a:rPr lang="en-US" dirty="0" smtClean="0"/>
              <a:t>The literature Review in Berry et al (2007) study supports</a:t>
            </a:r>
          </a:p>
          <a:p>
            <a:r>
              <a:rPr lang="en-US" dirty="0" smtClean="0"/>
              <a:t>Success of </a:t>
            </a:r>
          </a:p>
          <a:p>
            <a:pPr lvl="1"/>
            <a:r>
              <a:rPr lang="en-US" dirty="0" smtClean="0"/>
              <a:t>Nutrition education, exercise, behavioral interventions, and coping skill interventions</a:t>
            </a:r>
          </a:p>
          <a:p>
            <a:r>
              <a:rPr lang="en-US" dirty="0" smtClean="0"/>
              <a:t>Need: </a:t>
            </a:r>
          </a:p>
          <a:p>
            <a:pPr lvl="1">
              <a:buNone/>
            </a:pPr>
            <a:r>
              <a:rPr lang="en-US" dirty="0" smtClean="0"/>
              <a:t>-for study on multiethnic groups vs. white middle class </a:t>
            </a:r>
          </a:p>
          <a:p>
            <a:pPr lvl="1">
              <a:buNone/>
            </a:pPr>
            <a:r>
              <a:rPr lang="en-US" dirty="0" smtClean="0"/>
              <a:t>-Need for successful interventions encouraging healthy lifestyles</a:t>
            </a:r>
          </a:p>
          <a:p>
            <a:pPr lvl="1">
              <a:buNone/>
            </a:pPr>
            <a:r>
              <a:rPr lang="en-US" sz="1189" dirty="0" smtClean="0"/>
              <a:t>Source: </a:t>
            </a:r>
          </a:p>
          <a:p>
            <a:pPr lvl="1">
              <a:buNone/>
            </a:pPr>
            <a:r>
              <a:rPr lang="en-US" sz="1189" dirty="0" smtClean="0"/>
              <a:t>Berry et al (2007), p. 62</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Importance to the Study of Nursing</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v"/>
            </a:pPr>
            <a:r>
              <a:rPr lang="en-US" dirty="0" smtClean="0"/>
              <a:t> Intent  to do good </a:t>
            </a:r>
          </a:p>
          <a:p>
            <a:pPr>
              <a:buFont typeface="Wingdings" pitchFamily="2" charset="2"/>
              <a:buChar char="v"/>
            </a:pPr>
            <a:r>
              <a:rPr lang="en-US" dirty="0" smtClean="0"/>
              <a:t>The protection of Human Rights - PI scheduled an appointment to meet with parent and child to discuss the study and review the consent and child assent forms.</a:t>
            </a:r>
          </a:p>
          <a:p>
            <a:pPr>
              <a:buFont typeface="Wingdings" pitchFamily="2" charset="2"/>
              <a:buChar char="v"/>
            </a:pPr>
            <a:r>
              <a:rPr lang="en-US" dirty="0" smtClean="0"/>
              <a:t>Nurse’s involvement: </a:t>
            </a:r>
          </a:p>
          <a:p>
            <a:pPr>
              <a:buFont typeface="Arial" pitchFamily="34" charset="0"/>
              <a:buChar char="•"/>
            </a:pPr>
            <a:r>
              <a:rPr lang="en-US" dirty="0" smtClean="0"/>
              <a:t>Conducting research</a:t>
            </a:r>
          </a:p>
          <a:p>
            <a:pPr>
              <a:buFont typeface="Arial" pitchFamily="34" charset="0"/>
              <a:buChar char="•"/>
            </a:pPr>
            <a:r>
              <a:rPr lang="en-US" dirty="0" smtClean="0"/>
              <a:t>Maintaining health  of participants</a:t>
            </a:r>
          </a:p>
          <a:p>
            <a:pPr>
              <a:buFont typeface="Arial" pitchFamily="34" charset="0"/>
              <a:buChar char="•"/>
            </a:pPr>
            <a:r>
              <a:rPr lang="en-US" dirty="0" smtClean="0"/>
              <a:t>Witness of consent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      Summary Of Presentation</a:t>
            </a:r>
            <a:endParaRPr lang="en-US" dirty="0"/>
          </a:p>
        </p:txBody>
      </p:sp>
      <p:sp>
        <p:nvSpPr>
          <p:cNvPr id="3" name="Content Placeholder 2"/>
          <p:cNvSpPr>
            <a:spLocks noGrp="1"/>
          </p:cNvSpPr>
          <p:nvPr>
            <p:ph idx="1"/>
          </p:nvPr>
        </p:nvSpPr>
        <p:spPr>
          <a:xfrm>
            <a:off x="457200" y="914400"/>
            <a:ext cx="8229600" cy="5943600"/>
          </a:xfrm>
        </p:spPr>
        <p:txBody>
          <a:bodyPr/>
          <a:lstStyle/>
          <a:p>
            <a:r>
              <a:rPr lang="en-US" sz="2700" dirty="0" smtClean="0"/>
              <a:t>To recognize results of parents and children handling  coping skills training in a weight management program, opposed to the absence of this training.</a:t>
            </a:r>
          </a:p>
          <a:p>
            <a:r>
              <a:rPr lang="en-US" sz="2700" dirty="0" smtClean="0"/>
              <a:t>Parents in a study lowered their body fat percentage (BFP), body mass index (BMI), and increased pedometer steps.</a:t>
            </a:r>
          </a:p>
          <a:p>
            <a:r>
              <a:rPr lang="en-US" sz="2700" dirty="0" smtClean="0"/>
              <a:t>To learn the skills of coping skills training – Improvement and success in other studies.</a:t>
            </a:r>
          </a:p>
          <a:p>
            <a:r>
              <a:rPr lang="en-US" sz="2700" dirty="0" smtClean="0"/>
              <a:t>Studying in obese children improves behavior, relationships, and response time.</a:t>
            </a:r>
          </a:p>
          <a:p>
            <a:r>
              <a:rPr lang="en-US" sz="2700" dirty="0" smtClean="0"/>
              <a:t>No evidence to prove results are long-lasting. </a:t>
            </a:r>
          </a:p>
          <a:p>
            <a:endParaRPr lang="en-US" dirty="0" smtClean="0"/>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en-US" dirty="0" smtClean="0"/>
              <a:t>References  </a:t>
            </a:r>
            <a:endParaRPr lang="en-US" dirty="0"/>
          </a:p>
        </p:txBody>
      </p:sp>
      <p:sp>
        <p:nvSpPr>
          <p:cNvPr id="3" name="Content Placeholder 2"/>
          <p:cNvSpPr>
            <a:spLocks noGrp="1"/>
          </p:cNvSpPr>
          <p:nvPr>
            <p:ph idx="1"/>
          </p:nvPr>
        </p:nvSpPr>
        <p:spPr>
          <a:xfrm>
            <a:off x="228600" y="1371600"/>
            <a:ext cx="8686800" cy="5105400"/>
          </a:xfrm>
        </p:spPr>
        <p:txBody>
          <a:bodyPr>
            <a:normAutofit fontScale="77500" lnSpcReduction="20000"/>
          </a:bodyPr>
          <a:lstStyle/>
          <a:p>
            <a:pPr>
              <a:lnSpc>
                <a:spcPct val="200000"/>
              </a:lnSpc>
              <a:buNone/>
            </a:pPr>
            <a:r>
              <a:rPr lang="en-US" dirty="0" smtClean="0"/>
              <a:t>Berry, D., </a:t>
            </a:r>
            <a:r>
              <a:rPr lang="en-US" dirty="0" err="1" smtClean="0"/>
              <a:t>Melkus</a:t>
            </a:r>
            <a:r>
              <a:rPr lang="en-US" dirty="0" smtClean="0"/>
              <a:t>, G., </a:t>
            </a:r>
            <a:r>
              <a:rPr lang="en-US" dirty="0" err="1" smtClean="0"/>
              <a:t>Savoye</a:t>
            </a:r>
            <a:r>
              <a:rPr lang="en-US" dirty="0" smtClean="0"/>
              <a:t>, M., Grey. (2007). An intervention for 	multiethnic obese parents and overweight children.  </a:t>
            </a:r>
            <a:r>
              <a:rPr lang="en-US" i="1" dirty="0" smtClean="0"/>
              <a:t>Journal of   	Applied Nursing </a:t>
            </a:r>
            <a:r>
              <a:rPr lang="en-US" i="1" dirty="0" smtClean="0">
                <a:solidFill>
                  <a:srgbClr val="FF0000"/>
                </a:solidFill>
              </a:rPr>
              <a:t>Research</a:t>
            </a:r>
            <a:r>
              <a:rPr lang="en-US" dirty="0" smtClean="0">
                <a:solidFill>
                  <a:srgbClr val="FF0000"/>
                </a:solidFill>
              </a:rPr>
              <a:t>. </a:t>
            </a:r>
            <a:r>
              <a:rPr lang="en-US" sz="2800" dirty="0" smtClean="0">
                <a:solidFill>
                  <a:srgbClr val="FF0000"/>
                </a:solidFill>
              </a:rPr>
              <a:t>20</a:t>
            </a:r>
            <a:r>
              <a:rPr lang="en-US" sz="2800" dirty="0" smtClean="0"/>
              <a:t>, 63-70.  Retrieved from 		</a:t>
            </a:r>
            <a:r>
              <a:rPr lang="en-US" sz="2800" dirty="0" smtClean="0">
                <a:hlinkClick r:id="rId3"/>
              </a:rPr>
              <a:t>http://www.ncbi.nlm.nih.gov/pmc/articles/PMC1945054/</a:t>
            </a:r>
            <a:r>
              <a:rPr lang="en-US" sz="2800" dirty="0" smtClean="0"/>
              <a:t>. </a:t>
            </a:r>
            <a:endParaRPr lang="en-US" dirty="0" smtClean="0"/>
          </a:p>
          <a:p>
            <a:pPr>
              <a:lnSpc>
                <a:spcPct val="200000"/>
              </a:lnSpc>
              <a:buNone/>
            </a:pPr>
            <a:endParaRPr lang="en-US" dirty="0" smtClean="0"/>
          </a:p>
          <a:p>
            <a:pPr marL="0" indent="0" defTabSz="457200">
              <a:lnSpc>
                <a:spcPct val="200000"/>
              </a:lnSpc>
              <a:spcBef>
                <a:spcPts val="0"/>
              </a:spcBef>
              <a:buNone/>
              <a:defRPr/>
            </a:pPr>
            <a:r>
              <a:rPr lang="en-US" dirty="0" smtClean="0"/>
              <a:t>Burns, N., &amp; Grove, S. (2010). </a:t>
            </a:r>
            <a:r>
              <a:rPr lang="en-US" i="1" dirty="0" smtClean="0"/>
              <a:t>The practice of nursing research:  Appraisal, 	synthesis, and generation of  evidence</a:t>
            </a:r>
            <a:r>
              <a:rPr lang="en-US" dirty="0" smtClean="0"/>
              <a:t> (6</a:t>
            </a:r>
            <a:r>
              <a:rPr lang="en-US" baseline="30000" dirty="0" smtClean="0"/>
              <a:t>th</a:t>
            </a:r>
            <a:r>
              <a:rPr lang="en-US" dirty="0" smtClean="0"/>
              <a:t> Ed.)</a:t>
            </a:r>
            <a:r>
              <a:rPr lang="en-US" i="1" dirty="0" smtClean="0"/>
              <a:t>. </a:t>
            </a:r>
            <a:r>
              <a:rPr lang="en-US" dirty="0" smtClean="0"/>
              <a:t>St. Louis, MO: Elsevier 	Saunders.</a:t>
            </a:r>
            <a:r>
              <a:rPr lang="en-US" i="1" dirty="0" smtClean="0"/>
              <a:t>   </a:t>
            </a: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685800"/>
          </a:xfrm>
        </p:spPr>
        <p:txBody>
          <a:bodyPr>
            <a:normAutofit fontScale="90000"/>
          </a:bodyPr>
          <a:lstStyle/>
          <a:p>
            <a:r>
              <a:rPr lang="en-US" dirty="0" smtClean="0"/>
              <a:t>Problem  Addressed in Study</a:t>
            </a:r>
            <a:endParaRPr lang="en-US" dirty="0"/>
          </a:p>
        </p:txBody>
      </p:sp>
      <p:sp>
        <p:nvSpPr>
          <p:cNvPr id="3" name="Subtitle 2"/>
          <p:cNvSpPr>
            <a:spLocks noGrp="1"/>
          </p:cNvSpPr>
          <p:nvPr>
            <p:ph type="subTitle" idx="1"/>
          </p:nvPr>
        </p:nvSpPr>
        <p:spPr>
          <a:xfrm>
            <a:off x="304800" y="609600"/>
            <a:ext cx="8458200" cy="6248400"/>
          </a:xfrm>
        </p:spPr>
        <p:txBody>
          <a:bodyPr>
            <a:normAutofit fontScale="92500" lnSpcReduction="20000"/>
          </a:bodyPr>
          <a:lstStyle/>
          <a:p>
            <a:pPr algn="l">
              <a:buFont typeface="Wingdings" pitchFamily="2" charset="2"/>
              <a:buChar char="v"/>
            </a:pPr>
            <a:r>
              <a:rPr lang="en-US" dirty="0" smtClean="0"/>
              <a:t> </a:t>
            </a:r>
            <a:r>
              <a:rPr lang="en-US" sz="2800" dirty="0" smtClean="0"/>
              <a:t>Increase in obesity for overweight and obese children in      the U.S. in Hispanic, Black, and Native Americans</a:t>
            </a:r>
          </a:p>
          <a:p>
            <a:pPr algn="l">
              <a:buFont typeface="Wingdings" pitchFamily="2" charset="2"/>
              <a:buChar char="v"/>
            </a:pPr>
            <a:r>
              <a:rPr lang="en-US" sz="2800" dirty="0" smtClean="0"/>
              <a:t>Obesity leads to secondary diseases :</a:t>
            </a:r>
          </a:p>
          <a:p>
            <a:pPr lvl="1" algn="l">
              <a:buFont typeface="Arial" pitchFamily="34" charset="0"/>
              <a:buChar char="•"/>
            </a:pPr>
            <a:r>
              <a:rPr lang="en-US" sz="2200" dirty="0" smtClean="0"/>
              <a:t>Pre-diabetes</a:t>
            </a:r>
          </a:p>
          <a:p>
            <a:pPr lvl="1" algn="l">
              <a:buFont typeface="Arial" pitchFamily="34" charset="0"/>
              <a:buChar char="•"/>
            </a:pPr>
            <a:r>
              <a:rPr lang="en-US" sz="2200" dirty="0" smtClean="0"/>
              <a:t>Impaired fasting glucose</a:t>
            </a:r>
          </a:p>
          <a:p>
            <a:pPr lvl="1" algn="l">
              <a:buFont typeface="Arial" pitchFamily="34" charset="0"/>
              <a:buChar char="•"/>
            </a:pPr>
            <a:r>
              <a:rPr lang="en-US" sz="2200" dirty="0" smtClean="0"/>
              <a:t>Type 2 diabetes</a:t>
            </a:r>
          </a:p>
          <a:p>
            <a:pPr lvl="1" algn="l">
              <a:buFont typeface="Arial" pitchFamily="34" charset="0"/>
              <a:buChar char="•"/>
            </a:pPr>
            <a:r>
              <a:rPr lang="en-US" sz="2200" dirty="0" err="1" smtClean="0"/>
              <a:t>Dyslipidemia</a:t>
            </a:r>
            <a:endParaRPr lang="en-US" sz="2200" dirty="0" smtClean="0"/>
          </a:p>
          <a:p>
            <a:pPr lvl="1" algn="l">
              <a:buFont typeface="Arial" pitchFamily="34" charset="0"/>
              <a:buChar char="•"/>
            </a:pPr>
            <a:r>
              <a:rPr lang="en-US" sz="2200" dirty="0" smtClean="0"/>
              <a:t>Cardiovascular disease</a:t>
            </a:r>
          </a:p>
          <a:p>
            <a:pPr lvl="1" algn="l">
              <a:buFont typeface="Arial" pitchFamily="34" charset="0"/>
              <a:buChar char="•"/>
            </a:pPr>
            <a:r>
              <a:rPr lang="en-US" sz="2200" dirty="0" smtClean="0"/>
              <a:t>Sleep apnea</a:t>
            </a:r>
          </a:p>
          <a:p>
            <a:pPr lvl="1" algn="l">
              <a:buFont typeface="Arial" pitchFamily="34" charset="0"/>
              <a:buChar char="•"/>
            </a:pPr>
            <a:r>
              <a:rPr lang="en-US" dirty="0" smtClean="0"/>
              <a:t> </a:t>
            </a:r>
            <a:r>
              <a:rPr lang="en-US" dirty="0" smtClean="0">
                <a:solidFill>
                  <a:srgbClr val="FF0000"/>
                </a:solidFill>
              </a:rPr>
              <a:t>h</a:t>
            </a:r>
            <a:r>
              <a:rPr lang="en-US" dirty="0" smtClean="0"/>
              <a:t>ypertension</a:t>
            </a:r>
          </a:p>
          <a:p>
            <a:pPr lvl="1" algn="l">
              <a:buFont typeface="Arial" pitchFamily="34" charset="0"/>
              <a:buChar char="•"/>
            </a:pPr>
            <a:r>
              <a:rPr lang="en-US" dirty="0" smtClean="0"/>
              <a:t>Depression</a:t>
            </a:r>
          </a:p>
          <a:p>
            <a:pPr algn="l">
              <a:buFont typeface="Wingdings" pitchFamily="2" charset="2"/>
              <a:buChar char="v"/>
            </a:pPr>
            <a:r>
              <a:rPr lang="en-US" sz="2800" dirty="0" smtClean="0"/>
              <a:t>May lead to decrease in life expectancy in U.S.</a:t>
            </a:r>
          </a:p>
          <a:p>
            <a:pPr algn="l">
              <a:buFont typeface="Wingdings" pitchFamily="2" charset="2"/>
              <a:buChar char="v"/>
            </a:pPr>
            <a:r>
              <a:rPr lang="en-US" sz="2800" dirty="0" smtClean="0"/>
              <a:t>Coping skills strategy was introduced to improve factors related to obesity:</a:t>
            </a:r>
          </a:p>
          <a:p>
            <a:pPr lvl="1" algn="l">
              <a:buFont typeface="Arial" pitchFamily="34" charset="0"/>
              <a:buChar char="•"/>
            </a:pPr>
            <a:r>
              <a:rPr lang="en-US" dirty="0" smtClean="0"/>
              <a:t>Nutrition knowledge</a:t>
            </a:r>
          </a:p>
          <a:p>
            <a:pPr lvl="1" algn="l">
              <a:buFont typeface="Arial" pitchFamily="34" charset="0"/>
              <a:buChar char="•"/>
            </a:pPr>
            <a:r>
              <a:rPr lang="en-US" dirty="0" smtClean="0"/>
              <a:t>Exercise</a:t>
            </a:r>
          </a:p>
          <a:p>
            <a:pPr lvl="1" algn="l">
              <a:buFont typeface="Arial" pitchFamily="34" charset="0"/>
              <a:buChar char="•"/>
            </a:pPr>
            <a:r>
              <a:rPr lang="en-US" dirty="0" smtClean="0"/>
              <a:t>Interpersonal relationships</a:t>
            </a:r>
          </a:p>
          <a:p>
            <a:pPr lvl="1" algn="l">
              <a:buFont typeface="Arial" pitchFamily="34" charset="0"/>
              <a:buChar char="•"/>
            </a:pPr>
            <a:r>
              <a:rPr lang="en-US" dirty="0" smtClean="0"/>
              <a:t>Stress management</a:t>
            </a:r>
          </a:p>
          <a:p>
            <a:pPr algn="l">
              <a:buFont typeface="Wingdings" pitchFamily="2" charset="2"/>
              <a:buChar char="v"/>
            </a:pPr>
            <a:endParaRPr lang="en-US" dirty="0" smtClean="0"/>
          </a:p>
          <a:p>
            <a:pPr algn="l">
              <a:buFont typeface="Wingdings" pitchFamily="2" charset="2"/>
              <a:buChar char="v"/>
            </a:pPr>
            <a:endParaRPr lang="en-US" dirty="0" smtClean="0"/>
          </a:p>
          <a:p>
            <a:pPr algn="l">
              <a:buFont typeface="Arial" pitchFamily="34" charset="0"/>
              <a:buChar char="•"/>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pPr algn="ctr"/>
            <a:r>
              <a:rPr lang="en-US" dirty="0" smtClean="0"/>
              <a:t>Purpose of Study</a:t>
            </a:r>
            <a:endParaRPr lang="en-US" dirty="0"/>
          </a:p>
        </p:txBody>
      </p:sp>
      <p:sp>
        <p:nvSpPr>
          <p:cNvPr id="3" name="Content Placeholder 2"/>
          <p:cNvSpPr>
            <a:spLocks noGrp="1"/>
          </p:cNvSpPr>
          <p:nvPr>
            <p:ph idx="1"/>
          </p:nvPr>
        </p:nvSpPr>
        <p:spPr>
          <a:xfrm>
            <a:off x="457200" y="838200"/>
            <a:ext cx="8229600" cy="6019800"/>
          </a:xfrm>
        </p:spPr>
        <p:txBody>
          <a:bodyPr>
            <a:normAutofit/>
          </a:bodyPr>
          <a:lstStyle/>
          <a:p>
            <a:pPr>
              <a:buFont typeface="Wingdings" pitchFamily="2" charset="2"/>
              <a:buChar char="v"/>
            </a:pPr>
            <a:r>
              <a:rPr lang="en-US" dirty="0" smtClean="0"/>
              <a:t>To learn the effects of coping skills training  in a weight management program for obese or overweight parents and children</a:t>
            </a:r>
          </a:p>
          <a:p>
            <a:pPr>
              <a:buFont typeface="Wingdings" pitchFamily="2" charset="2"/>
              <a:buChar char="v"/>
            </a:pPr>
            <a:r>
              <a:rPr lang="en-US" dirty="0" smtClean="0"/>
              <a:t>Coping Skills includes: </a:t>
            </a:r>
          </a:p>
          <a:p>
            <a:pPr lvl="1">
              <a:buFont typeface="Arial" pitchFamily="34" charset="0"/>
              <a:buChar char="•"/>
            </a:pPr>
            <a:r>
              <a:rPr lang="en-US" dirty="0" smtClean="0"/>
              <a:t>Form of intervention</a:t>
            </a:r>
          </a:p>
          <a:p>
            <a:pPr lvl="1">
              <a:buFont typeface="Arial" pitchFamily="34" charset="0"/>
              <a:buChar char="•"/>
            </a:pPr>
            <a:r>
              <a:rPr lang="en-US" dirty="0" smtClean="0"/>
              <a:t>Based on social learning theory</a:t>
            </a:r>
          </a:p>
          <a:p>
            <a:pPr lvl="1">
              <a:buFont typeface="Arial" pitchFamily="34" charset="0"/>
              <a:buChar char="•"/>
            </a:pPr>
            <a:r>
              <a:rPr lang="en-US" dirty="0" smtClean="0"/>
              <a:t>Used to develop self-efficacy</a:t>
            </a:r>
          </a:p>
          <a:p>
            <a:pPr>
              <a:buFont typeface="Wingdings" pitchFamily="2" charset="2"/>
              <a:buChar char="v"/>
            </a:pPr>
            <a:r>
              <a:rPr lang="en-US" dirty="0" smtClean="0"/>
              <a:t>Proved successful in other studies </a:t>
            </a:r>
          </a:p>
          <a:p>
            <a:pPr>
              <a:buFont typeface="Wingdings" pitchFamily="2" charset="2"/>
              <a:buChar char="v"/>
            </a:pPr>
            <a:r>
              <a:rPr lang="en-US" dirty="0" smtClean="0"/>
              <a:t>Outcome of study included improvements:</a:t>
            </a:r>
          </a:p>
          <a:p>
            <a:pPr lvl="1">
              <a:buFont typeface="Arial" pitchFamily="34" charset="0"/>
              <a:buChar char="•"/>
            </a:pPr>
            <a:r>
              <a:rPr lang="en-US" dirty="0" smtClean="0"/>
              <a:t>Stress</a:t>
            </a:r>
          </a:p>
          <a:p>
            <a:pPr lvl="1">
              <a:buFont typeface="Arial" pitchFamily="34" charset="0"/>
              <a:buChar char="•"/>
            </a:pPr>
            <a:r>
              <a:rPr lang="en-US" dirty="0" smtClean="0"/>
              <a:t>Self-efficacy</a:t>
            </a:r>
          </a:p>
          <a:p>
            <a:pPr lvl="1">
              <a:buFont typeface="Arial" pitchFamily="34" charset="0"/>
              <a:buChar char="•"/>
            </a:pPr>
            <a:r>
              <a:rPr lang="en-US" dirty="0" smtClean="0"/>
              <a:t>Behavior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ctr"/>
            <a:r>
              <a:rPr lang="en-US" dirty="0" smtClean="0"/>
              <a:t>Reasons for Study</a:t>
            </a: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a:buFont typeface="Wingdings" pitchFamily="2" charset="2"/>
              <a:buChar char="v"/>
            </a:pPr>
            <a:r>
              <a:rPr lang="en-US" dirty="0" smtClean="0"/>
              <a:t>To understand results of parents and children using coping skills training in a weight management program compared no the absence of this training</a:t>
            </a:r>
          </a:p>
          <a:p>
            <a:pPr>
              <a:buFont typeface="Wingdings" pitchFamily="2" charset="2"/>
              <a:buChar char="v"/>
            </a:pPr>
            <a:endParaRPr lang="en-US" dirty="0" smtClean="0"/>
          </a:p>
          <a:p>
            <a:pPr>
              <a:buFont typeface="Wingdings" pitchFamily="2" charset="2"/>
              <a:buChar char="v"/>
            </a:pPr>
            <a:r>
              <a:rPr lang="en-US" dirty="0" smtClean="0"/>
              <a:t>Parents in study lowered their body mass index (BMI), body fat percentage (BFP), and increased pedometer steps </a:t>
            </a:r>
          </a:p>
          <a:p>
            <a:pPr>
              <a:buFont typeface="Wingdings" pitchFamily="2" charset="2"/>
              <a:buChar char="v"/>
            </a:pPr>
            <a:endParaRPr lang="en-US" dirty="0" smtClean="0"/>
          </a:p>
          <a:p>
            <a:pPr>
              <a:buFont typeface="Wingdings" pitchFamily="2" charset="2"/>
              <a:buChar char="v"/>
            </a:pPr>
            <a:r>
              <a:rPr lang="en-US" dirty="0" smtClean="0"/>
              <a:t>To demonstrate improvement in: </a:t>
            </a:r>
          </a:p>
          <a:p>
            <a:pPr lvl="1">
              <a:buFont typeface="Arial" pitchFamily="34" charset="0"/>
              <a:buChar char="•"/>
            </a:pPr>
            <a:r>
              <a:rPr lang="en-US" dirty="0" smtClean="0"/>
              <a:t>Interpersonal relationships</a:t>
            </a:r>
          </a:p>
          <a:p>
            <a:pPr lvl="1">
              <a:buFont typeface="Arial" pitchFamily="34" charset="0"/>
              <a:buChar char="•"/>
            </a:pPr>
            <a:r>
              <a:rPr lang="en-US" dirty="0" smtClean="0"/>
              <a:t>Stress management</a:t>
            </a:r>
          </a:p>
          <a:p>
            <a:pPr lvl="1">
              <a:buFont typeface="Arial" pitchFamily="34" charset="0"/>
              <a:buChar char="•"/>
            </a:pPr>
            <a:r>
              <a:rPr lang="en-US" dirty="0" smtClean="0"/>
              <a:t>Behavior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Protection of Human Rights</a:t>
            </a:r>
            <a:endParaRPr lang="en-US" dirty="0"/>
          </a:p>
        </p:txBody>
      </p:sp>
      <p:sp>
        <p:nvSpPr>
          <p:cNvPr id="3" name="Content Placeholder 2"/>
          <p:cNvSpPr>
            <a:spLocks noGrp="1"/>
          </p:cNvSpPr>
          <p:nvPr>
            <p:ph idx="1"/>
          </p:nvPr>
        </p:nvSpPr>
        <p:spPr/>
        <p:txBody>
          <a:bodyPr/>
          <a:lstStyle/>
          <a:p>
            <a:r>
              <a:rPr lang="en-US" sz="2400" dirty="0" smtClean="0"/>
              <a:t>Approval from Yale School of Nursing and Yale New Haven Hospital Institution Review Boards</a:t>
            </a:r>
          </a:p>
          <a:p>
            <a:r>
              <a:rPr lang="en-US" sz="2400" dirty="0" smtClean="0"/>
              <a:t>Subjects given brochure that describe</a:t>
            </a:r>
            <a:r>
              <a:rPr lang="en-US" sz="2400" dirty="0" smtClean="0">
                <a:solidFill>
                  <a:srgbClr val="FF0000"/>
                </a:solidFill>
              </a:rPr>
              <a:t>d</a:t>
            </a:r>
            <a:r>
              <a:rPr lang="en-US" sz="2400" dirty="0" smtClean="0"/>
              <a:t> the study</a:t>
            </a:r>
          </a:p>
          <a:p>
            <a:r>
              <a:rPr lang="en-US" sz="2400" dirty="0" smtClean="0"/>
              <a:t>If subjects were interested in joining the study, invited to call the research office and PI would return phone call with answers to any questions</a:t>
            </a:r>
          </a:p>
          <a:p>
            <a:r>
              <a:rPr lang="en-US" sz="2400" dirty="0" smtClean="0"/>
              <a:t>Subjects were screened for eligibility by asking their height and weight and calculating their BMI</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Protection of Human Rights</a:t>
            </a:r>
            <a:endParaRPr lang="en-US" dirty="0"/>
          </a:p>
        </p:txBody>
      </p:sp>
      <p:sp>
        <p:nvSpPr>
          <p:cNvPr id="3" name="Content Placeholder 2"/>
          <p:cNvSpPr>
            <a:spLocks noGrp="1"/>
          </p:cNvSpPr>
          <p:nvPr>
            <p:ph idx="1"/>
          </p:nvPr>
        </p:nvSpPr>
        <p:spPr/>
        <p:txBody>
          <a:bodyPr/>
          <a:lstStyle/>
          <a:p>
            <a:r>
              <a:rPr lang="en-US" sz="2400" dirty="0" smtClean="0"/>
              <a:t>PI scheduled an appointment to meet with parent and child to discuss the study and review the consent and child assent forms</a:t>
            </a:r>
          </a:p>
          <a:p>
            <a:r>
              <a:rPr lang="en-US" sz="2400" dirty="0" smtClean="0"/>
              <a:t>Participants consented and children assented to join the study</a:t>
            </a:r>
          </a:p>
          <a:p>
            <a:r>
              <a:rPr lang="en-US" sz="2400" dirty="0" smtClean="0"/>
              <a:t>Randomized by class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Strengths of Study</a:t>
            </a:r>
            <a:endParaRPr lang="en-US" dirty="0"/>
          </a:p>
        </p:txBody>
      </p:sp>
      <p:sp>
        <p:nvSpPr>
          <p:cNvPr id="3" name="Content Placeholder 2"/>
          <p:cNvSpPr>
            <a:spLocks noGrp="1"/>
          </p:cNvSpPr>
          <p:nvPr>
            <p:ph idx="1"/>
          </p:nvPr>
        </p:nvSpPr>
        <p:spPr/>
        <p:txBody>
          <a:bodyPr/>
          <a:lstStyle/>
          <a:p>
            <a:r>
              <a:rPr lang="en-US" dirty="0" smtClean="0"/>
              <a:t>Nutrition and exercise education</a:t>
            </a:r>
          </a:p>
          <a:p>
            <a:pPr lvl="1"/>
            <a:r>
              <a:rPr lang="en-US" dirty="0" smtClean="0"/>
              <a:t>Improving nutritional choices</a:t>
            </a:r>
          </a:p>
          <a:p>
            <a:pPr lvl="1"/>
            <a:r>
              <a:rPr lang="en-US" dirty="0" smtClean="0"/>
              <a:t>Increasing physical activity</a:t>
            </a:r>
          </a:p>
          <a:p>
            <a:r>
              <a:rPr lang="en-US" dirty="0" smtClean="0"/>
              <a:t>Behavioral interventions</a:t>
            </a:r>
          </a:p>
          <a:p>
            <a:pPr lvl="1"/>
            <a:r>
              <a:rPr lang="en-US" dirty="0" smtClean="0"/>
              <a:t>Decreasing sedentary activity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Limitations in Study  </a:t>
            </a:r>
            <a:endParaRPr lang="en-US" dirty="0"/>
          </a:p>
        </p:txBody>
      </p:sp>
      <p:sp>
        <p:nvSpPr>
          <p:cNvPr id="3" name="Content Placeholder 2"/>
          <p:cNvSpPr>
            <a:spLocks noGrp="1"/>
          </p:cNvSpPr>
          <p:nvPr>
            <p:ph idx="1"/>
          </p:nvPr>
        </p:nvSpPr>
        <p:spPr/>
        <p:txBody>
          <a:bodyPr/>
          <a:lstStyle/>
          <a:p>
            <a:r>
              <a:rPr lang="en-US" dirty="0" smtClean="0"/>
              <a:t>Approval from Yale School of Nursing and Yale New Haven Hospital Institution Review Boards</a:t>
            </a:r>
            <a:br>
              <a:rPr lang="en-US" dirty="0" smtClean="0"/>
            </a:br>
            <a:endParaRPr lang="en-US" dirty="0" smtClean="0"/>
          </a:p>
          <a:p>
            <a:r>
              <a:rPr lang="en-US" dirty="0" smtClean="0"/>
              <a:t>Subjects given brochure that describe the study.</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416</TotalTime>
  <Words>1129</Words>
  <Application>Microsoft Office PowerPoint</Application>
  <PresentationFormat>On-screen Show (4:3)</PresentationFormat>
  <Paragraphs>350</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Quantitative Research </vt:lpstr>
      <vt:lpstr>Introduction/Objectives</vt:lpstr>
      <vt:lpstr>Problem  Addressed in Study</vt:lpstr>
      <vt:lpstr>Purpose of Study</vt:lpstr>
      <vt:lpstr>Reasons for Study</vt:lpstr>
      <vt:lpstr>    Protection of Human Rights</vt:lpstr>
      <vt:lpstr>   Protection of Human Rights</vt:lpstr>
      <vt:lpstr>             Strengths of Study</vt:lpstr>
      <vt:lpstr>              Limitations in Study  </vt:lpstr>
      <vt:lpstr>                Study Design</vt:lpstr>
      <vt:lpstr>Sample</vt:lpstr>
      <vt:lpstr>              Data Collection</vt:lpstr>
      <vt:lpstr>Analysis of Data</vt:lpstr>
      <vt:lpstr>Slide 14</vt:lpstr>
      <vt:lpstr>Results Continued</vt:lpstr>
      <vt:lpstr>Conclusion of Study</vt:lpstr>
      <vt:lpstr>             Research Question</vt:lpstr>
      <vt:lpstr>            Research Question</vt:lpstr>
      <vt:lpstr>                                            Independent &amp; Dependent Variables</vt:lpstr>
      <vt:lpstr>     Literature Review Support   </vt:lpstr>
      <vt:lpstr>   Support of Literature Review</vt:lpstr>
      <vt:lpstr>The Importance to the Study of Nursing</vt:lpstr>
      <vt:lpstr>      Summary Of Presentation</vt:lpstr>
      <vt:lpstr>References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Addressed in Study</dc:title>
  <dc:creator>Katelyn</dc:creator>
  <cp:lastModifiedBy> </cp:lastModifiedBy>
  <cp:revision>30</cp:revision>
  <dcterms:created xsi:type="dcterms:W3CDTF">2011-02-09T02:50:28Z</dcterms:created>
  <dcterms:modified xsi:type="dcterms:W3CDTF">2011-02-11T00:53:12Z</dcterms:modified>
</cp:coreProperties>
</file>