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9"/>
  </p:notesMasterIdLst>
  <p:handoutMasterIdLst>
    <p:handoutMasterId r:id="rId20"/>
  </p:handoutMasterIdLst>
  <p:sldIdLst>
    <p:sldId id="256" r:id="rId2"/>
    <p:sldId id="257" r:id="rId3"/>
    <p:sldId id="258" r:id="rId4"/>
    <p:sldId id="259" r:id="rId5"/>
    <p:sldId id="268" r:id="rId6"/>
    <p:sldId id="269" r:id="rId7"/>
    <p:sldId id="270" r:id="rId8"/>
    <p:sldId id="271" r:id="rId9"/>
    <p:sldId id="261" r:id="rId10"/>
    <p:sldId id="262" r:id="rId11"/>
    <p:sldId id="263" r:id="rId12"/>
    <p:sldId id="264" r:id="rId13"/>
    <p:sldId id="265" r:id="rId14"/>
    <p:sldId id="266" r:id="rId15"/>
    <p:sldId id="267" r:id="rId16"/>
    <p:sldId id="272" r:id="rId17"/>
    <p:sldId id="260" r:id="rId1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15245" autoAdjust="0"/>
    <p:restoredTop sz="89298" autoAdjust="0"/>
  </p:normalViewPr>
  <p:slideViewPr>
    <p:cSldViewPr>
      <p:cViewPr varScale="1">
        <p:scale>
          <a:sx n="66" d="100"/>
          <a:sy n="66" d="100"/>
        </p:scale>
        <p:origin x="-1116"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10243"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10244"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10245"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536FA3CE-B3B4-4E91-BFD9-E9098A42BA4A}"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614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2048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614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15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615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792689C3-C5DE-4081-B71A-B5258209D460}" type="slidenum">
              <a:rPr lang="en-US"/>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p:spPr>
        <p:txBody>
          <a:bodyPr/>
          <a:lstStyle/>
          <a:p>
            <a:fld id="{9D8914BF-3B44-4867-BE64-66DD40DB316D}" type="slidenum">
              <a:rPr lang="en-US"/>
              <a:pPr/>
              <a:t>1</a:t>
            </a:fld>
            <a:endParaRPr lang="en-US"/>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a:ln/>
        </p:spPr>
        <p:txBody>
          <a:bodyPr/>
          <a:lstStyle/>
          <a:p>
            <a:pPr eaLnBrk="1" hangingPunct="1"/>
            <a:r>
              <a:rPr lang="en-US" smtClean="0"/>
              <a:t>The purpose of this presentation is to inform the class of Jean Watson’s nursing theory of Transpersonal Caring. The objectives of this presentation are to provide the class with biographical information on Jean Watson, to describe the development of Watson’s theory, to define the main concepts of Watson’s theory, and to educate on how her theory is implemented in nursing. </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9226C300-A290-4F4C-9CB5-C587C30CC77B}" type="slidenum">
              <a:rPr lang="en-US"/>
              <a:pPr/>
              <a:t>10</a:t>
            </a:fld>
            <a:endParaRPr lang="en-US"/>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p:spPr>
        <p:txBody>
          <a:bodyPr/>
          <a:lstStyle/>
          <a:p>
            <a:pPr eaLnBrk="1" hangingPunct="1"/>
            <a:r>
              <a:rPr lang="en-US" smtClean="0"/>
              <a:t>It is important to develop caring relationships with our patients.  As nurses, we must learn to be open and receptive to all patient needs, no matter how discouraging the tasks are.  We also must communicate thoroughly to show that we care.  We can communicate thoroughly by listening to all patient needs intently.  Being passive can create a lack of trust between the nurse and the patient. (Chitty &amp; Black, 2011)</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p>
            <a:fld id="{F94F77D3-98AD-4B51-A4E3-7EB3665C19AE}" type="slidenum">
              <a:rPr lang="en-US"/>
              <a:pPr/>
              <a:t>11</a:t>
            </a:fld>
            <a:endParaRPr lang="en-US"/>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p:spPr>
        <p:txBody>
          <a:bodyPr/>
          <a:lstStyle/>
          <a:p>
            <a:pPr eaLnBrk="1" hangingPunct="1"/>
            <a:r>
              <a:rPr lang="en-US" dirty="0" smtClean="0"/>
              <a:t>We must learn to treat patients as holistic beings.  This means we must see the patient as a whole, with a mind, body, and soul.  Holistic care includes being aware and sensitive to patients emotional and mental health.  Many of the problems that patients will communicate to the nurse will not be medical related, but still need to be tended to.  A </a:t>
            </a:r>
            <a:r>
              <a:rPr lang="en-US" b="1" u="sng" dirty="0" smtClean="0"/>
              <a:t>patients </a:t>
            </a:r>
            <a:r>
              <a:rPr lang="en-US" dirty="0" smtClean="0"/>
              <a:t>psychological and emotional concerns should be seen as “needs</a:t>
            </a:r>
            <a:r>
              <a:rPr lang="en-US" b="1" u="sng" dirty="0" smtClean="0"/>
              <a:t>”, </a:t>
            </a:r>
            <a:r>
              <a:rPr lang="en-US" dirty="0" smtClean="0"/>
              <a:t>that the nurse must respond accordingly and therapeutically to. (Chitty &amp; Black, 2011)</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99D0347C-2336-4402-8315-930F43420706}" type="slidenum">
              <a:rPr lang="en-US"/>
              <a:pPr/>
              <a:t>12</a:t>
            </a:fld>
            <a:endParaRPr lang="en-US"/>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ln/>
        </p:spPr>
        <p:txBody>
          <a:bodyPr/>
          <a:lstStyle/>
          <a:p>
            <a:pPr eaLnBrk="1" hangingPunct="1"/>
            <a:r>
              <a:rPr lang="en-US" dirty="0" smtClean="0"/>
              <a:t>It is important for nurses to show unconditional acceptance to the patient.  As nurses, we must be sensitive to the insecurities of the patient.  Some patients may lash out at nurses since the patients are in a vulnerable position.  We must provide care regardless of appearance emotional need, or non compliance. (Chitty &amp; Black, 2011</a:t>
            </a:r>
            <a:r>
              <a:rPr lang="en-US" dirty="0" smtClean="0"/>
              <a:t>)</a:t>
            </a:r>
          </a:p>
          <a:p>
            <a:pPr eaLnBrk="1" hangingPunct="1"/>
            <a:endParaRPr lang="en-US" dirty="0" smtClean="0"/>
          </a:p>
          <a:p>
            <a:pPr eaLnBrk="1" hangingPunct="1"/>
            <a:r>
              <a:rPr lang="en-US" b="1" u="sng" dirty="0" smtClean="0"/>
              <a:t>Notes</a:t>
            </a:r>
            <a:r>
              <a:rPr lang="en-US" b="1" u="sng" baseline="0" dirty="0" smtClean="0"/>
              <a:t> did not add to information presented in the slide.</a:t>
            </a:r>
            <a:endParaRPr lang="en-US" b="1" u="sng" dirty="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78166199-AAB4-4F92-BC2B-ED374F9E30E0}" type="slidenum">
              <a:rPr lang="en-US"/>
              <a:pPr/>
              <a:t>13</a:t>
            </a:fld>
            <a:endParaRPr lang="en-US"/>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p:spPr>
        <p:txBody>
          <a:bodyPr/>
          <a:lstStyle/>
          <a:p>
            <a:pPr eaLnBrk="1" hangingPunct="1"/>
            <a:r>
              <a:rPr lang="en-US" dirty="0" smtClean="0"/>
              <a:t>The nurse must spend uninterrupted time with the patient .  It is important to dedicate all of your attention on the patient, even if time is limited.  It is also supportive to stay with the patient until all of their questions are answered.  It is vital to be therapeutic when listening to the concerns of the patient.  This includes not gazing at your watch, maintain eye contact, and empathizing with the patient. This gives the patient a sense of security.  It also gives a patient a friend to talk, which makes them feel less isolated. (Chitty &amp; Black, 2011</a:t>
            </a:r>
            <a:r>
              <a:rPr lang="en-US" dirty="0" smtClean="0"/>
              <a:t>)</a:t>
            </a:r>
          </a:p>
          <a:p>
            <a:pPr eaLnBrk="1" hangingPunct="1"/>
            <a:endParaRPr lang="en-US" dirty="0" smtClean="0"/>
          </a:p>
          <a:p>
            <a:pPr eaLnBrk="1" hangingPunct="1"/>
            <a:endParaRPr lang="en-US" dirty="0" smtClean="0"/>
          </a:p>
          <a:p>
            <a:pPr eaLnBrk="1" hangingPunct="1"/>
            <a:r>
              <a:rPr lang="en-US" b="1" u="sng" dirty="0" smtClean="0"/>
              <a:t>Notes</a:t>
            </a:r>
            <a:r>
              <a:rPr lang="en-US" b="1" u="sng" baseline="0" dirty="0" smtClean="0"/>
              <a:t> did not add to slide information.</a:t>
            </a:r>
            <a:endParaRPr lang="en-US" b="1" u="sng" dirty="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35331CA7-D61C-479D-BD73-1E4C8BE7C9A3}" type="slidenum">
              <a:rPr lang="en-US"/>
              <a:pPr/>
              <a:t>14</a:t>
            </a:fld>
            <a:endParaRPr lang="en-US"/>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p:spPr>
        <p:txBody>
          <a:bodyPr/>
          <a:lstStyle/>
          <a:p>
            <a:pPr eaLnBrk="1" hangingPunct="1"/>
            <a:r>
              <a:rPr lang="en-US" dirty="0" smtClean="0"/>
              <a:t>The </a:t>
            </a:r>
            <a:r>
              <a:rPr lang="en-US" b="1" u="sng" dirty="0" smtClean="0"/>
              <a:t>at</a:t>
            </a:r>
            <a:r>
              <a:rPr lang="en-US" dirty="0" smtClean="0"/>
              <a:t>tending Nurse Caring Model is a project that was developed and is being implemented in a Children’s Hospital in Denver. It is modeled after the “Attending Physician Model,” but is concerned more with the nursing model than the medical/cure mode. Nurses participating in this project are educated on Watson’s theory, </a:t>
            </a:r>
            <a:r>
              <a:rPr lang="en-US" dirty="0" err="1" smtClean="0"/>
              <a:t>carative</a:t>
            </a:r>
            <a:r>
              <a:rPr lang="en-US" dirty="0" smtClean="0"/>
              <a:t> factors, caring consciousness, intentionality and caring-healing practices. ANCM’s mission is to have a continuous caring relationship with children in pain and their families. (</a:t>
            </a:r>
            <a:r>
              <a:rPr lang="en-US" dirty="0" err="1" smtClean="0"/>
              <a:t>Alligood</a:t>
            </a:r>
            <a:r>
              <a:rPr lang="en-US" dirty="0" smtClean="0"/>
              <a:t> &amp; Tomen, 2010, p. 100 </a:t>
            </a:r>
            <a:r>
              <a:rPr lang="en-US" b="1" u="sng" dirty="0" smtClean="0"/>
              <a:t>&amp; </a:t>
            </a:r>
            <a:r>
              <a:rPr lang="en-US" dirty="0" smtClean="0"/>
              <a:t>Watson &amp; Foster, 2003)</a:t>
            </a:r>
          </a:p>
          <a:p>
            <a:pPr eaLnBrk="1" hangingPunct="1"/>
            <a:endParaRPr lang="en-US" dirty="0"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C8A97230-9D2A-4265-B53F-C0F257E72F67}" type="slidenum">
              <a:rPr lang="en-US"/>
              <a:pPr/>
              <a:t>15</a:t>
            </a:fld>
            <a:endParaRPr lang="en-US"/>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p:spPr>
        <p:txBody>
          <a:bodyPr/>
          <a:lstStyle/>
          <a:p>
            <a:pPr algn="ctr" eaLnBrk="1" hangingPunct="1"/>
            <a:r>
              <a:rPr lang="en-US" sz="1000" dirty="0" smtClean="0"/>
              <a:t>It is December 5</a:t>
            </a:r>
            <a:r>
              <a:rPr lang="en-US" sz="1000" baseline="30000" dirty="0" smtClean="0"/>
              <a:t>th</a:t>
            </a:r>
            <a:r>
              <a:rPr lang="en-US" sz="1000" dirty="0" smtClean="0"/>
              <a:t>, I am assigned to take car of Mr. Smith, a 55-year-old Caucasian man who will undergo his 5</a:t>
            </a:r>
            <a:r>
              <a:rPr lang="en-US" sz="1000" baseline="30000" dirty="0" smtClean="0"/>
              <a:t>th</a:t>
            </a:r>
            <a:r>
              <a:rPr lang="en-US" sz="1000" dirty="0" smtClean="0"/>
              <a:t> amputation. Gangrene has ravaged both feet and legs. He is scheduled for an above the knee amputation of his right leg, because the last amputation did not heal properly. I know him quite well, since I took care of him during his past hospitalizations (CCP#4). I’ve always liked this patient (CCP#1), it seems that we connected right away after our first meeting (CCP#4). He shared with me his life story [referred to as phenomenal field by Watson], which allowed me to know him as a person not just “a case” going for surgery on our unit. </a:t>
            </a:r>
          </a:p>
          <a:p>
            <a:pPr algn="ctr" eaLnBrk="1" hangingPunct="1"/>
            <a:r>
              <a:rPr lang="en-US" sz="1000" dirty="0" smtClean="0"/>
              <a:t>I welcome him as he is admitted onto the unit. As we glance to each other, he returns a faint smile. [At this moment, a caring occasion takes place.] I ask him how he is doing and tell him that since our last meeting I thought of some creative ways of how he could remember to take he medicine (CCP#6, CCP#7). (Cara, 2003, p. 54)</a:t>
            </a:r>
          </a:p>
          <a:p>
            <a:pPr algn="ctr" eaLnBrk="1" hangingPunct="1"/>
            <a:endParaRPr lang="en-US" sz="1000" dirty="0" smtClean="0"/>
          </a:p>
          <a:p>
            <a:pPr eaLnBrk="1" hangingPunct="1"/>
            <a:r>
              <a:rPr lang="en-US" sz="1000" dirty="0" smtClean="0"/>
              <a:t>Caring Caritas </a:t>
            </a:r>
          </a:p>
          <a:p>
            <a:pPr eaLnBrk="1" hangingPunct="1"/>
            <a:r>
              <a:rPr lang="en-US" sz="1000" dirty="0" smtClean="0"/>
              <a:t>#4- Developing and sustaining helping- trusting, authentic caring relationships.</a:t>
            </a:r>
          </a:p>
          <a:p>
            <a:pPr eaLnBrk="1" hangingPunct="1"/>
            <a:r>
              <a:rPr lang="en-US" sz="1000" dirty="0" smtClean="0"/>
              <a:t>#1-Practicing loving-kindness within the context of an intentional caring consciousness.</a:t>
            </a:r>
          </a:p>
          <a:p>
            <a:pPr eaLnBrk="1" hangingPunct="1"/>
            <a:r>
              <a:rPr lang="en-US" sz="1000" dirty="0" smtClean="0"/>
              <a:t>#6-Creatively using all ways of being, knowing, and caring as integral parts of the nursing process.</a:t>
            </a:r>
          </a:p>
          <a:p>
            <a:pPr eaLnBrk="1" hangingPunct="1"/>
            <a:r>
              <a:rPr lang="en-US" sz="1000" dirty="0" smtClean="0"/>
              <a:t>#7- Engaging in genuine teaching-learning experiences that arise from an understanding of interconnectedness.</a:t>
            </a:r>
          </a:p>
          <a:p>
            <a:pPr eaLnBrk="1" hangingPunct="1"/>
            <a:r>
              <a:rPr lang="en-US" sz="1000" dirty="0" smtClean="0"/>
              <a:t>(</a:t>
            </a:r>
            <a:r>
              <a:rPr lang="en-US" sz="1000" dirty="0" err="1" smtClean="0"/>
              <a:t>Sitzman</a:t>
            </a:r>
            <a:r>
              <a:rPr lang="en-US" sz="1000" dirty="0" smtClean="0"/>
              <a:t>, 2007</a:t>
            </a:r>
            <a:r>
              <a:rPr lang="en-US" sz="1000" dirty="0" smtClean="0"/>
              <a:t>)</a:t>
            </a:r>
          </a:p>
          <a:p>
            <a:pPr eaLnBrk="1" hangingPunct="1"/>
            <a:endParaRPr lang="en-US" sz="1000" dirty="0" smtClean="0"/>
          </a:p>
          <a:p>
            <a:pPr eaLnBrk="1" hangingPunct="1"/>
            <a:endParaRPr lang="en-US" sz="1000" dirty="0" smtClean="0"/>
          </a:p>
          <a:p>
            <a:pPr eaLnBrk="1" hangingPunct="1"/>
            <a:r>
              <a:rPr lang="en-US" sz="1000" b="1" u="sng" dirty="0" smtClean="0"/>
              <a:t>It would have been nice to have a slide listing the 12 </a:t>
            </a:r>
            <a:r>
              <a:rPr lang="en-US" sz="1000" b="1" u="sng" dirty="0" err="1" smtClean="0"/>
              <a:t>carative</a:t>
            </a:r>
            <a:r>
              <a:rPr lang="en-US" sz="1000" b="1" u="sng" dirty="0" smtClean="0"/>
              <a:t> factors as you were reading the story and relating the nursing interventions</a:t>
            </a:r>
            <a:r>
              <a:rPr lang="en-US" sz="1000" b="1" u="sng" baseline="0" dirty="0" smtClean="0"/>
              <a:t> to caring.</a:t>
            </a:r>
            <a:endParaRPr lang="en-US" sz="1000" b="1" u="sng" dirty="0"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p>
            <a:fld id="{3D43152D-EA78-4EFF-8804-DC8956EDD4FB}" type="slidenum">
              <a:rPr lang="en-US"/>
              <a:pPr/>
              <a:t>16</a:t>
            </a:fld>
            <a:endParaRPr lang="en-US"/>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p:spPr>
        <p:txBody>
          <a:bodyPr/>
          <a:lstStyle/>
          <a:p>
            <a:pPr eaLnBrk="1" hangingPunct="1"/>
            <a:r>
              <a:rPr lang="en-US" dirty="0" smtClean="0"/>
              <a:t>This theory has evolved over the years but the basic premise remains the same. It emphasizes the humanistic aspects of nursing in combination with scientific knowledge.  Watson designed this theory to bring meaning and focus to nursing as a distinct health profession. “Caring” is an endorsement of professional </a:t>
            </a:r>
            <a:r>
              <a:rPr lang="en-US" b="1" u="sng" dirty="0" smtClean="0"/>
              <a:t>nurses identity Medicines identity is that of “caring.” </a:t>
            </a:r>
            <a:r>
              <a:rPr lang="en-US" dirty="0" smtClean="0"/>
              <a:t>Watson (2008) states “It is the surgeon who saves a person’s life …….it is the nurse who helps this person live. (Watson, 2008)</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a:ln/>
        </p:spPr>
      </p:sp>
      <p:sp>
        <p:nvSpPr>
          <p:cNvPr id="37891" name="Notes Placeholder 2"/>
          <p:cNvSpPr>
            <a:spLocks noGrp="1"/>
          </p:cNvSpPr>
          <p:nvPr>
            <p:ph type="body" idx="1"/>
          </p:nvPr>
        </p:nvSpPr>
        <p:spPr>
          <a:noFill/>
          <a:ln/>
        </p:spPr>
        <p:txBody>
          <a:bodyPr/>
          <a:lstStyle/>
          <a:p>
            <a:pPr eaLnBrk="1" hangingPunct="1"/>
            <a:r>
              <a:rPr lang="en-US" b="1" u="sng" dirty="0" smtClean="0"/>
              <a:t>Do not use bullet points in the references list.</a:t>
            </a:r>
            <a:endParaRPr lang="en-US" b="1" u="sng" dirty="0" smtClean="0"/>
          </a:p>
        </p:txBody>
      </p:sp>
      <p:sp>
        <p:nvSpPr>
          <p:cNvPr id="37892" name="Slide Number Placeholder 3"/>
          <p:cNvSpPr>
            <a:spLocks noGrp="1"/>
          </p:cNvSpPr>
          <p:nvPr>
            <p:ph type="sldNum" sz="quarter" idx="5"/>
          </p:nvPr>
        </p:nvSpPr>
        <p:spPr>
          <a:noFill/>
        </p:spPr>
        <p:txBody>
          <a:bodyPr/>
          <a:lstStyle/>
          <a:p>
            <a:fld id="{BB8FFFE2-FEEC-4AAC-A094-05EF1C8C8A2F}" type="slidenum">
              <a:rPr lang="en-US"/>
              <a:pPr/>
              <a:t>17</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586218F4-D815-4657-BD59-F0F55233C7EF}" type="slidenum">
              <a:rPr lang="en-US"/>
              <a:pPr/>
              <a:t>2</a:t>
            </a:fld>
            <a:endParaRPr lang="en-US"/>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r>
              <a:rPr lang="en-US" smtClean="0"/>
              <a:t>According to Willis and McEwen (2002), Jean Watson was born in a small, close-knit town in the Appalachian Mountains of West Virginia in the 1940s. Jean Watson graduated from the Lewis Gale School of Nursing in Roanoke, Virginia in 1961. She continued her nursing studies at the University of Colorado at Boulder, earning a B.S. in 1964, an M.S. in psychiatric and mental health nursing in 1966, and a Ph.D. in educational psychology and counseling in 1973. She currently holds an endowed chair at the University of Colorado. She created the non-profit Watson Caring Science Institute in 2008 to further spread her ideas. (pp. 164-179)</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a:ln/>
        </p:spPr>
      </p:sp>
      <p:sp>
        <p:nvSpPr>
          <p:cNvPr id="23555" name="Notes Placeholder 2"/>
          <p:cNvSpPr>
            <a:spLocks noGrp="1"/>
          </p:cNvSpPr>
          <p:nvPr>
            <p:ph type="body" idx="1"/>
          </p:nvPr>
        </p:nvSpPr>
        <p:spPr>
          <a:noFill/>
          <a:ln/>
        </p:spPr>
        <p:txBody>
          <a:bodyPr/>
          <a:lstStyle/>
          <a:p>
            <a:pPr eaLnBrk="1" hangingPunct="1"/>
            <a:r>
              <a:rPr lang="en-US" dirty="0" smtClean="0"/>
              <a:t>Watson has earned both undergraduate and graduate degrees in nursing and psychiatric mental health nursing.  She has also received a </a:t>
            </a:r>
            <a:r>
              <a:rPr lang="en-US" b="1" u="sng" dirty="0" smtClean="0"/>
              <a:t>Ph.D.</a:t>
            </a:r>
            <a:r>
              <a:rPr lang="en-US" dirty="0" smtClean="0"/>
              <a:t> </a:t>
            </a:r>
            <a:r>
              <a:rPr lang="en-US" dirty="0" smtClean="0"/>
              <a:t>in educational psychology counseling. She is a widely published author and recipient of several awards and honors.  These include international Kellogg Fellowship in Australia and the Fulbright Research award in Sweden.  She was also accredited with six honorary doctoral degrees and three international honorary doctorates in Sweden, United Kingdom, Quebec, and Canada. (Willis &amp; McEwen, 2002, pp. 82-96)    </a:t>
            </a:r>
          </a:p>
        </p:txBody>
      </p:sp>
      <p:sp>
        <p:nvSpPr>
          <p:cNvPr id="23556" name="Slide Number Placeholder 3"/>
          <p:cNvSpPr>
            <a:spLocks noGrp="1"/>
          </p:cNvSpPr>
          <p:nvPr>
            <p:ph type="sldNum" sz="quarter" idx="5"/>
          </p:nvPr>
        </p:nvSpPr>
        <p:spPr>
          <a:noFill/>
        </p:spPr>
        <p:txBody>
          <a:bodyPr/>
          <a:lstStyle/>
          <a:p>
            <a:fld id="{380B71C4-FED8-4E88-9C6D-59E82F96B728}" type="slidenum">
              <a:rPr lang="en-US"/>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a:ln/>
        </p:spPr>
      </p:sp>
      <p:sp>
        <p:nvSpPr>
          <p:cNvPr id="24579" name="Notes Placeholder 2"/>
          <p:cNvSpPr>
            <a:spLocks noGrp="1"/>
          </p:cNvSpPr>
          <p:nvPr>
            <p:ph type="body" idx="1"/>
          </p:nvPr>
        </p:nvSpPr>
        <p:spPr>
          <a:noFill/>
          <a:ln/>
        </p:spPr>
        <p:txBody>
          <a:bodyPr/>
          <a:lstStyle/>
          <a:p>
            <a:pPr eaLnBrk="1" hangingPunct="1"/>
            <a:r>
              <a:rPr lang="en-US" dirty="0" smtClean="0"/>
              <a:t>Jean Watson’s research has been mainly geared towards human caring and loss. Watson is well known for her Theory of Human/Transpersonal Caring.  The foundation of this theory was published in 1979 in her book </a:t>
            </a:r>
            <a:r>
              <a:rPr lang="en-US" b="1" i="0" u="sng" dirty="0" smtClean="0"/>
              <a:t>”The Philosophy and Science of Caring.”  </a:t>
            </a:r>
            <a:r>
              <a:rPr lang="en-US" dirty="0" smtClean="0"/>
              <a:t>In 1988, her theory was published in </a:t>
            </a:r>
            <a:r>
              <a:rPr lang="en-US" b="1" i="0" u="sng" dirty="0" smtClean="0"/>
              <a:t>“Nursing: Human science and human care”. </a:t>
            </a:r>
            <a:r>
              <a:rPr lang="en-US" dirty="0" smtClean="0"/>
              <a:t>(Willis &amp; McEwen, 2002, pp. 82-179) </a:t>
            </a:r>
          </a:p>
        </p:txBody>
      </p:sp>
      <p:sp>
        <p:nvSpPr>
          <p:cNvPr id="24580" name="Slide Number Placeholder 3"/>
          <p:cNvSpPr>
            <a:spLocks noGrp="1"/>
          </p:cNvSpPr>
          <p:nvPr>
            <p:ph type="sldNum" sz="quarter" idx="5"/>
          </p:nvPr>
        </p:nvSpPr>
        <p:spPr>
          <a:noFill/>
        </p:spPr>
        <p:txBody>
          <a:bodyPr/>
          <a:lstStyle/>
          <a:p>
            <a:fld id="{1945A5B0-1A59-4FA6-9408-4D726627A17E}" type="slidenum">
              <a:rPr lang="en-US"/>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p>
            <a:fld id="{6E8246EB-CAC3-453C-B127-9F09302C77B7}" type="slidenum">
              <a:rPr lang="en-US"/>
              <a:pPr/>
              <a:t>5</a:t>
            </a:fld>
            <a:endParaRPr lang="en-US"/>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p:spPr>
        <p:txBody>
          <a:bodyPr/>
          <a:lstStyle/>
          <a:p>
            <a:pPr eaLnBrk="1" hangingPunct="1"/>
            <a:r>
              <a:rPr lang="en-US" dirty="0" smtClean="0"/>
              <a:t>As pioneer of professional nursing theorists, Watson’s quest and concern for the human condition and more intense understanding of life drove her to explore the fundamentals of being a human, caring, and healing. According to Watson (</a:t>
            </a:r>
            <a:r>
              <a:rPr lang="en-US" b="1" u="sng" dirty="0" smtClean="0"/>
              <a:t>1979)</a:t>
            </a:r>
            <a:r>
              <a:rPr lang="en-US" dirty="0" smtClean="0"/>
              <a:t>, “The theoretical concepts were derived and emerged from my personal and professional experiences; they were clinically inducted, empirically grounded, and combined with my philosophical, ethical, intellectual, and experiential background</a:t>
            </a:r>
            <a:r>
              <a:rPr lang="en-US" b="1" u="sng" dirty="0" smtClean="0"/>
              <a:t>.” (Watson, 2008) </a:t>
            </a:r>
            <a:endParaRPr lang="en-US" b="1" u="sng" dirty="0" smtClean="0"/>
          </a:p>
          <a:p>
            <a:pPr eaLnBrk="1" hangingPunct="1"/>
            <a:endParaRPr lang="en-US" dirty="0" smtClean="0"/>
          </a:p>
          <a:p>
            <a:pPr eaLnBrk="1" hangingPunct="1"/>
            <a:endParaRPr lang="en-US" dirty="0" smtClean="0"/>
          </a:p>
          <a:p>
            <a:pPr eaLnBrk="1" hangingPunct="1"/>
            <a:r>
              <a:rPr lang="en-US" b="1" u="sng" dirty="0" smtClean="0"/>
              <a:t>The notes pages are to augment the slides. This notes page simply restates</a:t>
            </a:r>
            <a:r>
              <a:rPr lang="en-US" b="1" u="sng" baseline="0" dirty="0" smtClean="0"/>
              <a:t> what is presented in the slide.</a:t>
            </a:r>
            <a:endParaRPr lang="en-US" b="1" u="sng"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4898779A-16A8-4294-907C-95766428BF72}" type="slidenum">
              <a:rPr lang="en-US"/>
              <a:pPr/>
              <a:t>6</a:t>
            </a:fld>
            <a:endParaRPr lang="en-US"/>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p:spPr>
        <p:txBody>
          <a:bodyPr/>
          <a:lstStyle/>
          <a:p>
            <a:pPr eaLnBrk="1" hangingPunct="1"/>
            <a:r>
              <a:rPr lang="en-US" smtClean="0"/>
              <a:t>As the health care system evolves, the risk of dehumanizing patient care will increase tremendously.  This is because of the implementation of protocols in the health care field.  By following Jean Watson’s caring theory, we as health care professionals can prevent the patient from feeling like an object.  Jean Watson’s theory consists of three major fundamentals.  These fundamentals include carative factors, the transpersonal caring relationship, and the caring moment. (Cara, 2003, pp. 51-61)</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F81DA7A1-1D76-4F5E-AB44-31FA6C019DCE}" type="slidenum">
              <a:rPr lang="en-US"/>
              <a:pPr/>
              <a:t>7</a:t>
            </a:fld>
            <a:endParaRPr lang="en-US"/>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p:spPr>
        <p:txBody>
          <a:bodyPr/>
          <a:lstStyle/>
          <a:p>
            <a:pPr eaLnBrk="1" hangingPunct="1"/>
            <a:r>
              <a:rPr lang="en-US" smtClean="0"/>
              <a:t>The first major element of Jean Watson’s caring theory is carative factors.  This fundamental was renamed as the clinical caritas processes.  Caritas is a Greek word that has the definition to cherish and give special loving attention.  It was named this because this part of the theory involves the use of faith, creative problem solving, and sensitivity to oneself and others in the health care field.  You need to care about the person before you can help them heal.  The second component to Watson’s theory is the transpersonal caring relationship.  The nurse has to make a commitment to protect human dignity.  In order to do this, the health care provider has to make a conscious effort to treat the patient as a human being.  They can do this by making a caring connection with the patient.  Once this is accomplished, the patient will have the capability to heal. (Cara, 2003, pp. 51-61)</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fld id="{C679E7CF-E245-45F5-86AA-A89C63F3C152}" type="slidenum">
              <a:rPr lang="en-US"/>
              <a:pPr/>
              <a:t>8</a:t>
            </a:fld>
            <a:endParaRPr lang="en-US"/>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p:spPr>
        <p:txBody>
          <a:bodyPr/>
          <a:lstStyle/>
          <a:p>
            <a:pPr eaLnBrk="1" hangingPunct="1"/>
            <a:r>
              <a:rPr lang="en-US" dirty="0" smtClean="0"/>
              <a:t>The third component of Jean Watson’s caring theory is the caring moment.  This is the exact point in time when the nurse and patient come </a:t>
            </a:r>
            <a:r>
              <a:rPr lang="en-US" b="1" u="sng" dirty="0" smtClean="0"/>
              <a:t>together a form a bond</a:t>
            </a:r>
            <a:r>
              <a:rPr lang="en-US" dirty="0" smtClean="0"/>
              <a:t>.  This is an authentic caring moment where both parties </a:t>
            </a:r>
            <a:r>
              <a:rPr lang="en-US" b="1" u="sng" dirty="0" smtClean="0"/>
              <a:t>and</a:t>
            </a:r>
            <a:r>
              <a:rPr lang="en-US" dirty="0" smtClean="0"/>
              <a:t> influenced by the relationship somehow. (Cara, 2003, pp. 51-61) </a:t>
            </a:r>
            <a:endParaRPr lang="en-US" dirty="0" smtClean="0"/>
          </a:p>
          <a:p>
            <a:pPr eaLnBrk="1" hangingPunct="1"/>
            <a:endParaRPr lang="en-US" dirty="0" smtClean="0"/>
          </a:p>
          <a:p>
            <a:pPr eaLnBrk="1" hangingPunct="1"/>
            <a:endParaRPr lang="en-US" dirty="0" smtClean="0"/>
          </a:p>
          <a:p>
            <a:pPr eaLnBrk="1" hangingPunct="1"/>
            <a:r>
              <a:rPr lang="en-US" b="1" u="sng" dirty="0" smtClean="0"/>
              <a:t>Notes did not really add to what</a:t>
            </a:r>
            <a:r>
              <a:rPr lang="en-US" b="1" u="sng" baseline="0" dirty="0" smtClean="0"/>
              <a:t> was presented in the slide.</a:t>
            </a:r>
            <a:endParaRPr lang="en-US" b="1" u="sng" dirty="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p>
            <a:fld id="{C8529001-A59C-4FF2-805E-30A69496E837}" type="slidenum">
              <a:rPr lang="en-US"/>
              <a:pPr/>
              <a:t>9</a:t>
            </a:fld>
            <a:endParaRPr lang="en-US"/>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a:ln/>
        </p:spPr>
        <p:txBody>
          <a:bodyPr/>
          <a:lstStyle/>
          <a:p>
            <a:pPr eaLnBrk="1" hangingPunct="1"/>
            <a:r>
              <a:rPr lang="en-US" dirty="0" smtClean="0"/>
              <a:t>How can we implement Jean Watson’s theory of care into our everyday nursing practice?  In order to do this, we can start by establishing caring relationships with our patients.  As health care providers, we must also treat our patients as holistic beings.  It is also necessary to treat our patients with unconditional acceptance no matter </a:t>
            </a:r>
            <a:r>
              <a:rPr lang="en-US" b="1" u="sng" dirty="0" smtClean="0"/>
              <a:t>when </a:t>
            </a:r>
            <a:r>
              <a:rPr lang="en-US" dirty="0" smtClean="0"/>
              <a:t>their religious background or ethnicity.  Finally, we have to set time aside with the patient that is uninterrupted.  This is important because it will establish a bond with the patient. (Chitty &amp; Black, 2011</a:t>
            </a:r>
            <a:r>
              <a:rPr lang="en-US" dirty="0" smtClean="0"/>
              <a:t>)</a:t>
            </a:r>
          </a:p>
          <a:p>
            <a:pPr eaLnBrk="1" hangingPunct="1"/>
            <a:endParaRPr lang="en-US" dirty="0" smtClean="0"/>
          </a:p>
          <a:p>
            <a:pPr eaLnBrk="1" hangingPunct="1"/>
            <a:endParaRPr lang="en-US" dirty="0" smtClean="0"/>
          </a:p>
          <a:p>
            <a:pPr eaLnBrk="1" hangingPunct="1"/>
            <a:r>
              <a:rPr lang="en-US" b="1" u="sng" dirty="0" smtClean="0"/>
              <a:t>What is the ANCM…it is not discussed in the slide. </a:t>
            </a:r>
            <a:r>
              <a:rPr lang="en-US" b="1" u="sng" baseline="0" dirty="0" smtClean="0"/>
              <a:t>Also, the notes discussion is almost verbatim to what is presented in the slide.</a:t>
            </a:r>
            <a:endParaRPr lang="en-US" b="1" u="sng" dirty="0"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7" descr="j0321094"/>
          <p:cNvPicPr>
            <a:picLocks noChangeAspect="1" noChangeArrowheads="1"/>
          </p:cNvPicPr>
          <p:nvPr/>
        </p:nvPicPr>
        <p:blipFill>
          <a:blip r:embed="rId2" cstate="print"/>
          <a:srcRect/>
          <a:stretch>
            <a:fillRect/>
          </a:stretch>
        </p:blipFill>
        <p:spPr bwMode="auto">
          <a:xfrm>
            <a:off x="5410200" y="0"/>
            <a:ext cx="3733800" cy="6858000"/>
          </a:xfrm>
          <a:prstGeom prst="rect">
            <a:avLst/>
          </a:prstGeom>
          <a:noFill/>
          <a:ln w="9525">
            <a:noFill/>
            <a:miter lim="800000"/>
            <a:headEnd/>
            <a:tailEnd/>
          </a:ln>
        </p:spPr>
      </p:pic>
      <p:sp>
        <p:nvSpPr>
          <p:cNvPr id="4100" name="Rectangle 4"/>
          <p:cNvSpPr>
            <a:spLocks noGrp="1" noChangeArrowheads="1"/>
          </p:cNvSpPr>
          <p:nvPr>
            <p:ph type="ctrTitle"/>
          </p:nvPr>
        </p:nvSpPr>
        <p:spPr>
          <a:xfrm>
            <a:off x="381000" y="381000"/>
            <a:ext cx="4800600" cy="3886200"/>
          </a:xfrm>
        </p:spPr>
        <p:txBody>
          <a:bodyPr/>
          <a:lstStyle>
            <a:lvl1pPr>
              <a:defRPr sz="5400"/>
            </a:lvl1pPr>
          </a:lstStyle>
          <a:p>
            <a:r>
              <a:rPr lang="en-US"/>
              <a:t>Click to edit Master title style</a:t>
            </a:r>
          </a:p>
        </p:txBody>
      </p:sp>
      <p:sp>
        <p:nvSpPr>
          <p:cNvPr id="4101" name="Rectangle 5"/>
          <p:cNvSpPr>
            <a:spLocks noGrp="1" noChangeArrowheads="1"/>
          </p:cNvSpPr>
          <p:nvPr>
            <p:ph type="subTitle" idx="1"/>
          </p:nvPr>
        </p:nvSpPr>
        <p:spPr>
          <a:xfrm>
            <a:off x="381000" y="4572000"/>
            <a:ext cx="4800600" cy="1752600"/>
          </a:xfrm>
        </p:spPr>
        <p:txBody>
          <a:bodyPr/>
          <a:lstStyle>
            <a:lvl1pPr marL="0" indent="0">
              <a:buFontTx/>
              <a:buNone/>
              <a:defRPr/>
            </a:lvl1pPr>
          </a:lstStyle>
          <a:p>
            <a:r>
              <a:rPr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fld id="{61B5EB62-F048-4710-AC93-CA98AE0DC9F5}" type="datetime1">
              <a:rPr lang="en-US"/>
              <a:pPr/>
              <a:t>2/25/2011</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Template (Shastry, 2010)</a:t>
            </a:r>
          </a:p>
        </p:txBody>
      </p:sp>
      <p:sp>
        <p:nvSpPr>
          <p:cNvPr id="6" name="Rectangle 6"/>
          <p:cNvSpPr>
            <a:spLocks noGrp="1" noChangeArrowheads="1"/>
          </p:cNvSpPr>
          <p:nvPr>
            <p:ph type="sldNum" sz="quarter" idx="12"/>
          </p:nvPr>
        </p:nvSpPr>
        <p:spPr>
          <a:ln/>
        </p:spPr>
        <p:txBody>
          <a:bodyPr/>
          <a:lstStyle>
            <a:lvl1pPr>
              <a:defRPr/>
            </a:lvl1pPr>
          </a:lstStyle>
          <a:p>
            <a:fld id="{4A335CB3-1DD2-4042-9FBD-34330EDFC097}"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648200" y="228600"/>
            <a:ext cx="1447800" cy="6019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04800" y="228600"/>
            <a:ext cx="4191000" cy="6019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fld id="{A503BD79-D338-4E86-90A4-703C91042930}" type="datetime1">
              <a:rPr lang="en-US"/>
              <a:pPr/>
              <a:t>2/25/2011</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Template (Shastry, 2010)</a:t>
            </a:r>
          </a:p>
        </p:txBody>
      </p:sp>
      <p:sp>
        <p:nvSpPr>
          <p:cNvPr id="6" name="Rectangle 6"/>
          <p:cNvSpPr>
            <a:spLocks noGrp="1" noChangeArrowheads="1"/>
          </p:cNvSpPr>
          <p:nvPr>
            <p:ph type="sldNum" sz="quarter" idx="12"/>
          </p:nvPr>
        </p:nvSpPr>
        <p:spPr>
          <a:ln/>
        </p:spPr>
        <p:txBody>
          <a:bodyPr/>
          <a:lstStyle>
            <a:lvl1pPr>
              <a:defRPr/>
            </a:lvl1pPr>
          </a:lstStyle>
          <a:p>
            <a:fld id="{78C1A7D5-E4BF-4D88-B4E5-0D7730BEE941}"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fld id="{704CFAC5-6318-49BC-B796-AB01C53BFC78}" type="datetime1">
              <a:rPr lang="en-US"/>
              <a:pPr/>
              <a:t>2/25/2011</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Template (Shastry, 2010)</a:t>
            </a:r>
          </a:p>
        </p:txBody>
      </p:sp>
      <p:sp>
        <p:nvSpPr>
          <p:cNvPr id="6" name="Rectangle 6"/>
          <p:cNvSpPr>
            <a:spLocks noGrp="1" noChangeArrowheads="1"/>
          </p:cNvSpPr>
          <p:nvPr>
            <p:ph type="sldNum" sz="quarter" idx="12"/>
          </p:nvPr>
        </p:nvSpPr>
        <p:spPr>
          <a:ln/>
        </p:spPr>
        <p:txBody>
          <a:bodyPr/>
          <a:lstStyle>
            <a:lvl1pPr>
              <a:defRPr/>
            </a:lvl1pPr>
          </a:lstStyle>
          <a:p>
            <a:fld id="{5C8C754E-0007-4CEF-96C8-B121EF2FF979}"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fld id="{717BC1A9-4D0A-48F9-94B6-DA17BC248D8F}" type="datetime1">
              <a:rPr lang="en-US"/>
              <a:pPr/>
              <a:t>2/25/2011</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Template (Shastry, 2010)</a:t>
            </a:r>
          </a:p>
        </p:txBody>
      </p:sp>
      <p:sp>
        <p:nvSpPr>
          <p:cNvPr id="6" name="Rectangle 6"/>
          <p:cNvSpPr>
            <a:spLocks noGrp="1" noChangeArrowheads="1"/>
          </p:cNvSpPr>
          <p:nvPr>
            <p:ph type="sldNum" sz="quarter" idx="12"/>
          </p:nvPr>
        </p:nvSpPr>
        <p:spPr>
          <a:ln/>
        </p:spPr>
        <p:txBody>
          <a:bodyPr/>
          <a:lstStyle>
            <a:lvl1pPr>
              <a:defRPr/>
            </a:lvl1pPr>
          </a:lstStyle>
          <a:p>
            <a:fld id="{A4301C2B-7B76-4F60-BFFC-AD9E471EB016}"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04800" y="1524000"/>
            <a:ext cx="28194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276600" y="1524000"/>
            <a:ext cx="28194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fld id="{527E90B0-B3B0-43CD-B7DE-02B10ED0272B}" type="datetime1">
              <a:rPr lang="en-US"/>
              <a:pPr/>
              <a:t>2/25/2011</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Template (Shastry, 2010)</a:t>
            </a:r>
          </a:p>
        </p:txBody>
      </p:sp>
      <p:sp>
        <p:nvSpPr>
          <p:cNvPr id="7" name="Rectangle 6"/>
          <p:cNvSpPr>
            <a:spLocks noGrp="1" noChangeArrowheads="1"/>
          </p:cNvSpPr>
          <p:nvPr>
            <p:ph type="sldNum" sz="quarter" idx="12"/>
          </p:nvPr>
        </p:nvSpPr>
        <p:spPr>
          <a:ln/>
        </p:spPr>
        <p:txBody>
          <a:bodyPr/>
          <a:lstStyle>
            <a:lvl1pPr>
              <a:defRPr/>
            </a:lvl1pPr>
          </a:lstStyle>
          <a:p>
            <a:fld id="{E37B4FA7-ABFF-424A-9DCD-715989D8D462}"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fld id="{B9AFCD5C-6001-47D3-A73F-9D00A528DD23}" type="datetime1">
              <a:rPr lang="en-US"/>
              <a:pPr/>
              <a:t>2/25/2011</a:t>
            </a:fld>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a:t>Template (Shastry, 2010)</a:t>
            </a:r>
          </a:p>
        </p:txBody>
      </p:sp>
      <p:sp>
        <p:nvSpPr>
          <p:cNvPr id="9" name="Rectangle 6"/>
          <p:cNvSpPr>
            <a:spLocks noGrp="1" noChangeArrowheads="1"/>
          </p:cNvSpPr>
          <p:nvPr>
            <p:ph type="sldNum" sz="quarter" idx="12"/>
          </p:nvPr>
        </p:nvSpPr>
        <p:spPr>
          <a:ln/>
        </p:spPr>
        <p:txBody>
          <a:bodyPr/>
          <a:lstStyle>
            <a:lvl1pPr>
              <a:defRPr/>
            </a:lvl1pPr>
          </a:lstStyle>
          <a:p>
            <a:fld id="{479E55F8-4618-441F-8A6A-DADA11BDD848}"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fld id="{5A0B107F-C25E-4975-BECF-D3718D43804F}" type="datetime1">
              <a:rPr lang="en-US"/>
              <a:pPr/>
              <a:t>2/25/2011</a:t>
            </a:fld>
            <a:endParaRPr lang="en-US"/>
          </a:p>
        </p:txBody>
      </p:sp>
      <p:sp>
        <p:nvSpPr>
          <p:cNvPr id="4" name="Rectangle 5"/>
          <p:cNvSpPr>
            <a:spLocks noGrp="1" noChangeArrowheads="1"/>
          </p:cNvSpPr>
          <p:nvPr>
            <p:ph type="ftr" sz="quarter" idx="11"/>
          </p:nvPr>
        </p:nvSpPr>
        <p:spPr>
          <a:ln/>
        </p:spPr>
        <p:txBody>
          <a:bodyPr/>
          <a:lstStyle>
            <a:lvl1pPr>
              <a:defRPr/>
            </a:lvl1pPr>
          </a:lstStyle>
          <a:p>
            <a:pPr>
              <a:defRPr/>
            </a:pPr>
            <a:r>
              <a:rPr lang="en-US"/>
              <a:t>Template (Shastry, 2010)</a:t>
            </a:r>
          </a:p>
        </p:txBody>
      </p:sp>
      <p:sp>
        <p:nvSpPr>
          <p:cNvPr id="5" name="Rectangle 6"/>
          <p:cNvSpPr>
            <a:spLocks noGrp="1" noChangeArrowheads="1"/>
          </p:cNvSpPr>
          <p:nvPr>
            <p:ph type="sldNum" sz="quarter" idx="12"/>
          </p:nvPr>
        </p:nvSpPr>
        <p:spPr>
          <a:ln/>
        </p:spPr>
        <p:txBody>
          <a:bodyPr/>
          <a:lstStyle>
            <a:lvl1pPr>
              <a:defRPr/>
            </a:lvl1pPr>
          </a:lstStyle>
          <a:p>
            <a:fld id="{D87F3E65-7A6B-43C2-BA2F-20193FB528D5}"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fld id="{227C1E74-F2A1-4EEB-99CA-CA012FA8B991}" type="datetime1">
              <a:rPr lang="en-US"/>
              <a:pPr/>
              <a:t>2/25/2011</a:t>
            </a:fld>
            <a:endParaRPr lang="en-US"/>
          </a:p>
        </p:txBody>
      </p:sp>
      <p:sp>
        <p:nvSpPr>
          <p:cNvPr id="3" name="Rectangle 5"/>
          <p:cNvSpPr>
            <a:spLocks noGrp="1" noChangeArrowheads="1"/>
          </p:cNvSpPr>
          <p:nvPr>
            <p:ph type="ftr" sz="quarter" idx="11"/>
          </p:nvPr>
        </p:nvSpPr>
        <p:spPr>
          <a:ln/>
        </p:spPr>
        <p:txBody>
          <a:bodyPr/>
          <a:lstStyle>
            <a:lvl1pPr>
              <a:defRPr/>
            </a:lvl1pPr>
          </a:lstStyle>
          <a:p>
            <a:pPr>
              <a:defRPr/>
            </a:pPr>
            <a:r>
              <a:rPr lang="en-US"/>
              <a:t>Template (Shastry, 2010)</a:t>
            </a:r>
          </a:p>
        </p:txBody>
      </p:sp>
      <p:sp>
        <p:nvSpPr>
          <p:cNvPr id="4" name="Rectangle 6"/>
          <p:cNvSpPr>
            <a:spLocks noGrp="1" noChangeArrowheads="1"/>
          </p:cNvSpPr>
          <p:nvPr>
            <p:ph type="sldNum" sz="quarter" idx="12"/>
          </p:nvPr>
        </p:nvSpPr>
        <p:spPr>
          <a:ln/>
        </p:spPr>
        <p:txBody>
          <a:bodyPr/>
          <a:lstStyle>
            <a:lvl1pPr>
              <a:defRPr/>
            </a:lvl1pPr>
          </a:lstStyle>
          <a:p>
            <a:fld id="{F5108E46-E1F3-4123-8D5E-1792DB6B047B}"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fld id="{19A8F25C-4E08-465F-9FF2-8A9DE0B18F13}" type="datetime1">
              <a:rPr lang="en-US"/>
              <a:pPr/>
              <a:t>2/25/2011</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Template (Shastry, 2010)</a:t>
            </a:r>
          </a:p>
        </p:txBody>
      </p:sp>
      <p:sp>
        <p:nvSpPr>
          <p:cNvPr id="7" name="Rectangle 6"/>
          <p:cNvSpPr>
            <a:spLocks noGrp="1" noChangeArrowheads="1"/>
          </p:cNvSpPr>
          <p:nvPr>
            <p:ph type="sldNum" sz="quarter" idx="12"/>
          </p:nvPr>
        </p:nvSpPr>
        <p:spPr>
          <a:ln/>
        </p:spPr>
        <p:txBody>
          <a:bodyPr/>
          <a:lstStyle>
            <a:lvl1pPr>
              <a:defRPr/>
            </a:lvl1pPr>
          </a:lstStyle>
          <a:p>
            <a:fld id="{D75496A9-E84C-4073-B549-44E3F63C8B39}"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fld id="{8DAC311C-5837-4D4A-830B-64744C1BE6DC}" type="datetime1">
              <a:rPr lang="en-US"/>
              <a:pPr/>
              <a:t>2/25/2011</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Template (Shastry, 2010)</a:t>
            </a:r>
          </a:p>
        </p:txBody>
      </p:sp>
      <p:sp>
        <p:nvSpPr>
          <p:cNvPr id="7" name="Rectangle 6"/>
          <p:cNvSpPr>
            <a:spLocks noGrp="1" noChangeArrowheads="1"/>
          </p:cNvSpPr>
          <p:nvPr>
            <p:ph type="sldNum" sz="quarter" idx="12"/>
          </p:nvPr>
        </p:nvSpPr>
        <p:spPr>
          <a:ln/>
        </p:spPr>
        <p:txBody>
          <a:bodyPr/>
          <a:lstStyle>
            <a:lvl1pPr>
              <a:defRPr/>
            </a:lvl1pPr>
          </a:lstStyle>
          <a:p>
            <a:fld id="{E9828E40-F292-4BB7-A831-185871E3111A}"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7" descr="j0321094"/>
          <p:cNvPicPr>
            <a:picLocks noChangeAspect="1" noChangeArrowheads="1"/>
          </p:cNvPicPr>
          <p:nvPr/>
        </p:nvPicPr>
        <p:blipFill>
          <a:blip r:embed="rId13" cstate="print"/>
          <a:srcRect/>
          <a:stretch>
            <a:fillRect/>
          </a:stretch>
        </p:blipFill>
        <p:spPr bwMode="auto">
          <a:xfrm>
            <a:off x="6172200" y="0"/>
            <a:ext cx="2971800" cy="6553200"/>
          </a:xfrm>
          <a:prstGeom prst="rect">
            <a:avLst/>
          </a:prstGeom>
          <a:noFill/>
          <a:ln w="9525">
            <a:noFill/>
            <a:miter lim="800000"/>
            <a:headEnd/>
            <a:tailEnd/>
          </a:ln>
        </p:spPr>
      </p:pic>
      <p:sp>
        <p:nvSpPr>
          <p:cNvPr id="1032" name="Rectangle 8"/>
          <p:cNvSpPr>
            <a:spLocks noChangeArrowheads="1"/>
          </p:cNvSpPr>
          <p:nvPr/>
        </p:nvSpPr>
        <p:spPr bwMode="auto">
          <a:xfrm>
            <a:off x="0" y="6467475"/>
            <a:ext cx="9144000" cy="390525"/>
          </a:xfrm>
          <a:prstGeom prst="rect">
            <a:avLst/>
          </a:prstGeom>
          <a:solidFill>
            <a:schemeClr val="tx1"/>
          </a:solidFill>
          <a:ln w="9525">
            <a:solidFill>
              <a:schemeClr val="tx1"/>
            </a:solidFill>
            <a:miter lim="800000"/>
            <a:headEnd/>
            <a:tailEnd/>
          </a:ln>
          <a:effectLst/>
        </p:spPr>
        <p:txBody>
          <a:bodyPr wrap="none" anchor="ctr"/>
          <a:lstStyle/>
          <a:p>
            <a:endParaRPr lang="en-US"/>
          </a:p>
        </p:txBody>
      </p:sp>
      <p:sp>
        <p:nvSpPr>
          <p:cNvPr id="1028" name="Rectangle 2"/>
          <p:cNvSpPr>
            <a:spLocks noGrp="1" noChangeArrowheads="1"/>
          </p:cNvSpPr>
          <p:nvPr>
            <p:ph type="title"/>
          </p:nvPr>
        </p:nvSpPr>
        <p:spPr bwMode="auto">
          <a:xfrm>
            <a:off x="304800" y="228600"/>
            <a:ext cx="57912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9" name="Rectangle 3"/>
          <p:cNvSpPr>
            <a:spLocks noGrp="1" noChangeArrowheads="1"/>
          </p:cNvSpPr>
          <p:nvPr>
            <p:ph type="body" idx="1"/>
          </p:nvPr>
        </p:nvSpPr>
        <p:spPr bwMode="auto">
          <a:xfrm>
            <a:off x="304800" y="1524000"/>
            <a:ext cx="5791200" cy="4724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 name="Rectangle 4"/>
          <p:cNvSpPr>
            <a:spLocks noGrp="1" noChangeArrowheads="1"/>
          </p:cNvSpPr>
          <p:nvPr>
            <p:ph type="dt" sz="half" idx="2"/>
          </p:nvPr>
        </p:nvSpPr>
        <p:spPr bwMode="auto">
          <a:xfrm>
            <a:off x="0" y="6613525"/>
            <a:ext cx="2133600" cy="2444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solidFill>
                  <a:schemeClr val="bg1"/>
                </a:solidFill>
              </a:defRPr>
            </a:lvl1pPr>
          </a:lstStyle>
          <a:p>
            <a:fld id="{8033E92E-EF01-46EA-AFA6-1D0A42576E59}" type="datetime1">
              <a:rPr lang="en-US"/>
              <a:pPr/>
              <a:t>2/25/2011</a:t>
            </a:fld>
            <a:endParaRPr lang="en-US"/>
          </a:p>
        </p:txBody>
      </p:sp>
      <p:sp>
        <p:nvSpPr>
          <p:cNvPr id="3" name="Rectangle 5"/>
          <p:cNvSpPr>
            <a:spLocks noGrp="1" noChangeArrowheads="1"/>
          </p:cNvSpPr>
          <p:nvPr>
            <p:ph type="ftr" sz="quarter" idx="3"/>
          </p:nvPr>
        </p:nvSpPr>
        <p:spPr bwMode="auto">
          <a:xfrm>
            <a:off x="2438400" y="6629400"/>
            <a:ext cx="4419600" cy="228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200" smtClean="0">
                <a:solidFill>
                  <a:schemeClr val="bg1"/>
                </a:solidFill>
              </a:defRPr>
            </a:lvl1pPr>
          </a:lstStyle>
          <a:p>
            <a:pPr>
              <a:defRPr/>
            </a:pPr>
            <a:r>
              <a:rPr lang="en-US"/>
              <a:t>Template (Shastry, 2010)</a:t>
            </a:r>
          </a:p>
        </p:txBody>
      </p:sp>
      <p:sp>
        <p:nvSpPr>
          <p:cNvPr id="1030" name="Rectangle 6"/>
          <p:cNvSpPr>
            <a:spLocks noGrp="1" noChangeArrowheads="1"/>
          </p:cNvSpPr>
          <p:nvPr>
            <p:ph type="sldNum" sz="quarter" idx="4"/>
          </p:nvPr>
        </p:nvSpPr>
        <p:spPr bwMode="auto">
          <a:xfrm>
            <a:off x="7010400" y="6613525"/>
            <a:ext cx="2133600" cy="2444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bg1"/>
                </a:solidFill>
              </a:defRPr>
            </a:lvl1pPr>
          </a:lstStyle>
          <a:p>
            <a:fld id="{900FCB5A-EE99-40D4-A434-C16AF8105753}"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71" r:id="rId1"/>
    <p:sldLayoutId id="2147483670" r:id="rId2"/>
    <p:sldLayoutId id="2147483669" r:id="rId3"/>
    <p:sldLayoutId id="2147483668" r:id="rId4"/>
    <p:sldLayoutId id="2147483667" r:id="rId5"/>
    <p:sldLayoutId id="2147483666" r:id="rId6"/>
    <p:sldLayoutId id="2147483665" r:id="rId7"/>
    <p:sldLayoutId id="2147483664" r:id="rId8"/>
    <p:sldLayoutId id="2147483663" r:id="rId9"/>
    <p:sldLayoutId id="2147483662" r:id="rId10"/>
    <p:sldLayoutId id="2147483661" r:id="rId11"/>
  </p:sldLayoutIdLst>
  <p:hf hdr="0" dt="0"/>
  <p:txStyles>
    <p:titleStyle>
      <a:lvl1pPr algn="l" rtl="0" eaLnBrk="0" fontAlgn="base" hangingPunct="0">
        <a:spcBef>
          <a:spcPct val="0"/>
        </a:spcBef>
        <a:spcAft>
          <a:spcPct val="0"/>
        </a:spcAft>
        <a:defRPr sz="4400" b="1">
          <a:solidFill>
            <a:schemeClr val="tx2"/>
          </a:solidFill>
          <a:latin typeface="+mj-lt"/>
          <a:ea typeface="+mj-ea"/>
          <a:cs typeface="+mj-cs"/>
        </a:defRPr>
      </a:lvl1pPr>
      <a:lvl2pPr algn="l" rtl="0" eaLnBrk="0" fontAlgn="base" hangingPunct="0">
        <a:spcBef>
          <a:spcPct val="0"/>
        </a:spcBef>
        <a:spcAft>
          <a:spcPct val="0"/>
        </a:spcAft>
        <a:defRPr sz="4400" b="1">
          <a:solidFill>
            <a:schemeClr val="tx2"/>
          </a:solidFill>
          <a:latin typeface="Arial" charset="0"/>
        </a:defRPr>
      </a:lvl2pPr>
      <a:lvl3pPr algn="l" rtl="0" eaLnBrk="0" fontAlgn="base" hangingPunct="0">
        <a:spcBef>
          <a:spcPct val="0"/>
        </a:spcBef>
        <a:spcAft>
          <a:spcPct val="0"/>
        </a:spcAft>
        <a:defRPr sz="4400" b="1">
          <a:solidFill>
            <a:schemeClr val="tx2"/>
          </a:solidFill>
          <a:latin typeface="Arial" charset="0"/>
        </a:defRPr>
      </a:lvl3pPr>
      <a:lvl4pPr algn="l" rtl="0" eaLnBrk="0" fontAlgn="base" hangingPunct="0">
        <a:spcBef>
          <a:spcPct val="0"/>
        </a:spcBef>
        <a:spcAft>
          <a:spcPct val="0"/>
        </a:spcAft>
        <a:defRPr sz="4400" b="1">
          <a:solidFill>
            <a:schemeClr val="tx2"/>
          </a:solidFill>
          <a:latin typeface="Arial" charset="0"/>
        </a:defRPr>
      </a:lvl4pPr>
      <a:lvl5pPr algn="l" rtl="0" eaLnBrk="0" fontAlgn="base" hangingPunct="0">
        <a:spcBef>
          <a:spcPct val="0"/>
        </a:spcBef>
        <a:spcAft>
          <a:spcPct val="0"/>
        </a:spcAft>
        <a:defRPr sz="4400" b="1">
          <a:solidFill>
            <a:schemeClr val="tx2"/>
          </a:solidFill>
          <a:latin typeface="Arial" charset="0"/>
        </a:defRPr>
      </a:lvl5pPr>
      <a:lvl6pPr marL="457200" algn="l" rtl="0" fontAlgn="base">
        <a:spcBef>
          <a:spcPct val="0"/>
        </a:spcBef>
        <a:spcAft>
          <a:spcPct val="0"/>
        </a:spcAft>
        <a:defRPr sz="4400" b="1">
          <a:solidFill>
            <a:schemeClr val="tx2"/>
          </a:solidFill>
          <a:latin typeface="Arial" charset="0"/>
        </a:defRPr>
      </a:lvl6pPr>
      <a:lvl7pPr marL="914400" algn="l" rtl="0" fontAlgn="base">
        <a:spcBef>
          <a:spcPct val="0"/>
        </a:spcBef>
        <a:spcAft>
          <a:spcPct val="0"/>
        </a:spcAft>
        <a:defRPr sz="4400" b="1">
          <a:solidFill>
            <a:schemeClr val="tx2"/>
          </a:solidFill>
          <a:latin typeface="Arial" charset="0"/>
        </a:defRPr>
      </a:lvl7pPr>
      <a:lvl8pPr marL="1371600" algn="l" rtl="0" fontAlgn="base">
        <a:spcBef>
          <a:spcPct val="0"/>
        </a:spcBef>
        <a:spcAft>
          <a:spcPct val="0"/>
        </a:spcAft>
        <a:defRPr sz="4400" b="1">
          <a:solidFill>
            <a:schemeClr val="tx2"/>
          </a:solidFill>
          <a:latin typeface="Arial" charset="0"/>
        </a:defRPr>
      </a:lvl8pPr>
      <a:lvl9pPr marL="1828800" algn="l" rtl="0" fontAlgn="base">
        <a:spcBef>
          <a:spcPct val="0"/>
        </a:spcBef>
        <a:spcAft>
          <a:spcPct val="0"/>
        </a:spcAft>
        <a:defRPr sz="4400" b="1">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pPr algn="ctr" eaLnBrk="1" hangingPunct="1"/>
            <a:r>
              <a:rPr lang="en-US" sz="3200" smtClean="0"/>
              <a:t>Jean Watson’s</a:t>
            </a:r>
            <a:r>
              <a:rPr lang="en-US" sz="4800" smtClean="0"/>
              <a:t> </a:t>
            </a:r>
            <a:r>
              <a:rPr lang="en-US" sz="3200" smtClean="0"/>
              <a:t>theory of Transpersonal Caring</a:t>
            </a:r>
            <a:endParaRPr lang="en-US" sz="4800" smtClean="0"/>
          </a:p>
        </p:txBody>
      </p:sp>
      <p:sp>
        <p:nvSpPr>
          <p:cNvPr id="3075" name="Rectangle 3"/>
          <p:cNvSpPr>
            <a:spLocks noGrp="1" noChangeArrowheads="1"/>
          </p:cNvSpPr>
          <p:nvPr>
            <p:ph type="subTitle" idx="1"/>
          </p:nvPr>
        </p:nvSpPr>
        <p:spPr/>
        <p:txBody>
          <a:bodyPr/>
          <a:lstStyle/>
          <a:p>
            <a:pPr algn="ctr" eaLnBrk="1" hangingPunct="1">
              <a:lnSpc>
                <a:spcPct val="90000"/>
              </a:lnSpc>
            </a:pPr>
            <a:r>
              <a:rPr lang="en-US" sz="1200" smtClean="0"/>
              <a:t>Ronnie Bethea, Melaney Coleman, Brittany Graff, Michael Kraak, &amp; Lauren Magruder </a:t>
            </a:r>
          </a:p>
          <a:p>
            <a:pPr algn="ctr" eaLnBrk="1" hangingPunct="1">
              <a:lnSpc>
                <a:spcPct val="90000"/>
              </a:lnSpc>
            </a:pPr>
            <a:endParaRPr lang="en-US" sz="1200" smtClean="0"/>
          </a:p>
          <a:p>
            <a:pPr algn="ctr" eaLnBrk="1" hangingPunct="1">
              <a:lnSpc>
                <a:spcPct val="90000"/>
              </a:lnSpc>
            </a:pPr>
            <a:r>
              <a:rPr lang="en-US" sz="1200" smtClean="0"/>
              <a:t>Lakeview College of Nursing</a:t>
            </a:r>
          </a:p>
          <a:p>
            <a:pPr algn="ctr" eaLnBrk="1" hangingPunct="1">
              <a:lnSpc>
                <a:spcPct val="90000"/>
              </a:lnSpc>
            </a:pPr>
            <a:endParaRPr lang="en-US" sz="1200" smtClean="0"/>
          </a:p>
          <a:p>
            <a:pPr algn="ctr" eaLnBrk="1" hangingPunct="1">
              <a:lnSpc>
                <a:spcPct val="90000"/>
              </a:lnSpc>
            </a:pPr>
            <a:r>
              <a:rPr lang="en-US" sz="1200" smtClean="0"/>
              <a:t>N200- Theories &amp; Issues in Nursing</a:t>
            </a:r>
          </a:p>
          <a:p>
            <a:pPr algn="ctr" eaLnBrk="1" hangingPunct="1">
              <a:lnSpc>
                <a:spcPct val="90000"/>
              </a:lnSpc>
            </a:pPr>
            <a:endParaRPr lang="en-US" sz="1200" smtClean="0"/>
          </a:p>
          <a:p>
            <a:pPr algn="ctr" eaLnBrk="1" hangingPunct="1">
              <a:lnSpc>
                <a:spcPct val="90000"/>
              </a:lnSpc>
            </a:pPr>
            <a:r>
              <a:rPr lang="en-US" sz="1200" smtClean="0"/>
              <a:t>23 Feb 2011</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Footer Placeholder 4"/>
          <p:cNvSpPr>
            <a:spLocks noGrp="1"/>
          </p:cNvSpPr>
          <p:nvPr>
            <p:ph type="ftr" sz="quarter" idx="11"/>
          </p:nvPr>
        </p:nvSpPr>
        <p:spPr>
          <a:noFill/>
        </p:spPr>
        <p:txBody>
          <a:bodyPr/>
          <a:lstStyle/>
          <a:p>
            <a:r>
              <a:rPr lang="en-US"/>
              <a:t>Template (Shastry, 2010)</a:t>
            </a:r>
          </a:p>
        </p:txBody>
      </p:sp>
      <p:sp>
        <p:nvSpPr>
          <p:cNvPr id="12291" name="Slide Number Placeholder 5"/>
          <p:cNvSpPr>
            <a:spLocks noGrp="1"/>
          </p:cNvSpPr>
          <p:nvPr>
            <p:ph type="sldNum" sz="quarter" idx="12"/>
          </p:nvPr>
        </p:nvSpPr>
        <p:spPr>
          <a:noFill/>
        </p:spPr>
        <p:txBody>
          <a:bodyPr/>
          <a:lstStyle/>
          <a:p>
            <a:fld id="{8075199E-74C3-4AB1-A3FD-650D03C481B5}" type="slidenum">
              <a:rPr lang="en-US"/>
              <a:pPr/>
              <a:t>10</a:t>
            </a:fld>
            <a:endParaRPr lang="en-US"/>
          </a:p>
        </p:txBody>
      </p:sp>
      <p:sp>
        <p:nvSpPr>
          <p:cNvPr id="12292" name="Rectangle 2"/>
          <p:cNvSpPr>
            <a:spLocks noGrp="1" noChangeArrowheads="1"/>
          </p:cNvSpPr>
          <p:nvPr>
            <p:ph type="title"/>
          </p:nvPr>
        </p:nvSpPr>
        <p:spPr/>
        <p:txBody>
          <a:bodyPr/>
          <a:lstStyle/>
          <a:p>
            <a:pPr algn="ctr" eaLnBrk="1" hangingPunct="1"/>
            <a:r>
              <a:rPr lang="en-US" sz="2800" smtClean="0"/>
              <a:t>Establish Caring Relationships With Patients</a:t>
            </a:r>
          </a:p>
        </p:txBody>
      </p:sp>
      <p:sp>
        <p:nvSpPr>
          <p:cNvPr id="12293" name="Rectangle 3"/>
          <p:cNvSpPr>
            <a:spLocks noGrp="1" noChangeArrowheads="1"/>
          </p:cNvSpPr>
          <p:nvPr>
            <p:ph type="body" idx="1"/>
          </p:nvPr>
        </p:nvSpPr>
        <p:spPr/>
        <p:txBody>
          <a:bodyPr/>
          <a:lstStyle/>
          <a:p>
            <a:pPr eaLnBrk="1" hangingPunct="1">
              <a:lnSpc>
                <a:spcPct val="80000"/>
              </a:lnSpc>
            </a:pPr>
            <a:r>
              <a:rPr lang="en-US" sz="3000" smtClean="0"/>
              <a:t>Be open and receptive to all patient needs</a:t>
            </a:r>
          </a:p>
          <a:p>
            <a:pPr eaLnBrk="1" hangingPunct="1">
              <a:lnSpc>
                <a:spcPct val="80000"/>
              </a:lnSpc>
            </a:pPr>
            <a:r>
              <a:rPr lang="en-US" sz="3000" smtClean="0"/>
              <a:t>Let patients know you care by communicating thoroughly</a:t>
            </a:r>
          </a:p>
          <a:p>
            <a:pPr eaLnBrk="1" hangingPunct="1">
              <a:lnSpc>
                <a:spcPct val="80000"/>
              </a:lnSpc>
            </a:pPr>
            <a:r>
              <a:rPr lang="en-US" sz="3000" smtClean="0"/>
              <a:t>Listen to all patient concerns intently</a:t>
            </a:r>
          </a:p>
        </p:txBody>
      </p:sp>
      <p:pic>
        <p:nvPicPr>
          <p:cNvPr id="12294" name="Picture 6" descr="https://www.mountainside-medical.com/product_images/uploaded_images/nurse_helping_patient.jpg"/>
          <p:cNvPicPr>
            <a:picLocks noChangeAspect="1" noChangeArrowheads="1"/>
          </p:cNvPicPr>
          <p:nvPr/>
        </p:nvPicPr>
        <p:blipFill>
          <a:blip r:embed="rId3" cstate="print"/>
          <a:srcRect/>
          <a:stretch>
            <a:fillRect/>
          </a:stretch>
        </p:blipFill>
        <p:spPr bwMode="auto">
          <a:xfrm>
            <a:off x="3276600" y="3657600"/>
            <a:ext cx="2154238" cy="2333625"/>
          </a:xfrm>
          <a:prstGeom prst="rect">
            <a:avLst/>
          </a:prstGeom>
          <a:noFill/>
          <a:ln w="9525">
            <a:noFill/>
            <a:miter lim="800000"/>
            <a:headEnd/>
            <a:tailEnd/>
          </a:ln>
        </p:spPr>
      </p:pic>
      <p:sp>
        <p:nvSpPr>
          <p:cNvPr id="12295" name="TextBox 7"/>
          <p:cNvSpPr txBox="1">
            <a:spLocks noChangeArrowheads="1"/>
          </p:cNvSpPr>
          <p:nvPr/>
        </p:nvSpPr>
        <p:spPr bwMode="auto">
          <a:xfrm>
            <a:off x="3124200" y="5943600"/>
            <a:ext cx="2819400" cy="461963"/>
          </a:xfrm>
          <a:prstGeom prst="rect">
            <a:avLst/>
          </a:prstGeom>
          <a:noFill/>
          <a:ln w="9525">
            <a:noFill/>
            <a:miter lim="800000"/>
            <a:headEnd/>
            <a:tailEnd/>
          </a:ln>
        </p:spPr>
        <p:txBody>
          <a:bodyPr>
            <a:spAutoFit/>
          </a:bodyPr>
          <a:lstStyle/>
          <a:p>
            <a:r>
              <a:rPr lang="en-US" sz="800"/>
              <a:t>https://www.mountainside-medical.com/product_images/uploaded_images/nurse_helping_patient.jpg</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Footer Placeholder 4"/>
          <p:cNvSpPr>
            <a:spLocks noGrp="1"/>
          </p:cNvSpPr>
          <p:nvPr>
            <p:ph type="ftr" sz="quarter" idx="11"/>
          </p:nvPr>
        </p:nvSpPr>
        <p:spPr>
          <a:noFill/>
        </p:spPr>
        <p:txBody>
          <a:bodyPr/>
          <a:lstStyle/>
          <a:p>
            <a:r>
              <a:rPr lang="en-US"/>
              <a:t>Template (Shastry, 2010)</a:t>
            </a:r>
          </a:p>
        </p:txBody>
      </p:sp>
      <p:sp>
        <p:nvSpPr>
          <p:cNvPr id="13315" name="Slide Number Placeholder 5"/>
          <p:cNvSpPr>
            <a:spLocks noGrp="1"/>
          </p:cNvSpPr>
          <p:nvPr>
            <p:ph type="sldNum" sz="quarter" idx="12"/>
          </p:nvPr>
        </p:nvSpPr>
        <p:spPr>
          <a:noFill/>
        </p:spPr>
        <p:txBody>
          <a:bodyPr/>
          <a:lstStyle/>
          <a:p>
            <a:fld id="{B5FE9460-6A6E-41EC-B568-2D165D1446B2}" type="slidenum">
              <a:rPr lang="en-US"/>
              <a:pPr/>
              <a:t>11</a:t>
            </a:fld>
            <a:endParaRPr lang="en-US"/>
          </a:p>
        </p:txBody>
      </p:sp>
      <p:sp>
        <p:nvSpPr>
          <p:cNvPr id="13316" name="Rectangle 2"/>
          <p:cNvSpPr>
            <a:spLocks noGrp="1" noChangeArrowheads="1"/>
          </p:cNvSpPr>
          <p:nvPr>
            <p:ph type="title"/>
          </p:nvPr>
        </p:nvSpPr>
        <p:spPr/>
        <p:txBody>
          <a:bodyPr/>
          <a:lstStyle/>
          <a:p>
            <a:pPr algn="ctr" eaLnBrk="1" hangingPunct="1"/>
            <a:r>
              <a:rPr lang="en-US" sz="4000" smtClean="0"/>
              <a:t>Treat Patients as Holistic Beings</a:t>
            </a:r>
          </a:p>
        </p:txBody>
      </p:sp>
      <p:sp>
        <p:nvSpPr>
          <p:cNvPr id="13317" name="Rectangle 3"/>
          <p:cNvSpPr>
            <a:spLocks noGrp="1" noChangeArrowheads="1"/>
          </p:cNvSpPr>
          <p:nvPr>
            <p:ph type="body" idx="1"/>
          </p:nvPr>
        </p:nvSpPr>
        <p:spPr/>
        <p:txBody>
          <a:bodyPr/>
          <a:lstStyle/>
          <a:p>
            <a:pPr eaLnBrk="1" hangingPunct="1">
              <a:lnSpc>
                <a:spcPct val="90000"/>
              </a:lnSpc>
            </a:pPr>
            <a:r>
              <a:rPr lang="en-US" sz="2400" smtClean="0"/>
              <a:t>Be aware &amp; sensitive to the patients emotional and mental health</a:t>
            </a:r>
          </a:p>
          <a:p>
            <a:pPr eaLnBrk="1" hangingPunct="1">
              <a:lnSpc>
                <a:spcPct val="90000"/>
              </a:lnSpc>
            </a:pPr>
            <a:r>
              <a:rPr lang="en-US" sz="2400" smtClean="0"/>
              <a:t>Listen to non-medical concerns of the patient</a:t>
            </a:r>
          </a:p>
          <a:p>
            <a:pPr eaLnBrk="1" hangingPunct="1">
              <a:lnSpc>
                <a:spcPct val="90000"/>
              </a:lnSpc>
            </a:pPr>
            <a:r>
              <a:rPr lang="en-US" sz="2400" smtClean="0"/>
              <a:t>Psychological and emotional concerns should be attended to as “needs”</a:t>
            </a:r>
          </a:p>
          <a:p>
            <a:pPr eaLnBrk="1" hangingPunct="1">
              <a:lnSpc>
                <a:spcPct val="90000"/>
              </a:lnSpc>
            </a:pPr>
            <a:r>
              <a:rPr lang="en-US" sz="2400" smtClean="0"/>
              <a:t>Respond accordingly to these “needs”</a:t>
            </a:r>
          </a:p>
          <a:p>
            <a:pPr eaLnBrk="1" hangingPunct="1"/>
            <a:endParaRPr lang="en-US" sz="2400" smtClean="0"/>
          </a:p>
        </p:txBody>
      </p:sp>
      <p:pic>
        <p:nvPicPr>
          <p:cNvPr id="13318" name="Picture 4" descr="http://nccc.georgetown.edu/images/holistic_health_2.jpg"/>
          <p:cNvPicPr>
            <a:picLocks noChangeAspect="1" noChangeArrowheads="1"/>
          </p:cNvPicPr>
          <p:nvPr/>
        </p:nvPicPr>
        <p:blipFill>
          <a:blip r:embed="rId3" cstate="print"/>
          <a:srcRect/>
          <a:stretch>
            <a:fillRect/>
          </a:stretch>
        </p:blipFill>
        <p:spPr bwMode="auto">
          <a:xfrm>
            <a:off x="3657600" y="4038600"/>
            <a:ext cx="2286000" cy="2257425"/>
          </a:xfrm>
          <a:prstGeom prst="rect">
            <a:avLst/>
          </a:prstGeom>
          <a:noFill/>
          <a:ln w="9525">
            <a:noFill/>
            <a:miter lim="800000"/>
            <a:headEnd/>
            <a:tailEnd/>
          </a:ln>
        </p:spPr>
      </p:pic>
      <p:sp>
        <p:nvSpPr>
          <p:cNvPr id="13319" name="TextBox 6"/>
          <p:cNvSpPr txBox="1">
            <a:spLocks noChangeArrowheads="1"/>
          </p:cNvSpPr>
          <p:nvPr/>
        </p:nvSpPr>
        <p:spPr bwMode="auto">
          <a:xfrm>
            <a:off x="3886200" y="6248400"/>
            <a:ext cx="4876800" cy="215900"/>
          </a:xfrm>
          <a:prstGeom prst="rect">
            <a:avLst/>
          </a:prstGeom>
          <a:noFill/>
          <a:ln w="9525">
            <a:noFill/>
            <a:miter lim="800000"/>
            <a:headEnd/>
            <a:tailEnd/>
          </a:ln>
        </p:spPr>
        <p:txBody>
          <a:bodyPr>
            <a:spAutoFit/>
          </a:bodyPr>
          <a:lstStyle/>
          <a:p>
            <a:r>
              <a:rPr lang="en-US" sz="800"/>
              <a:t>http://nccc.georgetown.edu/images/holistic_health_2.jpg</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Footer Placeholder 4"/>
          <p:cNvSpPr>
            <a:spLocks noGrp="1"/>
          </p:cNvSpPr>
          <p:nvPr>
            <p:ph type="ftr" sz="quarter" idx="11"/>
          </p:nvPr>
        </p:nvSpPr>
        <p:spPr>
          <a:noFill/>
        </p:spPr>
        <p:txBody>
          <a:bodyPr/>
          <a:lstStyle/>
          <a:p>
            <a:r>
              <a:rPr lang="en-US"/>
              <a:t>Template (Shastry, 2010)</a:t>
            </a:r>
          </a:p>
        </p:txBody>
      </p:sp>
      <p:sp>
        <p:nvSpPr>
          <p:cNvPr id="14339" name="Slide Number Placeholder 5"/>
          <p:cNvSpPr>
            <a:spLocks noGrp="1"/>
          </p:cNvSpPr>
          <p:nvPr>
            <p:ph type="sldNum" sz="quarter" idx="12"/>
          </p:nvPr>
        </p:nvSpPr>
        <p:spPr>
          <a:noFill/>
        </p:spPr>
        <p:txBody>
          <a:bodyPr/>
          <a:lstStyle/>
          <a:p>
            <a:fld id="{C0C4988C-2CB3-447A-878B-E6EEA99A26BD}" type="slidenum">
              <a:rPr lang="en-US"/>
              <a:pPr/>
              <a:t>12</a:t>
            </a:fld>
            <a:endParaRPr lang="en-US"/>
          </a:p>
        </p:txBody>
      </p:sp>
      <p:sp>
        <p:nvSpPr>
          <p:cNvPr id="14340" name="Rectangle 2"/>
          <p:cNvSpPr>
            <a:spLocks noGrp="1" noChangeArrowheads="1"/>
          </p:cNvSpPr>
          <p:nvPr>
            <p:ph type="title"/>
          </p:nvPr>
        </p:nvSpPr>
        <p:spPr/>
        <p:txBody>
          <a:bodyPr/>
          <a:lstStyle/>
          <a:p>
            <a:pPr algn="ctr" eaLnBrk="1" hangingPunct="1"/>
            <a:r>
              <a:rPr lang="en-US" sz="4000" smtClean="0"/>
              <a:t>Display Unconditional Acceptance</a:t>
            </a:r>
          </a:p>
        </p:txBody>
      </p:sp>
      <p:sp>
        <p:nvSpPr>
          <p:cNvPr id="14341" name="Rectangle 3"/>
          <p:cNvSpPr>
            <a:spLocks noGrp="1" noChangeArrowheads="1"/>
          </p:cNvSpPr>
          <p:nvPr>
            <p:ph type="body" idx="1"/>
          </p:nvPr>
        </p:nvSpPr>
        <p:spPr/>
        <p:txBody>
          <a:bodyPr/>
          <a:lstStyle/>
          <a:p>
            <a:pPr eaLnBrk="1" hangingPunct="1">
              <a:lnSpc>
                <a:spcPct val="90000"/>
              </a:lnSpc>
            </a:pPr>
            <a:r>
              <a:rPr lang="en-US" sz="2400" smtClean="0"/>
              <a:t>Be sensitive to insecurities of the patient</a:t>
            </a:r>
          </a:p>
          <a:p>
            <a:pPr eaLnBrk="1" hangingPunct="1">
              <a:lnSpc>
                <a:spcPct val="90000"/>
              </a:lnSpc>
            </a:pPr>
            <a:r>
              <a:rPr lang="en-US" sz="2400" smtClean="0"/>
              <a:t>Patients are in a vulnerable position and may lash out</a:t>
            </a:r>
          </a:p>
          <a:p>
            <a:pPr eaLnBrk="1" hangingPunct="1">
              <a:lnSpc>
                <a:spcPct val="90000"/>
              </a:lnSpc>
            </a:pPr>
            <a:r>
              <a:rPr lang="en-US" sz="2400" smtClean="0"/>
              <a:t>Care for the patient regardless of appearance, emotional need, and noncompliance</a:t>
            </a:r>
          </a:p>
        </p:txBody>
      </p:sp>
      <p:pic>
        <p:nvPicPr>
          <p:cNvPr id="14342" name="Picture 6" descr="http://digitalcatharsis.files.wordpress.com/2009/05/holding-hands.jpg"/>
          <p:cNvPicPr>
            <a:picLocks noChangeAspect="1" noChangeArrowheads="1"/>
          </p:cNvPicPr>
          <p:nvPr/>
        </p:nvPicPr>
        <p:blipFill>
          <a:blip r:embed="rId3" cstate="print"/>
          <a:srcRect/>
          <a:stretch>
            <a:fillRect/>
          </a:stretch>
        </p:blipFill>
        <p:spPr bwMode="auto">
          <a:xfrm>
            <a:off x="3581400" y="3733800"/>
            <a:ext cx="1676400" cy="2393950"/>
          </a:xfrm>
          <a:prstGeom prst="rect">
            <a:avLst/>
          </a:prstGeom>
          <a:noFill/>
          <a:ln w="9525">
            <a:noFill/>
            <a:miter lim="800000"/>
            <a:headEnd/>
            <a:tailEnd/>
          </a:ln>
        </p:spPr>
      </p:pic>
      <p:sp>
        <p:nvSpPr>
          <p:cNvPr id="14343" name="TextBox 7"/>
          <p:cNvSpPr txBox="1">
            <a:spLocks noChangeArrowheads="1"/>
          </p:cNvSpPr>
          <p:nvPr/>
        </p:nvSpPr>
        <p:spPr bwMode="auto">
          <a:xfrm>
            <a:off x="3581400" y="6172200"/>
            <a:ext cx="2057400" cy="338138"/>
          </a:xfrm>
          <a:prstGeom prst="rect">
            <a:avLst/>
          </a:prstGeom>
          <a:noFill/>
          <a:ln w="9525">
            <a:noFill/>
            <a:miter lim="800000"/>
            <a:headEnd/>
            <a:tailEnd/>
          </a:ln>
        </p:spPr>
        <p:txBody>
          <a:bodyPr>
            <a:spAutoFit/>
          </a:bodyPr>
          <a:lstStyle/>
          <a:p>
            <a:r>
              <a:rPr lang="en-US" sz="800"/>
              <a:t>http://digitalcatharsis.files.wordpress.com/2009/05/holding-hands.jpg</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Footer Placeholder 4"/>
          <p:cNvSpPr>
            <a:spLocks noGrp="1"/>
          </p:cNvSpPr>
          <p:nvPr>
            <p:ph type="ftr" sz="quarter" idx="11"/>
          </p:nvPr>
        </p:nvSpPr>
        <p:spPr>
          <a:noFill/>
        </p:spPr>
        <p:txBody>
          <a:bodyPr/>
          <a:lstStyle/>
          <a:p>
            <a:r>
              <a:rPr lang="en-US"/>
              <a:t>Template (Shastry, 2010)</a:t>
            </a:r>
          </a:p>
        </p:txBody>
      </p:sp>
      <p:sp>
        <p:nvSpPr>
          <p:cNvPr id="15363" name="Slide Number Placeholder 5"/>
          <p:cNvSpPr>
            <a:spLocks noGrp="1"/>
          </p:cNvSpPr>
          <p:nvPr>
            <p:ph type="sldNum" sz="quarter" idx="12"/>
          </p:nvPr>
        </p:nvSpPr>
        <p:spPr>
          <a:noFill/>
        </p:spPr>
        <p:txBody>
          <a:bodyPr/>
          <a:lstStyle/>
          <a:p>
            <a:fld id="{B56DCFCF-7DE0-45F1-952F-BDA94EBC41D0}" type="slidenum">
              <a:rPr lang="en-US"/>
              <a:pPr/>
              <a:t>13</a:t>
            </a:fld>
            <a:endParaRPr lang="en-US"/>
          </a:p>
        </p:txBody>
      </p:sp>
      <p:sp>
        <p:nvSpPr>
          <p:cNvPr id="15364" name="Rectangle 2"/>
          <p:cNvSpPr>
            <a:spLocks noGrp="1" noChangeArrowheads="1"/>
          </p:cNvSpPr>
          <p:nvPr>
            <p:ph type="title"/>
          </p:nvPr>
        </p:nvSpPr>
        <p:spPr/>
        <p:txBody>
          <a:bodyPr/>
          <a:lstStyle/>
          <a:p>
            <a:pPr algn="ctr" eaLnBrk="1" hangingPunct="1"/>
            <a:r>
              <a:rPr lang="en-US" sz="4000" smtClean="0"/>
              <a:t>Spend Uninterrupted Time With The Patient</a:t>
            </a:r>
          </a:p>
        </p:txBody>
      </p:sp>
      <p:sp>
        <p:nvSpPr>
          <p:cNvPr id="15365" name="Rectangle 3"/>
          <p:cNvSpPr>
            <a:spLocks noGrp="1" noChangeArrowheads="1"/>
          </p:cNvSpPr>
          <p:nvPr>
            <p:ph type="body" idx="1"/>
          </p:nvPr>
        </p:nvSpPr>
        <p:spPr/>
        <p:txBody>
          <a:bodyPr/>
          <a:lstStyle/>
          <a:p>
            <a:pPr eaLnBrk="1" hangingPunct="1">
              <a:lnSpc>
                <a:spcPct val="80000"/>
              </a:lnSpc>
            </a:pPr>
            <a:r>
              <a:rPr lang="en-US" sz="2000" smtClean="0"/>
              <a:t>Dedicate attention to the patient, even if alone time is limited</a:t>
            </a:r>
          </a:p>
          <a:p>
            <a:pPr eaLnBrk="1" hangingPunct="1">
              <a:lnSpc>
                <a:spcPct val="80000"/>
              </a:lnSpc>
            </a:pPr>
            <a:r>
              <a:rPr lang="en-US" sz="2000" smtClean="0"/>
              <a:t>Answer all questions</a:t>
            </a:r>
          </a:p>
          <a:p>
            <a:pPr eaLnBrk="1" hangingPunct="1">
              <a:lnSpc>
                <a:spcPct val="80000"/>
              </a:lnSpc>
            </a:pPr>
            <a:r>
              <a:rPr lang="en-US" sz="2000" smtClean="0"/>
              <a:t>Give the patient a friend, and make them feel less isolated</a:t>
            </a:r>
          </a:p>
          <a:p>
            <a:pPr eaLnBrk="1" hangingPunct="1">
              <a:lnSpc>
                <a:spcPct val="80000"/>
              </a:lnSpc>
            </a:pPr>
            <a:r>
              <a:rPr lang="en-US" sz="2000" smtClean="0"/>
              <a:t>Listen to concerns therapeutically</a:t>
            </a:r>
          </a:p>
          <a:p>
            <a:pPr lvl="1" eaLnBrk="1" hangingPunct="1">
              <a:lnSpc>
                <a:spcPct val="80000"/>
              </a:lnSpc>
            </a:pPr>
            <a:r>
              <a:rPr lang="en-US" sz="2000" smtClean="0"/>
              <a:t>Don’t look at watch</a:t>
            </a:r>
          </a:p>
          <a:p>
            <a:pPr lvl="1" eaLnBrk="1" hangingPunct="1">
              <a:lnSpc>
                <a:spcPct val="80000"/>
              </a:lnSpc>
            </a:pPr>
            <a:r>
              <a:rPr lang="en-US" sz="2000" smtClean="0"/>
              <a:t>Maintain eye contact</a:t>
            </a:r>
          </a:p>
          <a:p>
            <a:pPr lvl="1" eaLnBrk="1" hangingPunct="1">
              <a:lnSpc>
                <a:spcPct val="80000"/>
              </a:lnSpc>
            </a:pPr>
            <a:r>
              <a:rPr lang="en-US" sz="2000" smtClean="0"/>
              <a:t>Empathize</a:t>
            </a:r>
          </a:p>
          <a:p>
            <a:pPr eaLnBrk="1" hangingPunct="1"/>
            <a:endParaRPr lang="en-US" sz="2000" smtClean="0"/>
          </a:p>
        </p:txBody>
      </p:sp>
      <p:pic>
        <p:nvPicPr>
          <p:cNvPr id="15366" name="Picture 6" descr="http://www.geisinger.org/bin/z/g/nursewallkingpt.jpg"/>
          <p:cNvPicPr>
            <a:picLocks noChangeAspect="1" noChangeArrowheads="1"/>
          </p:cNvPicPr>
          <p:nvPr/>
        </p:nvPicPr>
        <p:blipFill>
          <a:blip r:embed="rId3" cstate="print"/>
          <a:srcRect/>
          <a:stretch>
            <a:fillRect/>
          </a:stretch>
        </p:blipFill>
        <p:spPr bwMode="auto">
          <a:xfrm>
            <a:off x="3581400" y="3352800"/>
            <a:ext cx="2667000" cy="2667000"/>
          </a:xfrm>
          <a:prstGeom prst="rect">
            <a:avLst/>
          </a:prstGeom>
          <a:noFill/>
          <a:ln w="9525">
            <a:noFill/>
            <a:miter lim="800000"/>
            <a:headEnd/>
            <a:tailEnd/>
          </a:ln>
        </p:spPr>
      </p:pic>
      <p:sp>
        <p:nvSpPr>
          <p:cNvPr id="15367" name="TextBox 7"/>
          <p:cNvSpPr txBox="1">
            <a:spLocks noChangeArrowheads="1"/>
          </p:cNvSpPr>
          <p:nvPr/>
        </p:nvSpPr>
        <p:spPr bwMode="auto">
          <a:xfrm>
            <a:off x="3581400" y="6096000"/>
            <a:ext cx="2743200" cy="215900"/>
          </a:xfrm>
          <a:prstGeom prst="rect">
            <a:avLst/>
          </a:prstGeom>
          <a:noFill/>
          <a:ln w="9525">
            <a:noFill/>
            <a:miter lim="800000"/>
            <a:headEnd/>
            <a:tailEnd/>
          </a:ln>
        </p:spPr>
        <p:txBody>
          <a:bodyPr>
            <a:spAutoFit/>
          </a:bodyPr>
          <a:lstStyle/>
          <a:p>
            <a:r>
              <a:rPr lang="en-US" sz="800"/>
              <a:t>http://www.geisinger.org/bin/z/g/nursewallkingpt.jpg</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Footer Placeholder 4"/>
          <p:cNvSpPr>
            <a:spLocks noGrp="1"/>
          </p:cNvSpPr>
          <p:nvPr>
            <p:ph type="ftr" sz="quarter" idx="11"/>
          </p:nvPr>
        </p:nvSpPr>
        <p:spPr>
          <a:noFill/>
        </p:spPr>
        <p:txBody>
          <a:bodyPr/>
          <a:lstStyle/>
          <a:p>
            <a:r>
              <a:rPr lang="en-US"/>
              <a:t>Template (Shastry, 2010)</a:t>
            </a:r>
          </a:p>
        </p:txBody>
      </p:sp>
      <p:sp>
        <p:nvSpPr>
          <p:cNvPr id="16387" name="Slide Number Placeholder 5"/>
          <p:cNvSpPr>
            <a:spLocks noGrp="1"/>
          </p:cNvSpPr>
          <p:nvPr>
            <p:ph type="sldNum" sz="quarter" idx="12"/>
          </p:nvPr>
        </p:nvSpPr>
        <p:spPr>
          <a:noFill/>
        </p:spPr>
        <p:txBody>
          <a:bodyPr/>
          <a:lstStyle/>
          <a:p>
            <a:fld id="{B0048B40-3215-4C7D-80B6-F45D1742BC5B}" type="slidenum">
              <a:rPr lang="en-US"/>
              <a:pPr/>
              <a:t>14</a:t>
            </a:fld>
            <a:endParaRPr lang="en-US"/>
          </a:p>
        </p:txBody>
      </p:sp>
      <p:sp>
        <p:nvSpPr>
          <p:cNvPr id="16388" name="Rectangle 2"/>
          <p:cNvSpPr>
            <a:spLocks noGrp="1" noChangeArrowheads="1"/>
          </p:cNvSpPr>
          <p:nvPr>
            <p:ph type="title"/>
          </p:nvPr>
        </p:nvSpPr>
        <p:spPr/>
        <p:txBody>
          <a:bodyPr/>
          <a:lstStyle/>
          <a:p>
            <a:pPr algn="ctr" eaLnBrk="1" hangingPunct="1"/>
            <a:r>
              <a:rPr lang="en-US" sz="4000" dirty="0" smtClean="0"/>
              <a:t>Attending Nurse Caring </a:t>
            </a:r>
            <a:r>
              <a:rPr lang="en-US" sz="4000" dirty="0" smtClean="0"/>
              <a:t>Model </a:t>
            </a:r>
            <a:r>
              <a:rPr lang="en-US" sz="4000" b="0" u="sng" dirty="0" smtClean="0">
                <a:solidFill>
                  <a:srgbClr val="FF0000"/>
                </a:solidFill>
              </a:rPr>
              <a:t>(ANCM)</a:t>
            </a:r>
            <a:endParaRPr lang="en-US" sz="4000" b="0" u="sng" dirty="0" smtClean="0">
              <a:solidFill>
                <a:srgbClr val="FF0000"/>
              </a:solidFill>
            </a:endParaRPr>
          </a:p>
        </p:txBody>
      </p:sp>
      <p:sp>
        <p:nvSpPr>
          <p:cNvPr id="16389" name="Rectangle 3"/>
          <p:cNvSpPr>
            <a:spLocks noGrp="1" noChangeArrowheads="1"/>
          </p:cNvSpPr>
          <p:nvPr>
            <p:ph type="body" idx="1"/>
          </p:nvPr>
        </p:nvSpPr>
        <p:spPr/>
        <p:txBody>
          <a:bodyPr/>
          <a:lstStyle/>
          <a:p>
            <a:pPr eaLnBrk="1" hangingPunct="1"/>
            <a:r>
              <a:rPr lang="en-US" smtClean="0"/>
              <a:t>ANCM</a:t>
            </a:r>
          </a:p>
          <a:p>
            <a:pPr eaLnBrk="1" hangingPunct="1">
              <a:buFontTx/>
              <a:buNone/>
            </a:pPr>
            <a:endParaRPr lang="en-US" smtClean="0"/>
          </a:p>
          <a:p>
            <a:pPr eaLnBrk="1" hangingPunct="1"/>
            <a:r>
              <a:rPr lang="en-US" smtClean="0"/>
              <a:t>Denver children’s hospital</a:t>
            </a:r>
          </a:p>
          <a:p>
            <a:pPr eaLnBrk="1" hangingPunct="1">
              <a:buFontTx/>
              <a:buNone/>
            </a:pPr>
            <a:endParaRPr lang="en-US" smtClean="0"/>
          </a:p>
          <a:p>
            <a:pPr eaLnBrk="1" hangingPunct="1"/>
            <a:r>
              <a:rPr lang="en-US" smtClean="0"/>
              <a:t>Mission: to have continuous relationships with children in pain and their families</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Footer Placeholder 4"/>
          <p:cNvSpPr>
            <a:spLocks noGrp="1"/>
          </p:cNvSpPr>
          <p:nvPr>
            <p:ph type="ftr" sz="quarter" idx="11"/>
          </p:nvPr>
        </p:nvSpPr>
        <p:spPr>
          <a:noFill/>
        </p:spPr>
        <p:txBody>
          <a:bodyPr/>
          <a:lstStyle/>
          <a:p>
            <a:r>
              <a:rPr lang="en-US"/>
              <a:t>Template (Shastry, 2010)</a:t>
            </a:r>
          </a:p>
        </p:txBody>
      </p:sp>
      <p:sp>
        <p:nvSpPr>
          <p:cNvPr id="17411" name="Slide Number Placeholder 5"/>
          <p:cNvSpPr>
            <a:spLocks noGrp="1"/>
          </p:cNvSpPr>
          <p:nvPr>
            <p:ph type="sldNum" sz="quarter" idx="12"/>
          </p:nvPr>
        </p:nvSpPr>
        <p:spPr>
          <a:noFill/>
        </p:spPr>
        <p:txBody>
          <a:bodyPr/>
          <a:lstStyle/>
          <a:p>
            <a:fld id="{C53A07FB-309F-451B-891B-1040D67418AF}" type="slidenum">
              <a:rPr lang="en-US"/>
              <a:pPr/>
              <a:t>15</a:t>
            </a:fld>
            <a:endParaRPr lang="en-US"/>
          </a:p>
        </p:txBody>
      </p:sp>
      <p:sp>
        <p:nvSpPr>
          <p:cNvPr id="17412" name="Rectangle 2"/>
          <p:cNvSpPr>
            <a:spLocks noGrp="1" noChangeArrowheads="1"/>
          </p:cNvSpPr>
          <p:nvPr>
            <p:ph type="title"/>
          </p:nvPr>
        </p:nvSpPr>
        <p:spPr/>
        <p:txBody>
          <a:bodyPr/>
          <a:lstStyle/>
          <a:p>
            <a:pPr algn="ctr" eaLnBrk="1" hangingPunct="1"/>
            <a:r>
              <a:rPr lang="en-US" smtClean="0"/>
              <a:t>Clinical Application</a:t>
            </a:r>
          </a:p>
        </p:txBody>
      </p:sp>
      <p:sp>
        <p:nvSpPr>
          <p:cNvPr id="17413" name="Rectangle 3"/>
          <p:cNvSpPr>
            <a:spLocks noGrp="1" noChangeArrowheads="1"/>
          </p:cNvSpPr>
          <p:nvPr>
            <p:ph type="body" idx="1"/>
          </p:nvPr>
        </p:nvSpPr>
        <p:spPr/>
        <p:txBody>
          <a:bodyPr/>
          <a:lstStyle/>
          <a:p>
            <a:pPr eaLnBrk="1" hangingPunct="1"/>
            <a:r>
              <a:rPr lang="en-US" smtClean="0"/>
              <a:t>Personal story of Chantal Cara, Ph.D., RN</a:t>
            </a:r>
          </a:p>
          <a:p>
            <a:pPr eaLnBrk="1" hangingPunct="1">
              <a:buFontTx/>
              <a:buNone/>
            </a:pPr>
            <a:endParaRPr lang="en-US" smtClean="0"/>
          </a:p>
        </p:txBody>
      </p:sp>
      <p:pic>
        <p:nvPicPr>
          <p:cNvPr id="17414" name="Picture 4"/>
          <p:cNvPicPr>
            <a:picLocks noChangeAspect="1" noChangeArrowheads="1"/>
          </p:cNvPicPr>
          <p:nvPr/>
        </p:nvPicPr>
        <p:blipFill>
          <a:blip r:embed="rId3" cstate="print"/>
          <a:srcRect/>
          <a:stretch>
            <a:fillRect/>
          </a:stretch>
        </p:blipFill>
        <p:spPr bwMode="auto">
          <a:xfrm>
            <a:off x="1981200" y="3048000"/>
            <a:ext cx="2143125" cy="2133600"/>
          </a:xfrm>
          <a:prstGeom prst="rect">
            <a:avLst/>
          </a:prstGeom>
          <a:noFill/>
          <a:ln w="9525">
            <a:noFill/>
            <a:miter lim="800000"/>
            <a:headEnd/>
            <a:tailEnd/>
          </a:ln>
        </p:spPr>
      </p:pic>
      <p:sp>
        <p:nvSpPr>
          <p:cNvPr id="17417" name="Rectangle 9"/>
          <p:cNvSpPr>
            <a:spLocks noChangeArrowheads="1"/>
          </p:cNvSpPr>
          <p:nvPr/>
        </p:nvSpPr>
        <p:spPr bwMode="auto">
          <a:xfrm>
            <a:off x="838200" y="5257800"/>
            <a:ext cx="4349750" cy="228600"/>
          </a:xfrm>
          <a:prstGeom prst="rect">
            <a:avLst/>
          </a:prstGeom>
          <a:noFill/>
          <a:ln w="9525">
            <a:noFill/>
            <a:miter lim="800000"/>
            <a:headEnd/>
            <a:tailEnd/>
          </a:ln>
          <a:effectLst/>
        </p:spPr>
        <p:txBody>
          <a:bodyPr wrap="none">
            <a:spAutoFit/>
          </a:bodyPr>
          <a:lstStyle/>
          <a:p>
            <a:r>
              <a:rPr lang="en-US" sz="900"/>
              <a:t>http://www.iwillteachyoutoberich.com/wp-content/uploads/2008/09/stethoscope.jpg</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Footer Placeholder 4"/>
          <p:cNvSpPr>
            <a:spLocks noGrp="1"/>
          </p:cNvSpPr>
          <p:nvPr>
            <p:ph type="ftr" sz="quarter" idx="11"/>
          </p:nvPr>
        </p:nvSpPr>
        <p:spPr>
          <a:noFill/>
        </p:spPr>
        <p:txBody>
          <a:bodyPr/>
          <a:lstStyle/>
          <a:p>
            <a:r>
              <a:rPr lang="en-US"/>
              <a:t>Template (Shastry, 2010)</a:t>
            </a:r>
          </a:p>
        </p:txBody>
      </p:sp>
      <p:sp>
        <p:nvSpPr>
          <p:cNvPr id="18435" name="Slide Number Placeholder 5"/>
          <p:cNvSpPr>
            <a:spLocks noGrp="1"/>
          </p:cNvSpPr>
          <p:nvPr>
            <p:ph type="sldNum" sz="quarter" idx="12"/>
          </p:nvPr>
        </p:nvSpPr>
        <p:spPr>
          <a:noFill/>
        </p:spPr>
        <p:txBody>
          <a:bodyPr/>
          <a:lstStyle/>
          <a:p>
            <a:fld id="{4DDA2CC2-106A-415E-AFAE-84E8D2D6BD57}" type="slidenum">
              <a:rPr lang="en-US"/>
              <a:pPr/>
              <a:t>16</a:t>
            </a:fld>
            <a:endParaRPr lang="en-US"/>
          </a:p>
        </p:txBody>
      </p:sp>
      <p:sp>
        <p:nvSpPr>
          <p:cNvPr id="18436" name="Rectangle 2"/>
          <p:cNvSpPr>
            <a:spLocks noGrp="1" noChangeArrowheads="1"/>
          </p:cNvSpPr>
          <p:nvPr>
            <p:ph type="title"/>
          </p:nvPr>
        </p:nvSpPr>
        <p:spPr/>
        <p:txBody>
          <a:bodyPr/>
          <a:lstStyle/>
          <a:p>
            <a:pPr algn="ctr" eaLnBrk="1" hangingPunct="1"/>
            <a:r>
              <a:rPr lang="en-US" smtClean="0"/>
              <a:t>Summary</a:t>
            </a:r>
          </a:p>
        </p:txBody>
      </p:sp>
      <p:sp>
        <p:nvSpPr>
          <p:cNvPr id="18437" name="Rectangle 3"/>
          <p:cNvSpPr>
            <a:spLocks noGrp="1" noChangeArrowheads="1"/>
          </p:cNvSpPr>
          <p:nvPr>
            <p:ph type="body" idx="1"/>
          </p:nvPr>
        </p:nvSpPr>
        <p:spPr>
          <a:xfrm>
            <a:off x="304800" y="1600200"/>
            <a:ext cx="5791200" cy="4724400"/>
          </a:xfrm>
        </p:spPr>
        <p:txBody>
          <a:bodyPr/>
          <a:lstStyle/>
          <a:p>
            <a:pPr eaLnBrk="1" hangingPunct="1">
              <a:lnSpc>
                <a:spcPct val="80000"/>
              </a:lnSpc>
            </a:pPr>
            <a:r>
              <a:rPr lang="en-US" sz="2000" smtClean="0"/>
              <a:t>This theory has evolved over the years but the basic premise remains the same</a:t>
            </a:r>
          </a:p>
          <a:p>
            <a:pPr eaLnBrk="1" hangingPunct="1">
              <a:lnSpc>
                <a:spcPct val="80000"/>
              </a:lnSpc>
              <a:buFontTx/>
              <a:buNone/>
            </a:pPr>
            <a:endParaRPr lang="en-US" sz="2000" smtClean="0"/>
          </a:p>
          <a:p>
            <a:pPr lvl="1" eaLnBrk="1" hangingPunct="1">
              <a:lnSpc>
                <a:spcPct val="80000"/>
              </a:lnSpc>
            </a:pPr>
            <a:r>
              <a:rPr lang="en-US" sz="2000" smtClean="0"/>
              <a:t>It emphasizes the humanistic aspects of nursing in combination with scientific knowledge</a:t>
            </a:r>
          </a:p>
          <a:p>
            <a:pPr lvl="1" eaLnBrk="1" hangingPunct="1">
              <a:lnSpc>
                <a:spcPct val="80000"/>
              </a:lnSpc>
              <a:buFontTx/>
              <a:buNone/>
            </a:pPr>
            <a:endParaRPr lang="en-US" sz="2000" smtClean="0"/>
          </a:p>
          <a:p>
            <a:pPr lvl="1" eaLnBrk="1" hangingPunct="1">
              <a:lnSpc>
                <a:spcPct val="80000"/>
              </a:lnSpc>
            </a:pPr>
            <a:r>
              <a:rPr lang="en-US" sz="2000" smtClean="0"/>
              <a:t>Watson designed this theory to bring meaning and focus to nursing as a distinct health profession</a:t>
            </a:r>
          </a:p>
          <a:p>
            <a:pPr lvl="1" eaLnBrk="1" hangingPunct="1">
              <a:lnSpc>
                <a:spcPct val="80000"/>
              </a:lnSpc>
              <a:buFontTx/>
              <a:buNone/>
            </a:pPr>
            <a:endParaRPr lang="en-US" sz="2000" smtClean="0"/>
          </a:p>
          <a:p>
            <a:pPr lvl="1" eaLnBrk="1" hangingPunct="1">
              <a:lnSpc>
                <a:spcPct val="80000"/>
              </a:lnSpc>
            </a:pPr>
            <a:r>
              <a:rPr lang="en-US" sz="2000" smtClean="0"/>
              <a:t>Watson also believes these moments transform both the patient and nurse and that they are linked together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Footer Placeholder 4"/>
          <p:cNvSpPr>
            <a:spLocks noGrp="1"/>
          </p:cNvSpPr>
          <p:nvPr>
            <p:ph type="ftr" sz="quarter" idx="11"/>
          </p:nvPr>
        </p:nvSpPr>
        <p:spPr>
          <a:noFill/>
        </p:spPr>
        <p:txBody>
          <a:bodyPr/>
          <a:lstStyle/>
          <a:p>
            <a:r>
              <a:rPr lang="en-US"/>
              <a:t>Template (Shastry, 2010)</a:t>
            </a:r>
          </a:p>
        </p:txBody>
      </p:sp>
      <p:sp>
        <p:nvSpPr>
          <p:cNvPr id="19459" name="Slide Number Placeholder 5"/>
          <p:cNvSpPr>
            <a:spLocks noGrp="1"/>
          </p:cNvSpPr>
          <p:nvPr>
            <p:ph type="sldNum" sz="quarter" idx="12"/>
          </p:nvPr>
        </p:nvSpPr>
        <p:spPr>
          <a:noFill/>
        </p:spPr>
        <p:txBody>
          <a:bodyPr/>
          <a:lstStyle/>
          <a:p>
            <a:fld id="{6D803969-929D-435C-93D6-14684937BA52}" type="slidenum">
              <a:rPr lang="en-US"/>
              <a:pPr/>
              <a:t>17</a:t>
            </a:fld>
            <a:endParaRPr lang="en-US"/>
          </a:p>
        </p:txBody>
      </p:sp>
      <p:sp>
        <p:nvSpPr>
          <p:cNvPr id="19460" name="Rectangle 2"/>
          <p:cNvSpPr>
            <a:spLocks noGrp="1" noChangeArrowheads="1"/>
          </p:cNvSpPr>
          <p:nvPr>
            <p:ph type="title"/>
          </p:nvPr>
        </p:nvSpPr>
        <p:spPr/>
        <p:txBody>
          <a:bodyPr/>
          <a:lstStyle/>
          <a:p>
            <a:pPr algn="ctr" eaLnBrk="1" hangingPunct="1"/>
            <a:r>
              <a:rPr lang="en-US" smtClean="0"/>
              <a:t>References</a:t>
            </a:r>
          </a:p>
        </p:txBody>
      </p:sp>
      <p:sp>
        <p:nvSpPr>
          <p:cNvPr id="19461" name="Rectangle 3"/>
          <p:cNvSpPr>
            <a:spLocks noGrp="1" noChangeArrowheads="1"/>
          </p:cNvSpPr>
          <p:nvPr>
            <p:ph type="body" idx="1"/>
          </p:nvPr>
        </p:nvSpPr>
        <p:spPr/>
        <p:txBody>
          <a:bodyPr/>
          <a:lstStyle/>
          <a:p>
            <a:pPr eaLnBrk="1" hangingPunct="1"/>
            <a:r>
              <a:rPr lang="en-US" sz="900" dirty="0" err="1" smtClean="0"/>
              <a:t>Alligood</a:t>
            </a:r>
            <a:r>
              <a:rPr lang="en-US" sz="900" dirty="0" smtClean="0"/>
              <a:t>, M. R. &amp; </a:t>
            </a:r>
            <a:r>
              <a:rPr lang="en-US" sz="900" dirty="0" err="1" smtClean="0"/>
              <a:t>Tomey</a:t>
            </a:r>
            <a:r>
              <a:rPr lang="en-US" sz="900" dirty="0" smtClean="0"/>
              <a:t>, A. M. (2010). </a:t>
            </a:r>
            <a:r>
              <a:rPr lang="en-US" sz="900" i="1" dirty="0" smtClean="0"/>
              <a:t>Nursing theorists and their work</a:t>
            </a:r>
            <a:r>
              <a:rPr lang="en-US" sz="900" dirty="0" smtClean="0"/>
              <a:t>. 	</a:t>
            </a:r>
          </a:p>
          <a:p>
            <a:pPr eaLnBrk="1" hangingPunct="1">
              <a:buFontTx/>
              <a:buNone/>
            </a:pPr>
            <a:r>
              <a:rPr lang="en-US" sz="900" dirty="0" smtClean="0"/>
              <a:t>		Maryland Heights, MO: Mosby Elsevier.</a:t>
            </a:r>
          </a:p>
          <a:p>
            <a:pPr eaLnBrk="1" hangingPunct="1">
              <a:buFontTx/>
              <a:buNone/>
            </a:pPr>
            <a:endParaRPr lang="en-US" sz="900" dirty="0" smtClean="0"/>
          </a:p>
          <a:p>
            <a:pPr eaLnBrk="1" hangingPunct="1"/>
            <a:r>
              <a:rPr lang="en-US" sz="900" dirty="0" smtClean="0"/>
              <a:t>Cara, C. (2003). A pragmatic view of Jean Watson’s caring theory. 	</a:t>
            </a:r>
          </a:p>
          <a:p>
            <a:pPr eaLnBrk="1" hangingPunct="1">
              <a:buFontTx/>
              <a:buNone/>
            </a:pPr>
            <a:r>
              <a:rPr lang="en-US" sz="900" i="1" dirty="0" smtClean="0"/>
              <a:t>		International Journal for Human caring</a:t>
            </a:r>
            <a:r>
              <a:rPr lang="en-US" sz="900" b="1" u="sng" dirty="0" smtClean="0">
                <a:solidFill>
                  <a:srgbClr val="FF0000"/>
                </a:solidFill>
              </a:rPr>
              <a:t>, 7</a:t>
            </a:r>
            <a:r>
              <a:rPr lang="en-US" sz="900" dirty="0" smtClean="0"/>
              <a:t>(3), 51-51. Retrieved from </a:t>
            </a:r>
            <a:r>
              <a:rPr lang="en-US" sz="900" dirty="0" err="1" smtClean="0"/>
              <a:t>EBSCO</a:t>
            </a:r>
            <a:r>
              <a:rPr lang="en-US" sz="900" i="1" dirty="0" err="1" smtClean="0"/>
              <a:t>host</a:t>
            </a:r>
            <a:r>
              <a:rPr lang="en-US" sz="900" i="1" dirty="0" smtClean="0"/>
              <a:t>.</a:t>
            </a:r>
          </a:p>
          <a:p>
            <a:pPr eaLnBrk="1" hangingPunct="1">
              <a:buFontTx/>
              <a:buNone/>
            </a:pPr>
            <a:endParaRPr lang="en-US" sz="900" i="1" dirty="0" smtClean="0"/>
          </a:p>
          <a:p>
            <a:pPr eaLnBrk="1" hangingPunct="1"/>
            <a:r>
              <a:rPr lang="en-US" sz="900" dirty="0" smtClean="0"/>
              <a:t>Chitty, K, &amp; Black, B. (2010). </a:t>
            </a:r>
            <a:r>
              <a:rPr lang="en-US" sz="900" i="1" dirty="0" smtClean="0"/>
              <a:t>Professional nursing: Concepts and challenges. </a:t>
            </a:r>
            <a:r>
              <a:rPr lang="en-US" sz="900" dirty="0" smtClean="0"/>
              <a:t>Maryland Heights, MO: 	Sanders Elsevier. </a:t>
            </a:r>
          </a:p>
          <a:p>
            <a:pPr eaLnBrk="1" hangingPunct="1">
              <a:buFontTx/>
              <a:buNone/>
            </a:pPr>
            <a:endParaRPr lang="en-US" sz="900" dirty="0" smtClean="0"/>
          </a:p>
          <a:p>
            <a:pPr eaLnBrk="1" hangingPunct="1"/>
            <a:r>
              <a:rPr lang="en-US" sz="900" dirty="0" err="1" smtClean="0"/>
              <a:t>Meleis</a:t>
            </a:r>
            <a:r>
              <a:rPr lang="en-US" sz="900" dirty="0" smtClean="0"/>
              <a:t>, I. A.(1997). </a:t>
            </a:r>
            <a:r>
              <a:rPr lang="en-US" sz="900" i="1" dirty="0" smtClean="0"/>
              <a:t>Theoretical nursing : Development &amp; progress</a:t>
            </a:r>
            <a:r>
              <a:rPr lang="en-US" sz="900" dirty="0" smtClean="0"/>
              <a:t> 	</a:t>
            </a:r>
          </a:p>
          <a:p>
            <a:pPr eaLnBrk="1" hangingPunct="1">
              <a:buFontTx/>
              <a:buNone/>
            </a:pPr>
            <a:r>
              <a:rPr lang="en-US" sz="900" dirty="0" smtClean="0"/>
              <a:t>		3rd ed. Philadelphia, PA: Lippincott.</a:t>
            </a:r>
          </a:p>
          <a:p>
            <a:pPr eaLnBrk="1" hangingPunct="1">
              <a:buFontTx/>
              <a:buNone/>
            </a:pPr>
            <a:endParaRPr lang="en-US" sz="900" dirty="0" smtClean="0"/>
          </a:p>
          <a:p>
            <a:pPr eaLnBrk="1" hangingPunct="1"/>
            <a:r>
              <a:rPr lang="en-US" sz="900" dirty="0" err="1" smtClean="0"/>
              <a:t>Sitzman</a:t>
            </a:r>
            <a:r>
              <a:rPr lang="en-US" sz="900" dirty="0" smtClean="0"/>
              <a:t>, K. (2007). Teaching-learning professional caring based on Jean Watson's Theory of 	Human Caring. </a:t>
            </a:r>
            <a:r>
              <a:rPr lang="en-US" sz="900" i="1" dirty="0" smtClean="0"/>
              <a:t>International Journal for Human Caring</a:t>
            </a:r>
            <a:r>
              <a:rPr lang="en-US" sz="900" b="1" u="sng" dirty="0" smtClean="0">
                <a:solidFill>
                  <a:srgbClr val="FF0000"/>
                </a:solidFill>
              </a:rPr>
              <a:t>, 11(4</a:t>
            </a:r>
            <a:r>
              <a:rPr lang="en-US" sz="900" dirty="0" smtClean="0"/>
              <a:t>), 8-16. Retrieved from 	</a:t>
            </a:r>
            <a:r>
              <a:rPr lang="en-US" sz="900" dirty="0" err="1" smtClean="0"/>
              <a:t>EBSCO</a:t>
            </a:r>
            <a:r>
              <a:rPr lang="en-US" sz="900" i="1" dirty="0" err="1" smtClean="0"/>
              <a:t>host</a:t>
            </a:r>
            <a:r>
              <a:rPr lang="en-US" sz="900" dirty="0" smtClean="0"/>
              <a:t>. </a:t>
            </a:r>
          </a:p>
          <a:p>
            <a:pPr eaLnBrk="1" hangingPunct="1">
              <a:buFontTx/>
              <a:buNone/>
            </a:pPr>
            <a:endParaRPr lang="en-US" sz="900" dirty="0" smtClean="0"/>
          </a:p>
          <a:p>
            <a:pPr eaLnBrk="1" hangingPunct="1"/>
            <a:r>
              <a:rPr lang="en-US" sz="900" dirty="0" err="1" smtClean="0"/>
              <a:t>Shastry</a:t>
            </a:r>
            <a:r>
              <a:rPr lang="en-US" sz="900" dirty="0" smtClean="0"/>
              <a:t>, N. (2010).  </a:t>
            </a:r>
            <a:r>
              <a:rPr lang="en-US" sz="900" i="1" dirty="0" smtClean="0"/>
              <a:t>Free medical </a:t>
            </a:r>
            <a:r>
              <a:rPr lang="en-US" sz="900" i="1" dirty="0" err="1" smtClean="0"/>
              <a:t>powerpoint</a:t>
            </a:r>
            <a:r>
              <a:rPr lang="en-US" sz="900" i="1" dirty="0" smtClean="0"/>
              <a:t> templates</a:t>
            </a:r>
            <a:r>
              <a:rPr lang="en-US" sz="900" dirty="0" smtClean="0"/>
              <a:t>. Retrieved from 	http://www.brainybetty.com.</a:t>
            </a:r>
          </a:p>
          <a:p>
            <a:pPr eaLnBrk="1" hangingPunct="1">
              <a:buFontTx/>
              <a:buNone/>
            </a:pPr>
            <a:endParaRPr lang="en-US" sz="900" dirty="0" smtClean="0"/>
          </a:p>
          <a:p>
            <a:pPr eaLnBrk="1" hangingPunct="1"/>
            <a:r>
              <a:rPr lang="en-US" sz="900" dirty="0" smtClean="0"/>
              <a:t>Watson, J., &amp; Foster, R. (2003). The </a:t>
            </a:r>
            <a:r>
              <a:rPr lang="en-US" sz="900" b="1" u="sng" dirty="0" smtClean="0">
                <a:solidFill>
                  <a:srgbClr val="FF0000"/>
                </a:solidFill>
              </a:rPr>
              <a:t>ATTENDING NURSE CARING MODEL</a:t>
            </a:r>
            <a:r>
              <a:rPr lang="en-US" sz="900" dirty="0" smtClean="0"/>
              <a:t>: integrating theory, 	evidence and advanced caring-healing therapeutics for transforming professional practice. 	</a:t>
            </a:r>
            <a:r>
              <a:rPr lang="en-US" sz="900" i="1" dirty="0" smtClean="0"/>
              <a:t>Journal of Clinical Nursing</a:t>
            </a:r>
            <a:r>
              <a:rPr lang="en-US" sz="900" dirty="0" smtClean="0"/>
              <a:t>, </a:t>
            </a:r>
            <a:r>
              <a:rPr lang="en-US" sz="900" b="1" u="sng" dirty="0" smtClean="0">
                <a:solidFill>
                  <a:srgbClr val="FF0000"/>
                </a:solidFill>
              </a:rPr>
              <a:t>12</a:t>
            </a:r>
            <a:r>
              <a:rPr lang="en-US" sz="900" dirty="0" smtClean="0"/>
              <a:t>(3), 360-365. Retrieved from </a:t>
            </a:r>
            <a:r>
              <a:rPr lang="en-US" sz="900" dirty="0" err="1" smtClean="0"/>
              <a:t>EBSCO</a:t>
            </a:r>
            <a:r>
              <a:rPr lang="en-US" sz="900" i="1" dirty="0" err="1" smtClean="0"/>
              <a:t>host</a:t>
            </a:r>
            <a:r>
              <a:rPr lang="en-US" sz="900" dirty="0" smtClean="0"/>
              <a:t>. </a:t>
            </a:r>
          </a:p>
          <a:p>
            <a:pPr eaLnBrk="1" hangingPunct="1">
              <a:buFontTx/>
              <a:buNone/>
            </a:pPr>
            <a:endParaRPr lang="en-US" sz="900" dirty="0" smtClean="0"/>
          </a:p>
          <a:p>
            <a:pPr eaLnBrk="1" hangingPunct="1"/>
            <a:r>
              <a:rPr lang="en-US" sz="900" dirty="0" smtClean="0"/>
              <a:t>Watson, J. (2008). </a:t>
            </a:r>
            <a:r>
              <a:rPr lang="en-US" sz="900" i="1" dirty="0" smtClean="0"/>
              <a:t>Nursing: The philosophy and science of caring.</a:t>
            </a:r>
            <a:r>
              <a:rPr lang="en-US" sz="900" dirty="0" smtClean="0"/>
              <a:t> Boulder, CO: University Press of 	Colorado.</a:t>
            </a:r>
          </a:p>
          <a:p>
            <a:pPr eaLnBrk="1" hangingPunct="1">
              <a:buFontTx/>
              <a:buNone/>
            </a:pPr>
            <a:endParaRPr lang="en-US" sz="900" dirty="0" smtClean="0"/>
          </a:p>
          <a:p>
            <a:pPr eaLnBrk="1" hangingPunct="1"/>
            <a:r>
              <a:rPr lang="en-US" sz="900" dirty="0" smtClean="0"/>
              <a:t>Wills, E. M., &amp; McEwen, M. (2002). </a:t>
            </a:r>
            <a:r>
              <a:rPr lang="en-US" sz="900" i="1" dirty="0" smtClean="0"/>
              <a:t>Theoretical basis for nursing. 	</a:t>
            </a:r>
            <a:r>
              <a:rPr lang="en-US" sz="900" dirty="0" smtClean="0"/>
              <a:t>Philadelphia, PA: Lippincott Williams&amp; 	Wilkins.</a:t>
            </a:r>
          </a:p>
          <a:p>
            <a:pPr eaLnBrk="1" hangingPunct="1">
              <a:buFontTx/>
              <a:buNone/>
            </a:pPr>
            <a:endParaRPr lang="en-US" sz="900"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Footer Placeholder 4"/>
          <p:cNvSpPr>
            <a:spLocks noGrp="1"/>
          </p:cNvSpPr>
          <p:nvPr>
            <p:ph type="ftr" sz="quarter" idx="11"/>
          </p:nvPr>
        </p:nvSpPr>
        <p:spPr>
          <a:noFill/>
        </p:spPr>
        <p:txBody>
          <a:bodyPr/>
          <a:lstStyle/>
          <a:p>
            <a:r>
              <a:rPr lang="en-US"/>
              <a:t>Template (Shastry, 2010)</a:t>
            </a:r>
          </a:p>
        </p:txBody>
      </p:sp>
      <p:sp>
        <p:nvSpPr>
          <p:cNvPr id="4099" name="Slide Number Placeholder 5"/>
          <p:cNvSpPr>
            <a:spLocks noGrp="1"/>
          </p:cNvSpPr>
          <p:nvPr>
            <p:ph type="sldNum" sz="quarter" idx="12"/>
          </p:nvPr>
        </p:nvSpPr>
        <p:spPr>
          <a:noFill/>
        </p:spPr>
        <p:txBody>
          <a:bodyPr/>
          <a:lstStyle/>
          <a:p>
            <a:fld id="{45292BF6-B3B0-4725-8BDD-88C294709D05}" type="slidenum">
              <a:rPr lang="en-US"/>
              <a:pPr/>
              <a:t>2</a:t>
            </a:fld>
            <a:endParaRPr lang="en-US"/>
          </a:p>
        </p:txBody>
      </p:sp>
      <p:sp>
        <p:nvSpPr>
          <p:cNvPr id="4100" name="Rectangle 2"/>
          <p:cNvSpPr>
            <a:spLocks noGrp="1" noChangeArrowheads="1"/>
          </p:cNvSpPr>
          <p:nvPr>
            <p:ph type="title"/>
          </p:nvPr>
        </p:nvSpPr>
        <p:spPr/>
        <p:txBody>
          <a:bodyPr/>
          <a:lstStyle/>
          <a:p>
            <a:pPr algn="ctr" eaLnBrk="1" hangingPunct="1"/>
            <a:r>
              <a:rPr lang="en-US" smtClean="0"/>
              <a:t>Biography</a:t>
            </a:r>
          </a:p>
        </p:txBody>
      </p:sp>
      <p:sp>
        <p:nvSpPr>
          <p:cNvPr id="4101" name="Rectangle 3"/>
          <p:cNvSpPr>
            <a:spLocks noGrp="1" noChangeArrowheads="1"/>
          </p:cNvSpPr>
          <p:nvPr>
            <p:ph type="body" idx="1"/>
          </p:nvPr>
        </p:nvSpPr>
        <p:spPr/>
        <p:txBody>
          <a:bodyPr/>
          <a:lstStyle/>
          <a:p>
            <a:pPr eaLnBrk="1" hangingPunct="1">
              <a:lnSpc>
                <a:spcPct val="80000"/>
              </a:lnSpc>
            </a:pPr>
            <a:r>
              <a:rPr lang="en-US" sz="2000" smtClean="0"/>
              <a:t>Born: West Virginia</a:t>
            </a:r>
          </a:p>
          <a:p>
            <a:pPr eaLnBrk="1" hangingPunct="1">
              <a:lnSpc>
                <a:spcPct val="80000"/>
              </a:lnSpc>
            </a:pPr>
            <a:endParaRPr lang="en-US" sz="2000" smtClean="0"/>
          </a:p>
          <a:p>
            <a:pPr eaLnBrk="1" hangingPunct="1">
              <a:lnSpc>
                <a:spcPct val="80000"/>
              </a:lnSpc>
            </a:pPr>
            <a:r>
              <a:rPr lang="en-US" sz="2000" smtClean="0"/>
              <a:t>Education: BSN, University of Colorado, 1964, MS, University of Colorado, 1966, PhD, University of Colorado, 1973</a:t>
            </a:r>
          </a:p>
          <a:p>
            <a:pPr eaLnBrk="1" hangingPunct="1">
              <a:lnSpc>
                <a:spcPct val="80000"/>
              </a:lnSpc>
              <a:buFontTx/>
              <a:buNone/>
            </a:pPr>
            <a:endParaRPr lang="en-US" sz="2000" smtClean="0"/>
          </a:p>
          <a:p>
            <a:pPr eaLnBrk="1" hangingPunct="1">
              <a:lnSpc>
                <a:spcPct val="80000"/>
              </a:lnSpc>
            </a:pPr>
            <a:r>
              <a:rPr lang="en-US" sz="2000" smtClean="0"/>
              <a:t>Distinguished Professor of Nursing and endowed Chair in Caring Science at the University of Colorado Health Sciences Center</a:t>
            </a:r>
          </a:p>
          <a:p>
            <a:pPr eaLnBrk="1" hangingPunct="1">
              <a:lnSpc>
                <a:spcPct val="80000"/>
              </a:lnSpc>
              <a:buFontTx/>
              <a:buNone/>
            </a:pPr>
            <a:endParaRPr lang="en-US" sz="2000" smtClean="0"/>
          </a:p>
          <a:p>
            <a:pPr eaLnBrk="1" hangingPunct="1">
              <a:lnSpc>
                <a:spcPct val="80000"/>
              </a:lnSpc>
            </a:pPr>
            <a:r>
              <a:rPr lang="en-US" sz="2000" smtClean="0"/>
              <a:t>Fellow of the American Academy of Nursing</a:t>
            </a:r>
          </a:p>
          <a:p>
            <a:pPr eaLnBrk="1" hangingPunct="1">
              <a:lnSpc>
                <a:spcPct val="80000"/>
              </a:lnSpc>
              <a:buFontTx/>
              <a:buNone/>
            </a:pPr>
            <a:endParaRPr lang="en-US" sz="2000" smtClean="0"/>
          </a:p>
          <a:p>
            <a:pPr eaLnBrk="1" hangingPunct="1">
              <a:lnSpc>
                <a:spcPct val="80000"/>
              </a:lnSpc>
            </a:pPr>
            <a:r>
              <a:rPr lang="en-US" sz="2000" smtClean="0"/>
              <a:t>Previously, Dean of Nursing at University Health Sciences Center and President of the National League of Nursing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Footer Placeholder 4"/>
          <p:cNvSpPr>
            <a:spLocks noGrp="1"/>
          </p:cNvSpPr>
          <p:nvPr>
            <p:ph type="ftr" sz="quarter" idx="11"/>
          </p:nvPr>
        </p:nvSpPr>
        <p:spPr>
          <a:noFill/>
        </p:spPr>
        <p:txBody>
          <a:bodyPr/>
          <a:lstStyle/>
          <a:p>
            <a:r>
              <a:rPr lang="en-US"/>
              <a:t>Template (Shastry, 2010)</a:t>
            </a:r>
          </a:p>
        </p:txBody>
      </p:sp>
      <p:sp>
        <p:nvSpPr>
          <p:cNvPr id="5123" name="Slide Number Placeholder 5"/>
          <p:cNvSpPr>
            <a:spLocks noGrp="1"/>
          </p:cNvSpPr>
          <p:nvPr>
            <p:ph type="sldNum" sz="quarter" idx="12"/>
          </p:nvPr>
        </p:nvSpPr>
        <p:spPr>
          <a:noFill/>
        </p:spPr>
        <p:txBody>
          <a:bodyPr/>
          <a:lstStyle/>
          <a:p>
            <a:fld id="{21C32CDE-00AF-463F-9036-FBE91B249090}" type="slidenum">
              <a:rPr lang="en-US"/>
              <a:pPr/>
              <a:t>3</a:t>
            </a:fld>
            <a:endParaRPr lang="en-US"/>
          </a:p>
        </p:txBody>
      </p:sp>
      <p:sp>
        <p:nvSpPr>
          <p:cNvPr id="5124" name="Rectangle 2"/>
          <p:cNvSpPr>
            <a:spLocks noGrp="1" noChangeArrowheads="1"/>
          </p:cNvSpPr>
          <p:nvPr>
            <p:ph type="title"/>
          </p:nvPr>
        </p:nvSpPr>
        <p:spPr/>
        <p:txBody>
          <a:bodyPr/>
          <a:lstStyle/>
          <a:p>
            <a:pPr algn="ctr" eaLnBrk="1" hangingPunct="1"/>
            <a:r>
              <a:rPr lang="en-US" smtClean="0"/>
              <a:t>Biography</a:t>
            </a:r>
          </a:p>
        </p:txBody>
      </p:sp>
      <p:sp>
        <p:nvSpPr>
          <p:cNvPr id="5125" name="Rectangle 3"/>
          <p:cNvSpPr>
            <a:spLocks noGrp="1" noChangeArrowheads="1"/>
          </p:cNvSpPr>
          <p:nvPr>
            <p:ph type="body" idx="1"/>
          </p:nvPr>
        </p:nvSpPr>
        <p:spPr/>
        <p:txBody>
          <a:bodyPr/>
          <a:lstStyle/>
          <a:p>
            <a:pPr eaLnBrk="1" hangingPunct="1">
              <a:lnSpc>
                <a:spcPct val="80000"/>
              </a:lnSpc>
            </a:pPr>
            <a:r>
              <a:rPr lang="en-US" sz="2400" smtClean="0"/>
              <a:t>Received undergraduate and graduate degrees in nursing and psychiatric-mental health nursing </a:t>
            </a:r>
          </a:p>
          <a:p>
            <a:pPr eaLnBrk="1" hangingPunct="1">
              <a:lnSpc>
                <a:spcPct val="80000"/>
              </a:lnSpc>
            </a:pPr>
            <a:endParaRPr lang="en-US" sz="2400" smtClean="0"/>
          </a:p>
          <a:p>
            <a:pPr eaLnBrk="1" hangingPunct="1">
              <a:lnSpc>
                <a:spcPct val="80000"/>
              </a:lnSpc>
            </a:pPr>
            <a:r>
              <a:rPr lang="en-US" sz="2400" smtClean="0"/>
              <a:t>PhD in educational psychology and counseling </a:t>
            </a:r>
          </a:p>
          <a:p>
            <a:pPr eaLnBrk="1" hangingPunct="1">
              <a:lnSpc>
                <a:spcPct val="80000"/>
              </a:lnSpc>
              <a:buFontTx/>
              <a:buNone/>
            </a:pPr>
            <a:endParaRPr lang="en-US" sz="2400" smtClean="0"/>
          </a:p>
          <a:p>
            <a:pPr eaLnBrk="1" hangingPunct="1">
              <a:lnSpc>
                <a:spcPct val="80000"/>
              </a:lnSpc>
            </a:pPr>
            <a:r>
              <a:rPr lang="en-US" sz="2400" smtClean="0"/>
              <a:t>Widely published author and recipient of several awards and honors</a:t>
            </a:r>
            <a:r>
              <a:rPr lang="en-US" sz="2000" smtClean="0"/>
              <a:t> </a:t>
            </a:r>
          </a:p>
          <a:p>
            <a:pPr eaLnBrk="1" hangingPunct="1">
              <a:lnSpc>
                <a:spcPct val="80000"/>
              </a:lnSpc>
              <a:buFontTx/>
              <a:buNone/>
            </a:pPr>
            <a:endParaRPr lang="en-US" sz="200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Footer Placeholder 4"/>
          <p:cNvSpPr>
            <a:spLocks noGrp="1"/>
          </p:cNvSpPr>
          <p:nvPr>
            <p:ph type="ftr" sz="quarter" idx="11"/>
          </p:nvPr>
        </p:nvSpPr>
        <p:spPr>
          <a:noFill/>
        </p:spPr>
        <p:txBody>
          <a:bodyPr/>
          <a:lstStyle/>
          <a:p>
            <a:r>
              <a:rPr lang="en-US"/>
              <a:t>Template (Shastry, 2010)</a:t>
            </a:r>
          </a:p>
        </p:txBody>
      </p:sp>
      <p:sp>
        <p:nvSpPr>
          <p:cNvPr id="6147" name="Slide Number Placeholder 5"/>
          <p:cNvSpPr>
            <a:spLocks noGrp="1"/>
          </p:cNvSpPr>
          <p:nvPr>
            <p:ph type="sldNum" sz="quarter" idx="12"/>
          </p:nvPr>
        </p:nvSpPr>
        <p:spPr>
          <a:noFill/>
        </p:spPr>
        <p:txBody>
          <a:bodyPr/>
          <a:lstStyle/>
          <a:p>
            <a:fld id="{903CB115-4F69-4607-A445-9BFC9A95F1FF}" type="slidenum">
              <a:rPr lang="en-US"/>
              <a:pPr/>
              <a:t>4</a:t>
            </a:fld>
            <a:endParaRPr lang="en-US"/>
          </a:p>
        </p:txBody>
      </p:sp>
      <p:sp>
        <p:nvSpPr>
          <p:cNvPr id="6148" name="Rectangle 2"/>
          <p:cNvSpPr>
            <a:spLocks noGrp="1" noChangeArrowheads="1"/>
          </p:cNvSpPr>
          <p:nvPr>
            <p:ph type="title"/>
          </p:nvPr>
        </p:nvSpPr>
        <p:spPr/>
        <p:txBody>
          <a:bodyPr/>
          <a:lstStyle/>
          <a:p>
            <a:pPr algn="ctr" eaLnBrk="1" hangingPunct="1"/>
            <a:r>
              <a:rPr lang="en-US" smtClean="0"/>
              <a:t>Biography</a:t>
            </a:r>
          </a:p>
        </p:txBody>
      </p:sp>
      <p:sp>
        <p:nvSpPr>
          <p:cNvPr id="6149" name="Rectangle 3"/>
          <p:cNvSpPr>
            <a:spLocks noGrp="1" noChangeArrowheads="1"/>
          </p:cNvSpPr>
          <p:nvPr>
            <p:ph type="body" idx="1"/>
          </p:nvPr>
        </p:nvSpPr>
        <p:spPr/>
        <p:txBody>
          <a:bodyPr/>
          <a:lstStyle/>
          <a:p>
            <a:pPr marL="533400" indent="-533400" eaLnBrk="1" hangingPunct="1">
              <a:lnSpc>
                <a:spcPct val="80000"/>
              </a:lnSpc>
            </a:pPr>
            <a:r>
              <a:rPr lang="en-US" sz="2400" dirty="0" smtClean="0"/>
              <a:t>Her research has been in the area of human caring and loss </a:t>
            </a:r>
          </a:p>
          <a:p>
            <a:pPr marL="533400" indent="-533400" eaLnBrk="1" hangingPunct="1">
              <a:lnSpc>
                <a:spcPct val="80000"/>
              </a:lnSpc>
              <a:buFontTx/>
              <a:buNone/>
            </a:pPr>
            <a:endParaRPr lang="en-US" sz="2400" dirty="0" smtClean="0"/>
          </a:p>
          <a:p>
            <a:pPr marL="533400" indent="-533400" eaLnBrk="1" hangingPunct="1">
              <a:lnSpc>
                <a:spcPct val="80000"/>
              </a:lnSpc>
            </a:pPr>
            <a:r>
              <a:rPr lang="en-US" sz="2400" dirty="0" smtClean="0"/>
              <a:t>Watson’s theory of nursing was published in 1979 in </a:t>
            </a:r>
            <a:r>
              <a:rPr lang="en-US" sz="2400" dirty="0" smtClean="0">
                <a:solidFill>
                  <a:srgbClr val="FF0000"/>
                </a:solidFill>
              </a:rPr>
              <a:t>Nursing: “The philosophy and science of caring”</a:t>
            </a:r>
          </a:p>
          <a:p>
            <a:pPr marL="533400" indent="-533400" eaLnBrk="1" hangingPunct="1">
              <a:lnSpc>
                <a:spcPct val="80000"/>
              </a:lnSpc>
              <a:buFontTx/>
              <a:buNone/>
            </a:pPr>
            <a:endParaRPr lang="en-US" sz="2400" dirty="0" smtClean="0"/>
          </a:p>
          <a:p>
            <a:pPr marL="533400" indent="-533400" eaLnBrk="1" hangingPunct="1">
              <a:lnSpc>
                <a:spcPct val="80000"/>
              </a:lnSpc>
            </a:pPr>
            <a:r>
              <a:rPr lang="en-US" sz="2400" dirty="0" smtClean="0"/>
              <a:t>In 1988, her theory was published in </a:t>
            </a:r>
            <a:r>
              <a:rPr lang="en-US" sz="2400" b="1" u="sng" dirty="0" smtClean="0">
                <a:solidFill>
                  <a:srgbClr val="FF0000"/>
                </a:solidFill>
              </a:rPr>
              <a:t>“Nursing: Human science and human care</a:t>
            </a:r>
            <a:r>
              <a:rPr lang="en-US" sz="2400" dirty="0" smtClean="0"/>
              <a:t>”</a:t>
            </a:r>
          </a:p>
          <a:p>
            <a:pPr marL="533400" indent="-533400" eaLnBrk="1" hangingPunct="1">
              <a:lnSpc>
                <a:spcPct val="80000"/>
              </a:lnSpc>
              <a:buFontTx/>
              <a:buNone/>
            </a:pPr>
            <a:endParaRPr lang="en-US" sz="2400" dirty="0" smtClean="0"/>
          </a:p>
          <a:p>
            <a:pPr marL="533400" indent="-533400" eaLnBrk="1" hangingPunct="1">
              <a:lnSpc>
                <a:spcPct val="80000"/>
              </a:lnSpc>
              <a:buFont typeface="Symbol" pitchFamily="18" charset="2"/>
              <a:buChar char=""/>
            </a:pPr>
            <a:endParaRPr lang="en-US" sz="2800"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ooter Placeholder 4"/>
          <p:cNvSpPr>
            <a:spLocks noGrp="1"/>
          </p:cNvSpPr>
          <p:nvPr>
            <p:ph type="ftr" sz="quarter" idx="11"/>
          </p:nvPr>
        </p:nvSpPr>
        <p:spPr>
          <a:noFill/>
        </p:spPr>
        <p:txBody>
          <a:bodyPr/>
          <a:lstStyle/>
          <a:p>
            <a:r>
              <a:rPr lang="en-US"/>
              <a:t>Template (Shastry, 2010)</a:t>
            </a:r>
          </a:p>
        </p:txBody>
      </p:sp>
      <p:sp>
        <p:nvSpPr>
          <p:cNvPr id="7171" name="Slide Number Placeholder 5"/>
          <p:cNvSpPr>
            <a:spLocks noGrp="1"/>
          </p:cNvSpPr>
          <p:nvPr>
            <p:ph type="sldNum" sz="quarter" idx="12"/>
          </p:nvPr>
        </p:nvSpPr>
        <p:spPr>
          <a:noFill/>
        </p:spPr>
        <p:txBody>
          <a:bodyPr/>
          <a:lstStyle/>
          <a:p>
            <a:fld id="{A5558A1B-29BA-4ECF-A10F-D16B395CAA73}" type="slidenum">
              <a:rPr lang="en-US"/>
              <a:pPr/>
              <a:t>5</a:t>
            </a:fld>
            <a:endParaRPr lang="en-US"/>
          </a:p>
        </p:txBody>
      </p:sp>
      <p:sp>
        <p:nvSpPr>
          <p:cNvPr id="7172" name="Rectangle 2"/>
          <p:cNvSpPr>
            <a:spLocks noGrp="1" noChangeArrowheads="1"/>
          </p:cNvSpPr>
          <p:nvPr>
            <p:ph type="title"/>
          </p:nvPr>
        </p:nvSpPr>
        <p:spPr/>
        <p:txBody>
          <a:bodyPr/>
          <a:lstStyle/>
          <a:p>
            <a:pPr algn="ctr" eaLnBrk="1" hangingPunct="1"/>
            <a:r>
              <a:rPr lang="en-US" sz="4000" smtClean="0"/>
              <a:t>Development of the theory</a:t>
            </a:r>
          </a:p>
        </p:txBody>
      </p:sp>
      <p:sp>
        <p:nvSpPr>
          <p:cNvPr id="7173" name="Rectangle 3"/>
          <p:cNvSpPr>
            <a:spLocks noGrp="1" noChangeArrowheads="1"/>
          </p:cNvSpPr>
          <p:nvPr>
            <p:ph type="body" idx="1"/>
          </p:nvPr>
        </p:nvSpPr>
        <p:spPr/>
        <p:txBody>
          <a:bodyPr/>
          <a:lstStyle/>
          <a:p>
            <a:pPr eaLnBrk="1" hangingPunct="1">
              <a:lnSpc>
                <a:spcPct val="80000"/>
              </a:lnSpc>
            </a:pPr>
            <a:r>
              <a:rPr lang="en-US" sz="2400" smtClean="0"/>
              <a:t>Watson explored the fundamentals of being a human, caring, and healing. </a:t>
            </a:r>
          </a:p>
          <a:p>
            <a:pPr eaLnBrk="1" hangingPunct="1">
              <a:lnSpc>
                <a:spcPct val="80000"/>
              </a:lnSpc>
              <a:buFontTx/>
              <a:buNone/>
            </a:pPr>
            <a:endParaRPr lang="en-US" sz="2400" smtClean="0"/>
          </a:p>
          <a:p>
            <a:pPr eaLnBrk="1" hangingPunct="1">
              <a:lnSpc>
                <a:spcPct val="80000"/>
              </a:lnSpc>
            </a:pPr>
            <a:r>
              <a:rPr lang="en-US" sz="2400" smtClean="0"/>
              <a:t>According to Watson, (1997), “The theoretical concepts were derived and emerged from my personal and professional experiences; they were clinically inducted, empirically grounded, and combined with my philosophical, ethical, intellectual, and experiential background”.</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Footer Placeholder 4"/>
          <p:cNvSpPr>
            <a:spLocks noGrp="1"/>
          </p:cNvSpPr>
          <p:nvPr>
            <p:ph type="ftr" sz="quarter" idx="11"/>
          </p:nvPr>
        </p:nvSpPr>
        <p:spPr>
          <a:noFill/>
        </p:spPr>
        <p:txBody>
          <a:bodyPr/>
          <a:lstStyle/>
          <a:p>
            <a:r>
              <a:rPr lang="en-US"/>
              <a:t>Template (Shastry, 2010)</a:t>
            </a:r>
          </a:p>
        </p:txBody>
      </p:sp>
      <p:sp>
        <p:nvSpPr>
          <p:cNvPr id="8195" name="Slide Number Placeholder 5"/>
          <p:cNvSpPr>
            <a:spLocks noGrp="1"/>
          </p:cNvSpPr>
          <p:nvPr>
            <p:ph type="sldNum" sz="quarter" idx="12"/>
          </p:nvPr>
        </p:nvSpPr>
        <p:spPr>
          <a:noFill/>
        </p:spPr>
        <p:txBody>
          <a:bodyPr/>
          <a:lstStyle/>
          <a:p>
            <a:fld id="{48C144C2-DAA3-4022-9620-E74240A62B10}" type="slidenum">
              <a:rPr lang="en-US"/>
              <a:pPr/>
              <a:t>6</a:t>
            </a:fld>
            <a:endParaRPr lang="en-US"/>
          </a:p>
        </p:txBody>
      </p:sp>
      <p:sp>
        <p:nvSpPr>
          <p:cNvPr id="8196" name="Rectangle 2"/>
          <p:cNvSpPr>
            <a:spLocks noGrp="1" noChangeArrowheads="1"/>
          </p:cNvSpPr>
          <p:nvPr>
            <p:ph type="title"/>
          </p:nvPr>
        </p:nvSpPr>
        <p:spPr/>
        <p:txBody>
          <a:bodyPr/>
          <a:lstStyle/>
          <a:p>
            <a:pPr eaLnBrk="1" hangingPunct="1"/>
            <a:r>
              <a:rPr lang="en-US" smtClean="0"/>
              <a:t>Concepts of Theory</a:t>
            </a:r>
          </a:p>
        </p:txBody>
      </p:sp>
      <p:sp>
        <p:nvSpPr>
          <p:cNvPr id="8197" name="Rectangle 4"/>
          <p:cNvSpPr>
            <a:spLocks noGrp="1" noChangeArrowheads="1"/>
          </p:cNvSpPr>
          <p:nvPr>
            <p:ph type="body" idx="1"/>
          </p:nvPr>
        </p:nvSpPr>
        <p:spPr/>
        <p:txBody>
          <a:bodyPr/>
          <a:lstStyle/>
          <a:p>
            <a:pPr eaLnBrk="1" hangingPunct="1"/>
            <a:r>
              <a:rPr lang="en-US" sz="2400" smtClean="0"/>
              <a:t>Healthcare system at risk for dehumanizing patient care</a:t>
            </a:r>
          </a:p>
          <a:p>
            <a:pPr eaLnBrk="1" hangingPunct="1">
              <a:buFontTx/>
              <a:buNone/>
            </a:pPr>
            <a:endParaRPr lang="en-US" sz="2400" smtClean="0"/>
          </a:p>
          <a:p>
            <a:pPr eaLnBrk="1" hangingPunct="1"/>
            <a:r>
              <a:rPr lang="en-US" sz="2400" smtClean="0"/>
              <a:t>3 major elements</a:t>
            </a:r>
          </a:p>
          <a:p>
            <a:pPr lvl="1" eaLnBrk="1" hangingPunct="1"/>
            <a:r>
              <a:rPr lang="en-US" sz="2400" smtClean="0"/>
              <a:t>Carative factors (clinical caritas processes)</a:t>
            </a:r>
          </a:p>
          <a:p>
            <a:pPr lvl="1" eaLnBrk="1" hangingPunct="1"/>
            <a:r>
              <a:rPr lang="en-US" sz="2400" smtClean="0"/>
              <a:t>Transpersonal caring relationship</a:t>
            </a:r>
          </a:p>
          <a:p>
            <a:pPr lvl="1" eaLnBrk="1" hangingPunct="1"/>
            <a:r>
              <a:rPr lang="en-US" sz="2400" smtClean="0"/>
              <a:t>Caring moment</a:t>
            </a:r>
          </a:p>
          <a:p>
            <a:pPr eaLnBrk="1" hangingPunct="1">
              <a:buFontTx/>
              <a:buNone/>
            </a:pPr>
            <a:endParaRPr lang="en-US" sz="240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Footer Placeholder 4"/>
          <p:cNvSpPr>
            <a:spLocks noGrp="1"/>
          </p:cNvSpPr>
          <p:nvPr>
            <p:ph type="ftr" sz="quarter" idx="11"/>
          </p:nvPr>
        </p:nvSpPr>
        <p:spPr>
          <a:noFill/>
        </p:spPr>
        <p:txBody>
          <a:bodyPr/>
          <a:lstStyle/>
          <a:p>
            <a:r>
              <a:rPr lang="en-US"/>
              <a:t>Template (Shastry, 2010)</a:t>
            </a:r>
          </a:p>
        </p:txBody>
      </p:sp>
      <p:sp>
        <p:nvSpPr>
          <p:cNvPr id="9219" name="Slide Number Placeholder 5"/>
          <p:cNvSpPr>
            <a:spLocks noGrp="1"/>
          </p:cNvSpPr>
          <p:nvPr>
            <p:ph type="sldNum" sz="quarter" idx="12"/>
          </p:nvPr>
        </p:nvSpPr>
        <p:spPr>
          <a:noFill/>
        </p:spPr>
        <p:txBody>
          <a:bodyPr/>
          <a:lstStyle/>
          <a:p>
            <a:fld id="{50FD9DCB-CC75-4412-9A7C-00D2488C0A68}" type="slidenum">
              <a:rPr lang="en-US"/>
              <a:pPr/>
              <a:t>7</a:t>
            </a:fld>
            <a:endParaRPr lang="en-US"/>
          </a:p>
        </p:txBody>
      </p:sp>
      <p:sp>
        <p:nvSpPr>
          <p:cNvPr id="9220" name="Rectangle 2"/>
          <p:cNvSpPr>
            <a:spLocks noGrp="1" noChangeArrowheads="1"/>
          </p:cNvSpPr>
          <p:nvPr>
            <p:ph type="title"/>
          </p:nvPr>
        </p:nvSpPr>
        <p:spPr/>
        <p:txBody>
          <a:bodyPr/>
          <a:lstStyle/>
          <a:p>
            <a:pPr eaLnBrk="1" hangingPunct="1"/>
            <a:r>
              <a:rPr lang="en-US" smtClean="0"/>
              <a:t>Concepts of Theory</a:t>
            </a:r>
          </a:p>
        </p:txBody>
      </p:sp>
      <p:sp>
        <p:nvSpPr>
          <p:cNvPr id="9221" name="Rectangle 3"/>
          <p:cNvSpPr>
            <a:spLocks noGrp="1" noChangeArrowheads="1"/>
          </p:cNvSpPr>
          <p:nvPr>
            <p:ph type="body" idx="1"/>
          </p:nvPr>
        </p:nvSpPr>
        <p:spPr/>
        <p:txBody>
          <a:bodyPr/>
          <a:lstStyle/>
          <a:p>
            <a:pPr eaLnBrk="1" hangingPunct="1">
              <a:lnSpc>
                <a:spcPct val="80000"/>
              </a:lnSpc>
            </a:pPr>
            <a:r>
              <a:rPr lang="en-US" sz="2800" smtClean="0"/>
              <a:t>Clinical caritas processes</a:t>
            </a:r>
          </a:p>
          <a:p>
            <a:pPr lvl="1" eaLnBrk="1" hangingPunct="1">
              <a:lnSpc>
                <a:spcPct val="80000"/>
              </a:lnSpc>
            </a:pPr>
            <a:r>
              <a:rPr lang="en-US" sz="2400" smtClean="0"/>
              <a:t>Caritas originates from the Greek vocabulary</a:t>
            </a:r>
          </a:p>
          <a:p>
            <a:pPr lvl="1" eaLnBrk="1" hangingPunct="1">
              <a:lnSpc>
                <a:spcPct val="80000"/>
              </a:lnSpc>
            </a:pPr>
            <a:r>
              <a:rPr lang="en-US" sz="2400" smtClean="0"/>
              <a:t>Use faith, creative problem solving, and sensitivity </a:t>
            </a:r>
          </a:p>
          <a:p>
            <a:pPr lvl="1" eaLnBrk="1" hangingPunct="1">
              <a:lnSpc>
                <a:spcPct val="80000"/>
              </a:lnSpc>
              <a:buFontTx/>
              <a:buNone/>
            </a:pPr>
            <a:endParaRPr lang="en-US" sz="2400" smtClean="0"/>
          </a:p>
          <a:p>
            <a:pPr eaLnBrk="1" hangingPunct="1">
              <a:lnSpc>
                <a:spcPct val="80000"/>
              </a:lnSpc>
            </a:pPr>
            <a:r>
              <a:rPr lang="en-US" sz="2800" smtClean="0"/>
              <a:t>Transpersonal caring relationship</a:t>
            </a:r>
          </a:p>
          <a:p>
            <a:pPr lvl="1" eaLnBrk="1" hangingPunct="1">
              <a:lnSpc>
                <a:spcPct val="80000"/>
              </a:lnSpc>
            </a:pPr>
            <a:r>
              <a:rPr lang="en-US" sz="2400" smtClean="0"/>
              <a:t>Commitment to protecting human dignity</a:t>
            </a:r>
          </a:p>
          <a:p>
            <a:pPr lvl="1" eaLnBrk="1" hangingPunct="1">
              <a:lnSpc>
                <a:spcPct val="80000"/>
              </a:lnSpc>
            </a:pPr>
            <a:r>
              <a:rPr lang="en-US" sz="2400" smtClean="0"/>
              <a:t>Treat the patient as a human</a:t>
            </a:r>
          </a:p>
          <a:p>
            <a:pPr lvl="1" eaLnBrk="1" hangingPunct="1">
              <a:lnSpc>
                <a:spcPct val="80000"/>
              </a:lnSpc>
            </a:pPr>
            <a:r>
              <a:rPr lang="en-US" sz="2400" smtClean="0"/>
              <a:t>Potential to heal</a:t>
            </a:r>
          </a:p>
          <a:p>
            <a:pPr lvl="1" eaLnBrk="1" hangingPunct="1">
              <a:lnSpc>
                <a:spcPct val="80000"/>
              </a:lnSpc>
              <a:buFontTx/>
              <a:buNone/>
            </a:pPr>
            <a:endParaRPr lang="en-US" sz="240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Footer Placeholder 4"/>
          <p:cNvSpPr>
            <a:spLocks noGrp="1"/>
          </p:cNvSpPr>
          <p:nvPr>
            <p:ph type="ftr" sz="quarter" idx="11"/>
          </p:nvPr>
        </p:nvSpPr>
        <p:spPr>
          <a:noFill/>
        </p:spPr>
        <p:txBody>
          <a:bodyPr/>
          <a:lstStyle/>
          <a:p>
            <a:r>
              <a:rPr lang="en-US"/>
              <a:t>Template (Shastry, 2010)</a:t>
            </a:r>
          </a:p>
        </p:txBody>
      </p:sp>
      <p:sp>
        <p:nvSpPr>
          <p:cNvPr id="10243" name="Slide Number Placeholder 5"/>
          <p:cNvSpPr>
            <a:spLocks noGrp="1"/>
          </p:cNvSpPr>
          <p:nvPr>
            <p:ph type="sldNum" sz="quarter" idx="12"/>
          </p:nvPr>
        </p:nvSpPr>
        <p:spPr>
          <a:noFill/>
        </p:spPr>
        <p:txBody>
          <a:bodyPr/>
          <a:lstStyle/>
          <a:p>
            <a:fld id="{6F9D2374-6F23-4581-90A8-566EC3D416CC}" type="slidenum">
              <a:rPr lang="en-US"/>
              <a:pPr/>
              <a:t>8</a:t>
            </a:fld>
            <a:endParaRPr lang="en-US"/>
          </a:p>
        </p:txBody>
      </p:sp>
      <p:sp>
        <p:nvSpPr>
          <p:cNvPr id="10244" name="Rectangle 2"/>
          <p:cNvSpPr>
            <a:spLocks noGrp="1" noChangeArrowheads="1"/>
          </p:cNvSpPr>
          <p:nvPr>
            <p:ph type="title"/>
          </p:nvPr>
        </p:nvSpPr>
        <p:spPr/>
        <p:txBody>
          <a:bodyPr/>
          <a:lstStyle/>
          <a:p>
            <a:pPr eaLnBrk="1" hangingPunct="1"/>
            <a:r>
              <a:rPr lang="en-US" smtClean="0"/>
              <a:t>Concepts of Theory</a:t>
            </a:r>
          </a:p>
        </p:txBody>
      </p:sp>
      <p:sp>
        <p:nvSpPr>
          <p:cNvPr id="10245" name="Rectangle 3"/>
          <p:cNvSpPr>
            <a:spLocks noGrp="1" noChangeArrowheads="1"/>
          </p:cNvSpPr>
          <p:nvPr>
            <p:ph type="body" idx="1"/>
          </p:nvPr>
        </p:nvSpPr>
        <p:spPr/>
        <p:txBody>
          <a:bodyPr/>
          <a:lstStyle/>
          <a:p>
            <a:pPr eaLnBrk="1" hangingPunct="1"/>
            <a:r>
              <a:rPr lang="en-US" smtClean="0"/>
              <a:t>Caring moment</a:t>
            </a:r>
          </a:p>
          <a:p>
            <a:pPr lvl="1" eaLnBrk="1" hangingPunct="1"/>
            <a:r>
              <a:rPr lang="en-US" smtClean="0"/>
              <a:t>Human- to human- transaction</a:t>
            </a:r>
          </a:p>
          <a:p>
            <a:pPr lvl="1" eaLnBrk="1" hangingPunct="1"/>
            <a:r>
              <a:rPr lang="en-US" smtClean="0"/>
              <a:t>Authentic caring moment with patient</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Footer Placeholder 4"/>
          <p:cNvSpPr>
            <a:spLocks noGrp="1"/>
          </p:cNvSpPr>
          <p:nvPr>
            <p:ph type="ftr" sz="quarter" idx="11"/>
          </p:nvPr>
        </p:nvSpPr>
        <p:spPr>
          <a:noFill/>
        </p:spPr>
        <p:txBody>
          <a:bodyPr/>
          <a:lstStyle/>
          <a:p>
            <a:r>
              <a:rPr lang="en-US"/>
              <a:t>Template (Shastry, 2010)</a:t>
            </a:r>
          </a:p>
        </p:txBody>
      </p:sp>
      <p:sp>
        <p:nvSpPr>
          <p:cNvPr id="11267" name="Slide Number Placeholder 5"/>
          <p:cNvSpPr>
            <a:spLocks noGrp="1"/>
          </p:cNvSpPr>
          <p:nvPr>
            <p:ph type="sldNum" sz="quarter" idx="12"/>
          </p:nvPr>
        </p:nvSpPr>
        <p:spPr>
          <a:noFill/>
        </p:spPr>
        <p:txBody>
          <a:bodyPr/>
          <a:lstStyle/>
          <a:p>
            <a:fld id="{96B75B1B-F227-4A18-B213-7DBCCA5E8504}" type="slidenum">
              <a:rPr lang="en-US"/>
              <a:pPr/>
              <a:t>9</a:t>
            </a:fld>
            <a:endParaRPr lang="en-US"/>
          </a:p>
        </p:txBody>
      </p:sp>
      <p:sp>
        <p:nvSpPr>
          <p:cNvPr id="11268" name="Rectangle 2"/>
          <p:cNvSpPr>
            <a:spLocks noGrp="1" noChangeArrowheads="1"/>
          </p:cNvSpPr>
          <p:nvPr>
            <p:ph type="title"/>
          </p:nvPr>
        </p:nvSpPr>
        <p:spPr/>
        <p:txBody>
          <a:bodyPr/>
          <a:lstStyle/>
          <a:p>
            <a:pPr algn="ctr" eaLnBrk="1" hangingPunct="1"/>
            <a:r>
              <a:rPr lang="en-US" sz="3200" smtClean="0"/>
              <a:t>Implementation of Watson’s Theory of Human Care</a:t>
            </a:r>
          </a:p>
        </p:txBody>
      </p:sp>
      <p:sp>
        <p:nvSpPr>
          <p:cNvPr id="11269" name="Rectangle 3"/>
          <p:cNvSpPr>
            <a:spLocks noGrp="1" noChangeArrowheads="1"/>
          </p:cNvSpPr>
          <p:nvPr>
            <p:ph type="body" idx="1"/>
          </p:nvPr>
        </p:nvSpPr>
        <p:spPr/>
        <p:txBody>
          <a:bodyPr/>
          <a:lstStyle/>
          <a:p>
            <a:pPr eaLnBrk="1" hangingPunct="1"/>
            <a:r>
              <a:rPr lang="en-US" sz="2400" dirty="0" smtClean="0"/>
              <a:t>Establish caring relationships with patients</a:t>
            </a:r>
          </a:p>
          <a:p>
            <a:pPr eaLnBrk="1" hangingPunct="1"/>
            <a:r>
              <a:rPr lang="en-US" sz="2400" dirty="0" smtClean="0"/>
              <a:t>Treat patients as holistic beings</a:t>
            </a:r>
          </a:p>
          <a:p>
            <a:pPr eaLnBrk="1" hangingPunct="1"/>
            <a:r>
              <a:rPr lang="en-US" sz="2400" dirty="0" smtClean="0"/>
              <a:t>Display unconditional acceptance</a:t>
            </a:r>
          </a:p>
          <a:p>
            <a:pPr eaLnBrk="1" hangingPunct="1"/>
            <a:r>
              <a:rPr lang="en-US" sz="2400" dirty="0" smtClean="0"/>
              <a:t>Spend uninterrupted time with the patient</a:t>
            </a:r>
          </a:p>
          <a:p>
            <a:pPr eaLnBrk="1" hangingPunct="1"/>
            <a:r>
              <a:rPr lang="en-US" sz="2400" b="1" u="sng" dirty="0" smtClean="0">
                <a:solidFill>
                  <a:srgbClr val="FF0000"/>
                </a:solidFill>
              </a:rPr>
              <a:t>Attending Nurse Caring </a:t>
            </a:r>
            <a:r>
              <a:rPr lang="en-US" sz="2400" b="1" u="sng" dirty="0" smtClean="0">
                <a:solidFill>
                  <a:srgbClr val="FF0000"/>
                </a:solidFill>
              </a:rPr>
              <a:t>Model (ANCM)</a:t>
            </a:r>
            <a:endParaRPr lang="en-US" sz="2400" b="1" u="sng" dirty="0" smtClean="0">
              <a:solidFill>
                <a:srgbClr val="FF0000"/>
              </a:solidFill>
            </a:endParaRPr>
          </a:p>
          <a:p>
            <a:pPr eaLnBrk="1" hangingPunct="1"/>
            <a:endParaRPr lang="en-US" sz="2400"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795</TotalTime>
  <Words>2422</Words>
  <Application>Microsoft Office PowerPoint</Application>
  <PresentationFormat>On-screen Show (4:3)</PresentationFormat>
  <Paragraphs>214</Paragraphs>
  <Slides>17</Slides>
  <Notes>17</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Default Design</vt:lpstr>
      <vt:lpstr>Jean Watson’s theory of Transpersonal Caring</vt:lpstr>
      <vt:lpstr>Biography</vt:lpstr>
      <vt:lpstr>Biography</vt:lpstr>
      <vt:lpstr>Biography</vt:lpstr>
      <vt:lpstr>Development of the theory</vt:lpstr>
      <vt:lpstr>Concepts of Theory</vt:lpstr>
      <vt:lpstr>Concepts of Theory</vt:lpstr>
      <vt:lpstr>Concepts of Theory</vt:lpstr>
      <vt:lpstr>Implementation of Watson’s Theory of Human Care</vt:lpstr>
      <vt:lpstr>Establish Caring Relationships With Patients</vt:lpstr>
      <vt:lpstr>Treat Patients as Holistic Beings</vt:lpstr>
      <vt:lpstr>Display Unconditional Acceptance</vt:lpstr>
      <vt:lpstr>Spend Uninterrupted Time With The Patient</vt:lpstr>
      <vt:lpstr>Attending Nurse Caring Model (ANCM)</vt:lpstr>
      <vt:lpstr>Clinical Application</vt:lpstr>
      <vt:lpstr>Summary</vt:lpstr>
      <vt:lpstr>References</vt:lpstr>
    </vt:vector>
  </TitlesOfParts>
  <Company>Honeywell</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Healthcare Professional 1</dc:title>
  <dc:creator>Nan Shastry</dc:creator>
  <cp:lastModifiedBy> </cp:lastModifiedBy>
  <cp:revision>63</cp:revision>
  <dcterms:created xsi:type="dcterms:W3CDTF">2003-10-21T01:56:53Z</dcterms:created>
  <dcterms:modified xsi:type="dcterms:W3CDTF">2011-02-25T23:05:38Z</dcterms:modified>
</cp:coreProperties>
</file>