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52" r:id="rId1"/>
  </p:sldMasterIdLst>
  <p:notesMasterIdLst>
    <p:notesMasterId r:id="rId17"/>
  </p:notesMasterIdLst>
  <p:sldIdLst>
    <p:sldId id="256" r:id="rId2"/>
    <p:sldId id="269" r:id="rId3"/>
    <p:sldId id="257" r:id="rId4"/>
    <p:sldId id="258" r:id="rId5"/>
    <p:sldId id="270" r:id="rId6"/>
    <p:sldId id="262" r:id="rId7"/>
    <p:sldId id="263" r:id="rId8"/>
    <p:sldId id="264" r:id="rId9"/>
    <p:sldId id="265" r:id="rId10"/>
    <p:sldId id="266" r:id="rId11"/>
    <p:sldId id="267" r:id="rId12"/>
    <p:sldId id="260" r:id="rId13"/>
    <p:sldId id="261" r:id="rId14"/>
    <p:sldId id="268" r:id="rId15"/>
    <p:sldId id="25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63684" autoAdjust="0"/>
  </p:normalViewPr>
  <p:slideViewPr>
    <p:cSldViewPr snapToGrid="0" snapToObjects="1">
      <p:cViewPr varScale="1">
        <p:scale>
          <a:sx n="46" d="100"/>
          <a:sy n="46" d="100"/>
        </p:scale>
        <p:origin x="-16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9FAB7F-3EE1-2948-BA46-A2FBE1249F47}" type="datetimeFigureOut">
              <a:rPr lang="en-US" smtClean="0"/>
              <a:pPr/>
              <a:t>2/25/2011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F0D81-44A3-8C46-99CF-6758832927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My comments</a:t>
            </a:r>
            <a:r>
              <a:rPr lang="en-US" b="1" u="sng" baseline="0" dirty="0" smtClean="0"/>
              <a:t> will be in the notes pages….bold-faced and underlined.</a:t>
            </a:r>
          </a:p>
          <a:p>
            <a:endParaRPr lang="en-US" b="1" u="sng" dirty="0" smtClean="0"/>
          </a:p>
          <a:p>
            <a:endParaRPr lang="en-US" b="1" u="sng" dirty="0" smtClean="0"/>
          </a:p>
          <a:p>
            <a:r>
              <a:rPr lang="en-US" b="1" u="sng" dirty="0" smtClean="0"/>
              <a:t>I recommend you add the school</a:t>
            </a:r>
            <a:r>
              <a:rPr lang="en-US" b="1" u="sng" baseline="0" dirty="0" smtClean="0"/>
              <a:t> name, course, and date for your future reference.</a:t>
            </a:r>
            <a:endParaRPr lang="en-US" b="1" u="sng"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use of the Roy Adaptation Model can make a great impact on community health nursing.  When used in community health nursing, it addresses the problems within the community related to health risks and how they can be reduced. (Dixon, 1999,</a:t>
            </a:r>
            <a:r>
              <a:rPr lang="en-US" sz="1200" kern="1200" baseline="0" dirty="0" smtClean="0">
                <a:solidFill>
                  <a:schemeClr val="tx1"/>
                </a:solidFill>
                <a:latin typeface="+mn-lt"/>
                <a:ea typeface="+mn-ea"/>
                <a:cs typeface="+mn-cs"/>
              </a:rPr>
              <a:t> p. 292)</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a:t>
            </a:r>
            <a:endParaRPr lang="en-US" sz="1200" dirty="0" smtClean="0"/>
          </a:p>
          <a:p>
            <a:endParaRPr lang="en-US" dirty="0" smtClean="0"/>
          </a:p>
          <a:p>
            <a:r>
              <a:rPr lang="en-US" b="1" u="sng" dirty="0" smtClean="0"/>
              <a:t>The notes discussion does not add</a:t>
            </a:r>
            <a:r>
              <a:rPr lang="en-US" b="1" u="sng" baseline="0" dirty="0" smtClean="0"/>
              <a:t> to the information presented in the slide.</a:t>
            </a:r>
            <a:endParaRPr lang="en-US" b="1" u="sng" dirty="0" smtClean="0"/>
          </a:p>
          <a:p>
            <a:endParaRPr lang="en-US" dirty="0" smtClean="0"/>
          </a:p>
          <a:p>
            <a:endParaRPr lang="en-US" dirty="0" smtClean="0"/>
          </a:p>
          <a:p>
            <a:r>
              <a:rPr lang="en-US" b="1" u="sng" dirty="0" smtClean="0"/>
              <a:t>The font size in the slide’s title on slides 10-13 needs to be larger to correspond with</a:t>
            </a:r>
            <a:r>
              <a:rPr lang="en-US" b="1" u="sng" baseline="0" dirty="0" smtClean="0"/>
              <a:t> the other slides.</a:t>
            </a:r>
            <a:endParaRPr lang="en-US" b="1" u="sng"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process begins with a behavioral assessment.  This looks for behaviors that are negative or keeping the community from moving forward.  There are four modes that address these behaviors.  The physical mode looks at health problems and concerns within the community.  Group identity looks at the variety of community groups available to its members and if the groups are serving the community members’ needs.  Role function looks at the functioning and effectiveness of groups and their members serving the community.  The interdependence mode looks at the relationships and support systems among the community and its members.  After identifying the behavior problems, it is then time to do a stimuli assessment.  The assessment looks for the origination of the behavior problems that were found.  The assessment is then used to make nursing diagnoses.  Goals would then be set, interventions planned, implementation given, and then an evaluation of whether the goals were met. (Dixon, 1999,</a:t>
            </a:r>
            <a:r>
              <a:rPr lang="en-US" sz="1200" kern="1200" baseline="0" dirty="0" smtClean="0">
                <a:solidFill>
                  <a:schemeClr val="tx1"/>
                </a:solidFill>
                <a:latin typeface="+mn-lt"/>
                <a:ea typeface="+mn-ea"/>
                <a:cs typeface="+mn-cs"/>
              </a:rPr>
              <a:t> p. 294)</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i="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i="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i="0" u="sng" dirty="0" smtClean="0"/>
              <a:t>See previous comment about font</a:t>
            </a:r>
            <a:r>
              <a:rPr lang="en-US" sz="1200" b="1" i="0" u="sng" baseline="0" dirty="0" smtClean="0"/>
              <a:t> size of slide’s title.</a:t>
            </a:r>
            <a:endParaRPr lang="en-US" sz="1200" b="1" i="0" u="sng" dirty="0" smtClean="0"/>
          </a:p>
        </p:txBody>
      </p:sp>
      <p:sp>
        <p:nvSpPr>
          <p:cNvPr id="4" name="Slide Number Placeholder 3"/>
          <p:cNvSpPr>
            <a:spLocks noGrp="1"/>
          </p:cNvSpPr>
          <p:nvPr>
            <p:ph type="sldNum" sz="quarter" idx="10"/>
          </p:nvPr>
        </p:nvSpPr>
        <p:spPr/>
        <p:txBody>
          <a:bodyPr/>
          <a:lstStyle/>
          <a:p>
            <a:fld id="{A05F0D81-44A3-8C46-99CF-67588329274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Studies based on the Roy </a:t>
            </a:r>
            <a:r>
              <a:rPr lang="en-US" sz="1200" b="1" u="sng" kern="1200" dirty="0" smtClean="0">
                <a:solidFill>
                  <a:schemeClr val="tx1"/>
                </a:solidFill>
                <a:latin typeface="+mn-lt"/>
                <a:ea typeface="+mn-ea"/>
                <a:cs typeface="+mn-cs"/>
              </a:rPr>
              <a:t>a</a:t>
            </a:r>
            <a:r>
              <a:rPr lang="en-US" sz="1200" kern="1200" dirty="0" smtClean="0">
                <a:solidFill>
                  <a:schemeClr val="tx1"/>
                </a:solidFill>
                <a:latin typeface="+mn-lt"/>
                <a:ea typeface="+mn-ea"/>
                <a:cs typeface="+mn-cs"/>
              </a:rPr>
              <a:t>daptation </a:t>
            </a:r>
            <a:r>
              <a:rPr lang="en-US" sz="1200" b="1" u="sng" kern="1200" dirty="0" smtClean="0">
                <a:solidFill>
                  <a:schemeClr val="tx1"/>
                </a:solidFill>
                <a:latin typeface="+mn-lt"/>
                <a:ea typeface="+mn-ea"/>
                <a:cs typeface="+mn-cs"/>
              </a:rPr>
              <a:t>m</a:t>
            </a:r>
            <a:r>
              <a:rPr lang="en-US" sz="1200" kern="1200" dirty="0" smtClean="0">
                <a:solidFill>
                  <a:schemeClr val="tx1"/>
                </a:solidFill>
                <a:latin typeface="+mn-lt"/>
                <a:ea typeface="+mn-ea"/>
                <a:cs typeface="+mn-cs"/>
              </a:rPr>
              <a:t>odel were done at the Brook Army Medical Center and the United States Army Institute of Surgical Research. The goal of the studies was to determine if an increase in person-environment interaction would impact a cancer patient’s quality of life. (Fawcett, 2005,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321)</a:t>
            </a:r>
          </a:p>
          <a:p>
            <a:r>
              <a:rPr lang="en-US" sz="1200" dirty="0" smtClean="0"/>
              <a:t>Fawcett, J. (2005). Using the Roy adaptation model to guide nursing research. Nursing science quarterly, 18 (4), 321</a:t>
            </a:r>
            <a:endParaRPr lang="en-US" sz="1200" kern="1200" dirty="0" smtClean="0">
              <a:solidFill>
                <a:schemeClr val="tx1"/>
              </a:solidFill>
              <a:latin typeface="+mn-lt"/>
              <a:ea typeface="+mn-ea"/>
              <a:cs typeface="+mn-cs"/>
            </a:endParaRPr>
          </a:p>
          <a:p>
            <a:endParaRPr lang="en-US" dirty="0" smtClean="0"/>
          </a:p>
          <a:p>
            <a:endParaRPr lang="en-US" dirty="0" smtClean="0"/>
          </a:p>
          <a:p>
            <a:r>
              <a:rPr lang="en-US" b="1" u="sng" dirty="0" smtClean="0"/>
              <a:t>The discussion on the</a:t>
            </a:r>
            <a:r>
              <a:rPr lang="en-US" b="1" u="sng" baseline="0" dirty="0" smtClean="0"/>
              <a:t> notes pages did not add anything to what was presented in the slide.</a:t>
            </a:r>
            <a:endParaRPr lang="en-US" b="1" u="sng"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studies concluded that when using the Roy </a:t>
            </a:r>
            <a:r>
              <a:rPr lang="en-US" sz="1200" b="1" u="sng" kern="1200" dirty="0" smtClean="0">
                <a:solidFill>
                  <a:schemeClr val="tx1"/>
                </a:solidFill>
                <a:latin typeface="+mn-lt"/>
                <a:ea typeface="+mn-ea"/>
                <a:cs typeface="+mn-cs"/>
              </a:rPr>
              <a:t>a</a:t>
            </a:r>
            <a:r>
              <a:rPr lang="en-US" sz="1200" kern="1200" dirty="0" smtClean="0">
                <a:solidFill>
                  <a:schemeClr val="tx1"/>
                </a:solidFill>
                <a:latin typeface="+mn-lt"/>
                <a:ea typeface="+mn-ea"/>
                <a:cs typeface="+mn-cs"/>
              </a:rPr>
              <a:t>daptation </a:t>
            </a:r>
            <a:r>
              <a:rPr lang="en-US" sz="1200" b="1" u="sng" kern="1200" dirty="0" smtClean="0">
                <a:solidFill>
                  <a:schemeClr val="tx1"/>
                </a:solidFill>
                <a:latin typeface="+mn-lt"/>
                <a:ea typeface="+mn-ea"/>
                <a:cs typeface="+mn-cs"/>
              </a:rPr>
              <a:t>m</a:t>
            </a:r>
            <a:r>
              <a:rPr lang="en-US" sz="1200" kern="1200" dirty="0" smtClean="0">
                <a:solidFill>
                  <a:schemeClr val="tx1"/>
                </a:solidFill>
                <a:latin typeface="+mn-lt"/>
                <a:ea typeface="+mn-ea"/>
                <a:cs typeface="+mn-cs"/>
              </a:rPr>
              <a:t>odel, the patients had a significant improvement in quality of life. Researchers concluded that nurses and other medical professionals should make a greater effort to use the Roy adaptation model and ask patients questions about their quality of life that they might not share if not asked. According to Linda H Yoder, “My colleagues and I have found that the Roy adaptation model has served as an excellent guide for out investigations of quality of life among patients with chronic illnesses…” (Fawcett, 2005,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321)</a:t>
            </a:r>
          </a:p>
          <a:p>
            <a:r>
              <a:rPr lang="en-US" sz="1200" dirty="0" smtClean="0"/>
              <a:t>Fawcett, J. (2005). Using the Roy adaptation model to guide nursing research. Nursing science quarterly, 18 (4), 321</a:t>
            </a:r>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Callista</a:t>
            </a:r>
            <a:r>
              <a:rPr lang="en-US" baseline="0" dirty="0" smtClean="0"/>
              <a:t> Roy is a </a:t>
            </a:r>
            <a:r>
              <a:rPr lang="en-US" b="1" u="sng" baseline="0" dirty="0" smtClean="0"/>
              <a:t>R</a:t>
            </a:r>
            <a:r>
              <a:rPr lang="en-US" baseline="0" dirty="0" smtClean="0"/>
              <a:t>egistered </a:t>
            </a:r>
            <a:r>
              <a:rPr lang="en-US" b="1" u="sng" baseline="0" dirty="0" smtClean="0"/>
              <a:t>N</a:t>
            </a:r>
            <a:r>
              <a:rPr lang="en-US" baseline="0" dirty="0" smtClean="0"/>
              <a:t>urse, has a doctorate degree, and is a member of the Fellows of the American Academy of Nursing. Roy focused on the sanctity of the individual through her Adaptation </a:t>
            </a:r>
            <a:r>
              <a:rPr lang="en-US" b="1" u="sng" baseline="0" dirty="0" smtClean="0"/>
              <a:t>m</a:t>
            </a:r>
            <a:r>
              <a:rPr lang="en-US" baseline="0" dirty="0" smtClean="0"/>
              <a:t>odel. She is a very popular nursing theorist and has been a role model for health care professionals everywhere. Her strong and courageous attitude, and her ability to be so caring have led her to become a part of history. The Roy Adaptation Association was established in 1991, and is available for nurses who are interested in adaptation of the Roy Adaptation Model. (Fredrickson &amp; Velasco-</a:t>
            </a:r>
            <a:r>
              <a:rPr lang="en-US" baseline="0" dirty="0" err="1" smtClean="0"/>
              <a:t>Whetsell</a:t>
            </a:r>
            <a:r>
              <a:rPr lang="en-US" baseline="0" dirty="0" smtClean="0"/>
              <a:t>, 2007, p. 107)</a:t>
            </a:r>
          </a:p>
          <a:p>
            <a:pPr>
              <a:lnSpc>
                <a:spcPct val="200000"/>
              </a:lnSpc>
            </a:pPr>
            <a:r>
              <a:rPr lang="en-US" sz="1200" dirty="0" smtClean="0"/>
              <a:t>Frederickson, K. &amp; Velasco-</a:t>
            </a:r>
            <a:r>
              <a:rPr lang="en-US" sz="1200" dirty="0" err="1" smtClean="0"/>
              <a:t>Whetsell</a:t>
            </a:r>
            <a:r>
              <a:rPr lang="en-US" sz="1200" dirty="0" smtClean="0"/>
              <a:t>, M. (2007).  Tribute to the Theorists. </a:t>
            </a:r>
            <a:r>
              <a:rPr lang="en-US" sz="1200" dirty="0" err="1" smtClean="0"/>
              <a:t>Callista</a:t>
            </a:r>
            <a:r>
              <a:rPr lang="en-US" sz="1200" dirty="0" smtClean="0"/>
              <a:t> Roy over the years. </a:t>
            </a:r>
            <a:r>
              <a:rPr lang="en-US" sz="1200" i="1" dirty="0" smtClean="0"/>
              <a:t>Nursing Science Quarterly, </a:t>
            </a:r>
            <a:r>
              <a:rPr lang="en-US" sz="1200" dirty="0" smtClean="0"/>
              <a:t>20(2). 	107. Retrieved from </a:t>
            </a:r>
            <a:r>
              <a:rPr lang="en-US" sz="1200" dirty="0" err="1" smtClean="0"/>
              <a:t>EBSCO</a:t>
            </a:r>
            <a:r>
              <a:rPr lang="en-US" sz="1200" i="1" dirty="0" err="1" smtClean="0"/>
              <a:t>host</a:t>
            </a:r>
            <a:endParaRPr lang="en-US" sz="1200" dirty="0" smtClean="0"/>
          </a:p>
        </p:txBody>
      </p:sp>
      <p:sp>
        <p:nvSpPr>
          <p:cNvPr id="4" name="Slide Number Placeholder 3"/>
          <p:cNvSpPr>
            <a:spLocks noGrp="1"/>
          </p:cNvSpPr>
          <p:nvPr>
            <p:ph type="sldNum" sz="quarter" idx="10"/>
          </p:nvPr>
        </p:nvSpPr>
        <p:spPr/>
        <p:txBody>
          <a:bodyPr/>
          <a:lstStyle/>
          <a:p>
            <a:fld id="{A05F0D81-44A3-8C46-99CF-67588329274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Line spacing should only be double-spacing.</a:t>
            </a:r>
          </a:p>
          <a:p>
            <a:endParaRPr lang="en-US" b="1" u="sng" dirty="0" smtClean="0"/>
          </a:p>
          <a:p>
            <a:r>
              <a:rPr lang="en-US" b="1" u="sng" dirty="0" smtClean="0"/>
              <a:t>Do</a:t>
            </a:r>
            <a:r>
              <a:rPr lang="en-US" b="1" u="sng" baseline="0" dirty="0" smtClean="0"/>
              <a:t> not use bullet points in the references. </a:t>
            </a:r>
          </a:p>
          <a:p>
            <a:endParaRPr lang="en-US" b="1" u="sng" baseline="0" dirty="0" smtClean="0"/>
          </a:p>
          <a:p>
            <a:r>
              <a:rPr lang="en-US" b="1" u="sng" baseline="0" dirty="0" smtClean="0"/>
              <a:t>There were a few formatting errors in the references. Please type them in a larger font size for the second project. </a:t>
            </a:r>
            <a:endParaRPr lang="en-US" b="1" u="sng"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Callista</a:t>
            </a:r>
            <a:r>
              <a:rPr lang="en-US" dirty="0" smtClean="0"/>
              <a:t> Roy was born</a:t>
            </a:r>
            <a:r>
              <a:rPr lang="en-US" baseline="0" dirty="0" smtClean="0"/>
              <a:t> in Los Angeles, California on October 14, 1939. She graduated from Mount Saint Mary’s College in 1963 with her Bachelors of Science in Nursing (BSN). She continued on to graduate from the University of California Los Angeles with her Masters of Science in Nursing (MSN) in 1966. After graduating with her MSN, Roy decided to continue on with her education and received both her Master’s degree and her Doctorate degree in Sociology in 1973 and 1977. Roy then decided to become a Sister at the Sisters of Saint Joseph of Carondelet. (</a:t>
            </a:r>
            <a:r>
              <a:rPr lang="en-US" baseline="0" dirty="0" err="1" smtClean="0"/>
              <a:t>Alligood</a:t>
            </a:r>
            <a:r>
              <a:rPr lang="en-US" baseline="0" dirty="0" smtClean="0"/>
              <a:t> </a:t>
            </a:r>
            <a:r>
              <a:rPr lang="en-US" b="1" u="sng" baseline="0" dirty="0" smtClean="0"/>
              <a:t>and</a:t>
            </a:r>
            <a:r>
              <a:rPr lang="en-US" baseline="0" dirty="0" smtClean="0"/>
              <a:t> </a:t>
            </a:r>
            <a:r>
              <a:rPr lang="en-US" baseline="0" dirty="0" err="1" smtClean="0"/>
              <a:t>Tomey</a:t>
            </a:r>
            <a:r>
              <a:rPr lang="en-US" baseline="0" dirty="0" smtClean="0"/>
              <a:t>, 2010, </a:t>
            </a:r>
            <a:r>
              <a:rPr lang="en-US" baseline="0" dirty="0" err="1" smtClean="0"/>
              <a:t>p</a:t>
            </a:r>
            <a:r>
              <a:rPr lang="en-US" baseline="0" dirty="0" smtClean="0"/>
              <a:t>. 335)</a:t>
            </a:r>
          </a:p>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i="1" dirty="0" smtClean="0"/>
              <a:t>Nursing theorists and their work </a:t>
            </a:r>
            <a:r>
              <a:rPr lang="en-US" sz="1200" dirty="0" smtClean="0"/>
              <a:t>(pp. 335-336). Maryland Heights, MO: 	Mosby Elsevier. </a:t>
            </a:r>
            <a:endParaRPr lang="en-US" sz="1200" dirty="0" smtClean="0"/>
          </a:p>
          <a:p>
            <a:pPr>
              <a:lnSpc>
                <a:spcPct val="200000"/>
              </a:lnSpc>
            </a:pPr>
            <a:endParaRPr lang="en-US" sz="1200" dirty="0" smtClean="0"/>
          </a:p>
          <a:p>
            <a:pPr>
              <a:lnSpc>
                <a:spcPct val="200000"/>
              </a:lnSpc>
            </a:pPr>
            <a:endParaRPr lang="en-US" sz="1200" dirty="0" smtClean="0"/>
          </a:p>
          <a:p>
            <a:pPr>
              <a:lnSpc>
                <a:spcPct val="200000"/>
              </a:lnSpc>
            </a:pPr>
            <a:r>
              <a:rPr lang="en-US" sz="1200" b="1" u="sng" dirty="0" smtClean="0"/>
              <a:t>The discussion in the notes pages doesn’t add anything to what is presented in the slide.</a:t>
            </a:r>
            <a:endParaRPr lang="en-US" sz="1200" b="1" u="sng" dirty="0" smtClean="0"/>
          </a:p>
        </p:txBody>
      </p:sp>
      <p:sp>
        <p:nvSpPr>
          <p:cNvPr id="4" name="Slide Number Placeholder 3"/>
          <p:cNvSpPr>
            <a:spLocks noGrp="1"/>
          </p:cNvSpPr>
          <p:nvPr>
            <p:ph type="sldNum" sz="quarter" idx="10"/>
          </p:nvPr>
        </p:nvSpPr>
        <p:spPr/>
        <p:txBody>
          <a:bodyPr/>
          <a:lstStyle/>
          <a:p>
            <a:fld id="{A05F0D81-44A3-8C46-99CF-67588329274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1983,</a:t>
            </a:r>
            <a:r>
              <a:rPr lang="en-US" baseline="0" dirty="0" smtClean="0"/>
              <a:t> Roy was promoted to a professor of nursing education at both Mount Saint Mary’s College and the University of Portland. She was the main initiator of the summer program at the University of Portland. During the times of 1983-1985, Roy worked at the University of California as a clinical instructor in neuroscience. She did much research on the cognitive recovery from head injuries. In 1987, Roy created the position of “Nursing Theorist” at Boston College School of Nursing. She has published several books, journals, and chapters throughout her day. She is a member of Sigma Theta Tau, which is an international honor society for nursing. She has earned dozens of awards</a:t>
            </a:r>
            <a:r>
              <a:rPr lang="en-US" b="1" u="sng" baseline="0" dirty="0" smtClean="0"/>
              <a:t>,</a:t>
            </a:r>
            <a:r>
              <a:rPr lang="en-US" baseline="0" dirty="0" smtClean="0"/>
              <a:t> however her most prominent one came from the American Academy of Nursing when they recognized her as a Living Legend. (</a:t>
            </a:r>
            <a:r>
              <a:rPr lang="en-US" baseline="0" dirty="0" err="1" smtClean="0"/>
              <a:t>Alligood</a:t>
            </a:r>
            <a:r>
              <a:rPr lang="en-US" baseline="0" dirty="0" smtClean="0"/>
              <a:t> </a:t>
            </a:r>
            <a:r>
              <a:rPr lang="en-US" b="1" u="sng" baseline="0" dirty="0" smtClean="0"/>
              <a:t>and</a:t>
            </a:r>
            <a:r>
              <a:rPr lang="en-US" baseline="0" dirty="0" smtClean="0"/>
              <a:t> </a:t>
            </a:r>
            <a:r>
              <a:rPr lang="en-US" baseline="0" dirty="0" err="1" smtClean="0"/>
              <a:t>Tomey</a:t>
            </a:r>
            <a:r>
              <a:rPr lang="en-US" baseline="0" dirty="0" smtClean="0"/>
              <a:t>, 2010, </a:t>
            </a:r>
            <a:r>
              <a:rPr lang="en-US" baseline="0" dirty="0" err="1" smtClean="0"/>
              <a:t>p</a:t>
            </a:r>
            <a:r>
              <a:rPr lang="en-US" baseline="0" dirty="0" smtClean="0"/>
              <a:t>. 336)</a:t>
            </a:r>
          </a:p>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i="1" dirty="0" smtClean="0"/>
              <a:t>Nursing theorists and their work </a:t>
            </a:r>
            <a:r>
              <a:rPr lang="en-US" sz="1200" dirty="0" smtClean="0"/>
              <a:t>(pp. 335-336). Maryland Heights, MO: 	Mosby Elsevier. </a:t>
            </a:r>
          </a:p>
        </p:txBody>
      </p:sp>
      <p:sp>
        <p:nvSpPr>
          <p:cNvPr id="4" name="Slide Number Placeholder 3"/>
          <p:cNvSpPr>
            <a:spLocks noGrp="1"/>
          </p:cNvSpPr>
          <p:nvPr>
            <p:ph type="sldNum" sz="quarter" idx="10"/>
          </p:nvPr>
        </p:nvSpPr>
        <p:spPr/>
        <p:txBody>
          <a:bodyPr/>
          <a:lstStyle/>
          <a:p>
            <a:fld id="{A05F0D81-44A3-8C46-99CF-67588329274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These</a:t>
            </a:r>
            <a:r>
              <a:rPr lang="en-US" sz="1200" baseline="0" dirty="0" smtClean="0"/>
              <a:t> are some pictures of </a:t>
            </a:r>
            <a:r>
              <a:rPr lang="en-US" sz="1200" baseline="0" dirty="0" err="1" smtClean="0"/>
              <a:t>Callista</a:t>
            </a:r>
            <a:r>
              <a:rPr lang="en-US" sz="1200" baseline="0" dirty="0" smtClean="0"/>
              <a:t> Roy’s finest moments. She was a respectable, independent woman who has influenced many individuals over the years. (Frederickson &amp; Velasco-</a:t>
            </a:r>
            <a:r>
              <a:rPr lang="en-US" sz="1200" baseline="0" dirty="0" err="1" smtClean="0"/>
              <a:t>Whetsell</a:t>
            </a:r>
            <a:r>
              <a:rPr lang="en-US" sz="1200" baseline="0" dirty="0" smtClean="0"/>
              <a:t>, 2007, p. 107)</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Frederickson, K. &amp; Velasco-</a:t>
            </a:r>
            <a:r>
              <a:rPr lang="en-US" sz="1200" dirty="0" err="1" smtClean="0"/>
              <a:t>Whetsell</a:t>
            </a:r>
            <a:r>
              <a:rPr lang="en-US" sz="1200" dirty="0" smtClean="0"/>
              <a:t>, M. (2007).  Tribute to the Theorists. </a:t>
            </a:r>
            <a:r>
              <a:rPr lang="en-US" sz="1200" dirty="0" err="1" smtClean="0"/>
              <a:t>Callista</a:t>
            </a:r>
            <a:r>
              <a:rPr lang="en-US" sz="1200" dirty="0" smtClean="0"/>
              <a:t> Roy over the years. </a:t>
            </a:r>
            <a:r>
              <a:rPr lang="en-US" sz="1200" i="1" dirty="0" smtClean="0"/>
              <a:t>Nursing Science Quarterly, </a:t>
            </a:r>
            <a:r>
              <a:rPr lang="en-US" sz="1200" dirty="0" smtClean="0"/>
              <a:t>20(2). 	107. Retrieved from </a:t>
            </a:r>
            <a:r>
              <a:rPr lang="en-US" sz="1200" dirty="0" err="1" smtClean="0"/>
              <a:t>EBSCO</a:t>
            </a:r>
            <a:r>
              <a:rPr lang="en-US" sz="1200" i="1" dirty="0" err="1" smtClean="0"/>
              <a:t>host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While a graduate student at the University of California, Los Angles (1964-1966), sister Dr. </a:t>
            </a:r>
            <a:r>
              <a:rPr lang="en-US" sz="1200" kern="1200" dirty="0" err="1" smtClean="0">
                <a:solidFill>
                  <a:schemeClr val="tx1"/>
                </a:solidFill>
                <a:latin typeface="+mn-lt"/>
                <a:ea typeface="+mn-ea"/>
                <a:cs typeface="+mn-cs"/>
              </a:rPr>
              <a:t>Callista</a:t>
            </a:r>
            <a:r>
              <a:rPr lang="en-US" sz="1200" kern="1200" dirty="0" smtClean="0">
                <a:solidFill>
                  <a:schemeClr val="tx1"/>
                </a:solidFill>
                <a:latin typeface="+mn-lt"/>
                <a:ea typeface="+mn-ea"/>
                <a:cs typeface="+mn-cs"/>
              </a:rPr>
              <a:t> Roy was challenged in a seminar by another nurse theorist to come up with her own theory. So she first presented her model as a conceptual framework for a nursing curriculum in 1970( Chitty &amp; Black, 2011</a:t>
            </a:r>
            <a:r>
              <a:rPr lang="en-US" sz="1200" b="1" u="sng"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p.313). In 1976 she published </a:t>
            </a:r>
            <a:r>
              <a:rPr lang="en-US" sz="1200" b="1" u="sng" kern="1200" dirty="0" smtClean="0">
                <a:solidFill>
                  <a:schemeClr val="tx1"/>
                </a:solidFill>
                <a:latin typeface="+mn-lt"/>
                <a:ea typeface="+mn-ea"/>
                <a:cs typeface="+mn-cs"/>
              </a:rPr>
              <a:t>introduction to nursing: An adaptation model </a:t>
            </a:r>
            <a:r>
              <a:rPr lang="en-US" sz="1200" kern="1200" dirty="0" smtClean="0">
                <a:solidFill>
                  <a:schemeClr val="tx1"/>
                </a:solidFill>
                <a:latin typeface="+mn-lt"/>
                <a:ea typeface="+mn-ea"/>
                <a:cs typeface="+mn-cs"/>
              </a:rPr>
              <a:t>and followed with a second edition in 198</a:t>
            </a:r>
            <a:r>
              <a:rPr lang="en-US" sz="1200" b="1" u="sng" kern="1200" dirty="0" smtClean="0">
                <a:solidFill>
                  <a:schemeClr val="tx1"/>
                </a:solidFill>
                <a:latin typeface="+mn-lt"/>
                <a:ea typeface="+mn-ea"/>
                <a:cs typeface="+mn-cs"/>
              </a:rPr>
              <a:t>4. </a:t>
            </a:r>
            <a:r>
              <a:rPr lang="en-US" sz="1200" kern="1200" dirty="0" smtClean="0">
                <a:solidFill>
                  <a:schemeClr val="tx1"/>
                </a:solidFill>
                <a:latin typeface="+mn-lt"/>
                <a:ea typeface="+mn-ea"/>
                <a:cs typeface="+mn-cs"/>
              </a:rPr>
              <a:t>Roy updated all her writing in a comprehensive text in 1999. Her model is widely used for education research and nursing practice today. ( Chitty &amp; Black, 2011 p.313)</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Chitty, K., &amp; Black, B. (2011). </a:t>
            </a:r>
            <a:r>
              <a:rPr lang="en-US" sz="1200" i="1" dirty="0" smtClean="0"/>
              <a:t>Professional nursing: Concepts and challenges. </a:t>
            </a:r>
            <a:r>
              <a:rPr lang="en-US" sz="1200" dirty="0" smtClean="0"/>
              <a:t>Maryland Heights, MO: Saunders Elsevier.</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b="1" u="sng" dirty="0" smtClean="0"/>
              <a:t>Notes</a:t>
            </a:r>
            <a:r>
              <a:rPr lang="en-US" b="1" u="sng" baseline="0" dirty="0" smtClean="0"/>
              <a:t> discussion does not add anything to what is presented in the slide.</a:t>
            </a:r>
            <a:endParaRPr lang="en-US" b="1" u="sng"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err="1" smtClean="0">
                <a:solidFill>
                  <a:schemeClr val="tx1"/>
                </a:solidFill>
                <a:latin typeface="+mn-lt"/>
                <a:ea typeface="+mn-ea"/>
                <a:cs typeface="+mn-cs"/>
              </a:rPr>
              <a:t>Callista</a:t>
            </a:r>
            <a:r>
              <a:rPr lang="en-US" sz="1200" kern="1200" dirty="0" smtClean="0">
                <a:solidFill>
                  <a:schemeClr val="tx1"/>
                </a:solidFill>
                <a:latin typeface="+mn-lt"/>
                <a:ea typeface="+mn-ea"/>
                <a:cs typeface="+mn-cs"/>
              </a:rPr>
              <a:t> Roy’s model is a systems model that focuses on outcomes.  Since systems are open, “behavior is determined by the free interplay of changing forces”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8).  People constantly adapt to their changing environments which allows for survival and growth. The Roy Adaptation Model focuses on the person, goal, health, environment, and nursing activities. According to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“Roy uses person in her model as a concept to identify the recipient of nursing care”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goal of Roy’s model is to promote adaptation which is “promoted by four adaptive modes”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  These include physiologic, interdependence, self-concept, and role function which ultimately contributes to health of the individual. Roy and Andrews described health as “a state and a process of being and becoming an integrated and whole person”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9). Holism as well as integrating the four adaptive modes results in wholeness and health which is a state of maximum potential whether the person is healthy or dying.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p. 9)</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sz="1200" kern="1200" dirty="0" smtClean="0">
              <a:solidFill>
                <a:schemeClr val="tx1"/>
              </a:solidFill>
              <a:latin typeface="+mn-lt"/>
              <a:ea typeface="+mn-ea"/>
              <a:cs typeface="+mn-cs"/>
            </a:endParaRPr>
          </a:p>
          <a:p>
            <a:endParaRPr lang="en-US" sz="1200" b="1" u="sng"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Notes discussion</a:t>
            </a:r>
            <a:r>
              <a:rPr lang="en-US" sz="1200" b="1" u="sng" kern="1200" baseline="0" dirty="0" smtClean="0">
                <a:solidFill>
                  <a:schemeClr val="tx1"/>
                </a:solidFill>
                <a:latin typeface="+mn-lt"/>
                <a:ea typeface="+mn-ea"/>
                <a:cs typeface="+mn-cs"/>
              </a:rPr>
              <a:t> does not add anything to what is presented in the slide.</a:t>
            </a:r>
            <a:endParaRPr lang="en-US" sz="1200" b="1" u="sng"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Roy and Andrews described the environment as “all conditions, circumstances, and influences that surround and affect the development and behavior of the person”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10). There are internal and external environmental stimuli.  These stimuli can be further classified as residual, focal, or contextual, according to Roy. Due do these different stimuli, the environment causes people to be adaptive.  Nursing activities is ultimately the nursing process.  Roy made a minor change to the nursing process, in which the process was six steps but the first two steps are assessment of behavior and then assessment of stimuli. Then she goes into diagnosing, goal setting, setting interventions, and evaluating. (Johnson </a:t>
            </a:r>
            <a:r>
              <a:rPr lang="en-US" sz="1200" kern="1200" dirty="0" err="1" smtClean="0">
                <a:solidFill>
                  <a:schemeClr val="tx1"/>
                </a:solidFill>
                <a:latin typeface="+mn-lt"/>
                <a:ea typeface="+mn-ea"/>
                <a:cs typeface="+mn-cs"/>
              </a:rPr>
              <a:t>Lutjens</a:t>
            </a:r>
            <a:r>
              <a:rPr lang="en-US" sz="1200" kern="1200" dirty="0" smtClean="0">
                <a:solidFill>
                  <a:schemeClr val="tx1"/>
                </a:solidFill>
                <a:latin typeface="+mn-lt"/>
                <a:ea typeface="+mn-ea"/>
                <a:cs typeface="+mn-cs"/>
              </a:rPr>
              <a:t>, 1991, p. 10)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a:p>
            <a:endParaRPr lang="en-US" dirty="0"/>
          </a:p>
        </p:txBody>
      </p:sp>
      <p:sp>
        <p:nvSpPr>
          <p:cNvPr id="4" name="Slide Number Placeholder 3"/>
          <p:cNvSpPr>
            <a:spLocks noGrp="1"/>
          </p:cNvSpPr>
          <p:nvPr>
            <p:ph type="sldNum" sz="quarter" idx="10"/>
          </p:nvPr>
        </p:nvSpPr>
        <p:spPr/>
        <p:txBody>
          <a:bodyPr/>
          <a:lstStyle/>
          <a:p>
            <a:fld id="{A05F0D81-44A3-8C46-99CF-67588329274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ECC8C5AF-0EE4-A943-BDEC-B730A22DCE1D}" type="datetimeFigureOut">
              <a:rPr lang="en-US" smtClean="0"/>
              <a:pPr/>
              <a:t>2/25/2011</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Blank.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solidFill>
              <a:schemeClr val="accent1">
                <a:lumMod val="40000"/>
                <a:lumOff val="60000"/>
                <a:alpha val="40000"/>
              </a:schemeClr>
            </a:solidFill>
            <a:miter lim="800000"/>
          </a:ln>
          <a:effectLst>
            <a:innerShdw blurRad="457200">
              <a:schemeClr val="accent1">
                <a:alpha val="80000"/>
              </a:schemeClr>
            </a:innerShdw>
            <a:softEdge rad="3175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4267200" y="0"/>
            <a:ext cx="4876800" cy="6858000"/>
            <a:chOff x="4267200" y="0"/>
            <a:chExt cx="4876800" cy="6858000"/>
          </a:xfrm>
        </p:grpSpPr>
        <p:pic>
          <p:nvPicPr>
            <p:cNvPr id="10" name="Picture 9"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1" name="Picture 10"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noFill/>
            <a:miter lim="800000"/>
          </a:ln>
          <a:effectLst>
            <a:innerShdw blurRad="457200">
              <a:schemeClr val="tx1">
                <a:lumMod val="50000"/>
                <a:lumOff val="50000"/>
                <a:alpha val="80000"/>
              </a:schemeClr>
            </a:innerShdw>
            <a:softEdge rad="1270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7696200" cy="6858000"/>
            <a:chOff x="0" y="0"/>
            <a:chExt cx="7696200" cy="6858000"/>
          </a:xfrm>
        </p:grpSpPr>
        <p:pic>
          <p:nvPicPr>
            <p:cNvPr id="8" name="Picture 7" descr="Overlay-Blank.jpg"/>
            <p:cNvPicPr>
              <a:picLocks noChangeAspect="1"/>
            </p:cNvPicPr>
            <p:nvPr userDrawn="1"/>
          </p:nvPicPr>
          <p:blipFill>
            <a:blip r:embed="rId2"/>
            <a:srcRect l="1471" r="16862"/>
            <a:stretch>
              <a:fillRect/>
            </a:stretch>
          </p:blipFill>
          <p:spPr>
            <a:xfrm>
              <a:off x="0" y="0"/>
              <a:ext cx="7467600"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7428309" y="0"/>
              <a:ext cx="267891" cy="6858000"/>
            </a:xfrm>
            <a:prstGeom prst="rect">
              <a:avLst/>
            </a:prstGeom>
          </p:spPr>
        </p:pic>
      </p:grpSp>
      <p:sp>
        <p:nvSpPr>
          <p:cNvPr id="2" name="Vertical Title 1"/>
          <p:cNvSpPr>
            <a:spLocks noGrp="1"/>
          </p:cNvSpPr>
          <p:nvPr>
            <p:ph type="title" orient="vert"/>
          </p:nvPr>
        </p:nvSpPr>
        <p:spPr>
          <a:xfrm>
            <a:off x="7620000" y="381001"/>
            <a:ext cx="1447800" cy="56975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381001"/>
            <a:ext cx="6705600" cy="56975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CC8C5AF-0EE4-A943-BDEC-B730A22DCE1D}" type="datetimeFigureOut">
              <a:rPr lang="en-US" smtClean="0"/>
              <a:pPr/>
              <a:t>2/25/2011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ECC8C5AF-0EE4-A943-BDEC-B730A22DCE1D}" type="datetimeFigureOut">
              <a:rPr lang="en-US" smtClean="0"/>
              <a:pPr/>
              <a:t>2/25/2011</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
        <p:nvSpPr>
          <p:cNvPr id="14" name="Picture Placeholder 13"/>
          <p:cNvSpPr>
            <a:spLocks noGrp="1"/>
          </p:cNvSpPr>
          <p:nvPr>
            <p:ph type="pic" sz="quarter" idx="12"/>
          </p:nvPr>
        </p:nvSpPr>
        <p:spPr>
          <a:xfrm>
            <a:off x="3307977" y="950260"/>
            <a:ext cx="2528046" cy="2528046"/>
          </a:xfrm>
          <a:prstGeom prst="ellipse">
            <a:avLst/>
          </a:prstGeom>
          <a:solidFill>
            <a:schemeClr val="bg1">
              <a:lumMod val="85000"/>
            </a:schemeClr>
          </a:solidFill>
          <a:ln w="101600">
            <a:noFill/>
            <a:miter lim="800000"/>
          </a:ln>
          <a:effectLst>
            <a:innerShdw blurRad="762000">
              <a:schemeClr val="accent1">
                <a:alpha val="80000"/>
              </a:schemeClr>
            </a:innerShdw>
            <a:softEdge rad="317500"/>
          </a:effectLst>
        </p:spPr>
        <p:txBody>
          <a:bodyPr vert="horz" lIns="91440" tIns="45720" rIns="91440" bIns="45720" rtlCol="0">
            <a:normAutofit/>
          </a:bodyPr>
          <a:lstStyle>
            <a:lvl1pPr marL="0" indent="0" algn="ctr" defTabSz="914400" rtl="0" eaLnBrk="1" latinLnBrk="0" hangingPunct="1">
              <a:spcBef>
                <a:spcPts val="2400"/>
              </a:spcBef>
              <a:buClr>
                <a:schemeClr val="accent1">
                  <a:lumMod val="60000"/>
                  <a:lumOff val="40000"/>
                </a:schemeClr>
              </a:buClr>
              <a:buFont typeface="Candara" pitchFamily="34" charset="0"/>
              <a:buNone/>
              <a:defRPr sz="2400" kern="1200">
                <a:solidFill>
                  <a:schemeClr val="tx2"/>
                </a:solidFill>
                <a:latin typeface="+mn-lt"/>
                <a:ea typeface="+mn-ea"/>
                <a:cs typeface="+mn-cs"/>
              </a:defRPr>
            </a:lvl1pPr>
          </a:lstStyle>
          <a:p>
            <a:r>
              <a:rPr lang="en-US" smtClean="0"/>
              <a:t>Click icon to add picture</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54200" y="1851212"/>
            <a:ext cx="5446714" cy="1730375"/>
          </a:xfrm>
        </p:spPr>
        <p:txBody>
          <a:bodyPr anchor="b" anchorCtr="0"/>
          <a:lstStyle>
            <a:lvl1pPr algn="ctr">
              <a:lnSpc>
                <a:spcPts val="6800"/>
              </a:lnSpc>
              <a:defRPr sz="6500" b="0" cap="none" baseline="0">
                <a:latin typeface="+mj-lt"/>
              </a:defRPr>
            </a:lvl1pPr>
          </a:lstStyle>
          <a:p>
            <a:r>
              <a:rPr lang="en-US" smtClean="0"/>
              <a:t>Click to edit Master title style</a:t>
            </a:r>
            <a:endParaRPr/>
          </a:p>
        </p:txBody>
      </p:sp>
      <p:sp>
        <p:nvSpPr>
          <p:cNvPr id="3" name="Text Placeholder 2"/>
          <p:cNvSpPr>
            <a:spLocks noGrp="1"/>
          </p:cNvSpPr>
          <p:nvPr>
            <p:ph type="body" idx="1"/>
          </p:nvPr>
        </p:nvSpPr>
        <p:spPr>
          <a:xfrm>
            <a:off x="1854200" y="3576918"/>
            <a:ext cx="5446714" cy="829982"/>
          </a:xfrm>
        </p:spPr>
        <p:txBody>
          <a:bodyPr anchor="t" anchorCtr="0">
            <a:normAutofit/>
          </a:bodyPr>
          <a:lstStyle>
            <a:lvl1pPr marL="0" indent="0" algn="ctr">
              <a:spcBef>
                <a:spcPts val="300"/>
              </a:spcBef>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BAE1B1-4009-4E09-B519-BAC59EC8A6E0}" type="datetimeFigureOut">
              <a:rPr lang="en-US"/>
              <a:pPr/>
              <a:t>2/25/2011</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97EE3FD-0A41-48FF-9850-002E446D12C3}" type="slidenum">
              <a:rPr/>
              <a:pPr/>
              <a:t>‹#›</a:t>
            </a:fld>
            <a:endParaRPr/>
          </a:p>
        </p:txBody>
      </p:sp>
      <p:grpSp>
        <p:nvGrpSpPr>
          <p:cNvPr id="7" name="Group 9"/>
          <p:cNvGrpSpPr/>
          <p:nvPr/>
        </p:nvGrpSpPr>
        <p:grpSpPr>
          <a:xfrm>
            <a:off x="0" y="0"/>
            <a:ext cx="9144000" cy="1191256"/>
            <a:chOff x="0" y="0"/>
            <a:chExt cx="9144000" cy="1191256"/>
          </a:xfrm>
        </p:grpSpPr>
        <p:pic>
          <p:nvPicPr>
            <p:cNvPr id="8" name="Picture 7"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9" name="Picture 8"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grpSp>
        <p:nvGrpSpPr>
          <p:cNvPr id="10" name="Group 10"/>
          <p:cNvGrpSpPr/>
          <p:nvPr/>
        </p:nvGrpSpPr>
        <p:grpSpPr>
          <a:xfrm flipV="1">
            <a:off x="0" y="5666744"/>
            <a:ext cx="9144000" cy="1191256"/>
            <a:chOff x="0" y="0"/>
            <a:chExt cx="9144000" cy="1191256"/>
          </a:xfrm>
        </p:grpSpPr>
        <p:pic>
          <p:nvPicPr>
            <p:cNvPr id="12" name="Picture 11"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13" name="Picture 12"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pic>
        <p:nvPicPr>
          <p:cNvPr id="14" name="Picture 13" descr="HR-Color.png"/>
          <p:cNvPicPr>
            <a:picLocks noChangeAspect="1"/>
          </p:cNvPicPr>
          <p:nvPr/>
        </p:nvPicPr>
        <p:blipFill>
          <a:blip r:embed="rId4"/>
          <a:stretch>
            <a:fillRect/>
          </a:stretch>
        </p:blipFill>
        <p:spPr>
          <a:xfrm>
            <a:off x="1554480" y="3258805"/>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0" y="1372650"/>
            <a:ext cx="9144000" cy="5485350"/>
            <a:chOff x="0" y="1372650"/>
            <a:chExt cx="9144000" cy="5485350"/>
          </a:xfrm>
        </p:grpSpPr>
        <p:pic>
          <p:nvPicPr>
            <p:cNvPr id="9" name="Picture 8"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0" name="Picture 9"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92162"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66534"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CC8C5AF-0EE4-A943-BDEC-B730A22DCE1D}" type="datetimeFigureOut">
              <a:rPr lang="en-US" smtClean="0"/>
              <a:pPr/>
              <a:t>2/25/2011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372650"/>
            <a:ext cx="9144000" cy="5485350"/>
            <a:chOff x="0" y="1372650"/>
            <a:chExt cx="9144000" cy="5485350"/>
          </a:xfrm>
        </p:grpSpPr>
        <p:pic>
          <p:nvPicPr>
            <p:cNvPr id="11" name="Picture 10"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2" name="Picture 11"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7240"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7240" y="2590799"/>
            <a:ext cx="3566160" cy="3487739"/>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66048"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048" y="2590799"/>
            <a:ext cx="3566160" cy="3487739"/>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CC8C5AF-0EE4-A943-BDEC-B730A22DCE1D}" type="datetimeFigureOut">
              <a:rPr lang="en-US" smtClean="0"/>
              <a:pPr/>
              <a:t>2/25/2011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DACA02-1E5F-D049-81F4-B63DABDC605E}" type="slidenum">
              <a:rPr lang="en-US" smtClean="0"/>
              <a:pPr/>
              <a:t>‹#›</a:t>
            </a:fld>
            <a:endParaRPr lang="en-US"/>
          </a:p>
        </p:txBody>
      </p:sp>
      <p:pic>
        <p:nvPicPr>
          <p:cNvPr id="14" name="Picture 13" descr="Overlay-HorizontalBridge.jpg"/>
          <p:cNvPicPr>
            <a:picLocks noChangeAspect="1"/>
          </p:cNvPicPr>
          <p:nvPr/>
        </p:nvPicPr>
        <p:blipFill>
          <a:blip r:embed="rId3"/>
          <a:srcRect t="23425" r="61031" b="39764"/>
          <a:stretch>
            <a:fillRect/>
          </a:stretch>
        </p:blipFill>
        <p:spPr>
          <a:xfrm>
            <a:off x="4766048" y="2460812"/>
            <a:ext cx="3563348" cy="98613"/>
          </a:xfrm>
          <a:prstGeom prst="rect">
            <a:avLst/>
          </a:prstGeom>
          <a:solidFill>
            <a:schemeClr val="bg2">
              <a:lumMod val="40000"/>
              <a:lumOff val="60000"/>
            </a:schemeClr>
          </a:solidFill>
        </p:spPr>
      </p:pic>
      <p:pic>
        <p:nvPicPr>
          <p:cNvPr id="15" name="Picture 14" descr="Overlay-HorizontalBridge.jpg"/>
          <p:cNvPicPr>
            <a:picLocks noChangeAspect="1"/>
          </p:cNvPicPr>
          <p:nvPr/>
        </p:nvPicPr>
        <p:blipFill>
          <a:blip r:embed="rId3"/>
          <a:srcRect t="23425" r="61031" b="39764"/>
          <a:stretch>
            <a:fillRect/>
          </a:stretch>
        </p:blipFill>
        <p:spPr>
          <a:xfrm>
            <a:off x="780052" y="2460812"/>
            <a:ext cx="3563348" cy="98613"/>
          </a:xfrm>
          <a:prstGeom prst="rect">
            <a:avLst/>
          </a:prstGeom>
          <a:solidFill>
            <a:schemeClr val="bg2">
              <a:lumMod val="40000"/>
              <a:lumOff val="60000"/>
            </a:schemeClr>
          </a:solid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0" y="1372650"/>
            <a:ext cx="9144000" cy="5485350"/>
            <a:chOff x="0" y="1372650"/>
            <a:chExt cx="9144000" cy="5485350"/>
          </a:xfrm>
        </p:grpSpPr>
        <p:pic>
          <p:nvPicPr>
            <p:cNvPr id="7" name="Picture 6"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8" name="Picture 7"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CC8C5AF-0EE4-A943-BDEC-B730A22DCE1D}" type="datetimeFigureOut">
              <a:rPr lang="en-US" smtClean="0"/>
              <a:pPr/>
              <a:t>2/25/2011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Blank.jp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ECC8C5AF-0EE4-A943-BDEC-B730A22DCE1D}" type="datetimeFigureOut">
              <a:rPr lang="en-US" smtClean="0"/>
              <a:pPr/>
              <a:t>2/25/2011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DACA02-1E5F-D049-81F4-B63DABDC60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4267200" y="0"/>
            <a:ext cx="4876800" cy="6858000"/>
            <a:chOff x="4267200" y="0"/>
            <a:chExt cx="4876800" cy="6858000"/>
          </a:xfrm>
        </p:grpSpPr>
        <p:pic>
          <p:nvPicPr>
            <p:cNvPr id="9" name="Picture 8"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776" cy="1537447"/>
          </a:xfrm>
        </p:spPr>
        <p:txBody>
          <a:bodyPr anchor="b"/>
          <a:lstStyle>
            <a:lvl1pPr algn="ctr">
              <a:lnSpc>
                <a:spcPct val="100000"/>
              </a:lnSpc>
              <a:defRPr sz="3600" b="0"/>
            </a:lvl1pPr>
          </a:lstStyle>
          <a:p>
            <a:r>
              <a:rPr lang="en-US" smtClean="0"/>
              <a:t>Click to edit Master title style</a:t>
            </a:r>
            <a:endParaRPr/>
          </a:p>
        </p:txBody>
      </p:sp>
      <p:sp>
        <p:nvSpPr>
          <p:cNvPr id="3" name="Content Placeholder 2"/>
          <p:cNvSpPr>
            <a:spLocks noGrp="1"/>
          </p:cNvSpPr>
          <p:nvPr>
            <p:ph idx="1"/>
          </p:nvPr>
        </p:nvSpPr>
        <p:spPr>
          <a:xfrm>
            <a:off x="4885859" y="381001"/>
            <a:ext cx="3813174" cy="5697537"/>
          </a:xfrm>
        </p:spPr>
        <p:txBody>
          <a:bodyPr>
            <a:normAutofit/>
          </a:bodyPr>
          <a:lstStyle>
            <a:lvl1pPr>
              <a:defRPr sz="2400" b="0"/>
            </a:lvl1pPr>
            <a:lvl2pPr>
              <a:defRPr sz="2200" b="0"/>
            </a:lvl2pPr>
            <a:lvl3pPr>
              <a:defRPr sz="2000" b="0"/>
            </a:lvl3pPr>
            <a:lvl4pPr>
              <a:defRPr sz="1800" b="0"/>
            </a:lvl4pPr>
            <a:lvl5pPr>
              <a:defRPr sz="1800" b="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1000" y="2209801"/>
            <a:ext cx="3612776" cy="3200400"/>
          </a:xfrm>
        </p:spPr>
        <p:txBody>
          <a:bodyPr>
            <a:normAutofit/>
          </a:bodyPr>
          <a:lstStyle>
            <a:lvl1pPr marL="0" indent="0" algn="ctr">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8C5AF-0EE4-A943-BDEC-B730A22DCE1D}" type="datetimeFigureOut">
              <a:rPr lang="en-US" smtClean="0"/>
              <a:pPr/>
              <a:t>2/25/2011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4267200" y="6356350"/>
            <a:ext cx="609600" cy="365125"/>
          </a:xfrm>
        </p:spPr>
        <p:txBody>
          <a:bodyPr/>
          <a:lstStyle>
            <a:lvl1pPr algn="ctr">
              <a:defRPr>
                <a:solidFill>
                  <a:schemeClr val="tx2">
                    <a:lumMod val="40000"/>
                    <a:lumOff val="60000"/>
                  </a:schemeClr>
                </a:solidFill>
              </a:defRPr>
            </a:lvl1pPr>
          </a:lstStyle>
          <a:p>
            <a:fld id="{797EE3FD-0A41-48FF-9850-002E446D12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62" y="40341"/>
            <a:ext cx="7570787" cy="1411941"/>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92162" y="1761565"/>
            <a:ext cx="7570787" cy="42896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200" b="1">
                <a:solidFill>
                  <a:schemeClr val="tx2">
                    <a:lumMod val="40000"/>
                    <a:lumOff val="60000"/>
                  </a:schemeClr>
                </a:solidFill>
              </a:defRPr>
            </a:lvl1pPr>
          </a:lstStyle>
          <a:p>
            <a:fld id="{ECC8C5AF-0EE4-A943-BDEC-B730A22DCE1D}" type="datetimeFigureOut">
              <a:rPr lang="en-US" smtClean="0"/>
              <a:pPr/>
              <a:t>2/25/2011</a:t>
            </a:fld>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b="1">
                <a:solidFill>
                  <a:schemeClr val="tx2">
                    <a:lumMod val="40000"/>
                    <a:lumOff val="60000"/>
                  </a:schemeClr>
                </a:solidFill>
              </a:defRPr>
            </a:lvl1pPr>
          </a:lstStyle>
          <a:p>
            <a:fld id="{DCDACA02-1E5F-D049-81F4-B63DABDC605E}" type="slidenum">
              <a:rPr lang="en-US" smtClean="0"/>
              <a:pPr/>
              <a:t>‹#›</a:t>
            </a:fld>
            <a:endParaRPr lang="en-US"/>
          </a:p>
        </p:txBody>
      </p:sp>
      <p:sp>
        <p:nvSpPr>
          <p:cNvPr id="5" name="Footer Placeholder 4"/>
          <p:cNvSpPr>
            <a:spLocks noGrp="1"/>
          </p:cNvSpPr>
          <p:nvPr>
            <p:ph type="ftr" sz="quarter" idx="3"/>
          </p:nvPr>
        </p:nvSpPr>
        <p:spPr>
          <a:xfrm>
            <a:off x="372035" y="6356350"/>
            <a:ext cx="2895600" cy="365125"/>
          </a:xfrm>
          <a:prstGeom prst="rect">
            <a:avLst/>
          </a:prstGeom>
        </p:spPr>
        <p:txBody>
          <a:bodyPr vert="horz" lIns="91440" tIns="45720" rIns="91440" bIns="45720" rtlCol="0" anchor="ctr"/>
          <a:lstStyle>
            <a:lvl1pPr algn="l">
              <a:defRPr sz="1200" b="1">
                <a:solidFill>
                  <a:schemeClr val="tx2">
                    <a:lumMod val="40000"/>
                    <a:lumOff val="60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Lst>
  <p:txStyles>
    <p:titleStyle>
      <a:lvl1pPr algn="ctr" defTabSz="914400" rtl="0" eaLnBrk="1" latinLnBrk="0" hangingPunct="1">
        <a:lnSpc>
          <a:spcPts val="6000"/>
        </a:lnSpc>
        <a:spcBef>
          <a:spcPct val="0"/>
        </a:spcBef>
        <a:buNone/>
        <a:defRPr sz="5400" kern="1200">
          <a:solidFill>
            <a:schemeClr val="tx2"/>
          </a:solidFill>
          <a:latin typeface="+mn-lt"/>
          <a:ea typeface="+mj-ea"/>
          <a:cs typeface="+mj-cs"/>
        </a:defRPr>
      </a:lvl1pPr>
    </p:titleStyle>
    <p:bodyStyle>
      <a:lvl1pPr marL="342900" indent="-342900" algn="l" defTabSz="914400" rtl="0" eaLnBrk="1" latinLnBrk="0" hangingPunct="1">
        <a:spcBef>
          <a:spcPts val="2400"/>
        </a:spcBef>
        <a:buClr>
          <a:schemeClr val="accent1">
            <a:lumMod val="60000"/>
            <a:lumOff val="40000"/>
          </a:schemeClr>
        </a:buClr>
        <a:buFont typeface="Candara" pitchFamily="34" charset="0"/>
        <a:buChar char="•"/>
        <a:defRPr sz="2800" kern="1200">
          <a:solidFill>
            <a:schemeClr val="tx2"/>
          </a:solidFill>
          <a:latin typeface="+mn-lt"/>
          <a:ea typeface="+mn-ea"/>
          <a:cs typeface="+mn-cs"/>
        </a:defRPr>
      </a:lvl1pPr>
      <a:lvl2pPr marL="685800" indent="-336550" algn="l" defTabSz="914400" rtl="0" eaLnBrk="1" latinLnBrk="0" hangingPunct="1">
        <a:spcBef>
          <a:spcPts val="600"/>
        </a:spcBef>
        <a:buClr>
          <a:schemeClr val="tx2"/>
        </a:buClr>
        <a:buFont typeface="Candara" pitchFamily="34" charset="0"/>
        <a:buChar char="•"/>
        <a:defRPr sz="2600" kern="1200">
          <a:solidFill>
            <a:schemeClr val="tx2"/>
          </a:solidFill>
          <a:latin typeface="+mn-lt"/>
          <a:ea typeface="+mn-ea"/>
          <a:cs typeface="+mn-cs"/>
        </a:defRPr>
      </a:lvl2pPr>
      <a:lvl3pPr marL="1035050" indent="-349250" algn="l" defTabSz="914400" rtl="0" eaLnBrk="1" latinLnBrk="0" hangingPunct="1">
        <a:spcBef>
          <a:spcPts val="600"/>
        </a:spcBef>
        <a:buClr>
          <a:schemeClr val="accent1">
            <a:lumMod val="60000"/>
            <a:lumOff val="40000"/>
          </a:schemeClr>
        </a:buClr>
        <a:buFont typeface="Candara" pitchFamily="34" charset="0"/>
        <a:buChar char="•"/>
        <a:defRPr sz="2400" kern="1200">
          <a:solidFill>
            <a:schemeClr val="tx2"/>
          </a:solidFill>
          <a:latin typeface="+mn-lt"/>
          <a:ea typeface="+mn-ea"/>
          <a:cs typeface="+mn-cs"/>
        </a:defRPr>
      </a:lvl3pPr>
      <a:lvl4pPr marL="1371600" indent="-336550" algn="l" defTabSz="914400" rtl="0" eaLnBrk="1" latinLnBrk="0" hangingPunct="1">
        <a:spcBef>
          <a:spcPts val="600"/>
        </a:spcBef>
        <a:buClr>
          <a:schemeClr val="tx2"/>
        </a:buClr>
        <a:buFont typeface="Candara" pitchFamily="34" charset="0"/>
        <a:buChar char="•"/>
        <a:defRPr sz="2200" kern="1200">
          <a:solidFill>
            <a:schemeClr val="tx2"/>
          </a:solidFill>
          <a:latin typeface="+mn-lt"/>
          <a:ea typeface="+mn-ea"/>
          <a:cs typeface="+mn-cs"/>
        </a:defRPr>
      </a:lvl4pPr>
      <a:lvl5pPr marL="1720850" indent="-349250" algn="l" defTabSz="914400" rtl="0" eaLnBrk="1" latinLnBrk="0" hangingPunct="1">
        <a:spcBef>
          <a:spcPts val="600"/>
        </a:spcBef>
        <a:buClr>
          <a:schemeClr val="accent1">
            <a:lumMod val="60000"/>
            <a:lumOff val="40000"/>
          </a:schemeClr>
        </a:buClr>
        <a:buFont typeface="Candara"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Callista</a:t>
            </a:r>
            <a:r>
              <a:rPr lang="en-US" dirty="0" smtClean="0"/>
              <a:t> Roy</a:t>
            </a:r>
            <a:endParaRPr lang="en-US" dirty="0"/>
          </a:p>
        </p:txBody>
      </p:sp>
      <p:sp>
        <p:nvSpPr>
          <p:cNvPr id="3" name="Subtitle 2"/>
          <p:cNvSpPr>
            <a:spLocks noGrp="1"/>
          </p:cNvSpPr>
          <p:nvPr>
            <p:ph type="subTitle" idx="1"/>
          </p:nvPr>
        </p:nvSpPr>
        <p:spPr/>
        <p:txBody>
          <a:bodyPr/>
          <a:lstStyle/>
          <a:p>
            <a:r>
              <a:rPr lang="en-US" dirty="0" smtClean="0"/>
              <a:t>Dominique Bell, Tara </a:t>
            </a:r>
            <a:r>
              <a:rPr lang="en-US" dirty="0" err="1" smtClean="0"/>
              <a:t>Kutz</a:t>
            </a:r>
            <a:r>
              <a:rPr lang="en-US" dirty="0" smtClean="0"/>
              <a:t>, Allison Marquardt, Julia McGraw, Megan </a:t>
            </a:r>
            <a:r>
              <a:rPr lang="en-US" dirty="0" err="1" smtClean="0"/>
              <a:t>Aprile</a:t>
            </a:r>
            <a:r>
              <a:rPr lang="en-US" dirty="0" smtClean="0"/>
              <a:t>, Catherine Deters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 Roy Adaptation Model In Community Health Nursing</a:t>
            </a:r>
            <a:endParaRPr lang="en-US" sz="2800" dirty="0"/>
          </a:p>
        </p:txBody>
      </p:sp>
      <p:sp>
        <p:nvSpPr>
          <p:cNvPr id="3" name="Content Placeholder 2"/>
          <p:cNvSpPr>
            <a:spLocks noGrp="1"/>
          </p:cNvSpPr>
          <p:nvPr>
            <p:ph idx="1"/>
          </p:nvPr>
        </p:nvSpPr>
        <p:spPr/>
        <p:txBody>
          <a:bodyPr/>
          <a:lstStyle/>
          <a:p>
            <a:r>
              <a:rPr lang="en-US" dirty="0" smtClean="0"/>
              <a:t>Can make a great impact on community health nursing</a:t>
            </a:r>
          </a:p>
          <a:p>
            <a:r>
              <a:rPr lang="en-US" dirty="0" smtClean="0"/>
              <a:t>Addresses the problems within the community related to health risks and how they can be reduced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 Roy Adaptation Model In Community Health Nursing</a:t>
            </a:r>
            <a:endParaRPr lang="en-US" sz="2800" dirty="0"/>
          </a:p>
        </p:txBody>
      </p:sp>
      <p:sp>
        <p:nvSpPr>
          <p:cNvPr id="3" name="Content Placeholder 2"/>
          <p:cNvSpPr>
            <a:spLocks noGrp="1"/>
          </p:cNvSpPr>
          <p:nvPr>
            <p:ph idx="1"/>
          </p:nvPr>
        </p:nvSpPr>
        <p:spPr/>
        <p:txBody>
          <a:bodyPr>
            <a:normAutofit fontScale="85000" lnSpcReduction="20000"/>
          </a:bodyPr>
          <a:lstStyle/>
          <a:p>
            <a:r>
              <a:rPr lang="en-US" dirty="0" smtClean="0"/>
              <a:t>Begins with a behavioral assessment, which has four parts</a:t>
            </a:r>
          </a:p>
          <a:p>
            <a:pPr lvl="1"/>
            <a:r>
              <a:rPr lang="en-US" dirty="0" smtClean="0"/>
              <a:t>Physical mode</a:t>
            </a:r>
          </a:p>
          <a:p>
            <a:pPr lvl="1"/>
            <a:r>
              <a:rPr lang="en-US" dirty="0" smtClean="0"/>
              <a:t>Group identity</a:t>
            </a:r>
          </a:p>
          <a:p>
            <a:pPr lvl="1"/>
            <a:r>
              <a:rPr lang="en-US" dirty="0" smtClean="0"/>
              <a:t>Role function</a:t>
            </a:r>
          </a:p>
          <a:p>
            <a:pPr lvl="1"/>
            <a:r>
              <a:rPr lang="en-US" dirty="0" smtClean="0"/>
              <a:t>Interdependence</a:t>
            </a:r>
          </a:p>
          <a:p>
            <a:endParaRPr lang="en-US" dirty="0" smtClean="0"/>
          </a:p>
          <a:p>
            <a:r>
              <a:rPr lang="en-US" dirty="0" smtClean="0"/>
              <a:t>Behavioral assessments are used to make a stimuli assessment</a:t>
            </a:r>
          </a:p>
          <a:p>
            <a:r>
              <a:rPr lang="en-US" dirty="0" smtClean="0"/>
              <a:t>Nursing care plan is made from the stimuli assessment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Theories Implementation In Nursing Practice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Studies at Brook Army Medical Center and the United States Army Institute of Surgical Research</a:t>
            </a:r>
          </a:p>
          <a:p>
            <a:r>
              <a:rPr lang="en-US" dirty="0" smtClean="0"/>
              <a:t>Based on Roy adaptation model</a:t>
            </a:r>
          </a:p>
          <a:p>
            <a:r>
              <a:rPr lang="en-US" dirty="0" smtClean="0"/>
              <a:t>Examined quality of life of cancer patients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Theories Implementation In Nursing Practice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Significant improvements in quality of life</a:t>
            </a:r>
          </a:p>
          <a:p>
            <a:r>
              <a:rPr lang="en-US" dirty="0" smtClean="0"/>
              <a:t>Greater effort by medical professionals to ask about quality of life</a:t>
            </a:r>
          </a:p>
          <a:p>
            <a:r>
              <a:rPr lang="en-US" dirty="0" smtClean="0"/>
              <a:t>Roy adaptation model was seen as an excellent guide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sz="2400" dirty="0" err="1" smtClean="0"/>
              <a:t>Callista</a:t>
            </a:r>
            <a:r>
              <a:rPr lang="en-US" sz="2400" dirty="0" smtClean="0"/>
              <a:t> Roy… RN, PhD, FAAN</a:t>
            </a:r>
          </a:p>
          <a:p>
            <a:r>
              <a:rPr lang="en-US" sz="2400" dirty="0" smtClean="0"/>
              <a:t>Created the Roy </a:t>
            </a:r>
            <a:r>
              <a:rPr lang="en-US" sz="2400" b="1" u="sng" dirty="0" smtClean="0"/>
              <a:t>a</a:t>
            </a:r>
            <a:r>
              <a:rPr lang="en-US" sz="2400" dirty="0" smtClean="0"/>
              <a:t>daptation Model which proves to still aid health care professionals in nursing today</a:t>
            </a:r>
          </a:p>
          <a:p>
            <a:r>
              <a:rPr lang="en-US" sz="2400" dirty="0" smtClean="0"/>
              <a:t>Model contributes to “focus on its transferability to their reality and ease of </a:t>
            </a:r>
            <a:r>
              <a:rPr lang="en-US" sz="2400" dirty="0" err="1" smtClean="0"/>
              <a:t>crosscultural</a:t>
            </a:r>
            <a:r>
              <a:rPr lang="en-US" sz="2400" dirty="0" smtClean="0"/>
              <a:t> interpretation” </a:t>
            </a:r>
            <a:r>
              <a:rPr lang="en-US" sz="1000" dirty="0" smtClean="0"/>
              <a:t>(Fredrickson &amp; Velasco-</a:t>
            </a:r>
            <a:r>
              <a:rPr lang="en-US" sz="1000" dirty="0" err="1" smtClean="0"/>
              <a:t>Whetsell</a:t>
            </a:r>
            <a:r>
              <a:rPr lang="en-US" sz="1000" dirty="0" smtClean="0"/>
              <a:t>, 2007, p. 107).</a:t>
            </a:r>
          </a:p>
          <a:p>
            <a:r>
              <a:rPr lang="en-US" sz="2400" dirty="0" smtClean="0"/>
              <a:t>Roy </a:t>
            </a:r>
            <a:r>
              <a:rPr lang="en-US" sz="2400" b="1" u="sng" dirty="0" smtClean="0"/>
              <a:t>a</a:t>
            </a:r>
            <a:r>
              <a:rPr lang="en-US" sz="2400" dirty="0" smtClean="0"/>
              <a:t>daptation Association has two branches; one in the Unites States and one in Japan</a:t>
            </a:r>
            <a:endParaRPr lang="en-US" sz="2400" dirty="0"/>
          </a:p>
        </p:txBody>
      </p:sp>
      <p:sp>
        <p:nvSpPr>
          <p:cNvPr id="4" name="TextBox 3"/>
          <p:cNvSpPr txBox="1"/>
          <p:nvPr/>
        </p:nvSpPr>
        <p:spPr>
          <a:xfrm>
            <a:off x="2549139" y="5199289"/>
            <a:ext cx="184666" cy="369332"/>
          </a:xfrm>
          <a:prstGeom prst="rect">
            <a:avLst/>
          </a:prstGeom>
          <a:noFill/>
        </p:spPr>
        <p:txBody>
          <a:bodyPr wrap="none" rtlCol="0">
            <a:spAutoFit/>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sz="1200" dirty="0" err="1" smtClean="0"/>
              <a:t>Alligood</a:t>
            </a:r>
            <a:r>
              <a:rPr lang="en-US" sz="1200" dirty="0" smtClean="0"/>
              <a:t>, M.R. &amp; </a:t>
            </a:r>
            <a:r>
              <a:rPr lang="en-US" sz="1200" dirty="0" err="1" smtClean="0"/>
              <a:t>Tomey</a:t>
            </a:r>
            <a:r>
              <a:rPr lang="en-US" sz="1200" dirty="0" smtClean="0"/>
              <a:t>, A.M. (2010). Sister </a:t>
            </a:r>
            <a:r>
              <a:rPr lang="en-US" sz="1200" dirty="0" err="1" smtClean="0"/>
              <a:t>Callista</a:t>
            </a:r>
            <a:r>
              <a:rPr lang="en-US" sz="1200" dirty="0" smtClean="0"/>
              <a:t> Roy.  </a:t>
            </a:r>
            <a:r>
              <a:rPr lang="en-US" sz="1200" b="1" u="sng" dirty="0" smtClean="0"/>
              <a:t>In</a:t>
            </a:r>
            <a:r>
              <a:rPr lang="en-US" sz="1200" dirty="0" smtClean="0"/>
              <a:t> </a:t>
            </a:r>
            <a:r>
              <a:rPr lang="en-US" sz="1200" i="1" dirty="0" smtClean="0"/>
              <a:t>Nursing theorists and their work </a:t>
            </a:r>
            <a:r>
              <a:rPr lang="en-US" sz="1200" dirty="0" smtClean="0"/>
              <a:t>(pp. 335-336). Maryland Heights, MO: 	Mosby Elsevier.   </a:t>
            </a:r>
          </a:p>
          <a:p>
            <a:pPr>
              <a:lnSpc>
                <a:spcPct val="200000"/>
              </a:lnSpc>
            </a:pPr>
            <a:r>
              <a:rPr lang="en-US" sz="1200" dirty="0" smtClean="0"/>
              <a:t>Chitty, K., &amp; Black, B. (2011). </a:t>
            </a:r>
            <a:r>
              <a:rPr lang="en-US" sz="1200" i="1" dirty="0" smtClean="0"/>
              <a:t>Professional nursing: Concepts and challenges. </a:t>
            </a:r>
            <a:r>
              <a:rPr lang="en-US" sz="1200" dirty="0" smtClean="0"/>
              <a:t>Maryland Heights, MO: Saunders Elsevier.</a:t>
            </a:r>
          </a:p>
          <a:p>
            <a:pPr>
              <a:lnSpc>
                <a:spcPct val="200000"/>
              </a:lnSpc>
            </a:pPr>
            <a:r>
              <a:rPr lang="en-US" sz="1200" dirty="0" smtClean="0"/>
              <a:t>Dixon, E. (1999). Community health nursing practice and the Roy Adaptation Model. </a:t>
            </a:r>
            <a:r>
              <a:rPr lang="en-US" sz="1200" i="1" dirty="0" smtClean="0"/>
              <a:t>Public Health Nursing, 16(4), 290-300. Retrieved 	from </a:t>
            </a:r>
            <a:r>
              <a:rPr lang="en-US" sz="1200" i="1" dirty="0" err="1" smtClean="0"/>
              <a:t>EBSCOhost</a:t>
            </a:r>
            <a:r>
              <a:rPr lang="en-US" sz="1200" i="1" dirty="0" smtClean="0"/>
              <a:t>.</a:t>
            </a:r>
            <a:endParaRPr lang="en-US" sz="1200" dirty="0" smtClean="0"/>
          </a:p>
          <a:p>
            <a:pPr>
              <a:lnSpc>
                <a:spcPct val="200000"/>
              </a:lnSpc>
            </a:pPr>
            <a:r>
              <a:rPr lang="en-US" sz="1200" dirty="0" smtClean="0"/>
              <a:t>Fawcett, J. (2005). Using the Roy </a:t>
            </a:r>
            <a:r>
              <a:rPr lang="en-US" sz="1200" b="1" u="sng" dirty="0" smtClean="0"/>
              <a:t>a</a:t>
            </a:r>
            <a:r>
              <a:rPr lang="en-US" sz="1200" dirty="0" smtClean="0"/>
              <a:t>daptation </a:t>
            </a:r>
            <a:r>
              <a:rPr lang="en-US" sz="1200" b="1" u="sng" dirty="0" smtClean="0"/>
              <a:t>m</a:t>
            </a:r>
            <a:r>
              <a:rPr lang="en-US" sz="1200" dirty="0" smtClean="0"/>
              <a:t>odel to guide nursing research. </a:t>
            </a:r>
            <a:r>
              <a:rPr lang="en-US" sz="1200" b="1" u="sng" dirty="0" smtClean="0"/>
              <a:t>Nursing science quarterly</a:t>
            </a:r>
            <a:r>
              <a:rPr lang="en-US" sz="1200" dirty="0" smtClean="0"/>
              <a:t>, </a:t>
            </a:r>
            <a:r>
              <a:rPr lang="en-US" sz="1200" u="sng" dirty="0" smtClean="0"/>
              <a:t>18</a:t>
            </a:r>
            <a:r>
              <a:rPr lang="en-US" sz="1200" dirty="0" smtClean="0"/>
              <a:t> (4), 321.</a:t>
            </a:r>
          </a:p>
          <a:p>
            <a:pPr>
              <a:lnSpc>
                <a:spcPct val="200000"/>
              </a:lnSpc>
            </a:pPr>
            <a:r>
              <a:rPr lang="en-US" sz="1200" dirty="0" smtClean="0"/>
              <a:t>Frederickson, K. &amp; Velasco-</a:t>
            </a:r>
            <a:r>
              <a:rPr lang="en-US" sz="1200" dirty="0" err="1" smtClean="0"/>
              <a:t>Whetsell</a:t>
            </a:r>
            <a:r>
              <a:rPr lang="en-US" sz="1200" dirty="0" smtClean="0"/>
              <a:t>, M. (2007).  Tribute to the </a:t>
            </a:r>
            <a:r>
              <a:rPr lang="en-US" sz="1200" b="1" u="sng" dirty="0" smtClean="0"/>
              <a:t>Th</a:t>
            </a:r>
            <a:r>
              <a:rPr lang="en-US" sz="1200" dirty="0" smtClean="0"/>
              <a:t>eorists. </a:t>
            </a:r>
            <a:r>
              <a:rPr lang="en-US" sz="1200" dirty="0" err="1" smtClean="0"/>
              <a:t>Callista</a:t>
            </a:r>
            <a:r>
              <a:rPr lang="en-US" sz="1200" dirty="0" smtClean="0"/>
              <a:t> Roy over the years. </a:t>
            </a:r>
            <a:r>
              <a:rPr lang="en-US" sz="1200" i="1" dirty="0" smtClean="0"/>
              <a:t>Nursing Science Quarterly, </a:t>
            </a:r>
            <a:r>
              <a:rPr lang="en-US" sz="1200" b="1" u="sng" dirty="0" smtClean="0"/>
              <a:t>20</a:t>
            </a:r>
            <a:r>
              <a:rPr lang="en-US" sz="1200" dirty="0" smtClean="0"/>
              <a:t>(2). 	107. Retrieved from </a:t>
            </a:r>
            <a:r>
              <a:rPr lang="en-US" sz="1200" dirty="0" err="1" smtClean="0"/>
              <a:t>EBSCO</a:t>
            </a:r>
            <a:r>
              <a:rPr lang="en-US" sz="1200" i="1" dirty="0" err="1" smtClean="0"/>
              <a:t>host</a:t>
            </a:r>
            <a:endParaRPr lang="en-US" sz="1200" dirty="0" smtClean="0"/>
          </a:p>
          <a:p>
            <a:pPr>
              <a:lnSpc>
                <a:spcPct val="200000"/>
              </a:lnSpc>
            </a:pPr>
            <a:r>
              <a:rPr lang="en-US" sz="1200" dirty="0" smtClean="0"/>
              <a:t>Johnson </a:t>
            </a:r>
            <a:r>
              <a:rPr lang="en-US" sz="1200" dirty="0" err="1" smtClean="0"/>
              <a:t>Lutjens</a:t>
            </a:r>
            <a:r>
              <a:rPr lang="en-US" sz="1200" dirty="0" smtClean="0"/>
              <a:t>, L.R. (1991). </a:t>
            </a:r>
            <a:r>
              <a:rPr lang="en-US" sz="1200" i="1" dirty="0" err="1" smtClean="0"/>
              <a:t>Callista</a:t>
            </a:r>
            <a:r>
              <a:rPr lang="en-US" sz="1200" i="1" dirty="0" smtClean="0"/>
              <a:t> Roy: An adaptation model.</a:t>
            </a:r>
            <a:r>
              <a:rPr lang="en-US" sz="1200" dirty="0" smtClean="0"/>
              <a:t> Newbury Park, CA: SAGE Publications, Inc.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To inform the class on the achievements of </a:t>
            </a:r>
            <a:r>
              <a:rPr lang="en-US" dirty="0" err="1" smtClean="0"/>
              <a:t>Callista</a:t>
            </a:r>
            <a:r>
              <a:rPr lang="en-US" dirty="0" smtClean="0"/>
              <a:t> Roy</a:t>
            </a:r>
          </a:p>
          <a:p>
            <a:r>
              <a:rPr lang="en-US" b="1" u="sng" dirty="0" smtClean="0"/>
              <a:t>To provide </a:t>
            </a:r>
            <a:r>
              <a:rPr lang="en-US" dirty="0" smtClean="0"/>
              <a:t>Roy’s biographical information</a:t>
            </a:r>
          </a:p>
          <a:p>
            <a:r>
              <a:rPr lang="en-US" dirty="0" smtClean="0"/>
              <a:t>To explain Roy’s Adaptation Theory</a:t>
            </a:r>
          </a:p>
          <a:p>
            <a:r>
              <a:rPr lang="en-US" dirty="0" smtClean="0"/>
              <a:t>To explain how her adaptation theory applies to the present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p:txBody>
          <a:bodyPr/>
          <a:lstStyle/>
          <a:p>
            <a:r>
              <a:rPr lang="en-US" dirty="0" smtClean="0"/>
              <a:t>Born in Los Angeles on October 14, 1939</a:t>
            </a:r>
          </a:p>
          <a:p>
            <a:r>
              <a:rPr lang="en-US" dirty="0" smtClean="0"/>
              <a:t>BSN at Mount Saint Mary’s College</a:t>
            </a:r>
          </a:p>
          <a:p>
            <a:r>
              <a:rPr lang="en-US" dirty="0" smtClean="0"/>
              <a:t>MSN at University of California – Los Angeles</a:t>
            </a:r>
          </a:p>
          <a:p>
            <a:r>
              <a:rPr lang="en-US" dirty="0" smtClean="0"/>
              <a:t>Masters and Doctorate in Sociology at University of California – Los Angeles</a:t>
            </a:r>
          </a:p>
          <a:p>
            <a:r>
              <a:rPr lang="en-US" dirty="0" smtClean="0"/>
              <a:t>Sister of Sisters of Saint Joseph of Carondelet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a:t>
            </a:r>
            <a:endParaRPr lang="en-US" dirty="0"/>
          </a:p>
        </p:txBody>
      </p:sp>
      <p:sp>
        <p:nvSpPr>
          <p:cNvPr id="3" name="Content Placeholder 2"/>
          <p:cNvSpPr>
            <a:spLocks noGrp="1"/>
          </p:cNvSpPr>
          <p:nvPr>
            <p:ph idx="1"/>
          </p:nvPr>
        </p:nvSpPr>
        <p:spPr/>
        <p:txBody>
          <a:bodyPr/>
          <a:lstStyle/>
          <a:p>
            <a:r>
              <a:rPr lang="en-US" dirty="0" smtClean="0"/>
              <a:t>Professor and chairperson of the nursing department of Mount Saint Mary’s College and University of Portland</a:t>
            </a:r>
          </a:p>
          <a:p>
            <a:r>
              <a:rPr lang="en-US" dirty="0" smtClean="0"/>
              <a:t>Created the position of “Nursing Theorist” at Boston College in 1987</a:t>
            </a:r>
          </a:p>
          <a:p>
            <a:r>
              <a:rPr lang="en-US" dirty="0" smtClean="0"/>
              <a:t>Member of Sigma Theta Tau</a:t>
            </a:r>
          </a:p>
          <a:p>
            <a:r>
              <a:rPr lang="en-US" dirty="0" smtClean="0"/>
              <a:t>Achieved dozens of awards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Callista</a:t>
            </a:r>
            <a:r>
              <a:rPr lang="en-US" dirty="0" smtClean="0"/>
              <a:t> Roy at Her Best</a:t>
            </a:r>
            <a:endParaRPr lang="en-US" dirty="0"/>
          </a:p>
        </p:txBody>
      </p:sp>
      <p:pic>
        <p:nvPicPr>
          <p:cNvPr id="1026" name="Picture 2"/>
          <p:cNvPicPr>
            <a:picLocks noGrp="1" noChangeAspect="1" noChangeArrowheads="1"/>
          </p:cNvPicPr>
          <p:nvPr>
            <p:ph idx="1"/>
          </p:nvPr>
        </p:nvPicPr>
        <p:blipFill>
          <a:blip r:embed="rId3"/>
          <a:srcRect/>
          <a:stretch>
            <a:fillRect/>
          </a:stretch>
        </p:blipFill>
        <p:spPr bwMode="auto">
          <a:xfrm>
            <a:off x="1786492" y="1762125"/>
            <a:ext cx="5582128" cy="4289425"/>
          </a:xfrm>
          <a:prstGeom prst="rect">
            <a:avLst/>
          </a:prstGeom>
          <a:noFill/>
          <a:ln w="9525">
            <a:noFill/>
            <a:miter lim="800000"/>
            <a:headEnd/>
            <a:tailEnd/>
          </a:ln>
        </p:spPr>
      </p:pic>
      <p:sp>
        <p:nvSpPr>
          <p:cNvPr id="5" name="TextBox 4"/>
          <p:cNvSpPr txBox="1"/>
          <p:nvPr/>
        </p:nvSpPr>
        <p:spPr>
          <a:xfrm>
            <a:off x="266330" y="6402565"/>
            <a:ext cx="8096619" cy="330540"/>
          </a:xfrm>
          <a:prstGeom prst="rect">
            <a:avLst/>
          </a:prstGeom>
          <a:noFill/>
        </p:spPr>
        <p:txBody>
          <a:bodyPr wrap="square" rtlCol="0">
            <a:spAutoFit/>
          </a:bodyPr>
          <a:lstStyle/>
          <a:p>
            <a:pPr>
              <a:lnSpc>
                <a:spcPct val="200000"/>
              </a:lnSpc>
            </a:pPr>
            <a:r>
              <a:rPr lang="en-US" sz="900" dirty="0" smtClean="0"/>
              <a:t>Frederickson, K. &amp; Velasco-</a:t>
            </a:r>
            <a:r>
              <a:rPr lang="en-US" sz="900" dirty="0" err="1" smtClean="0"/>
              <a:t>Whetsell</a:t>
            </a:r>
            <a:r>
              <a:rPr lang="en-US" sz="900" dirty="0" smtClean="0"/>
              <a:t>, M. (2007).  Tribute to the Theorists. </a:t>
            </a:r>
            <a:r>
              <a:rPr lang="en-US" sz="900" dirty="0" err="1" smtClean="0"/>
              <a:t>Callista</a:t>
            </a:r>
            <a:r>
              <a:rPr lang="en-US" sz="900" dirty="0" smtClean="0"/>
              <a:t> Roy over the years. </a:t>
            </a:r>
            <a:r>
              <a:rPr lang="en-US" sz="900" i="1" dirty="0" smtClean="0"/>
              <a:t>Nursing Science Quarterly, </a:t>
            </a:r>
            <a:r>
              <a:rPr lang="en-US" sz="900" dirty="0" smtClean="0"/>
              <a:t>20(2). 	107. Retrieved from </a:t>
            </a:r>
            <a:r>
              <a:rPr lang="en-US" sz="900" dirty="0" err="1" smtClean="0"/>
              <a:t>EBSCO</a:t>
            </a:r>
            <a:r>
              <a:rPr lang="en-US" sz="900" i="1" dirty="0" err="1" smtClean="0"/>
              <a:t>host</a:t>
            </a:r>
            <a:endParaRPr lang="en-US" sz="9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theory came to be developed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Dr. </a:t>
            </a:r>
            <a:r>
              <a:rPr lang="en-US" dirty="0" err="1" smtClean="0"/>
              <a:t>Callista</a:t>
            </a:r>
            <a:r>
              <a:rPr lang="en-US" dirty="0" smtClean="0"/>
              <a:t> Roy was challenged in a seminar </a:t>
            </a:r>
          </a:p>
          <a:p>
            <a:r>
              <a:rPr lang="en-US" dirty="0" smtClean="0"/>
              <a:t>First presented her model as conceptual framework for nursing curriculum in 1970</a:t>
            </a:r>
          </a:p>
          <a:p>
            <a:r>
              <a:rPr lang="en-US" dirty="0" smtClean="0"/>
              <a:t>Published </a:t>
            </a:r>
            <a:r>
              <a:rPr lang="en-US" b="1" u="sng" dirty="0" smtClean="0"/>
              <a:t>introduction to nursing: An adaptation model </a:t>
            </a:r>
          </a:p>
          <a:p>
            <a:r>
              <a:rPr lang="en-US" dirty="0" smtClean="0"/>
              <a:t>Updated all of her writing in a comprehensive text in 1999</a:t>
            </a:r>
          </a:p>
          <a:p>
            <a:r>
              <a:rPr lang="en-US" dirty="0" smtClean="0"/>
              <a:t>Model is widely used for education research and nursing practice today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Concepts</a:t>
            </a:r>
            <a:endParaRPr lang="en-US" dirty="0"/>
          </a:p>
        </p:txBody>
      </p:sp>
      <p:sp>
        <p:nvSpPr>
          <p:cNvPr id="3" name="Content Placeholder 2"/>
          <p:cNvSpPr>
            <a:spLocks noGrp="1"/>
          </p:cNvSpPr>
          <p:nvPr>
            <p:ph idx="1"/>
          </p:nvPr>
        </p:nvSpPr>
        <p:spPr/>
        <p:txBody>
          <a:bodyPr/>
          <a:lstStyle/>
          <a:p>
            <a:r>
              <a:rPr lang="en-US" dirty="0" smtClean="0"/>
              <a:t>Systems </a:t>
            </a:r>
            <a:r>
              <a:rPr lang="en-US" b="1" u="sng" dirty="0" smtClean="0"/>
              <a:t>M</a:t>
            </a:r>
            <a:r>
              <a:rPr lang="en-US" dirty="0" smtClean="0"/>
              <a:t>odel</a:t>
            </a:r>
          </a:p>
          <a:p>
            <a:r>
              <a:rPr lang="en-US" dirty="0" smtClean="0"/>
              <a:t>Systems are open</a:t>
            </a:r>
          </a:p>
          <a:p>
            <a:r>
              <a:rPr lang="en-US" dirty="0" smtClean="0"/>
              <a:t>People are adaptable</a:t>
            </a:r>
          </a:p>
          <a:p>
            <a:r>
              <a:rPr lang="en-US" dirty="0" smtClean="0"/>
              <a:t>Roy Adaptation Model focuses on the person, goal, health, environment, and nursing activities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and Health</a:t>
            </a:r>
            <a:endParaRPr lang="en-US" dirty="0"/>
          </a:p>
        </p:txBody>
      </p:sp>
      <p:sp>
        <p:nvSpPr>
          <p:cNvPr id="3" name="Content Placeholder 2"/>
          <p:cNvSpPr>
            <a:spLocks noGrp="1"/>
          </p:cNvSpPr>
          <p:nvPr>
            <p:ph idx="1"/>
          </p:nvPr>
        </p:nvSpPr>
        <p:spPr/>
        <p:txBody>
          <a:bodyPr>
            <a:normAutofit lnSpcReduction="10000"/>
          </a:bodyPr>
          <a:lstStyle/>
          <a:p>
            <a:r>
              <a:rPr lang="en-US" dirty="0" smtClean="0"/>
              <a:t>Goal of </a:t>
            </a:r>
            <a:r>
              <a:rPr lang="en-US" b="1" u="sng" dirty="0" smtClean="0"/>
              <a:t>M</a:t>
            </a:r>
            <a:r>
              <a:rPr lang="en-US" dirty="0" smtClean="0"/>
              <a:t>odel: to promote adaptation</a:t>
            </a:r>
          </a:p>
          <a:p>
            <a:r>
              <a:rPr lang="en-US" dirty="0" smtClean="0"/>
              <a:t>Described health as “a state and a process of being and becoming an integrated and whole person” </a:t>
            </a:r>
            <a:r>
              <a:rPr lang="en-US" sz="1000" dirty="0" smtClean="0"/>
              <a:t>(Johnson </a:t>
            </a:r>
            <a:r>
              <a:rPr lang="en-US" sz="1000" dirty="0" err="1" smtClean="0"/>
              <a:t>Lutjens</a:t>
            </a:r>
            <a:r>
              <a:rPr lang="en-US" sz="1000" dirty="0" smtClean="0"/>
              <a:t>, 1991, p. 9).</a:t>
            </a:r>
          </a:p>
          <a:p>
            <a:r>
              <a:rPr lang="en-US" dirty="0" smtClean="0"/>
              <a:t>Holism + integrating the four adaptive modes = wholeness and health</a:t>
            </a:r>
          </a:p>
          <a:p>
            <a:r>
              <a:rPr lang="en-US" dirty="0" smtClean="0"/>
              <a:t>Health: a state of maximum potential whether the person is healthy or dying</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 and Nursing Activities</a:t>
            </a:r>
            <a:endParaRPr lang="en-US" dirty="0"/>
          </a:p>
        </p:txBody>
      </p:sp>
      <p:sp>
        <p:nvSpPr>
          <p:cNvPr id="3" name="Content Placeholder 2"/>
          <p:cNvSpPr>
            <a:spLocks noGrp="1"/>
          </p:cNvSpPr>
          <p:nvPr>
            <p:ph idx="1"/>
          </p:nvPr>
        </p:nvSpPr>
        <p:spPr/>
        <p:txBody>
          <a:bodyPr>
            <a:normAutofit/>
          </a:bodyPr>
          <a:lstStyle/>
          <a:p>
            <a:r>
              <a:rPr lang="en-US" dirty="0" smtClean="0"/>
              <a:t>Described the environment as “all conditions, circumstances, and influences that surround and affect the development and behavior of the person” </a:t>
            </a:r>
            <a:r>
              <a:rPr lang="en-US" sz="1000" dirty="0" smtClean="0"/>
              <a:t>(Johnson </a:t>
            </a:r>
            <a:r>
              <a:rPr lang="en-US" sz="1000" dirty="0" err="1" smtClean="0"/>
              <a:t>Lutjens</a:t>
            </a:r>
            <a:r>
              <a:rPr lang="en-US" sz="1000" dirty="0" smtClean="0"/>
              <a:t>, 1991, p. 10).</a:t>
            </a:r>
          </a:p>
          <a:p>
            <a:r>
              <a:rPr lang="en-US" dirty="0" smtClean="0"/>
              <a:t>Internal and external environmental stimuli</a:t>
            </a:r>
          </a:p>
          <a:p>
            <a:r>
              <a:rPr lang="en-US" dirty="0" smtClean="0"/>
              <a:t>Environment causes people to be adaptive</a:t>
            </a:r>
          </a:p>
          <a:p>
            <a:r>
              <a:rPr lang="en-US" dirty="0" smtClean="0"/>
              <a:t>Nursing activities = the nursing process</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fusion">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Infusion">
      <a:majorFont>
        <a:latin typeface="Mistral"/>
        <a:ea typeface=""/>
        <a:cs typeface=""/>
        <a:font script="Jpan" typeface="ＭＳ Ｐ明朝"/>
      </a:majorFont>
      <a:minorFont>
        <a:latin typeface="Candara"/>
        <a:ea typeface=""/>
        <a:cs typeface=""/>
        <a:font script="Jpan" typeface="メイリオ"/>
      </a:minorFont>
    </a:fontScheme>
    <a:fmtScheme name="Infusion">
      <a:fillStyleLst>
        <a:solidFill>
          <a:schemeClr val="phClr"/>
        </a:solidFill>
        <a:blipFill rotWithShape="1">
          <a:blip xmlns:r="http://schemas.openxmlformats.org/officeDocument/2006/relationships" r:embed="rId1">
            <a:duotone>
              <a:schemeClr val="phClr">
                <a:shade val="70000"/>
                <a:satMod val="120000"/>
              </a:schemeClr>
              <a:schemeClr val="phClr">
                <a:tint val="70000"/>
                <a:satMod val="300000"/>
                <a:lumMod val="125000"/>
              </a:schemeClr>
            </a:duotone>
          </a:blip>
          <a:tile tx="0" ty="0" sx="50000" sy="50000" flip="none" algn="tl"/>
        </a:blipFill>
        <a:blipFill rotWithShape="1">
          <a:blip xmlns:r="http://schemas.openxmlformats.org/officeDocument/2006/relationships" r:embed="rId2">
            <a:duotone>
              <a:schemeClr val="phClr">
                <a:shade val="70000"/>
                <a:satMod val="120000"/>
              </a:schemeClr>
              <a:schemeClr val="phClr">
                <a:tint val="70000"/>
                <a:satMod val="135000"/>
              </a:schemeClr>
            </a:duotone>
          </a:blip>
          <a:tile tx="0" ty="0" sx="40000" sy="40000" flip="none" algn="tl"/>
        </a:blipFill>
      </a:fillStyleLst>
      <a:lnStyleLst>
        <a:ln w="38100" cap="flat" cmpd="sng" algn="ctr">
          <a:solidFill>
            <a:schemeClr val="phClr">
              <a:alpha val="70000"/>
              <a:satMod val="105000"/>
            </a:schemeClr>
          </a:solidFill>
          <a:prstDash val="solid"/>
          <a:miter/>
        </a:ln>
        <a:ln w="50800" cap="flat" cmpd="sng" algn="ctr">
          <a:solidFill>
            <a:schemeClr val="phClr">
              <a:alpha val="50000"/>
            </a:schemeClr>
          </a:solidFill>
          <a:prstDash val="solid"/>
          <a:miter/>
        </a:ln>
        <a:ln w="88900" cap="flat" cmpd="sng" algn="ctr">
          <a:solidFill>
            <a:schemeClr val="phClr">
              <a:alpha val="40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innerShdw blurRad="190500" dir="13500000">
              <a:srgbClr val="000000">
                <a:alpha val="50000"/>
              </a:srgbClr>
            </a:innerShdw>
            <a:outerShdw blurRad="38100" dist="25400" dir="5400000" rotWithShape="0">
              <a:srgbClr val="000000">
                <a:alpha val="50000"/>
              </a:srgbClr>
            </a:outerShdw>
          </a:effectLst>
        </a:effectStyle>
      </a:effectStyleLst>
      <a:bgFillStyleLst>
        <a:blipFill rotWithShape="1">
          <a:blip xmlns:r="http://schemas.openxmlformats.org/officeDocument/2006/relationships" r:embed="rId3">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4">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5">
            <a:duotone>
              <a:schemeClr val="phClr">
                <a:shade val="70000"/>
                <a:satMod val="500000"/>
                <a:lumMod val="50000"/>
              </a:schemeClr>
              <a:schemeClr val="phClr">
                <a:satMod val="800000"/>
                <a:lum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Infusion.thmx</Template>
  <TotalTime>179</TotalTime>
  <Words>1745</Words>
  <Application>Microsoft Office PowerPoint</Application>
  <PresentationFormat>On-screen Show (4:3)</PresentationFormat>
  <Paragraphs>141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Infusion</vt:lpstr>
      <vt:lpstr>Callista Roy</vt:lpstr>
      <vt:lpstr>Objectives</vt:lpstr>
      <vt:lpstr>Biography</vt:lpstr>
      <vt:lpstr>Biography</vt:lpstr>
      <vt:lpstr>Callista Roy at Her Best</vt:lpstr>
      <vt:lpstr>How theory came to be developed </vt:lpstr>
      <vt:lpstr>Model Concepts</vt:lpstr>
      <vt:lpstr>Goal and Health</vt:lpstr>
      <vt:lpstr>Environment and Nursing Activities</vt:lpstr>
      <vt:lpstr>The Roy Adaptation Model In Community Health Nursing</vt:lpstr>
      <vt:lpstr>The Roy Adaptation Model In Community Health Nursing</vt:lpstr>
      <vt:lpstr>Theories Implementation In Nursing Practice </vt:lpstr>
      <vt:lpstr>Theories Implementation In Nursing Practice </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Callista Roy</dc:title>
  <dc:creator> </dc:creator>
  <cp:lastModifiedBy> </cp:lastModifiedBy>
  <cp:revision>23</cp:revision>
  <dcterms:created xsi:type="dcterms:W3CDTF">2011-02-18T16:12:11Z</dcterms:created>
  <dcterms:modified xsi:type="dcterms:W3CDTF">2011-02-25T22:21:38Z</dcterms:modified>
</cp:coreProperties>
</file>