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5" r:id="rId6"/>
    <p:sldId id="260" r:id="rId7"/>
    <p:sldId id="266" r:id="rId8"/>
    <p:sldId id="274" r:id="rId9"/>
    <p:sldId id="275" r:id="rId10"/>
    <p:sldId id="276" r:id="rId11"/>
    <p:sldId id="277" r:id="rId12"/>
    <p:sldId id="268" r:id="rId13"/>
    <p:sldId id="269" r:id="rId14"/>
    <p:sldId id="270" r:id="rId15"/>
    <p:sldId id="261" r:id="rId16"/>
    <p:sldId id="264" r:id="rId17"/>
    <p:sldId id="262" r:id="rId18"/>
    <p:sldId id="263" r:id="rId19"/>
    <p:sldId id="271" r:id="rId20"/>
    <p:sldId id="272" r:id="rId21"/>
    <p:sldId id="273" r:id="rId22"/>
    <p:sldId id="26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632" autoAdjust="0"/>
  </p:normalViewPr>
  <p:slideViewPr>
    <p:cSldViewPr>
      <p:cViewPr varScale="1">
        <p:scale>
          <a:sx n="53" d="100"/>
          <a:sy n="53" d="100"/>
        </p:scale>
        <p:origin x="-100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AF43E34-731F-440B-8D27-D557133F0045}" type="datetimeFigureOut">
              <a:rPr lang="en-US"/>
              <a:pPr/>
              <a:t>9/13/2010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3B83B2D-F993-4D73-A0C3-89F4F602C94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Where are the notes? The purpose of the slide is to provide the</a:t>
            </a:r>
            <a:r>
              <a:rPr lang="en-US" b="1" u="sng" baseline="0" dirty="0" smtClean="0"/>
              <a:t> highlights of the discussion; and, the purpose of the notes page(s) is to provide the presenter with a script or narrative. It is the information which fills in the gaps of each respective slide. In our case, the notes page also serves as a forum whereby to practice our APA skills.</a:t>
            </a:r>
            <a:endParaRPr lang="en-US" b="1" u="sng" dirty="0"/>
          </a:p>
        </p:txBody>
      </p:sp>
      <p:sp>
        <p:nvSpPr>
          <p:cNvPr id="4" name="Slide Number Placeholder 3"/>
          <p:cNvSpPr>
            <a:spLocks noGrp="1"/>
          </p:cNvSpPr>
          <p:nvPr>
            <p:ph type="sldNum" sz="quarter" idx="10"/>
          </p:nvPr>
        </p:nvSpPr>
        <p:spPr/>
        <p:txBody>
          <a:bodyPr/>
          <a:lstStyle/>
          <a:p>
            <a:fld id="{83B83B2D-F993-4D73-A0C3-89F4F602C942}"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relationship between these two are for formulating hypotheses for </a:t>
            </a:r>
            <a:r>
              <a:rPr lang="en-US" dirty="0" err="1" smtClean="0"/>
              <a:t>correlational</a:t>
            </a:r>
            <a:r>
              <a:rPr lang="en-US" dirty="0" smtClean="0"/>
              <a:t>, quasi-experimental, and experimental research designs.</a:t>
            </a:r>
          </a:p>
          <a:p>
            <a:pPr marL="0" lvl="1"/>
            <a:r>
              <a:rPr lang="en-US" b="1" u="sng" dirty="0" smtClean="0"/>
              <a:t>(Burns, N. &amp; Grove, S.K., 2007)</a:t>
            </a:r>
          </a:p>
          <a:p>
            <a:endParaRPr lang="en-US" dirty="0" smtClean="0"/>
          </a:p>
          <a:p>
            <a:r>
              <a:rPr lang="en-US" b="1" u="sng" dirty="0" smtClean="0"/>
              <a:t>Parenthetical</a:t>
            </a:r>
            <a:r>
              <a:rPr lang="en-US" b="1" u="sng" baseline="0" dirty="0" smtClean="0"/>
              <a:t> formatting error</a:t>
            </a:r>
            <a:endParaRPr lang="en-US" b="1" u="sng" dirty="0" smtClean="0"/>
          </a:p>
        </p:txBody>
      </p:sp>
      <p:sp>
        <p:nvSpPr>
          <p:cNvPr id="39940" name="Slide Number Placeholder 3"/>
          <p:cNvSpPr>
            <a:spLocks noGrp="1"/>
          </p:cNvSpPr>
          <p:nvPr>
            <p:ph type="sldNum" sz="quarter" idx="5"/>
          </p:nvPr>
        </p:nvSpPr>
        <p:spPr bwMode="auto">
          <a:noFill/>
          <a:ln>
            <a:miter lim="800000"/>
            <a:headEnd/>
            <a:tailEnd/>
          </a:ln>
        </p:spPr>
        <p:txBody>
          <a:bodyPr/>
          <a:lstStyle/>
          <a:p>
            <a:fld id="{267DDFD0-1EA5-4A8A-BB91-2FE661A91148}" type="slidenum">
              <a:rPr lang="en-US"/>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80000"/>
              </a:lnSpc>
            </a:pPr>
            <a:r>
              <a:rPr lang="en-US" sz="800" dirty="0" smtClean="0"/>
              <a:t>Problem Definition is identifying the problem.</a:t>
            </a:r>
          </a:p>
          <a:p>
            <a:pPr>
              <a:lnSpc>
                <a:spcPct val="80000"/>
              </a:lnSpc>
            </a:pPr>
            <a:r>
              <a:rPr lang="en-US" sz="800" dirty="0" smtClean="0"/>
              <a:t>Planning is determining goals related to the problem and identifying approaches to achieve these goals.</a:t>
            </a:r>
          </a:p>
          <a:p>
            <a:pPr>
              <a:lnSpc>
                <a:spcPct val="80000"/>
              </a:lnSpc>
            </a:pPr>
            <a:r>
              <a:rPr lang="en-US" sz="800" dirty="0" smtClean="0"/>
              <a:t>Implementation is putting the plan into action.</a:t>
            </a:r>
          </a:p>
          <a:p>
            <a:pPr>
              <a:lnSpc>
                <a:spcPct val="80000"/>
              </a:lnSpc>
            </a:pPr>
            <a:r>
              <a:rPr lang="en-US" sz="800" dirty="0" smtClean="0"/>
              <a:t>Evaluation is determining the effectiveness of the entire process.</a:t>
            </a:r>
            <a:r>
              <a:rPr lang="en-US" sz="2500" dirty="0" smtClean="0"/>
              <a:t> </a:t>
            </a:r>
          </a:p>
          <a:p>
            <a:pPr marL="0" lvl="1">
              <a:lnSpc>
                <a:spcPct val="80000"/>
              </a:lnSpc>
            </a:pPr>
            <a:r>
              <a:rPr lang="en-US" sz="800" b="1" u="sng" dirty="0" smtClean="0"/>
              <a:t>(Burns, N. &amp; Grove, S.K., 2007</a:t>
            </a:r>
            <a:r>
              <a:rPr lang="en-US" sz="800" b="1" u="sng" dirty="0" smtClean="0"/>
              <a:t>)                           The</a:t>
            </a:r>
            <a:r>
              <a:rPr lang="en-US" sz="800" b="1" u="sng" baseline="0" dirty="0" smtClean="0"/>
              <a:t> formatting is incorrect for this citation.</a:t>
            </a:r>
            <a:endParaRPr lang="en-US" sz="800" b="1" u="sng" dirty="0" smtClean="0"/>
          </a:p>
          <a:p>
            <a:pPr marL="0" lvl="1">
              <a:lnSpc>
                <a:spcPct val="80000"/>
              </a:lnSpc>
            </a:pPr>
            <a:endParaRPr lang="en-US" sz="2500" b="0" u="none" dirty="0" smtClean="0"/>
          </a:p>
          <a:p>
            <a:pPr marL="0" lvl="1">
              <a:lnSpc>
                <a:spcPct val="80000"/>
              </a:lnSpc>
            </a:pPr>
            <a:endParaRPr lang="en-US" sz="2500" b="0" u="none" dirty="0" smtClean="0"/>
          </a:p>
        </p:txBody>
      </p:sp>
      <p:sp>
        <p:nvSpPr>
          <p:cNvPr id="40964" name="Slide Number Placeholder 3"/>
          <p:cNvSpPr>
            <a:spLocks noGrp="1"/>
          </p:cNvSpPr>
          <p:nvPr>
            <p:ph type="sldNum" sz="quarter" idx="5"/>
          </p:nvPr>
        </p:nvSpPr>
        <p:spPr bwMode="auto">
          <a:noFill/>
          <a:ln>
            <a:miter lim="800000"/>
            <a:headEnd/>
            <a:tailEnd/>
          </a:ln>
        </p:spPr>
        <p:txBody>
          <a:bodyPr/>
          <a:lstStyle/>
          <a:p>
            <a:fld id="{F99338E5-F616-4C24-BC5C-D8271D0D2F36}" type="slidenum">
              <a:rPr lang="en-US"/>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literature review must be broad enough so the reader gets an understanding for the research problem and narrow enough to include only relevant literature.</a:t>
            </a:r>
          </a:p>
          <a:p>
            <a:pPr marL="0" lvl="1"/>
            <a:r>
              <a:rPr lang="en-US" b="1" u="sng" dirty="0" smtClean="0"/>
              <a:t>(Burns, N. &amp; Grove, S.K., 2007)</a:t>
            </a:r>
          </a:p>
          <a:p>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a:lstStyle/>
          <a:p>
            <a:fld id="{11662EF7-0D5F-49C8-806F-783E9BD44CA8}" type="slidenum">
              <a:rPr lang="en-US"/>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A report of the research- this is presented to the agency or organization that funded or hosted the study. </a:t>
            </a:r>
          </a:p>
          <a:p>
            <a:pPr eaLnBrk="1" hangingPunct="1">
              <a:spcBef>
                <a:spcPct val="0"/>
              </a:spcBef>
            </a:pPr>
            <a:r>
              <a:rPr lang="en-US" dirty="0" smtClean="0">
                <a:latin typeface="Times New Roman" pitchFamily="18" charset="0"/>
                <a:cs typeface="Times New Roman" pitchFamily="18" charset="0"/>
              </a:rPr>
              <a:t>	This type of dissemination is targeted at specific groups that were closely involved in the study.</a:t>
            </a:r>
          </a:p>
          <a:p>
            <a:pPr eaLnBrk="1" hangingPunct="1">
              <a:spcBef>
                <a:spcPct val="0"/>
              </a:spcBef>
            </a:pPr>
            <a:r>
              <a:rPr lang="en-US" dirty="0" smtClean="0">
                <a:latin typeface="Times New Roman" pitchFamily="18" charset="0"/>
                <a:cs typeface="Times New Roman" pitchFamily="18" charset="0"/>
              </a:rPr>
              <a:t>Verbal report- this is in a form of a presentation to agencies or funding groups or at scholarly and professional meetings</a:t>
            </a:r>
          </a:p>
          <a:p>
            <a:pPr eaLnBrk="1" hangingPunct="1">
              <a:spcBef>
                <a:spcPct val="0"/>
              </a:spcBef>
            </a:pPr>
            <a:r>
              <a:rPr lang="en-US" dirty="0" smtClean="0">
                <a:latin typeface="Times New Roman" pitchFamily="18" charset="0"/>
                <a:cs typeface="Times New Roman" pitchFamily="18" charset="0"/>
              </a:rPr>
              <a:t>Published journals- online and printed journals</a:t>
            </a:r>
          </a:p>
          <a:p>
            <a:pPr eaLnBrk="1" hangingPunct="1">
              <a:spcBef>
                <a:spcPct val="0"/>
              </a:spcBef>
            </a:pPr>
            <a:r>
              <a:rPr lang="en-US" dirty="0" smtClean="0">
                <a:latin typeface="Times New Roman" pitchFamily="18" charset="0"/>
                <a:cs typeface="Times New Roman" pitchFamily="18" charset="0"/>
              </a:rPr>
              <a:t>Because research dissemination targets different groups the depth and detail of dissemination varies.</a:t>
            </a:r>
          </a:p>
          <a:p>
            <a:pPr eaLnBrk="1" hangingPunct="1">
              <a:spcBef>
                <a:spcPct val="0"/>
              </a:spcBef>
            </a:pPr>
            <a:r>
              <a:rPr lang="en-US" dirty="0" smtClean="0">
                <a:latin typeface="Times New Roman" pitchFamily="18" charset="0"/>
                <a:cs typeface="Times New Roman" pitchFamily="18" charset="0"/>
              </a:rPr>
              <a:t>	In all cases the goal is to accurately share the knowledge gained from the research so that it is useful and meaningful to the recipients.</a:t>
            </a:r>
          </a:p>
          <a:p>
            <a:pPr eaLnBrk="1" hangingPunct="1">
              <a:spcBef>
                <a:spcPct val="0"/>
              </a:spcBef>
            </a:pPr>
            <a:r>
              <a:rPr lang="en-US" dirty="0" smtClean="0">
                <a:solidFill>
                  <a:srgbClr val="000000"/>
                </a:solidFill>
                <a:latin typeface="Times New Roman" pitchFamily="18" charset="0"/>
                <a:cs typeface="Times New Roman" pitchFamily="18" charset="0"/>
              </a:rPr>
              <a:t>(</a:t>
            </a:r>
            <a:r>
              <a:rPr lang="en-US" dirty="0" err="1" smtClean="0">
                <a:solidFill>
                  <a:srgbClr val="000000"/>
                </a:solidFill>
                <a:latin typeface="Times New Roman" pitchFamily="18" charset="0"/>
                <a:cs typeface="Times New Roman" pitchFamily="18" charset="0"/>
              </a:rPr>
              <a:t>Macnee</a:t>
            </a:r>
            <a:r>
              <a:rPr lang="en-US" dirty="0" smtClean="0">
                <a:solidFill>
                  <a:srgbClr val="000000"/>
                </a:solidFill>
                <a:latin typeface="Times New Roman" pitchFamily="18" charset="0"/>
                <a:cs typeface="Times New Roman" pitchFamily="18" charset="0"/>
              </a:rPr>
              <a:t> &amp; McCabe, 2008, p. 261)</a:t>
            </a:r>
          </a:p>
        </p:txBody>
      </p:sp>
      <p:sp>
        <p:nvSpPr>
          <p:cNvPr id="43012" name="Slide Number Placeholder 3"/>
          <p:cNvSpPr>
            <a:spLocks noGrp="1"/>
          </p:cNvSpPr>
          <p:nvPr>
            <p:ph type="sldNum" sz="quarter" idx="5"/>
          </p:nvPr>
        </p:nvSpPr>
        <p:spPr bwMode="auto">
          <a:noFill/>
          <a:ln>
            <a:miter lim="800000"/>
            <a:headEnd/>
            <a:tailEnd/>
          </a:ln>
        </p:spPr>
        <p:txBody>
          <a:bodyPr/>
          <a:lstStyle/>
          <a:p>
            <a:fld id="{98050BBC-7D53-4D4E-B176-AA7C5C56EA97}" type="slidenum">
              <a:rPr lang="en-US"/>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Descriptive designs may be retrospective, prospective, cross sectional, or longitudinal.</a:t>
            </a:r>
          </a:p>
          <a:p>
            <a:pPr eaLnBrk="1" hangingPunct="1">
              <a:spcBef>
                <a:spcPct val="0"/>
              </a:spcBef>
            </a:pPr>
            <a:r>
              <a:rPr lang="en-US" dirty="0" smtClean="0">
                <a:latin typeface="Times New Roman" pitchFamily="18" charset="0"/>
                <a:cs typeface="Times New Roman" pitchFamily="18" charset="0"/>
              </a:rPr>
              <a:t>They can also impose varying levels of control through sampling strategies, such as purposive samples or random sampling.</a:t>
            </a:r>
          </a:p>
          <a:p>
            <a:pPr eaLnBrk="1" hangingPunct="1">
              <a:spcBef>
                <a:spcPct val="0"/>
              </a:spcBef>
            </a:pPr>
            <a:r>
              <a:rPr lang="en-US" dirty="0" smtClean="0">
                <a:solidFill>
                  <a:srgbClr val="FFFFFF"/>
                </a:solidFill>
                <a:latin typeface="Times New Roman" pitchFamily="18" charset="0"/>
                <a:cs typeface="Times New Roman" pitchFamily="18" charset="0"/>
              </a:rPr>
              <a:t>(</a:t>
            </a:r>
            <a:r>
              <a:rPr lang="en-US" dirty="0" err="1" smtClean="0">
                <a:solidFill>
                  <a:srgbClr val="FFFFFF"/>
                </a:solidFill>
                <a:latin typeface="Times New Roman" pitchFamily="18" charset="0"/>
                <a:cs typeface="Times New Roman" pitchFamily="18" charset="0"/>
              </a:rPr>
              <a:t>Macnee</a:t>
            </a:r>
            <a:r>
              <a:rPr lang="en-US" dirty="0" smtClean="0">
                <a:solidFill>
                  <a:srgbClr val="FFFFFF"/>
                </a:solidFill>
                <a:latin typeface="Times New Roman" pitchFamily="18" charset="0"/>
                <a:cs typeface="Times New Roman" pitchFamily="18" charset="0"/>
              </a:rPr>
              <a:t> &amp; McCabe, 2008, p. 213-214).</a:t>
            </a:r>
          </a:p>
          <a:p>
            <a:pPr eaLnBrk="1" hangingPunct="1">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a:lstStyle/>
          <a:p>
            <a:fld id="{D5BC6DA6-9405-4BFF-8D41-EC056FE83A78}" type="slidenum">
              <a:rPr lang="en-US"/>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They can also be retrospective, prospective, cross sectional, or longitudinal.</a:t>
            </a:r>
          </a:p>
          <a:p>
            <a:pPr eaLnBrk="1" hangingPunct="1">
              <a:spcBef>
                <a:spcPct val="0"/>
              </a:spcBef>
            </a:pPr>
            <a:r>
              <a:rPr lang="en-US" dirty="0" smtClean="0">
                <a:latin typeface="Times New Roman" pitchFamily="18" charset="0"/>
                <a:cs typeface="Times New Roman" pitchFamily="18" charset="0"/>
              </a:rPr>
              <a:t>Because they describe relationships you will occasionally see them called descriptive correctional designs</a:t>
            </a:r>
          </a:p>
          <a:p>
            <a:pPr eaLnBrk="1" hangingPunct="1">
              <a:spcBef>
                <a:spcPct val="0"/>
              </a:spcBef>
            </a:pPr>
            <a:r>
              <a:rPr lang="en-US" dirty="0" smtClean="0">
                <a:solidFill>
                  <a:srgbClr val="FFFFFF"/>
                </a:solidFill>
                <a:latin typeface="Times New Roman" pitchFamily="18" charset="0"/>
                <a:cs typeface="Times New Roman" pitchFamily="18" charset="0"/>
              </a:rPr>
              <a:t>(</a:t>
            </a:r>
            <a:r>
              <a:rPr lang="en-US" dirty="0" err="1" smtClean="0">
                <a:solidFill>
                  <a:srgbClr val="FFFFFF"/>
                </a:solidFill>
                <a:latin typeface="Times New Roman" pitchFamily="18" charset="0"/>
                <a:cs typeface="Times New Roman" pitchFamily="18" charset="0"/>
              </a:rPr>
              <a:t>Macnee</a:t>
            </a:r>
            <a:r>
              <a:rPr lang="en-US" dirty="0" smtClean="0">
                <a:solidFill>
                  <a:srgbClr val="FFFFFF"/>
                </a:solidFill>
                <a:latin typeface="Times New Roman" pitchFamily="18" charset="0"/>
                <a:cs typeface="Times New Roman" pitchFamily="18" charset="0"/>
              </a:rPr>
              <a:t> &amp; McCabe, 2008, p. 213-214).</a:t>
            </a:r>
          </a:p>
          <a:p>
            <a:pPr eaLnBrk="1" hangingPunct="1">
              <a:spcBef>
                <a:spcPct val="0"/>
              </a:spcBef>
            </a:pP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a:lstStyle/>
          <a:p>
            <a:fld id="{D1908782-9689-465A-9704-47F6576C51B2}" type="slidenum">
              <a:rPr lang="en-US"/>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There are several threats to internal validity in this type of research design.  This can be caused by instrumentation and testing or selection bias. </a:t>
            </a:r>
          </a:p>
          <a:p>
            <a:r>
              <a:rPr lang="en-US" smtClean="0"/>
              <a:t>The nonequivalent control group pretest-post-test quasi-experimental design has two groups of subjects but the subjects are not randomly assigned to groups.</a:t>
            </a:r>
          </a:p>
          <a:p>
            <a:r>
              <a:rPr lang="en-US" smtClean="0"/>
              <a:t>This type of design is most often used when the implementation of a true experimental design is not feasible.  With this in mind, the validity of the experiment may be threatened, but it can gain some application to real life.</a:t>
            </a:r>
          </a:p>
          <a:p>
            <a:r>
              <a:rPr lang="en-US" smtClean="0">
                <a:solidFill>
                  <a:srgbClr val="FFFFFF"/>
                </a:solidFill>
                <a:cs typeface="Arial" charset="0"/>
              </a:rPr>
              <a:t>(Macnee &amp; McCabe, 2008, p. 215-218).</a:t>
            </a:r>
          </a:p>
          <a:p>
            <a:endParaRPr lang="en-US" smtClean="0"/>
          </a:p>
        </p:txBody>
      </p:sp>
      <p:sp>
        <p:nvSpPr>
          <p:cNvPr id="46084" name="Slide Number Placeholder 3"/>
          <p:cNvSpPr>
            <a:spLocks noGrp="1"/>
          </p:cNvSpPr>
          <p:nvPr>
            <p:ph type="sldNum" sz="quarter" idx="5"/>
          </p:nvPr>
        </p:nvSpPr>
        <p:spPr bwMode="auto">
          <a:noFill/>
          <a:ln>
            <a:miter lim="800000"/>
            <a:headEnd/>
            <a:tailEnd/>
          </a:ln>
        </p:spPr>
        <p:txBody>
          <a:bodyPr/>
          <a:lstStyle/>
          <a:p>
            <a:fld id="{745B412A-1556-4ECB-8969-4BFA8721D09E}" type="slidenum">
              <a:rPr lang="en-US"/>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When researchers work with experimental design, they use various symbols to understand that it is experimental instead of quasi-experimental.  </a:t>
            </a:r>
            <a:r>
              <a:rPr lang="en-US" b="1" u="sng" dirty="0" smtClean="0"/>
              <a:t>“O”</a:t>
            </a:r>
            <a:r>
              <a:rPr lang="en-US" dirty="0" smtClean="0"/>
              <a:t> indicates occasion of observation or measurement and has a subscripts number to show the time point of the observation.  </a:t>
            </a:r>
            <a:r>
              <a:rPr lang="en-US" b="1" u="sng" dirty="0" smtClean="0"/>
              <a:t>“X”</a:t>
            </a:r>
            <a:r>
              <a:rPr lang="en-US" dirty="0" smtClean="0"/>
              <a:t> denotes the independent variable.  </a:t>
            </a:r>
            <a:r>
              <a:rPr lang="en-US" b="1" u="sng" dirty="0" smtClean="0"/>
              <a:t>“R”</a:t>
            </a:r>
            <a:r>
              <a:rPr lang="en-US" dirty="0" smtClean="0"/>
              <a:t> denotes that subjects were randomly assigned to groups.  It can also show if pretest-post-test design was used for example.  If a design is shown as: R  O1  X  O2  This means that the groups were randomly assigned, a measurement was taken before the intervention was done, The intervention occurred, then another measurement was taken.  This indicates a pretest-post-test design.  If another line is shown as: R  O1    O2 this means that there was a control group that did not receive the intervention and would assure that it is an experimental design.</a:t>
            </a:r>
          </a:p>
          <a:p>
            <a:r>
              <a:rPr lang="en-US" dirty="0" smtClean="0">
                <a:solidFill>
                  <a:srgbClr val="FFFFFF"/>
                </a:solidFill>
                <a:cs typeface="Arial" charset="0"/>
              </a:rPr>
              <a:t>(</a:t>
            </a:r>
            <a:r>
              <a:rPr lang="en-US" dirty="0" err="1" smtClean="0">
                <a:solidFill>
                  <a:srgbClr val="FFFFFF"/>
                </a:solidFill>
                <a:cs typeface="Arial" charset="0"/>
              </a:rPr>
              <a:t>Macnee</a:t>
            </a:r>
            <a:r>
              <a:rPr lang="en-US" dirty="0" smtClean="0">
                <a:solidFill>
                  <a:srgbClr val="FFFFFF"/>
                </a:solidFill>
                <a:cs typeface="Arial" charset="0"/>
              </a:rPr>
              <a:t> &amp; McCabe, 2008, p. 214-215</a:t>
            </a:r>
            <a:r>
              <a:rPr lang="en-US" dirty="0" smtClean="0">
                <a:solidFill>
                  <a:srgbClr val="FFFFFF"/>
                </a:solidFill>
                <a:cs typeface="Arial" charset="0"/>
              </a:rPr>
              <a:t>).</a:t>
            </a:r>
          </a:p>
          <a:p>
            <a:endParaRPr lang="en-US" dirty="0" smtClean="0">
              <a:solidFill>
                <a:srgbClr val="FFFFFF"/>
              </a:solidFill>
              <a:cs typeface="Arial" charset="0"/>
            </a:endParaRPr>
          </a:p>
          <a:p>
            <a:r>
              <a:rPr lang="en-US" b="1" u="sng" dirty="0" smtClean="0">
                <a:solidFill>
                  <a:srgbClr val="FFFFFF"/>
                </a:solidFill>
                <a:cs typeface="Arial" charset="0"/>
              </a:rPr>
              <a:t>Not</a:t>
            </a:r>
            <a:r>
              <a:rPr lang="en-US" b="1" u="sng" baseline="0" dirty="0" smtClean="0">
                <a:solidFill>
                  <a:srgbClr val="FFFFFF"/>
                </a:solidFill>
                <a:cs typeface="Arial" charset="0"/>
              </a:rPr>
              <a:t> a good idea to start a sentence with a one-letter label. Also, APA prefers italics to highlight labels.</a:t>
            </a:r>
            <a:endParaRPr lang="en-US" b="1" u="sng" dirty="0" smtClean="0"/>
          </a:p>
        </p:txBody>
      </p:sp>
      <p:sp>
        <p:nvSpPr>
          <p:cNvPr id="47108" name="Slide Number Placeholder 3"/>
          <p:cNvSpPr>
            <a:spLocks noGrp="1"/>
          </p:cNvSpPr>
          <p:nvPr>
            <p:ph type="sldNum" sz="quarter" idx="5"/>
          </p:nvPr>
        </p:nvSpPr>
        <p:spPr bwMode="auto">
          <a:noFill/>
          <a:ln>
            <a:miter lim="800000"/>
            <a:headEnd/>
            <a:tailEnd/>
          </a:ln>
        </p:spPr>
        <p:txBody>
          <a:bodyPr/>
          <a:lstStyle/>
          <a:p>
            <a:fld id="{610935DE-C7C8-40B6-BBD1-6984828807B2}" type="slidenum">
              <a:rPr lang="en-US"/>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B83B2D-F993-4D73-A0C3-89F4F602C942}" type="slidenum">
              <a:rPr lang="en-US" smtClean="0"/>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Spelling error in slide’s title.</a:t>
            </a:r>
            <a:endParaRPr lang="en-US" b="1" u="sng" dirty="0"/>
          </a:p>
        </p:txBody>
      </p:sp>
      <p:sp>
        <p:nvSpPr>
          <p:cNvPr id="4" name="Slide Number Placeholder 3"/>
          <p:cNvSpPr>
            <a:spLocks noGrp="1"/>
          </p:cNvSpPr>
          <p:nvPr>
            <p:ph type="sldNum" sz="quarter" idx="10"/>
          </p:nvPr>
        </p:nvSpPr>
        <p:spPr/>
        <p:txBody>
          <a:bodyPr/>
          <a:lstStyle/>
          <a:p>
            <a:fld id="{83B83B2D-F993-4D73-A0C3-89F4F602C942}"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Internal validity – how well all variables (besides the independent variable) are controlled</a:t>
            </a:r>
          </a:p>
          <a:p>
            <a:r>
              <a:rPr lang="en-US" smtClean="0"/>
              <a:t>External validity- how well the researchers draw the correct conclusion from the data about the population</a:t>
            </a:r>
          </a:p>
          <a:p>
            <a:r>
              <a:rPr lang="en-US" smtClean="0"/>
              <a:t>Reliability- how well the data is measured within the study</a:t>
            </a:r>
          </a:p>
          <a:p>
            <a:r>
              <a:rPr lang="en-US" smtClean="0"/>
              <a:t>Objectivity- how well the researchers stay objective and do not alter results</a:t>
            </a:r>
          </a:p>
          <a:p>
            <a:r>
              <a:rPr lang="en-US" smtClean="0"/>
              <a:t>(Pounder, 1993, p. 2) </a:t>
            </a:r>
          </a:p>
        </p:txBody>
      </p:sp>
      <p:sp>
        <p:nvSpPr>
          <p:cNvPr id="31748" name="Slide Number Placeholder 3"/>
          <p:cNvSpPr>
            <a:spLocks noGrp="1"/>
          </p:cNvSpPr>
          <p:nvPr>
            <p:ph type="sldNum" sz="quarter" idx="5"/>
          </p:nvPr>
        </p:nvSpPr>
        <p:spPr bwMode="auto">
          <a:noFill/>
          <a:ln>
            <a:miter lim="800000"/>
            <a:headEnd/>
            <a:tailEnd/>
          </a:ln>
        </p:spPr>
        <p:txBody>
          <a:bodyPr/>
          <a:lstStyle/>
          <a:p>
            <a:fld id="{DA9F0E5F-9375-4367-997F-4C23107168EF}" type="slidenum">
              <a:rPr lang="en-US"/>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 order to perform quantitative research </a:t>
            </a:r>
            <a:r>
              <a:rPr lang="en-US" b="1" u="sng" dirty="0" smtClean="0"/>
              <a:t>control of all variables must keep </a:t>
            </a:r>
            <a:r>
              <a:rPr lang="en-US" dirty="0" smtClean="0"/>
              <a:t>including the independent and dependant variables</a:t>
            </a:r>
          </a:p>
          <a:p>
            <a:r>
              <a:rPr lang="en-US" dirty="0" err="1" smtClean="0">
                <a:cs typeface="Arial" charset="0"/>
              </a:rPr>
              <a:t>Macnee</a:t>
            </a:r>
            <a:r>
              <a:rPr lang="en-US" dirty="0" smtClean="0">
                <a:cs typeface="Arial" charset="0"/>
              </a:rPr>
              <a:t> &amp; McCabe, 2008, p. 212</a:t>
            </a:r>
            <a:r>
              <a:rPr lang="en-US" dirty="0" smtClean="0">
                <a:cs typeface="Arial" charset="0"/>
              </a:rPr>
              <a:t>).</a:t>
            </a:r>
          </a:p>
          <a:p>
            <a:endParaRPr lang="en-US" dirty="0" smtClean="0">
              <a:cs typeface="Arial" charset="0"/>
            </a:endParaRPr>
          </a:p>
          <a:p>
            <a:r>
              <a:rPr lang="en-US" b="1" u="sng" dirty="0" smtClean="0">
                <a:cs typeface="Arial" charset="0"/>
              </a:rPr>
              <a:t>Grammatical</a:t>
            </a:r>
            <a:r>
              <a:rPr lang="en-US" b="1" u="sng" baseline="0" dirty="0" smtClean="0">
                <a:cs typeface="Arial" charset="0"/>
              </a:rPr>
              <a:t> error.</a:t>
            </a:r>
            <a:endParaRPr lang="en-US" b="1" u="sng"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0B3928C2-B50C-4B8C-83FA-8AAEE9974C7B}" type="slidenum">
              <a:rPr lang="en-US"/>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lnSpc>
                <a:spcPct val="200000"/>
              </a:lnSpc>
              <a:spcBef>
                <a:spcPct val="0"/>
              </a:spcBef>
            </a:pPr>
            <a:r>
              <a:rPr lang="en-US" dirty="0" smtClean="0">
                <a:latin typeface="Times New Roman" pitchFamily="18" charset="0"/>
                <a:cs typeface="Times New Roman" pitchFamily="18" charset="0"/>
              </a:rPr>
              <a:t>Can be statements about what we do not </a:t>
            </a:r>
            <a:r>
              <a:rPr lang="en-US" b="0" u="sng" dirty="0" smtClean="0">
                <a:latin typeface="Times New Roman" pitchFamily="18" charset="0"/>
                <a:cs typeface="Times New Roman" pitchFamily="18" charset="0"/>
              </a:rPr>
              <a:t>know especially </a:t>
            </a:r>
            <a:r>
              <a:rPr lang="en-US" dirty="0" smtClean="0">
                <a:latin typeface="Times New Roman" pitchFamily="18" charset="0"/>
                <a:cs typeface="Times New Roman" pitchFamily="18" charset="0"/>
              </a:rPr>
              <a:t>if the results did not fit with the theory.</a:t>
            </a:r>
          </a:p>
          <a:p>
            <a:pPr eaLnBrk="1" hangingPunct="1">
              <a:lnSpc>
                <a:spcPct val="200000"/>
              </a:lnSpc>
              <a:spcBef>
                <a:spcPct val="0"/>
              </a:spcBef>
            </a:pPr>
            <a:r>
              <a:rPr lang="en-US" dirty="0" smtClean="0">
                <a:latin typeface="Times New Roman" pitchFamily="18" charset="0"/>
                <a:cs typeface="Times New Roman" pitchFamily="18" charset="0"/>
              </a:rPr>
              <a:t>	It is possible to state that we now know we cannot get the answer for our question using the methods or measures or sample that we used in the study. </a:t>
            </a:r>
          </a:p>
          <a:p>
            <a:pPr eaLnBrk="1" hangingPunct="1">
              <a:spcBef>
                <a:spcPct val="0"/>
              </a:spcBef>
            </a:pPr>
            <a:r>
              <a:rPr lang="en-US" dirty="0" smtClean="0">
                <a:solidFill>
                  <a:srgbClr val="FFFFFF"/>
                </a:solidFill>
                <a:latin typeface="Times New Roman" pitchFamily="18" charset="0"/>
                <a:cs typeface="Times New Roman" pitchFamily="18" charset="0"/>
              </a:rPr>
              <a:t>(</a:t>
            </a:r>
            <a:r>
              <a:rPr lang="en-US" dirty="0" err="1" smtClean="0">
                <a:solidFill>
                  <a:srgbClr val="FFFFFF"/>
                </a:solidFill>
                <a:latin typeface="Times New Roman" pitchFamily="18" charset="0"/>
                <a:cs typeface="Times New Roman" pitchFamily="18" charset="0"/>
              </a:rPr>
              <a:t>Macnee</a:t>
            </a:r>
            <a:r>
              <a:rPr lang="en-US" dirty="0" smtClean="0">
                <a:solidFill>
                  <a:srgbClr val="FFFFFF"/>
                </a:solidFill>
                <a:latin typeface="Times New Roman" pitchFamily="18" charset="0"/>
                <a:cs typeface="Times New Roman" pitchFamily="18" charset="0"/>
              </a:rPr>
              <a:t> &amp; McCabe, 2008, p. 56</a:t>
            </a:r>
            <a:r>
              <a:rPr lang="en-US" dirty="0" smtClean="0">
                <a:solidFill>
                  <a:srgbClr val="FFFFFF"/>
                </a:solidFill>
                <a:latin typeface="Times New Roman" pitchFamily="18" charset="0"/>
                <a:cs typeface="Times New Roman" pitchFamily="18" charset="0"/>
              </a:rPr>
              <a:t>)</a:t>
            </a:r>
          </a:p>
          <a:p>
            <a:pPr eaLnBrk="1" hangingPunct="1">
              <a:spcBef>
                <a:spcPct val="0"/>
              </a:spcBef>
            </a:pPr>
            <a:endParaRPr lang="en-US" dirty="0" smtClean="0">
              <a:solidFill>
                <a:srgbClr val="FFFFFF"/>
              </a:solidFill>
              <a:latin typeface="Times New Roman" pitchFamily="18" charset="0"/>
              <a:cs typeface="Times New Roman" pitchFamily="18" charset="0"/>
            </a:endParaRPr>
          </a:p>
          <a:p>
            <a:pPr eaLnBrk="1" hangingPunct="1">
              <a:spcBef>
                <a:spcPct val="0"/>
              </a:spcBef>
            </a:pPr>
            <a:r>
              <a:rPr lang="en-US" b="1" u="sng" dirty="0" smtClean="0">
                <a:solidFill>
                  <a:srgbClr val="FFFFFF"/>
                </a:solidFill>
                <a:latin typeface="Times New Roman" pitchFamily="18" charset="0"/>
                <a:cs typeface="Times New Roman" pitchFamily="18" charset="0"/>
              </a:rPr>
              <a:t>Punctuation error</a:t>
            </a:r>
            <a:endParaRPr lang="en-US" b="1" u="sng" dirty="0" smtClean="0">
              <a:latin typeface="Times New Roman" pitchFamily="18" charset="0"/>
              <a:cs typeface="Times New Roman" pitchFamily="18" charset="0"/>
            </a:endParaRPr>
          </a:p>
        </p:txBody>
      </p:sp>
      <p:sp>
        <p:nvSpPr>
          <p:cNvPr id="33796" name="Slide Number Placeholder 3"/>
          <p:cNvSpPr>
            <a:spLocks noGrp="1"/>
          </p:cNvSpPr>
          <p:nvPr>
            <p:ph type="sldNum" sz="quarter" idx="5"/>
          </p:nvPr>
        </p:nvSpPr>
        <p:spPr bwMode="auto">
          <a:noFill/>
          <a:ln>
            <a:miter lim="800000"/>
            <a:headEnd/>
            <a:tailEnd/>
          </a:ln>
        </p:spPr>
        <p:txBody>
          <a:bodyPr/>
          <a:lstStyle/>
          <a:p>
            <a:fld id="{81355334-B149-4353-AAF6-28647087CC2F}" type="slidenum">
              <a:rPr lang="en-US"/>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The sampling- who was included in the study</a:t>
            </a:r>
          </a:p>
          <a:p>
            <a:pPr eaLnBrk="1" hangingPunct="1">
              <a:spcBef>
                <a:spcPct val="0"/>
              </a:spcBef>
            </a:pPr>
            <a:r>
              <a:rPr lang="en-US" dirty="0" smtClean="0">
                <a:latin typeface="Times New Roman" pitchFamily="18" charset="0"/>
                <a:cs typeface="Times New Roman" pitchFamily="18" charset="0"/>
              </a:rPr>
              <a:t>The study design- the overall plan or organization of a study</a:t>
            </a:r>
          </a:p>
          <a:p>
            <a:pPr eaLnBrk="1" hangingPunct="1">
              <a:spcBef>
                <a:spcPct val="0"/>
              </a:spcBef>
            </a:pPr>
            <a:r>
              <a:rPr lang="en-US" dirty="0" smtClean="0">
                <a:latin typeface="Times New Roman" pitchFamily="18" charset="0"/>
                <a:cs typeface="Times New Roman" pitchFamily="18" charset="0"/>
              </a:rPr>
              <a:t>The measures of the study- </a:t>
            </a:r>
            <a:r>
              <a:rPr lang="en-US" b="1" u="sng" dirty="0" smtClean="0">
                <a:latin typeface="Times New Roman" pitchFamily="18" charset="0"/>
                <a:cs typeface="Times New Roman" pitchFamily="18" charset="0"/>
              </a:rPr>
              <a:t>maybe </a:t>
            </a:r>
            <a:r>
              <a:rPr lang="en-US" b="1" u="sng" dirty="0" err="1" smtClean="0">
                <a:latin typeface="Times New Roman" pitchFamily="18" charset="0"/>
                <a:cs typeface="Times New Roman" pitchFamily="18" charset="0"/>
              </a:rPr>
              <a:t>inconsist</a:t>
            </a:r>
            <a:r>
              <a:rPr lang="en-US" b="1" u="sng"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if a study is testing blood sugar with a meter that loses calibration half way through, inaccurate or incomplete</a:t>
            </a:r>
          </a:p>
          <a:p>
            <a:pPr eaLnBrk="1" hangingPunct="1">
              <a:spcBef>
                <a:spcPct val="0"/>
              </a:spcBef>
            </a:pPr>
            <a:r>
              <a:rPr lang="en-US" dirty="0" smtClean="0">
                <a:solidFill>
                  <a:srgbClr val="FFFFFF"/>
                </a:solidFill>
                <a:latin typeface="Times New Roman" pitchFamily="18" charset="0"/>
                <a:cs typeface="Times New Roman" pitchFamily="18" charset="0"/>
              </a:rPr>
              <a:t>(</a:t>
            </a:r>
            <a:r>
              <a:rPr lang="en-US" dirty="0" err="1" smtClean="0">
                <a:solidFill>
                  <a:srgbClr val="FFFFFF"/>
                </a:solidFill>
                <a:latin typeface="Times New Roman" pitchFamily="18" charset="0"/>
                <a:cs typeface="Times New Roman" pitchFamily="18" charset="0"/>
              </a:rPr>
              <a:t>Macnee</a:t>
            </a:r>
            <a:r>
              <a:rPr lang="en-US" dirty="0" smtClean="0">
                <a:solidFill>
                  <a:srgbClr val="FFFFFF"/>
                </a:solidFill>
                <a:latin typeface="Times New Roman" pitchFamily="18" charset="0"/>
                <a:cs typeface="Times New Roman" pitchFamily="18" charset="0"/>
              </a:rPr>
              <a:t> &amp; McCabe, 2008, p. 56-58).</a:t>
            </a:r>
          </a:p>
          <a:p>
            <a:pPr eaLnBrk="1" hangingPunct="1">
              <a:spcBef>
                <a:spcPct val="0"/>
              </a:spcBef>
            </a:pPr>
            <a:endParaRPr lang="en-US" dirty="0" smtClean="0"/>
          </a:p>
          <a:p>
            <a:pPr eaLnBrk="1" hangingPunct="1">
              <a:spcBef>
                <a:spcPct val="0"/>
              </a:spcBef>
            </a:pPr>
            <a:endParaRPr lang="en-US" dirty="0" smtClean="0"/>
          </a:p>
          <a:p>
            <a:pPr eaLnBrk="1" hangingPunct="1">
              <a:spcBef>
                <a:spcPct val="0"/>
              </a:spcBef>
            </a:pPr>
            <a:r>
              <a:rPr lang="en-US" b="1" u="sng" dirty="0" smtClean="0"/>
              <a:t>Spelling error</a:t>
            </a:r>
            <a:endParaRPr lang="en-US" b="1" u="sng" dirty="0" smtClean="0"/>
          </a:p>
        </p:txBody>
      </p:sp>
      <p:sp>
        <p:nvSpPr>
          <p:cNvPr id="34820" name="Slide Number Placeholder 3"/>
          <p:cNvSpPr>
            <a:spLocks noGrp="1"/>
          </p:cNvSpPr>
          <p:nvPr>
            <p:ph type="sldNum" sz="quarter" idx="5"/>
          </p:nvPr>
        </p:nvSpPr>
        <p:spPr bwMode="auto">
          <a:noFill/>
          <a:ln>
            <a:miter lim="800000"/>
            <a:headEnd/>
            <a:tailEnd/>
          </a:ln>
        </p:spPr>
        <p:txBody>
          <a:bodyPr/>
          <a:lstStyle/>
          <a:p>
            <a:fld id="{2E9F22A6-809B-47A9-8398-3E59A4F38BEB}"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Independent Variables- are those </a:t>
            </a:r>
            <a:r>
              <a:rPr lang="en-US" b="1" u="sng" dirty="0" smtClean="0"/>
              <a:t>factor</a:t>
            </a:r>
            <a:r>
              <a:rPr lang="en-US" dirty="0" smtClean="0"/>
              <a:t> in the study that are used to explain or predict the outcome of interest</a:t>
            </a:r>
          </a:p>
          <a:p>
            <a:r>
              <a:rPr lang="en-US" dirty="0" smtClean="0"/>
              <a:t>Dependent Variables- are the variables that depend on other variables in a study or are the outcome variables of interest </a:t>
            </a:r>
          </a:p>
          <a:p>
            <a:r>
              <a:rPr lang="en-US" dirty="0" smtClean="0"/>
              <a:t>It is not the variable itself but how it is used that makes it either independent or dependent</a:t>
            </a:r>
          </a:p>
          <a:p>
            <a:r>
              <a:rPr lang="en-US" dirty="0" smtClean="0"/>
              <a:t>(</a:t>
            </a:r>
            <a:r>
              <a:rPr lang="en-US" dirty="0" err="1" smtClean="0"/>
              <a:t>Macnee</a:t>
            </a:r>
            <a:r>
              <a:rPr lang="en-US" dirty="0" smtClean="0"/>
              <a:t> &amp; McCabe, 2008, p. 161-162</a:t>
            </a:r>
            <a:r>
              <a:rPr lang="en-US" dirty="0" smtClean="0"/>
              <a:t>).</a:t>
            </a:r>
          </a:p>
          <a:p>
            <a:endParaRPr lang="en-US" dirty="0" smtClean="0"/>
          </a:p>
          <a:p>
            <a:r>
              <a:rPr lang="en-US" b="1" u="sng" dirty="0" smtClean="0"/>
              <a:t>Grammar</a:t>
            </a:r>
            <a:endParaRPr lang="en-US" b="1" u="sng" dirty="0" smtClean="0"/>
          </a:p>
          <a:p>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a:lstStyle/>
          <a:p>
            <a:fld id="{7594A16B-FF54-4EA1-8079-C5509D3E2AD2}" type="slidenum">
              <a:rPr lang="en-US"/>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Limitations- aspects of how the study was conducted that create uncertainty concerning the conclusion that can be derived from the study as well as the decisions that can be based on it</a:t>
            </a:r>
          </a:p>
          <a:p>
            <a:r>
              <a:rPr lang="en-US" dirty="0" smtClean="0"/>
              <a:t>Someone might view limitations as the fence that surrounds and </a:t>
            </a:r>
            <a:r>
              <a:rPr lang="en-US" b="1" u="sng" dirty="0" smtClean="0"/>
              <a:t>“Limits” </a:t>
            </a:r>
            <a:r>
              <a:rPr lang="en-US" dirty="0" smtClean="0"/>
              <a:t>the new knowledge in the report.</a:t>
            </a:r>
          </a:p>
          <a:p>
            <a:endParaRPr lang="en-US" dirty="0" smtClean="0"/>
          </a:p>
          <a:p>
            <a:endParaRPr lang="en-US" dirty="0" smtClean="0"/>
          </a:p>
          <a:p>
            <a:r>
              <a:rPr lang="en-US" dirty="0" smtClean="0"/>
              <a:t>(</a:t>
            </a:r>
            <a:r>
              <a:rPr lang="en-US" dirty="0" err="1" smtClean="0"/>
              <a:t>Macnee</a:t>
            </a:r>
            <a:r>
              <a:rPr lang="en-US" dirty="0" smtClean="0"/>
              <a:t> </a:t>
            </a:r>
            <a:r>
              <a:rPr lang="en-US" dirty="0" smtClean="0"/>
              <a:t>&amp; McCabe, 2008, p. 24-25</a:t>
            </a:r>
            <a:r>
              <a:rPr lang="en-US" dirty="0" smtClean="0"/>
              <a:t>).</a:t>
            </a:r>
          </a:p>
          <a:p>
            <a:endParaRPr lang="en-US" dirty="0" smtClean="0"/>
          </a:p>
          <a:p>
            <a:r>
              <a:rPr lang="en-US" b="1" u="sng" dirty="0" smtClean="0"/>
              <a:t>APA prefers</a:t>
            </a:r>
            <a:r>
              <a:rPr lang="en-US" b="1" u="sng" baseline="0" dirty="0" smtClean="0"/>
              <a:t> we use italics to highlight linguistic examples. See APA p. 105.</a:t>
            </a:r>
            <a:endParaRPr lang="en-US" b="1" u="sng" dirty="0" smtClean="0"/>
          </a:p>
        </p:txBody>
      </p:sp>
      <p:sp>
        <p:nvSpPr>
          <p:cNvPr id="36868" name="Slide Number Placeholder 3"/>
          <p:cNvSpPr>
            <a:spLocks noGrp="1"/>
          </p:cNvSpPr>
          <p:nvPr>
            <p:ph type="sldNum" sz="quarter" idx="5"/>
          </p:nvPr>
        </p:nvSpPr>
        <p:spPr bwMode="auto">
          <a:noFill/>
          <a:ln>
            <a:miter lim="800000"/>
            <a:headEnd/>
            <a:tailEnd/>
          </a:ln>
        </p:spPr>
        <p:txBody>
          <a:bodyPr/>
          <a:lstStyle/>
          <a:p>
            <a:fld id="{5255CDDB-0F58-4CA8-A173-EDD6FF620478}" type="slidenum">
              <a:rPr lang="en-US"/>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Sample is the group being studied that is </a:t>
            </a:r>
            <a:r>
              <a:rPr lang="en-US" b="1" u="sng" dirty="0" smtClean="0"/>
              <a:t>suppose </a:t>
            </a:r>
            <a:r>
              <a:rPr lang="en-US" dirty="0" smtClean="0"/>
              <a:t>to represent the population. </a:t>
            </a:r>
          </a:p>
          <a:p>
            <a:r>
              <a:rPr lang="en-US" dirty="0" smtClean="0"/>
              <a:t>(</a:t>
            </a:r>
            <a:r>
              <a:rPr lang="en-US" dirty="0" err="1" smtClean="0"/>
              <a:t>Macnee</a:t>
            </a:r>
            <a:r>
              <a:rPr lang="en-US" dirty="0" smtClean="0"/>
              <a:t> &amp; McCabe, 2008, </a:t>
            </a:r>
            <a:r>
              <a:rPr lang="en-US" b="1" u="sng" dirty="0" smtClean="0"/>
              <a:t>p. 116 &amp; 123</a:t>
            </a:r>
            <a:r>
              <a:rPr lang="en-US" dirty="0" smtClean="0"/>
              <a:t>).</a:t>
            </a:r>
          </a:p>
          <a:p>
            <a:endParaRPr lang="en-US" dirty="0" smtClean="0"/>
          </a:p>
          <a:p>
            <a:endParaRPr lang="en-US" dirty="0" smtClean="0"/>
          </a:p>
          <a:p>
            <a:r>
              <a:rPr lang="en-US" b="1" u="sng" dirty="0" smtClean="0"/>
              <a:t>Spelling error; formatting error</a:t>
            </a:r>
            <a:endParaRPr lang="en-US" b="1" u="sng" dirty="0" smtClean="0"/>
          </a:p>
          <a:p>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a:lstStyle/>
          <a:p>
            <a:fld id="{BBEFC5B3-465F-48E8-94CC-234B235E2D14}" type="slidenum">
              <a:rPr lang="en-US"/>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Two different areas in which an error can occur</a:t>
            </a:r>
          </a:p>
          <a:p>
            <a:r>
              <a:rPr lang="en-US" dirty="0" smtClean="0"/>
              <a:t>	the quality of the measures used to collect data</a:t>
            </a:r>
          </a:p>
          <a:p>
            <a:r>
              <a:rPr lang="en-US" dirty="0" smtClean="0"/>
              <a:t>	the implementation of those measure or the data collection process itself</a:t>
            </a:r>
          </a:p>
          <a:p>
            <a:r>
              <a:rPr lang="en-US" dirty="0" smtClean="0"/>
              <a:t>Accuracy and consistency in measurement are at the hear of successful quantitative research </a:t>
            </a:r>
          </a:p>
          <a:p>
            <a:r>
              <a:rPr lang="en-US" dirty="0" smtClean="0"/>
              <a:t>(</a:t>
            </a:r>
            <a:r>
              <a:rPr lang="en-US" dirty="0" err="1" smtClean="0"/>
              <a:t>Macnee</a:t>
            </a:r>
            <a:r>
              <a:rPr lang="en-US" dirty="0" smtClean="0"/>
              <a:t> &amp; McCabe, 2008, </a:t>
            </a:r>
            <a:r>
              <a:rPr lang="en-US" b="1" u="sng" dirty="0" smtClean="0"/>
              <a:t>p. 162,173-174</a:t>
            </a:r>
            <a:r>
              <a:rPr lang="en-US" dirty="0" smtClean="0"/>
              <a:t>).</a:t>
            </a:r>
          </a:p>
          <a:p>
            <a:endParaRPr lang="en-US" dirty="0" smtClean="0"/>
          </a:p>
          <a:p>
            <a:endParaRPr lang="en-US" dirty="0" smtClean="0"/>
          </a:p>
          <a:p>
            <a:r>
              <a:rPr lang="en-US" b="1" u="sng" dirty="0" smtClean="0"/>
              <a:t>Use consistent</a:t>
            </a:r>
            <a:r>
              <a:rPr lang="en-US" b="1" u="sng" baseline="0" dirty="0" smtClean="0"/>
              <a:t> endings on your action verbs, i.e., Describes, Aims, Measures, Includes would all be consistent forms to use in this slide.</a:t>
            </a:r>
          </a:p>
          <a:p>
            <a:endParaRPr lang="en-US" b="1" u="sng" baseline="0" dirty="0" smtClean="0"/>
          </a:p>
          <a:p>
            <a:r>
              <a:rPr lang="en-US" b="1" u="sng" baseline="0" dirty="0" smtClean="0"/>
              <a:t>Parenthetical formatting error</a:t>
            </a:r>
            <a:endParaRPr lang="en-US" b="1" u="sng" dirty="0" smtClean="0"/>
          </a:p>
        </p:txBody>
      </p:sp>
      <p:sp>
        <p:nvSpPr>
          <p:cNvPr id="38916" name="Slide Number Placeholder 3"/>
          <p:cNvSpPr>
            <a:spLocks noGrp="1"/>
          </p:cNvSpPr>
          <p:nvPr>
            <p:ph type="sldNum" sz="quarter" idx="5"/>
          </p:nvPr>
        </p:nvSpPr>
        <p:spPr bwMode="auto">
          <a:noFill/>
          <a:ln>
            <a:miter lim="800000"/>
            <a:headEnd/>
            <a:tailEnd/>
          </a:ln>
        </p:spPr>
        <p:txBody>
          <a:bodyPr/>
          <a:lstStyle/>
          <a:p>
            <a:fld id="{1B136CC9-2348-4FBA-A925-579D54899F75}" type="slidenum">
              <a:rPr lang="en-US"/>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a:lvl1pPr>
          </a:lstStyle>
          <a:p>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defRPr sz="1100"/>
            </a:lvl1pPr>
          </a:lstStyle>
          <a:p>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defRPr sz="1300">
                <a:solidFill>
                  <a:srgbClr val="FFFFFF"/>
                </a:solidFill>
              </a:defRPr>
            </a:lvl1pPr>
          </a:lstStyle>
          <a:p>
            <a:fld id="{3BA9D7DC-90C7-4B24-86B4-2531A76CD68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29CE6E8C-96A8-4636-94BE-4BE639EFD10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B1202DC8-5DC4-4359-B61D-580575D422B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4FD0EE-8AC4-471F-9146-563ED7A5C98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sp>
        <p:nvSpPr>
          <p:cNvPr id="5" name="Isosceles Triangle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cxnSp>
        <p:nvCxnSpPr>
          <p:cNvPr id="6" name="Straight Connector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fld id="{8B299F45-C664-49B5-AD18-FD03BF1D55E7}"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0C96B8D-4C81-4D67-9EA4-167691E1A98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defRPr/>
            </a:lvl1pPr>
          </a:lstStyle>
          <a:p>
            <a:fld id="{1EAEE679-D4A3-4743-A43B-C814A713D02D}"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001A4D2-1EA8-4EBB-B90E-09665F02F20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943BD5E-BEE7-450F-8AC3-FDD1658F9B4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fld id="{BB51D2EB-A8D3-49BC-93DC-23AC79BEDB94}"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defRPr sz="900"/>
            </a:lvl1pPr>
          </a:lstStyle>
          <a:p>
            <a:fld id="{652005D2-3C23-49C1-9339-2A1EAB294198}"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endParaRPr>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wrap="square" lIns="91440" tIns="45720" rIns="91440" bIns="45720" numCol="1" anchor="b" anchorCtr="0" compatLnSpc="1">
            <a:prstTxWarp prst="textNoShape">
              <a:avLst/>
            </a:prstTxWarp>
          </a:bodyPr>
          <a:lstStyle>
            <a:lvl1pPr>
              <a:defRPr sz="1000"/>
            </a:lvl1pPr>
          </a:lstStyle>
          <a:p>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wrap="square" lIns="91440" tIns="45720" rIns="91440" bIns="45720" numCol="1" anchor="b" anchorCtr="0" compatLnSpc="1">
            <a:prstTxWarp prst="textNoShape">
              <a:avLst/>
            </a:prstTxWarp>
          </a:bodyPr>
          <a:lstStyle>
            <a:lvl1pPr algn="ctr">
              <a:defRPr sz="1200"/>
            </a:lvl1pPr>
          </a:lstStyle>
          <a:p>
            <a:fld id="{988F1286-F1B4-41DB-9190-63FA83A584C1}"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64" r:id="rId4"/>
    <p:sldLayoutId id="2147483772" r:id="rId5"/>
    <p:sldLayoutId id="2147483765" r:id="rId6"/>
    <p:sldLayoutId id="2147483766" r:id="rId7"/>
    <p:sldLayoutId id="2147483773" r:id="rId8"/>
    <p:sldLayoutId id="2147483774" r:id="rId9"/>
    <p:sldLayoutId id="2147483767" r:id="rId10"/>
    <p:sldLayoutId id="2147483768"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marL="484632" indent="0" eaLnBrk="1" fontAlgn="auto" hangingPunct="1">
              <a:spcAft>
                <a:spcPts val="0"/>
              </a:spcAft>
              <a:defRPr/>
            </a:pPr>
            <a:r>
              <a:rPr lang="en-US">
                <a:solidFill>
                  <a:schemeClr val="accent1">
                    <a:tint val="83000"/>
                    <a:satMod val="150000"/>
                  </a:schemeClr>
                </a:solidFill>
              </a:rPr>
              <a:t>The Quantitative </a:t>
            </a:r>
            <a:br>
              <a:rPr lang="en-US">
                <a:solidFill>
                  <a:schemeClr val="accent1">
                    <a:tint val="83000"/>
                    <a:satMod val="150000"/>
                  </a:schemeClr>
                </a:solidFill>
              </a:rPr>
            </a:br>
            <a:r>
              <a:rPr lang="en-US">
                <a:solidFill>
                  <a:schemeClr val="accent1">
                    <a:tint val="83000"/>
                    <a:satMod val="150000"/>
                  </a:schemeClr>
                </a:solidFill>
              </a:rPr>
              <a:t>Research Process</a:t>
            </a:r>
          </a:p>
        </p:txBody>
      </p:sp>
      <p:sp>
        <p:nvSpPr>
          <p:cNvPr id="2051" name="Rectangle 3"/>
          <p:cNvSpPr>
            <a:spLocks noGrp="1" noChangeArrowheads="1"/>
          </p:cNvSpPr>
          <p:nvPr>
            <p:ph type="subTitle" idx="1"/>
          </p:nvPr>
        </p:nvSpPr>
        <p:spPr/>
        <p:txBody>
          <a:bodyPr>
            <a:normAutofit/>
          </a:bodyPr>
          <a:lstStyle/>
          <a:p>
            <a:pPr eaLnBrk="1" fontAlgn="auto" hangingPunct="1">
              <a:spcAft>
                <a:spcPts val="0"/>
              </a:spcAft>
              <a:buFont typeface="Wingdings 2"/>
              <a:buNone/>
              <a:defRPr/>
            </a:pPr>
            <a:r>
              <a:rPr lang="en-US"/>
              <a:t>By: Jessica Cook, Jenna Gayler, Andrew Mlakar, Jessica Passe, &amp; Brandon Swanson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bwMode="auto">
          <a:xfrm>
            <a:off x="4791075" y="6480175"/>
            <a:ext cx="2133600" cy="301625"/>
          </a:xfrm>
          <a:noFill/>
          <a:ln>
            <a:miter lim="800000"/>
            <a:headEnd/>
            <a:tailEnd/>
          </a:ln>
        </p:spPr>
        <p:txBody>
          <a:bodyPr/>
          <a:lstStyle/>
          <a:p>
            <a:pPr algn="l"/>
            <a:fld id="{6BFDA415-7814-4AB9-A0E0-25752089AA4F}" type="slidenum">
              <a:rPr lang="en-US" sz="1000"/>
              <a:pPr algn="l"/>
              <a:t>10</a:t>
            </a:fld>
            <a:endParaRPr lang="en-US" sz="1000"/>
          </a:p>
        </p:txBody>
      </p:sp>
      <p:grpSp>
        <p:nvGrpSpPr>
          <p:cNvPr id="17411" name="Group 1"/>
          <p:cNvGrpSpPr>
            <a:grpSpLocks/>
          </p:cNvGrpSpPr>
          <p:nvPr/>
        </p:nvGrpSpPr>
        <p:grpSpPr bwMode="auto">
          <a:xfrm>
            <a:off x="6350" y="14288"/>
            <a:ext cx="9131300" cy="6837362"/>
            <a:chOff x="0" y="0"/>
            <a:chExt cx="5752" cy="4307"/>
          </a:xfrm>
        </p:grpSpPr>
        <p:sp>
          <p:nvSpPr>
            <p:cNvPr id="17416" name="AutoShape 2"/>
            <p:cNvSpPr>
              <a:spLocks/>
            </p:cNvSpPr>
            <p:nvPr/>
          </p:nvSpPr>
          <p:spPr bwMode="auto">
            <a:xfrm>
              <a:off x="0" y="0"/>
              <a:ext cx="5752" cy="4307"/>
            </a:xfrm>
            <a:prstGeom prst="rtTriangle">
              <a:avLst/>
            </a:prstGeom>
            <a:gradFill rotWithShape="0">
              <a:gsLst>
                <a:gs pos="0">
                  <a:srgbClr val="D2D2D2">
                    <a:alpha val="9998"/>
                  </a:srgbClr>
                </a:gs>
                <a:gs pos="100000">
                  <a:srgbClr val="D2D2D2">
                    <a:alpha val="998"/>
                  </a:srgbClr>
                </a:gs>
              </a:gsLst>
              <a:lin ang="18780000" scaled="1"/>
            </a:gradFill>
            <a:ln w="38100">
              <a:noFill/>
              <a:miter lim="800000"/>
              <a:headEnd/>
              <a:tailEnd/>
            </a:ln>
          </p:spPr>
          <p:txBody>
            <a:bodyPr lIns="0" tIns="0" rIns="0" bIns="0"/>
            <a:lstStyle/>
            <a:p>
              <a:endParaRPr lang="en-US"/>
            </a:p>
          </p:txBody>
        </p:sp>
        <p:sp>
          <p:nvSpPr>
            <p:cNvPr id="17417" name="Rectangle 3"/>
            <p:cNvSpPr>
              <a:spLocks/>
            </p:cNvSpPr>
            <p:nvPr/>
          </p:nvSpPr>
          <p:spPr bwMode="auto">
            <a:xfrm>
              <a:off x="479" y="2512"/>
              <a:ext cx="2876" cy="1436"/>
            </a:xfrm>
            <a:prstGeom prst="rect">
              <a:avLst/>
            </a:prstGeom>
            <a:noFill/>
            <a:ln w="12700">
              <a:noFill/>
              <a:miter lim="800000"/>
              <a:headEnd/>
              <a:tailEnd/>
            </a:ln>
          </p:spPr>
          <p:txBody>
            <a:bodyPr lIns="0" tIns="0" rIns="0" bIns="0"/>
            <a:lstStyle/>
            <a:p>
              <a:endParaRPr lang="en-US"/>
            </a:p>
          </p:txBody>
        </p:sp>
      </p:grpSp>
      <p:sp>
        <p:nvSpPr>
          <p:cNvPr id="17412" name="Line 4"/>
          <p:cNvSpPr>
            <a:spLocks noChangeShapeType="1"/>
          </p:cNvSpPr>
          <p:nvPr/>
        </p:nvSpPr>
        <p:spPr bwMode="auto">
          <a:xfrm>
            <a:off x="0" y="6350"/>
            <a:ext cx="9136063" cy="6845300"/>
          </a:xfrm>
          <a:prstGeom prst="line">
            <a:avLst/>
          </a:prstGeom>
          <a:noFill/>
          <a:ln w="12700">
            <a:solidFill>
              <a:srgbClr val="BFBFBF">
                <a:alpha val="34901"/>
              </a:srgbClr>
            </a:solidFill>
            <a:round/>
            <a:headEnd/>
            <a:tailEnd/>
          </a:ln>
        </p:spPr>
        <p:txBody>
          <a:bodyPr/>
          <a:lstStyle/>
          <a:p>
            <a:endParaRPr lang="en-US"/>
          </a:p>
        </p:txBody>
      </p:sp>
      <p:sp>
        <p:nvSpPr>
          <p:cNvPr id="17413" name="Line 5"/>
          <p:cNvSpPr>
            <a:spLocks noChangeShapeType="1"/>
          </p:cNvSpPr>
          <p:nvPr/>
        </p:nvSpPr>
        <p:spPr bwMode="auto">
          <a:xfrm flipH="1">
            <a:off x="6469063" y="4948238"/>
            <a:ext cx="2673350" cy="1900237"/>
          </a:xfrm>
          <a:prstGeom prst="line">
            <a:avLst/>
          </a:prstGeom>
          <a:noFill/>
          <a:ln w="12700">
            <a:solidFill>
              <a:srgbClr val="C6C6C6">
                <a:alpha val="45097"/>
              </a:srgbClr>
            </a:solidFill>
            <a:round/>
            <a:headEnd/>
            <a:tailEnd/>
          </a:ln>
        </p:spPr>
        <p:txBody>
          <a:bodyPr/>
          <a:lstStyle/>
          <a:p>
            <a:endParaRPr lang="en-US"/>
          </a:p>
        </p:txBody>
      </p:sp>
      <p:sp>
        <p:nvSpPr>
          <p:cNvPr id="20486" name="Rectangle 6"/>
          <p:cNvSpPr>
            <a:spLocks noGrp="1" noChangeArrowheads="1"/>
          </p:cNvSpPr>
          <p:nvPr>
            <p:ph type="title"/>
          </p:nvPr>
        </p:nvSpPr>
        <p:spPr/>
        <p:txBody>
          <a:bodyPr rIns="132080"/>
          <a:lstStyle/>
          <a:p>
            <a:pPr marL="523875" algn="ctr">
              <a:defRPr/>
            </a:pPr>
            <a:r>
              <a:rPr lang="en-US"/>
              <a:t>Determine Population &amp; Sample</a:t>
            </a:r>
          </a:p>
        </p:txBody>
      </p:sp>
      <p:sp>
        <p:nvSpPr>
          <p:cNvPr id="17415" name="Rectangle 7"/>
          <p:cNvSpPr>
            <a:spLocks noGrp="1" noChangeArrowheads="1"/>
          </p:cNvSpPr>
          <p:nvPr>
            <p:ph type="body" idx="1"/>
          </p:nvPr>
        </p:nvSpPr>
        <p:spPr>
          <a:xfrm>
            <a:off x="457200" y="1882775"/>
            <a:ext cx="8229600" cy="4572000"/>
          </a:xfrm>
        </p:spPr>
        <p:txBody>
          <a:bodyPr rIns="132080"/>
          <a:lstStyle/>
          <a:p>
            <a:pPr marL="487363"/>
            <a:r>
              <a:rPr lang="en-US" smtClean="0"/>
              <a:t>Population is the whole group that the researchers are studying.</a:t>
            </a:r>
          </a:p>
          <a:p>
            <a:pPr marL="487363"/>
            <a:r>
              <a:rPr lang="en-US" smtClean="0"/>
              <a:t>The sample is the subset of the overall population that is included in the study.</a:t>
            </a:r>
          </a:p>
          <a:p>
            <a:pPr marL="1144588" lvl="2"/>
            <a:r>
              <a:rPr lang="en-US" smtClean="0"/>
              <a:t>Focus on acquiring subjects who match the population of interest as closely as possible.</a:t>
            </a:r>
          </a:p>
          <a:p>
            <a:pPr marL="1144588" lvl="2"/>
            <a:r>
              <a:rPr lang="en-US" smtClean="0"/>
              <a:t>Accomplish this goal by finding a way to prevent sample from being limited.</a:t>
            </a:r>
          </a:p>
          <a:p>
            <a:pPr marL="0" lvl="1" indent="0">
              <a:buFont typeface="Verdana" pitchFamily="34" charset="0"/>
              <a:buNone/>
            </a:pPr>
            <a:endParaRPr lang="en-US" smtClean="0"/>
          </a:p>
          <a:p>
            <a:pPr marL="487363" algn="r">
              <a:buFont typeface="Wingdings 2" pitchFamily="18" charset="2"/>
              <a:buNone/>
            </a:pPr>
            <a:r>
              <a:rPr lang="en-US" sz="1900" smtClean="0"/>
              <a:t>(Macnee &amp; McCabe, 2008, p. 116 &amp; 123).</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bwMode="auto">
          <a:xfrm>
            <a:off x="4791075" y="6480175"/>
            <a:ext cx="2133600" cy="301625"/>
          </a:xfrm>
          <a:noFill/>
          <a:ln>
            <a:miter lim="800000"/>
            <a:headEnd/>
            <a:tailEnd/>
          </a:ln>
        </p:spPr>
        <p:txBody>
          <a:bodyPr/>
          <a:lstStyle/>
          <a:p>
            <a:pPr algn="l"/>
            <a:fld id="{7D62E674-2099-41C7-AADA-7CAE4E79B7B2}" type="slidenum">
              <a:rPr lang="en-US" sz="1000"/>
              <a:pPr algn="l"/>
              <a:t>11</a:t>
            </a:fld>
            <a:endParaRPr lang="en-US" sz="1000"/>
          </a:p>
        </p:txBody>
      </p:sp>
      <p:grpSp>
        <p:nvGrpSpPr>
          <p:cNvPr id="18435" name="Group 1"/>
          <p:cNvGrpSpPr>
            <a:grpSpLocks/>
          </p:cNvGrpSpPr>
          <p:nvPr/>
        </p:nvGrpSpPr>
        <p:grpSpPr bwMode="auto">
          <a:xfrm>
            <a:off x="6350" y="14288"/>
            <a:ext cx="9131300" cy="6837362"/>
            <a:chOff x="0" y="0"/>
            <a:chExt cx="5752" cy="4307"/>
          </a:xfrm>
        </p:grpSpPr>
        <p:sp>
          <p:nvSpPr>
            <p:cNvPr id="18441" name="AutoShape 2"/>
            <p:cNvSpPr>
              <a:spLocks/>
            </p:cNvSpPr>
            <p:nvPr/>
          </p:nvSpPr>
          <p:spPr bwMode="auto">
            <a:xfrm>
              <a:off x="0" y="0"/>
              <a:ext cx="5752" cy="4307"/>
            </a:xfrm>
            <a:prstGeom prst="rtTriangle">
              <a:avLst/>
            </a:prstGeom>
            <a:gradFill rotWithShape="0">
              <a:gsLst>
                <a:gs pos="0">
                  <a:srgbClr val="D2D2D2">
                    <a:alpha val="9998"/>
                  </a:srgbClr>
                </a:gs>
                <a:gs pos="100000">
                  <a:srgbClr val="D2D2D2">
                    <a:alpha val="998"/>
                  </a:srgbClr>
                </a:gs>
              </a:gsLst>
              <a:lin ang="18780000" scaled="1"/>
            </a:gradFill>
            <a:ln w="38100">
              <a:noFill/>
              <a:miter lim="800000"/>
              <a:headEnd/>
              <a:tailEnd/>
            </a:ln>
          </p:spPr>
          <p:txBody>
            <a:bodyPr lIns="0" tIns="0" rIns="0" bIns="0"/>
            <a:lstStyle/>
            <a:p>
              <a:endParaRPr lang="en-US"/>
            </a:p>
          </p:txBody>
        </p:sp>
        <p:sp>
          <p:nvSpPr>
            <p:cNvPr id="18442" name="Rectangle 3"/>
            <p:cNvSpPr>
              <a:spLocks/>
            </p:cNvSpPr>
            <p:nvPr/>
          </p:nvSpPr>
          <p:spPr bwMode="auto">
            <a:xfrm>
              <a:off x="479" y="2512"/>
              <a:ext cx="2876" cy="1436"/>
            </a:xfrm>
            <a:prstGeom prst="rect">
              <a:avLst/>
            </a:prstGeom>
            <a:noFill/>
            <a:ln w="12700">
              <a:noFill/>
              <a:miter lim="800000"/>
              <a:headEnd/>
              <a:tailEnd/>
            </a:ln>
          </p:spPr>
          <p:txBody>
            <a:bodyPr lIns="0" tIns="0" rIns="0" bIns="0"/>
            <a:lstStyle/>
            <a:p>
              <a:endParaRPr lang="en-US"/>
            </a:p>
          </p:txBody>
        </p:sp>
      </p:grpSp>
      <p:sp>
        <p:nvSpPr>
          <p:cNvPr id="18436" name="Line 4"/>
          <p:cNvSpPr>
            <a:spLocks noChangeShapeType="1"/>
          </p:cNvSpPr>
          <p:nvPr/>
        </p:nvSpPr>
        <p:spPr bwMode="auto">
          <a:xfrm>
            <a:off x="0" y="6350"/>
            <a:ext cx="9136063" cy="6845300"/>
          </a:xfrm>
          <a:prstGeom prst="line">
            <a:avLst/>
          </a:prstGeom>
          <a:noFill/>
          <a:ln w="12700">
            <a:solidFill>
              <a:srgbClr val="BFBFBF">
                <a:alpha val="34901"/>
              </a:srgbClr>
            </a:solidFill>
            <a:round/>
            <a:headEnd/>
            <a:tailEnd/>
          </a:ln>
        </p:spPr>
        <p:txBody>
          <a:bodyPr/>
          <a:lstStyle/>
          <a:p>
            <a:endParaRPr lang="en-US"/>
          </a:p>
        </p:txBody>
      </p:sp>
      <p:sp>
        <p:nvSpPr>
          <p:cNvPr id="18437" name="Line 5"/>
          <p:cNvSpPr>
            <a:spLocks noChangeShapeType="1"/>
          </p:cNvSpPr>
          <p:nvPr/>
        </p:nvSpPr>
        <p:spPr bwMode="auto">
          <a:xfrm flipH="1">
            <a:off x="6469063" y="4948238"/>
            <a:ext cx="2673350" cy="1900237"/>
          </a:xfrm>
          <a:prstGeom prst="line">
            <a:avLst/>
          </a:prstGeom>
          <a:noFill/>
          <a:ln w="12700">
            <a:solidFill>
              <a:srgbClr val="C6C6C6">
                <a:alpha val="45097"/>
              </a:srgbClr>
            </a:solidFill>
            <a:round/>
            <a:headEnd/>
            <a:tailEnd/>
          </a:ln>
        </p:spPr>
        <p:txBody>
          <a:bodyPr/>
          <a:lstStyle/>
          <a:p>
            <a:endParaRPr lang="en-US"/>
          </a:p>
        </p:txBody>
      </p:sp>
      <p:sp>
        <p:nvSpPr>
          <p:cNvPr id="21510" name="Rectangle 6"/>
          <p:cNvSpPr>
            <a:spLocks noGrp="1" noChangeArrowheads="1"/>
          </p:cNvSpPr>
          <p:nvPr>
            <p:ph type="title"/>
          </p:nvPr>
        </p:nvSpPr>
        <p:spPr/>
        <p:txBody>
          <a:bodyPr rIns="132080"/>
          <a:lstStyle/>
          <a:p>
            <a:pPr marL="523875" algn="ctr">
              <a:defRPr/>
            </a:pPr>
            <a:r>
              <a:rPr lang="en-US"/>
              <a:t>Collect &amp; Analyze Data</a:t>
            </a:r>
          </a:p>
        </p:txBody>
      </p:sp>
      <p:sp>
        <p:nvSpPr>
          <p:cNvPr id="18439" name="Rectangle 7"/>
          <p:cNvSpPr>
            <a:spLocks noGrp="1" noChangeArrowheads="1"/>
          </p:cNvSpPr>
          <p:nvPr>
            <p:ph type="body" idx="1"/>
          </p:nvPr>
        </p:nvSpPr>
        <p:spPr>
          <a:xfrm>
            <a:off x="457200" y="1882775"/>
            <a:ext cx="8229600" cy="4572000"/>
          </a:xfrm>
        </p:spPr>
        <p:txBody>
          <a:bodyPr rIns="132080"/>
          <a:lstStyle/>
          <a:p>
            <a:pPr marL="487363"/>
            <a:r>
              <a:rPr lang="en-US" sz="2400" dirty="0" smtClean="0"/>
              <a:t>Describes how each variable was measured and </a:t>
            </a:r>
            <a:r>
              <a:rPr lang="en-US" sz="2400" b="1" u="sng" dirty="0" smtClean="0"/>
              <a:t>identify </a:t>
            </a:r>
            <a:r>
              <a:rPr lang="en-US" sz="2400" dirty="0" smtClean="0"/>
              <a:t>each variable.</a:t>
            </a:r>
          </a:p>
          <a:p>
            <a:pPr marL="487363"/>
            <a:r>
              <a:rPr lang="en-US" sz="2400" dirty="0" smtClean="0"/>
              <a:t>Aim to measure the variables of interest clearly, specifically, and accurately.</a:t>
            </a:r>
          </a:p>
          <a:p>
            <a:pPr marL="487363"/>
            <a:r>
              <a:rPr lang="en-US" sz="2400" dirty="0" smtClean="0"/>
              <a:t>Measure variables numerically to be statistically described and analyzed.</a:t>
            </a:r>
          </a:p>
          <a:p>
            <a:pPr marL="487363"/>
            <a:r>
              <a:rPr lang="en-US" sz="2400" dirty="0" smtClean="0"/>
              <a:t>Data Collection variables include: physiologic measurements, chemical laboratory tests, systemic observations, &amp; written measures. They contain define questions, questionnaires, and/or scales.</a:t>
            </a:r>
          </a:p>
          <a:p>
            <a:pPr marL="487363">
              <a:buFont typeface="Wingdings 2" pitchFamily="18" charset="2"/>
              <a:buNone/>
            </a:pPr>
            <a:endParaRPr lang="en-US" sz="2400" dirty="0" smtClean="0"/>
          </a:p>
          <a:p>
            <a:pPr marL="487363" algn="r">
              <a:buFont typeface="Wingdings 2" pitchFamily="18" charset="2"/>
              <a:buNone/>
            </a:pPr>
            <a:r>
              <a:rPr lang="en-US" sz="1900" dirty="0" smtClean="0"/>
              <a:t>(</a:t>
            </a:r>
            <a:r>
              <a:rPr lang="en-US" sz="1900" dirty="0" err="1" smtClean="0"/>
              <a:t>Macnee</a:t>
            </a:r>
            <a:r>
              <a:rPr lang="en-US" sz="1900" dirty="0" smtClean="0"/>
              <a:t> &amp; McCabe, 2008, p. 162,173-174).</a:t>
            </a:r>
          </a:p>
        </p:txBody>
      </p:sp>
      <p:sp>
        <p:nvSpPr>
          <p:cNvPr id="18440" name="Text Box 8"/>
          <p:cNvSpPr txBox="1">
            <a:spLocks noChangeArrowheads="1"/>
          </p:cNvSpPr>
          <p:nvPr/>
        </p:nvSpPr>
        <p:spPr bwMode="auto">
          <a:xfrm>
            <a:off x="7699375" y="6503988"/>
            <a:ext cx="282575" cy="279400"/>
          </a:xfrm>
          <a:prstGeom prst="rect">
            <a:avLst/>
          </a:prstGeom>
          <a:noFill/>
          <a:ln w="12700">
            <a:noFill/>
            <a:miter lim="800000"/>
            <a:headEnd/>
            <a:tailEnd/>
          </a:ln>
        </p:spPr>
        <p:txBody>
          <a:bodyPr wrap="none" anchor="b"/>
          <a:lstStyle/>
          <a:p>
            <a:pPr algn="ctr"/>
            <a:endParaRPr lang="en-US" sz="1200">
              <a:cs typeface="Arial"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Concepts Relevant to Quantitative Research (Cont.)</a:t>
            </a:r>
            <a:endParaRPr lang="en-US" dirty="0"/>
          </a:p>
        </p:txBody>
      </p:sp>
      <p:sp>
        <p:nvSpPr>
          <p:cNvPr id="19459" name="Content Placeholder 2"/>
          <p:cNvSpPr>
            <a:spLocks noGrp="1"/>
          </p:cNvSpPr>
          <p:nvPr>
            <p:ph idx="1"/>
          </p:nvPr>
        </p:nvSpPr>
        <p:spPr>
          <a:xfrm>
            <a:off x="457200" y="2133600"/>
            <a:ext cx="8229600" cy="4525963"/>
          </a:xfrm>
        </p:spPr>
        <p:txBody>
          <a:bodyPr/>
          <a:lstStyle/>
          <a:p>
            <a:r>
              <a:rPr lang="en-US" dirty="0" smtClean="0"/>
              <a:t>Dependent Variables</a:t>
            </a:r>
          </a:p>
          <a:p>
            <a:pPr lvl="1"/>
            <a:r>
              <a:rPr lang="en-US" dirty="0" smtClean="0"/>
              <a:t>These are the outcomes the researcher wants to explain.</a:t>
            </a:r>
          </a:p>
          <a:p>
            <a:r>
              <a:rPr lang="en-US" dirty="0" smtClean="0"/>
              <a:t>Independent Variables</a:t>
            </a:r>
          </a:p>
          <a:p>
            <a:pPr lvl="1"/>
            <a:r>
              <a:rPr lang="en-US" dirty="0" smtClean="0"/>
              <a:t>These are used to create an effect on the dependent variable by manipulation.</a:t>
            </a:r>
          </a:p>
          <a:p>
            <a:pPr lvl="1">
              <a:buFont typeface="Verdana" pitchFamily="34" charset="0"/>
              <a:buNone/>
            </a:pPr>
            <a:endParaRPr lang="en-US" dirty="0" smtClean="0"/>
          </a:p>
          <a:p>
            <a:pPr lvl="1">
              <a:buFont typeface="Verdana" pitchFamily="34" charset="0"/>
              <a:buNone/>
            </a:pPr>
            <a:endParaRPr lang="en-US" dirty="0" smtClean="0"/>
          </a:p>
          <a:p>
            <a:pPr lvl="1" algn="r">
              <a:buFont typeface="Verdana" pitchFamily="34" charset="0"/>
              <a:buNone/>
            </a:pPr>
            <a:r>
              <a:rPr lang="en-US" dirty="0" smtClean="0"/>
              <a:t>(</a:t>
            </a:r>
            <a:r>
              <a:rPr lang="en-US" b="1" u="sng" dirty="0" smtClean="0"/>
              <a:t>Burns, N. &amp; Grove, S.K., 2007)</a:t>
            </a:r>
          </a:p>
          <a:p>
            <a:pPr lvl="1" algn="r">
              <a:buFont typeface="Verdana" pitchFamily="34" charset="0"/>
              <a:buNone/>
            </a:pPr>
            <a:endParaRPr lang="en-US" dirty="0" smtClean="0"/>
          </a:p>
          <a:p>
            <a:pPr lvl="1"/>
            <a:endParaRPr lang="en-US" dirty="0" smtClean="0"/>
          </a:p>
          <a:p>
            <a:pPr lvl="1" algn="r">
              <a:buFont typeface="Verdana" pitchFamily="34" charset="0"/>
              <a:buNone/>
            </a:pP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Steps of the Quantitative Research Process</a:t>
            </a:r>
            <a:endParaRPr lang="en-US" dirty="0"/>
          </a:p>
        </p:txBody>
      </p:sp>
      <p:sp>
        <p:nvSpPr>
          <p:cNvPr id="3" name="Content Placeholder 2"/>
          <p:cNvSpPr>
            <a:spLocks noGrp="1"/>
          </p:cNvSpPr>
          <p:nvPr>
            <p:ph idx="1"/>
          </p:nvPr>
        </p:nvSpPr>
        <p:spPr>
          <a:xfrm>
            <a:off x="457200" y="1882775"/>
            <a:ext cx="8229600" cy="4572000"/>
          </a:xfrm>
        </p:spPr>
        <p:txBody>
          <a:bodyPr>
            <a:normAutofit/>
          </a:bodyPr>
          <a:lstStyle/>
          <a:p>
            <a:pPr>
              <a:lnSpc>
                <a:spcPct val="90000"/>
              </a:lnSpc>
            </a:pPr>
            <a:r>
              <a:rPr lang="en-US" dirty="0" smtClean="0"/>
              <a:t>Formulate problem:</a:t>
            </a:r>
          </a:p>
          <a:p>
            <a:pPr lvl="1">
              <a:lnSpc>
                <a:spcPct val="90000"/>
              </a:lnSpc>
            </a:pPr>
            <a:r>
              <a:rPr lang="en-US" dirty="0" smtClean="0"/>
              <a:t>This addresses an area that requires further investigation.</a:t>
            </a:r>
          </a:p>
          <a:p>
            <a:pPr>
              <a:lnSpc>
                <a:spcPct val="90000"/>
              </a:lnSpc>
            </a:pPr>
            <a:r>
              <a:rPr lang="en-US" dirty="0" smtClean="0"/>
              <a:t>Problem-solving process:</a:t>
            </a:r>
          </a:p>
          <a:p>
            <a:pPr lvl="1">
              <a:lnSpc>
                <a:spcPct val="90000"/>
              </a:lnSpc>
            </a:pPr>
            <a:r>
              <a:rPr lang="en-US" dirty="0" smtClean="0"/>
              <a:t>Data Collection</a:t>
            </a:r>
          </a:p>
          <a:p>
            <a:pPr lvl="1">
              <a:lnSpc>
                <a:spcPct val="90000"/>
              </a:lnSpc>
            </a:pPr>
            <a:r>
              <a:rPr lang="en-US" dirty="0" smtClean="0"/>
              <a:t>Problem Definition</a:t>
            </a:r>
          </a:p>
          <a:p>
            <a:pPr lvl="1">
              <a:lnSpc>
                <a:spcPct val="90000"/>
              </a:lnSpc>
            </a:pPr>
            <a:r>
              <a:rPr lang="en-US" dirty="0" smtClean="0"/>
              <a:t>Plan</a:t>
            </a:r>
          </a:p>
          <a:p>
            <a:pPr lvl="1">
              <a:lnSpc>
                <a:spcPct val="90000"/>
              </a:lnSpc>
            </a:pPr>
            <a:r>
              <a:rPr lang="en-US" dirty="0" smtClean="0"/>
              <a:t>Implementation</a:t>
            </a:r>
          </a:p>
          <a:p>
            <a:pPr lvl="1">
              <a:lnSpc>
                <a:spcPct val="90000"/>
              </a:lnSpc>
            </a:pPr>
            <a:r>
              <a:rPr lang="en-US" dirty="0" smtClean="0"/>
              <a:t>Evaluate and Revise</a:t>
            </a:r>
          </a:p>
          <a:p>
            <a:pPr lvl="1" algn="r">
              <a:lnSpc>
                <a:spcPct val="90000"/>
              </a:lnSpc>
              <a:buFont typeface="Verdana" pitchFamily="34" charset="0"/>
              <a:buNone/>
            </a:pPr>
            <a:r>
              <a:rPr lang="en-US" b="1" u="sng" dirty="0" smtClean="0"/>
              <a:t>(Burns, N. &amp; Grove, S.K., 2007)</a:t>
            </a:r>
          </a:p>
          <a:p>
            <a:pPr lvl="1" algn="r">
              <a:lnSpc>
                <a:spcPct val="90000"/>
              </a:lnSpc>
              <a:buFont typeface="Verdana" pitchFamily="34" charset="0"/>
              <a:buNone/>
            </a:pPr>
            <a:endParaRPr lang="en-US" dirty="0" smtClean="0"/>
          </a:p>
          <a:p>
            <a:pPr lvl="1" algn="r">
              <a:lnSpc>
                <a:spcPct val="90000"/>
              </a:lnSpc>
              <a:buFont typeface="Verdana" pitchFamily="34" charset="0"/>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pPr>
              <a:defRPr/>
            </a:pPr>
            <a:r>
              <a:rPr lang="en-US" dirty="0" smtClean="0"/>
              <a:t>Steps of the Quantitative Research Process (Cont.)</a:t>
            </a:r>
            <a:endParaRPr lang="en-US" dirty="0"/>
          </a:p>
        </p:txBody>
      </p:sp>
      <p:sp>
        <p:nvSpPr>
          <p:cNvPr id="3" name="Content Placeholder 2"/>
          <p:cNvSpPr>
            <a:spLocks noGrp="1"/>
          </p:cNvSpPr>
          <p:nvPr>
            <p:ph idx="1"/>
          </p:nvPr>
        </p:nvSpPr>
        <p:spPr>
          <a:xfrm>
            <a:off x="533400" y="1600200"/>
            <a:ext cx="8229600" cy="4525963"/>
          </a:xfrm>
        </p:spPr>
        <p:txBody>
          <a:bodyPr>
            <a:normAutofit/>
          </a:bodyPr>
          <a:lstStyle/>
          <a:p>
            <a:pPr>
              <a:lnSpc>
                <a:spcPct val="80000"/>
              </a:lnSpc>
            </a:pPr>
            <a:r>
              <a:rPr lang="en-US" sz="2500" dirty="0" smtClean="0"/>
              <a:t>Review Literature:</a:t>
            </a:r>
          </a:p>
          <a:p>
            <a:pPr lvl="1">
              <a:lnSpc>
                <a:spcPct val="80000"/>
              </a:lnSpc>
            </a:pPr>
            <a:r>
              <a:rPr lang="en-US" sz="2100" dirty="0" smtClean="0"/>
              <a:t>Researchers do this to find what </a:t>
            </a:r>
            <a:r>
              <a:rPr lang="en-US" sz="2100" b="1" u="sng" dirty="0" smtClean="0"/>
              <a:t>is know </a:t>
            </a:r>
            <a:r>
              <a:rPr lang="en-US" sz="2100" dirty="0" smtClean="0"/>
              <a:t>and not known about a specific problem.</a:t>
            </a:r>
          </a:p>
          <a:p>
            <a:pPr lvl="1">
              <a:lnSpc>
                <a:spcPct val="80000"/>
              </a:lnSpc>
            </a:pPr>
            <a:r>
              <a:rPr lang="en-US" sz="2100" dirty="0" smtClean="0"/>
              <a:t>This indicates whether adequate knowledge exists to makes changes in practice.</a:t>
            </a:r>
          </a:p>
          <a:p>
            <a:pPr>
              <a:lnSpc>
                <a:spcPct val="80000"/>
              </a:lnSpc>
            </a:pPr>
            <a:r>
              <a:rPr lang="en-US" sz="2500" dirty="0" smtClean="0"/>
              <a:t>Locating Relevant Literature:</a:t>
            </a:r>
          </a:p>
          <a:p>
            <a:pPr lvl="1">
              <a:lnSpc>
                <a:spcPct val="80000"/>
              </a:lnSpc>
            </a:pPr>
            <a:r>
              <a:rPr lang="en-US" sz="2100" dirty="0" smtClean="0"/>
              <a:t>Performing Complex Searches</a:t>
            </a:r>
          </a:p>
          <a:p>
            <a:pPr lvl="1">
              <a:lnSpc>
                <a:spcPct val="80000"/>
              </a:lnSpc>
            </a:pPr>
            <a:r>
              <a:rPr lang="en-US" sz="2100" dirty="0" smtClean="0"/>
              <a:t>Limiting the Search</a:t>
            </a:r>
          </a:p>
          <a:p>
            <a:pPr lvl="1">
              <a:lnSpc>
                <a:spcPct val="80000"/>
              </a:lnSpc>
            </a:pPr>
            <a:r>
              <a:rPr lang="en-US" sz="2100" dirty="0" smtClean="0"/>
              <a:t>Selecting Search Fields</a:t>
            </a:r>
          </a:p>
          <a:p>
            <a:pPr lvl="1">
              <a:lnSpc>
                <a:spcPct val="80000"/>
              </a:lnSpc>
            </a:pPr>
            <a:r>
              <a:rPr lang="en-US" sz="2100" dirty="0" smtClean="0"/>
              <a:t>Linking</a:t>
            </a:r>
          </a:p>
          <a:p>
            <a:pPr lvl="1">
              <a:lnSpc>
                <a:spcPct val="80000"/>
              </a:lnSpc>
            </a:pPr>
            <a:r>
              <a:rPr lang="en-US" sz="2100" dirty="0" smtClean="0"/>
              <a:t>Searching Electronic Journals and the World Wide Web</a:t>
            </a:r>
          </a:p>
          <a:p>
            <a:pPr lvl="1">
              <a:lnSpc>
                <a:spcPct val="80000"/>
              </a:lnSpc>
              <a:buFont typeface="Verdana" pitchFamily="34" charset="0"/>
              <a:buNone/>
            </a:pPr>
            <a:endParaRPr lang="en-US" sz="1800" dirty="0" smtClean="0"/>
          </a:p>
          <a:p>
            <a:pPr lvl="1" algn="r">
              <a:lnSpc>
                <a:spcPct val="80000"/>
              </a:lnSpc>
              <a:buFont typeface="Verdana" pitchFamily="34" charset="0"/>
              <a:buNone/>
            </a:pPr>
            <a:r>
              <a:rPr lang="en-US" sz="1800" b="1" u="sng" dirty="0" smtClean="0"/>
              <a:t>(Burns, N. &amp; Grove, S.K., 2007)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a:solidFill>
                  <a:schemeClr val="accent1">
                    <a:tint val="83000"/>
                    <a:satMod val="150000"/>
                  </a:schemeClr>
                </a:solidFill>
              </a:rPr>
              <a:t>D</a:t>
            </a:r>
            <a:r>
              <a:rPr lang="en-US" dirty="0" smtClean="0">
                <a:solidFill>
                  <a:schemeClr val="accent1">
                    <a:tint val="83000"/>
                    <a:satMod val="150000"/>
                  </a:schemeClr>
                </a:solidFill>
              </a:rPr>
              <a:t>isseminate </a:t>
            </a:r>
            <a:r>
              <a:rPr lang="en-US" dirty="0">
                <a:solidFill>
                  <a:schemeClr val="accent1">
                    <a:tint val="83000"/>
                    <a:satMod val="150000"/>
                  </a:schemeClr>
                </a:solidFill>
              </a:rPr>
              <a:t>F</a:t>
            </a:r>
            <a:r>
              <a:rPr lang="en-US" dirty="0" smtClean="0">
                <a:solidFill>
                  <a:schemeClr val="accent1">
                    <a:tint val="83000"/>
                    <a:satMod val="150000"/>
                  </a:schemeClr>
                </a:solidFill>
              </a:rPr>
              <a:t>indings</a:t>
            </a:r>
            <a:endParaRPr lang="en-US" dirty="0">
              <a:solidFill>
                <a:schemeClr val="accent1">
                  <a:tint val="83000"/>
                  <a:satMod val="150000"/>
                </a:schemeClr>
              </a:solidFill>
            </a:endParaRPr>
          </a:p>
        </p:txBody>
      </p:sp>
      <p:sp>
        <p:nvSpPr>
          <p:cNvPr id="22531" name="Content Placeholder 2"/>
          <p:cNvSpPr>
            <a:spLocks noGrp="1"/>
          </p:cNvSpPr>
          <p:nvPr>
            <p:ph idx="1"/>
          </p:nvPr>
        </p:nvSpPr>
        <p:spPr>
          <a:xfrm>
            <a:off x="457200" y="1882775"/>
            <a:ext cx="8229600" cy="4572000"/>
          </a:xfrm>
        </p:spPr>
        <p:txBody>
          <a:bodyPr/>
          <a:lstStyle/>
          <a:p>
            <a:pPr eaLnBrk="1" hangingPunct="1"/>
            <a:r>
              <a:rPr lang="en-US" smtClean="0"/>
              <a:t>Dissemination of research findings refers to the spreading of knowledge and is an essential step in the research process </a:t>
            </a:r>
          </a:p>
          <a:p>
            <a:pPr eaLnBrk="1" hangingPunct="1"/>
            <a:r>
              <a:rPr lang="en-US" smtClean="0"/>
              <a:t>Ways to disseminate </a:t>
            </a:r>
          </a:p>
          <a:p>
            <a:pPr lvl="1" eaLnBrk="1" hangingPunct="1"/>
            <a:r>
              <a:rPr lang="en-US" smtClean="0"/>
              <a:t>A report of the research </a:t>
            </a:r>
          </a:p>
          <a:p>
            <a:pPr lvl="1" eaLnBrk="1" hangingPunct="1"/>
            <a:r>
              <a:rPr lang="en-US" smtClean="0"/>
              <a:t>Verbal report</a:t>
            </a:r>
          </a:p>
          <a:p>
            <a:pPr lvl="1" eaLnBrk="1" hangingPunct="1"/>
            <a:r>
              <a:rPr lang="en-US" smtClean="0"/>
              <a:t>Published journals</a:t>
            </a:r>
          </a:p>
          <a:p>
            <a:pPr lvl="1" eaLnBrk="1" hangingPunct="1"/>
            <a:r>
              <a:rPr lang="en-US" smtClean="0"/>
              <a:t>Lay press, television, or other media</a:t>
            </a:r>
          </a:p>
          <a:p>
            <a:pPr algn="r" eaLnBrk="1" hangingPunct="1">
              <a:lnSpc>
                <a:spcPct val="80000"/>
              </a:lnSpc>
              <a:buFont typeface="Wingdings 2" pitchFamily="18" charset="2"/>
              <a:buNone/>
            </a:pPr>
            <a:r>
              <a:rPr lang="en-US" sz="2000" smtClean="0">
                <a:cs typeface="Arial" charset="0"/>
              </a:rPr>
              <a:t>(Macnee &amp; McCabe, 2008, p. 261).</a:t>
            </a:r>
          </a:p>
          <a:p>
            <a:pPr lvl="1" algn="r" eaLnBrk="1" hangingPunct="1">
              <a:buFont typeface="Verdana" pitchFamily="34" charset="0"/>
              <a:buNone/>
            </a:pP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286000"/>
            <a:ext cx="8229600" cy="1399032"/>
          </a:xfrm>
        </p:spPr>
        <p:txBody>
          <a:bodyPr/>
          <a:lstStyle/>
          <a:p>
            <a:pPr marL="484632" indent="0" algn="ctr" eaLnBrk="1" fontAlgn="auto" hangingPunct="1">
              <a:spcAft>
                <a:spcPts val="0"/>
              </a:spcAft>
              <a:defRPr/>
            </a:pPr>
            <a:r>
              <a:rPr lang="en-US" dirty="0" smtClean="0">
                <a:solidFill>
                  <a:schemeClr val="accent1">
                    <a:tint val="83000"/>
                    <a:satMod val="150000"/>
                  </a:schemeClr>
                </a:solidFill>
              </a:rPr>
              <a:t>Types of Quantitative Research Designs </a:t>
            </a:r>
            <a:endParaRPr lang="en-US" dirty="0">
              <a:solidFill>
                <a:schemeClr val="accent1">
                  <a:tint val="83000"/>
                  <a:satMod val="15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smtClean="0">
                <a:solidFill>
                  <a:schemeClr val="accent1">
                    <a:tint val="83000"/>
                    <a:satMod val="150000"/>
                  </a:schemeClr>
                </a:solidFill>
              </a:rPr>
              <a:t>Descriptive Design</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85000" lnSpcReduction="20000"/>
          </a:bodyPr>
          <a:lstStyle/>
          <a:p>
            <a:pPr marL="448056" indent="-384048" eaLnBrk="1" fontAlgn="auto" hangingPunct="1">
              <a:spcAft>
                <a:spcPts val="0"/>
              </a:spcAft>
              <a:buFont typeface="Wingdings 2"/>
              <a:buChar char=""/>
              <a:defRPr/>
            </a:pPr>
            <a:r>
              <a:rPr lang="en-US" dirty="0" smtClean="0"/>
              <a:t>The function is to portray some phenomenon of interest </a:t>
            </a:r>
          </a:p>
          <a:p>
            <a:pPr marL="448056" indent="-384048" eaLnBrk="1" fontAlgn="auto" hangingPunct="1">
              <a:spcAft>
                <a:spcPts val="0"/>
              </a:spcAft>
              <a:buFont typeface="Wingdings 2"/>
              <a:buChar char=""/>
              <a:defRPr/>
            </a:pPr>
            <a:r>
              <a:rPr lang="en-US" dirty="0" smtClean="0"/>
              <a:t>Used to answer research questions that seek to describe</a:t>
            </a:r>
          </a:p>
          <a:p>
            <a:pPr marL="448056" indent="-384048" eaLnBrk="1" fontAlgn="auto" hangingPunct="1">
              <a:spcAft>
                <a:spcPts val="0"/>
              </a:spcAft>
              <a:buFont typeface="Wingdings 2"/>
              <a:buChar char=""/>
              <a:defRPr/>
            </a:pPr>
            <a:r>
              <a:rPr lang="en-US" dirty="0" smtClean="0"/>
              <a:t>Exerting control through the quality of the measurement</a:t>
            </a:r>
          </a:p>
          <a:p>
            <a:pPr marL="448056" indent="-384048" eaLnBrk="1" fontAlgn="auto" hangingPunct="1">
              <a:spcAft>
                <a:spcPts val="0"/>
              </a:spcAft>
              <a:buFont typeface="Wingdings 2"/>
              <a:buChar char=""/>
              <a:defRPr/>
            </a:pPr>
            <a:r>
              <a:rPr lang="en-US" dirty="0" smtClean="0"/>
              <a:t>An example would be if a nurse is trying to convince the hospital to switch to a different medication, then the one they are currently using. They would have to perform descriptive design to research the data about this medication.</a:t>
            </a:r>
          </a:p>
          <a:p>
            <a:pPr marL="448056" indent="-384048" algn="r" eaLnBrk="1" fontAlgn="auto" hangingPunct="1">
              <a:lnSpc>
                <a:spcPct val="80000"/>
              </a:lnSpc>
              <a:spcAft>
                <a:spcPts val="0"/>
              </a:spcAft>
              <a:buClr>
                <a:srgbClr val="FF388C"/>
              </a:buClr>
              <a:buFont typeface="Wingdings 2"/>
              <a:buNone/>
              <a:defRPr/>
            </a:pPr>
            <a:r>
              <a:rPr lang="en-US" sz="2000" dirty="0" smtClean="0">
                <a:solidFill>
                  <a:prstClr val="white"/>
                </a:solidFill>
                <a:cs typeface="Arial" charset="0"/>
              </a:rPr>
              <a:t>(</a:t>
            </a:r>
            <a:r>
              <a:rPr lang="en-US" sz="2000" dirty="0" err="1" smtClean="0">
                <a:solidFill>
                  <a:prstClr val="white"/>
                </a:solidFill>
                <a:cs typeface="Arial" charset="0"/>
              </a:rPr>
              <a:t>Macnee</a:t>
            </a:r>
            <a:r>
              <a:rPr lang="en-US" sz="2000" dirty="0" smtClean="0">
                <a:solidFill>
                  <a:prstClr val="white"/>
                </a:solidFill>
                <a:cs typeface="Arial" charset="0"/>
              </a:rPr>
              <a:t> &amp; McCabe, 2008, p. 213-214)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err="1" smtClean="0">
                <a:solidFill>
                  <a:schemeClr val="accent1">
                    <a:tint val="83000"/>
                    <a:satMod val="150000"/>
                  </a:schemeClr>
                </a:solidFill>
              </a:rPr>
              <a:t>Correlational</a:t>
            </a:r>
            <a:r>
              <a:rPr lang="en-US" dirty="0" smtClean="0">
                <a:solidFill>
                  <a:schemeClr val="accent1">
                    <a:tint val="83000"/>
                    <a:satMod val="150000"/>
                  </a:schemeClr>
                </a:solidFill>
              </a:rPr>
              <a:t> Studies</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a:bodyPr>
          <a:lstStyle/>
          <a:p>
            <a:pPr eaLnBrk="1" hangingPunct="1">
              <a:lnSpc>
                <a:spcPct val="90000"/>
              </a:lnSpc>
            </a:pPr>
            <a:r>
              <a:rPr lang="en-US" sz="2600" smtClean="0"/>
              <a:t>Function to describe or identify inter-relationships among factors or interest</a:t>
            </a:r>
          </a:p>
          <a:p>
            <a:pPr eaLnBrk="1" hangingPunct="1">
              <a:lnSpc>
                <a:spcPct val="90000"/>
              </a:lnSpc>
            </a:pPr>
            <a:r>
              <a:rPr lang="en-US" sz="2600" smtClean="0"/>
              <a:t>Are used to answer research questions that seek to link or connect </a:t>
            </a:r>
          </a:p>
          <a:p>
            <a:pPr eaLnBrk="1" hangingPunct="1">
              <a:lnSpc>
                <a:spcPct val="90000"/>
              </a:lnSpc>
            </a:pPr>
            <a:r>
              <a:rPr lang="en-US" sz="2600" smtClean="0"/>
              <a:t>Exerting control through the quality of the measurement</a:t>
            </a:r>
          </a:p>
          <a:p>
            <a:pPr eaLnBrk="1" hangingPunct="1">
              <a:lnSpc>
                <a:spcPct val="90000"/>
              </a:lnSpc>
            </a:pPr>
            <a:r>
              <a:rPr lang="en-US" sz="2600" smtClean="0"/>
              <a:t>An example is when a nurse has a patient fill out a survey of their view on the effectiveness of their treatment and then have them fill out a survey of their satisfaction of their stay/visit to the hospital/clinic</a:t>
            </a:r>
          </a:p>
          <a:p>
            <a:pPr algn="r" eaLnBrk="1" hangingPunct="1">
              <a:lnSpc>
                <a:spcPct val="70000"/>
              </a:lnSpc>
              <a:buClr>
                <a:srgbClr val="FF388C"/>
              </a:buClr>
              <a:buFont typeface="Wingdings 2" pitchFamily="18" charset="2"/>
              <a:buNone/>
            </a:pPr>
            <a:r>
              <a:rPr lang="en-US" sz="1700" smtClean="0">
                <a:solidFill>
                  <a:srgbClr val="FFFFFF"/>
                </a:solidFill>
                <a:cs typeface="Arial" charset="0"/>
              </a:rPr>
              <a:t>(Macnee &amp; McCabe, 2008, p. 213-214).</a:t>
            </a:r>
          </a:p>
          <a:p>
            <a:pPr algn="r" eaLnBrk="1" hangingPunct="1">
              <a:lnSpc>
                <a:spcPct val="90000"/>
              </a:lnSpc>
              <a:buFont typeface="Wingdings 2" pitchFamily="18" charset="2"/>
              <a:buNone/>
            </a:pPr>
            <a:endParaRPr lang="en-US" sz="2600" smtClean="0"/>
          </a:p>
          <a:p>
            <a:pPr eaLnBrk="1" hangingPunct="1">
              <a:lnSpc>
                <a:spcPct val="90000"/>
              </a:lnSpc>
            </a:pPr>
            <a:endParaRPr lang="en-US" sz="26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Quasi-Experimental Design</a:t>
            </a:r>
            <a:endParaRPr lang="en-US" dirty="0"/>
          </a:p>
        </p:txBody>
      </p:sp>
      <p:sp>
        <p:nvSpPr>
          <p:cNvPr id="3" name="Content Placeholder 2"/>
          <p:cNvSpPr>
            <a:spLocks noGrp="1"/>
          </p:cNvSpPr>
          <p:nvPr>
            <p:ph idx="1"/>
          </p:nvPr>
        </p:nvSpPr>
        <p:spPr>
          <a:xfrm>
            <a:off x="457200" y="1882775"/>
            <a:ext cx="8229600" cy="4572000"/>
          </a:xfrm>
        </p:spPr>
        <p:txBody>
          <a:bodyPr>
            <a:normAutofit/>
          </a:bodyPr>
          <a:lstStyle/>
          <a:p>
            <a:pPr>
              <a:lnSpc>
                <a:spcPct val="80000"/>
              </a:lnSpc>
            </a:pPr>
            <a:r>
              <a:rPr lang="en-US" sz="2300" smtClean="0"/>
              <a:t>Lacks either a control group or random assignment</a:t>
            </a:r>
          </a:p>
          <a:p>
            <a:pPr>
              <a:lnSpc>
                <a:spcPct val="80000"/>
              </a:lnSpc>
            </a:pPr>
            <a:r>
              <a:rPr lang="en-US" sz="2300" smtClean="0"/>
              <a:t>Answers questions involving prediction and the effects of manipulation</a:t>
            </a:r>
          </a:p>
          <a:p>
            <a:pPr>
              <a:lnSpc>
                <a:spcPct val="80000"/>
              </a:lnSpc>
            </a:pPr>
            <a:r>
              <a:rPr lang="en-US" sz="2300" smtClean="0"/>
              <a:t>Most quasi-experimental designs are longitudinal</a:t>
            </a:r>
          </a:p>
          <a:p>
            <a:pPr>
              <a:lnSpc>
                <a:spcPct val="80000"/>
              </a:lnSpc>
            </a:pPr>
            <a:r>
              <a:rPr lang="en-US" sz="2300" smtClean="0"/>
              <a:t>An example of this in nursing is when a nurse is asked to help with an experiment by trying a new cancer drug with some patients and to use the normal course of treatment with other patients.  Then patient improvement is tested afterword.  This is a good example because there is no control group.</a:t>
            </a:r>
          </a:p>
          <a:p>
            <a:pPr>
              <a:lnSpc>
                <a:spcPct val="80000"/>
              </a:lnSpc>
              <a:buFont typeface="Wingdings 2" pitchFamily="18" charset="2"/>
              <a:buNone/>
            </a:pPr>
            <a:endParaRPr lang="en-US" sz="2300" smtClean="0"/>
          </a:p>
          <a:p>
            <a:pPr algn="r" eaLnBrk="1" hangingPunct="1">
              <a:lnSpc>
                <a:spcPct val="60000"/>
              </a:lnSpc>
              <a:buClr>
                <a:srgbClr val="FF388C"/>
              </a:buClr>
              <a:buFont typeface="Wingdings 2" pitchFamily="18" charset="2"/>
              <a:buNone/>
            </a:pPr>
            <a:r>
              <a:rPr lang="en-US" sz="1700" smtClean="0">
                <a:solidFill>
                  <a:srgbClr val="FFFFFF"/>
                </a:solidFill>
                <a:cs typeface="Arial" charset="0"/>
              </a:rPr>
              <a:t>(Macnee &amp; McCabe, 2008, p. 215-218).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marL="484632" indent="0" eaLnBrk="1" fontAlgn="auto" hangingPunct="1">
              <a:spcAft>
                <a:spcPts val="0"/>
              </a:spcAft>
              <a:defRPr/>
            </a:pPr>
            <a:r>
              <a:rPr lang="en-US">
                <a:solidFill>
                  <a:schemeClr val="accent1">
                    <a:tint val="83000"/>
                    <a:satMod val="150000"/>
                  </a:schemeClr>
                </a:solidFill>
              </a:rPr>
              <a:t>Introduction</a:t>
            </a:r>
          </a:p>
        </p:txBody>
      </p:sp>
      <p:sp>
        <p:nvSpPr>
          <p:cNvPr id="9219" name="Rectangle 3"/>
          <p:cNvSpPr>
            <a:spLocks noGrp="1" noChangeArrowheads="1"/>
          </p:cNvSpPr>
          <p:nvPr>
            <p:ph idx="1"/>
          </p:nvPr>
        </p:nvSpPr>
        <p:spPr>
          <a:xfrm>
            <a:off x="457200" y="1882775"/>
            <a:ext cx="8229600" cy="4572000"/>
          </a:xfrm>
        </p:spPr>
        <p:txBody>
          <a:bodyPr/>
          <a:lstStyle/>
          <a:p>
            <a:pPr eaLnBrk="1" hangingPunct="1"/>
            <a:r>
              <a:rPr lang="en-US" smtClean="0"/>
              <a:t>Quantitative research is used to evaluate how different parts of a specific study are alike or different by clearly defining and measuring specific variables. Included in this presentation you will find relevant concepts, steps of the research process, and types of designs for conducting quantitative researach.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Experimental Design</a:t>
            </a:r>
            <a:endParaRPr lang="en-US" dirty="0"/>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a:defRPr/>
            </a:pPr>
            <a:r>
              <a:rPr lang="en-US" dirty="0" smtClean="0"/>
              <a:t>Always involves a control group and random assignment to groups</a:t>
            </a:r>
          </a:p>
          <a:p>
            <a:pPr>
              <a:defRPr/>
            </a:pPr>
            <a:r>
              <a:rPr lang="en-US" dirty="0" smtClean="0"/>
              <a:t>Answers questions involving prediction and the effects of manipulation</a:t>
            </a:r>
          </a:p>
          <a:p>
            <a:pPr>
              <a:defRPr/>
            </a:pPr>
            <a:r>
              <a:rPr lang="en-US" dirty="0" smtClean="0"/>
              <a:t>Can use two or more independent variables which is called </a:t>
            </a:r>
            <a:r>
              <a:rPr lang="en-US" dirty="0" err="1" smtClean="0"/>
              <a:t>multifactorial</a:t>
            </a:r>
            <a:endParaRPr lang="en-US" dirty="0" smtClean="0"/>
          </a:p>
          <a:p>
            <a:pPr>
              <a:defRPr/>
            </a:pPr>
            <a:r>
              <a:rPr lang="en-US" dirty="0" smtClean="0"/>
              <a:t>A good example of this type of design in nursing is when a new drug is being tested on people with a certain disease.  The subjects are first randomly put into the control group and the experimental group.  Then the subjects in the experimental group will be given the new medication while the people in the control group are not given the new medication.  Testing is done afterword to see if the new drug is more effective on the disease than without the medication.</a:t>
            </a:r>
          </a:p>
          <a:p>
            <a:pPr marL="448056" indent="-384048" algn="r" eaLnBrk="1" fontAlgn="auto" hangingPunct="1">
              <a:lnSpc>
                <a:spcPct val="80000"/>
              </a:lnSpc>
              <a:spcAft>
                <a:spcPts val="0"/>
              </a:spcAft>
              <a:buClr>
                <a:srgbClr val="FF388C"/>
              </a:buClr>
              <a:buFont typeface="Wingdings 2" pitchFamily="18" charset="2"/>
              <a:buNone/>
              <a:defRPr/>
            </a:pPr>
            <a:r>
              <a:rPr lang="en-US" sz="2700" dirty="0" smtClean="0">
                <a:solidFill>
                  <a:prstClr val="white"/>
                </a:solidFill>
                <a:cs typeface="Arial" charset="0"/>
              </a:rPr>
              <a:t>				</a:t>
            </a:r>
            <a:r>
              <a:rPr lang="en-US" sz="2400" dirty="0" smtClean="0">
                <a:solidFill>
                  <a:prstClr val="white"/>
                </a:solidFill>
                <a:cs typeface="Arial" charset="0"/>
              </a:rPr>
              <a:t>(</a:t>
            </a:r>
            <a:r>
              <a:rPr lang="en-US" sz="2400" dirty="0" err="1" smtClean="0">
                <a:solidFill>
                  <a:prstClr val="white"/>
                </a:solidFill>
                <a:cs typeface="Arial" charset="0"/>
              </a:rPr>
              <a:t>Macnee</a:t>
            </a:r>
            <a:r>
              <a:rPr lang="en-US" sz="2400" dirty="0" smtClean="0">
                <a:solidFill>
                  <a:prstClr val="white"/>
                </a:solidFill>
                <a:cs typeface="Arial" charset="0"/>
              </a:rPr>
              <a:t> &amp; McCabe, 2008, p. 214-215).</a:t>
            </a: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Summary</a:t>
            </a:r>
            <a:endParaRPr lang="en-US" dirty="0"/>
          </a:p>
        </p:txBody>
      </p:sp>
      <p:sp>
        <p:nvSpPr>
          <p:cNvPr id="28675" name="Content Placeholder 2"/>
          <p:cNvSpPr>
            <a:spLocks noGrp="1"/>
          </p:cNvSpPr>
          <p:nvPr>
            <p:ph idx="1"/>
          </p:nvPr>
        </p:nvSpPr>
        <p:spPr>
          <a:xfrm>
            <a:off x="457200" y="1882775"/>
            <a:ext cx="8229600" cy="4572000"/>
          </a:xfrm>
        </p:spPr>
        <p:txBody>
          <a:bodyPr/>
          <a:lstStyle/>
          <a:p>
            <a:r>
              <a:rPr lang="en-US" smtClean="0"/>
              <a:t>There are many things to consider when doing any type of quantitative research.  In order to perform a successful study that will be recognized and useful to the nursing community, all of the points made in this presentation must be considered.  If there are any flaws in the steps of the research process or experimental design,  the study may be found to be invalid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err="1" smtClean="0">
                <a:solidFill>
                  <a:schemeClr val="accent1">
                    <a:tint val="83000"/>
                    <a:satMod val="150000"/>
                  </a:schemeClr>
                </a:solidFill>
              </a:rPr>
              <a:t>Referances</a:t>
            </a:r>
            <a:endParaRPr lang="en-US" dirty="0">
              <a:solidFill>
                <a:schemeClr val="accent1">
                  <a:tint val="83000"/>
                  <a:satMod val="150000"/>
                </a:schemeClr>
              </a:solidFill>
            </a:endParaRPr>
          </a:p>
        </p:txBody>
      </p:sp>
      <p:sp>
        <p:nvSpPr>
          <p:cNvPr id="29699" name="Content Placeholder 2"/>
          <p:cNvSpPr>
            <a:spLocks noGrp="1"/>
          </p:cNvSpPr>
          <p:nvPr>
            <p:ph idx="1"/>
          </p:nvPr>
        </p:nvSpPr>
        <p:spPr>
          <a:xfrm>
            <a:off x="457200" y="1882775"/>
            <a:ext cx="8229600" cy="4572000"/>
          </a:xfrm>
        </p:spPr>
        <p:txBody>
          <a:bodyPr/>
          <a:lstStyle/>
          <a:p>
            <a:r>
              <a:rPr lang="en-US" sz="2400" smtClean="0"/>
              <a:t>Burns, N., &amp; Grove, S. (2010). </a:t>
            </a:r>
            <a:r>
              <a:rPr lang="en-US" sz="2400" i="1" smtClean="0"/>
              <a:t>The practice of nursing research: Appraisal,synthesis, and generation of evidence </a:t>
            </a:r>
            <a:r>
              <a:rPr lang="en-US" sz="2400" smtClean="0"/>
              <a:t>(6</a:t>
            </a:r>
            <a:r>
              <a:rPr lang="en-US" sz="2400" baseline="30000" smtClean="0"/>
              <a:t>th</a:t>
            </a:r>
            <a:r>
              <a:rPr lang="en-US" sz="2400" smtClean="0"/>
              <a:t> Ed.)</a:t>
            </a:r>
            <a:r>
              <a:rPr lang="en-US" sz="2400" i="1" smtClean="0"/>
              <a:t>. </a:t>
            </a:r>
            <a:r>
              <a:rPr lang="en-US" sz="2400" smtClean="0"/>
              <a:t>St. Louis, MO: Elsevier 	Saunders</a:t>
            </a:r>
          </a:p>
          <a:p>
            <a:pPr eaLnBrk="1" hangingPunct="1"/>
            <a:r>
              <a:rPr lang="en-US" sz="2400" smtClean="0"/>
              <a:t>Macnee, C., &amp; McCabe, S. (2008) </a:t>
            </a:r>
            <a:r>
              <a:rPr lang="en-US" sz="2400" i="1" smtClean="0"/>
              <a:t>Understanding nursing research: Reading and using research in evidence-based practice</a:t>
            </a:r>
            <a:r>
              <a:rPr lang="en-US" sz="2400" smtClean="0"/>
              <a:t> (2nd Ed.). Philadelphia, PA: Lippincott Williams &amp; Wilkins, a Wolters Kluwer business.</a:t>
            </a:r>
          </a:p>
          <a:p>
            <a:pPr eaLnBrk="1" hangingPunct="1"/>
            <a:r>
              <a:rPr lang="en-US" sz="2400" smtClean="0"/>
              <a:t>Pounder, D. (1993) Rigor and traditional quantitative  methods. </a:t>
            </a:r>
            <a:r>
              <a:rPr lang="en-US" sz="2400" i="1" smtClean="0"/>
              <a:t>Paper presented at Annual Meeting of the American Educational Research Association. </a:t>
            </a:r>
            <a:r>
              <a:rPr lang="en-US" sz="2400" smtClean="0"/>
              <a:t>Atlanta, GA, April 12-16.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marL="484632" indent="0" eaLnBrk="1" fontAlgn="auto" hangingPunct="1">
              <a:spcAft>
                <a:spcPts val="0"/>
              </a:spcAft>
              <a:defRPr/>
            </a:pPr>
            <a:r>
              <a:rPr lang="en-US" sz="4000">
                <a:solidFill>
                  <a:schemeClr val="accent1">
                    <a:tint val="83000"/>
                    <a:satMod val="150000"/>
                  </a:schemeClr>
                </a:solidFill>
              </a:rPr>
              <a:t>Concepts Relevant to Quantitative Research</a:t>
            </a:r>
          </a:p>
        </p:txBody>
      </p:sp>
      <p:sp>
        <p:nvSpPr>
          <p:cNvPr id="10243" name="Rectangle 3"/>
          <p:cNvSpPr>
            <a:spLocks noGrp="1" noChangeArrowheads="1"/>
          </p:cNvSpPr>
          <p:nvPr>
            <p:ph idx="1"/>
          </p:nvPr>
        </p:nvSpPr>
        <p:spPr>
          <a:xfrm>
            <a:off x="457200" y="1882775"/>
            <a:ext cx="8229600" cy="4572000"/>
          </a:xfrm>
        </p:spPr>
        <p:txBody>
          <a:bodyPr/>
          <a:lstStyle/>
          <a:p>
            <a:pPr eaLnBrk="1" hangingPunct="1">
              <a:lnSpc>
                <a:spcPct val="90000"/>
              </a:lnSpc>
            </a:pPr>
            <a:r>
              <a:rPr lang="en-US" smtClean="0"/>
              <a:t>Rigor is “a strict process of data collection and analysis.” (Macnee &amp; McCabe, 2008, p.170).</a:t>
            </a:r>
          </a:p>
          <a:p>
            <a:pPr eaLnBrk="1" hangingPunct="1">
              <a:lnSpc>
                <a:spcPct val="90000"/>
              </a:lnSpc>
            </a:pPr>
            <a:r>
              <a:rPr lang="en-US" smtClean="0"/>
              <a:t>Quantitative methods are often identified by four major standards of rigor: internal validity, external validity, reliability, and objectivity (Pounder, 1993, p. 2) </a:t>
            </a:r>
            <a:endParaRPr lang="en-US" sz="2000" smtClean="0"/>
          </a:p>
          <a:p>
            <a:pPr algn="r" eaLnBrk="1" hangingPunct="1">
              <a:lnSpc>
                <a:spcPct val="90000"/>
              </a:lnSpc>
              <a:buFontTx/>
              <a:buNone/>
            </a:pPr>
            <a:endParaRPr lang="en-US" sz="20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marL="484632" indent="0" eaLnBrk="1" fontAlgn="auto" hangingPunct="1">
              <a:spcAft>
                <a:spcPts val="0"/>
              </a:spcAft>
              <a:defRPr/>
            </a:pPr>
            <a:r>
              <a:rPr lang="en-US" sz="4000">
                <a:solidFill>
                  <a:schemeClr val="accent1">
                    <a:tint val="83000"/>
                    <a:satMod val="150000"/>
                  </a:schemeClr>
                </a:solidFill>
              </a:rPr>
              <a:t>Concepts Relevant to Quantitative Research (cont’d)</a:t>
            </a:r>
          </a:p>
        </p:txBody>
      </p:sp>
      <p:sp>
        <p:nvSpPr>
          <p:cNvPr id="5123" name="Rectangle 3"/>
          <p:cNvSpPr>
            <a:spLocks noGrp="1" noChangeArrowheads="1"/>
          </p:cNvSpPr>
          <p:nvPr>
            <p:ph idx="1"/>
          </p:nvPr>
        </p:nvSpPr>
        <p:spPr>
          <a:xfrm>
            <a:off x="457200" y="1882775"/>
            <a:ext cx="8229600" cy="4572000"/>
          </a:xfrm>
        </p:spPr>
        <p:txBody>
          <a:bodyPr>
            <a:normAutofit fontScale="92500"/>
          </a:bodyPr>
          <a:lstStyle/>
          <a:p>
            <a:pPr marL="448056" indent="-384048" eaLnBrk="1" fontAlgn="auto" hangingPunct="1">
              <a:lnSpc>
                <a:spcPct val="80000"/>
              </a:lnSpc>
              <a:spcAft>
                <a:spcPts val="0"/>
              </a:spcAft>
              <a:buFont typeface="Wingdings 2"/>
              <a:buChar char=""/>
              <a:defRPr/>
            </a:pPr>
            <a:r>
              <a:rPr lang="en-US" sz="2800" dirty="0"/>
              <a:t>Controls are specific measures taken to minimize error and ensure validity of the study.</a:t>
            </a:r>
          </a:p>
          <a:p>
            <a:pPr marL="448056" indent="-384048" eaLnBrk="1" fontAlgn="auto" hangingPunct="1">
              <a:lnSpc>
                <a:spcPct val="80000"/>
              </a:lnSpc>
              <a:spcAft>
                <a:spcPts val="0"/>
              </a:spcAft>
              <a:buFont typeface="Wingdings 2"/>
              <a:buChar char=""/>
              <a:defRPr/>
            </a:pPr>
            <a:r>
              <a:rPr lang="en-US" sz="2800" dirty="0"/>
              <a:t>These measures are applied to the sampling, data collection, and analysis process.</a:t>
            </a:r>
          </a:p>
          <a:p>
            <a:pPr marL="448056" indent="-384048" eaLnBrk="1" fontAlgn="auto" hangingPunct="1">
              <a:lnSpc>
                <a:spcPct val="80000"/>
              </a:lnSpc>
              <a:spcAft>
                <a:spcPts val="0"/>
              </a:spcAft>
              <a:buFont typeface="Wingdings 2"/>
              <a:buChar char=""/>
              <a:defRPr/>
            </a:pPr>
            <a:r>
              <a:rPr lang="en-US" sz="2800" dirty="0"/>
              <a:t>Examples of controls for the sampling process:  Establishing inclusion/exclusion criteria for subjects</a:t>
            </a:r>
            <a:r>
              <a:rPr lang="en-US" sz="2800" dirty="0" smtClean="0"/>
              <a:t>, using </a:t>
            </a:r>
            <a:r>
              <a:rPr lang="en-US" sz="2800" dirty="0"/>
              <a:t>random </a:t>
            </a:r>
            <a:r>
              <a:rPr lang="en-US" sz="2800" dirty="0" smtClean="0"/>
              <a:t>sampling, and random assignment.</a:t>
            </a:r>
            <a:endParaRPr lang="en-US" sz="2800" dirty="0"/>
          </a:p>
          <a:p>
            <a:pPr marL="448056" indent="-384048" eaLnBrk="1" fontAlgn="auto" hangingPunct="1">
              <a:lnSpc>
                <a:spcPct val="80000"/>
              </a:lnSpc>
              <a:spcAft>
                <a:spcPts val="0"/>
              </a:spcAft>
              <a:buFont typeface="Wingdings 2"/>
              <a:buChar char=""/>
              <a:defRPr/>
            </a:pPr>
            <a:r>
              <a:rPr lang="en-US" sz="2800" dirty="0"/>
              <a:t>Examples of controls for measurement:  Ensuring validity and reliability of measures and using a comparison group or control group</a:t>
            </a:r>
          </a:p>
          <a:p>
            <a:pPr marL="448056" indent="-384048" algn="r" eaLnBrk="1" fontAlgn="auto" hangingPunct="1">
              <a:lnSpc>
                <a:spcPct val="80000"/>
              </a:lnSpc>
              <a:spcAft>
                <a:spcPts val="0"/>
              </a:spcAft>
              <a:buFontTx/>
              <a:buNone/>
              <a:defRPr/>
            </a:pPr>
            <a:r>
              <a:rPr lang="en-US" sz="2000" dirty="0">
                <a:cs typeface="Arial" charset="0"/>
              </a:rPr>
              <a:t>(</a:t>
            </a:r>
            <a:r>
              <a:rPr lang="en-US" sz="2000" dirty="0" err="1">
                <a:cs typeface="Arial" charset="0"/>
              </a:rPr>
              <a:t>Macnee</a:t>
            </a:r>
            <a:r>
              <a:rPr lang="en-US" sz="2000" dirty="0">
                <a:cs typeface="Arial" charset="0"/>
              </a:rPr>
              <a:t> &amp; McCabe, 2008, p. 212).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590800"/>
            <a:ext cx="8229600" cy="1399032"/>
          </a:xfrm>
        </p:spPr>
        <p:txBody>
          <a:bodyPr/>
          <a:lstStyle/>
          <a:p>
            <a:pPr marL="484632" indent="0" algn="ctr" eaLnBrk="1" fontAlgn="auto" hangingPunct="1">
              <a:spcAft>
                <a:spcPts val="0"/>
              </a:spcAft>
              <a:defRPr/>
            </a:pPr>
            <a:r>
              <a:rPr lang="en-US" dirty="0" smtClean="0">
                <a:solidFill>
                  <a:schemeClr val="accent1">
                    <a:tint val="83000"/>
                    <a:satMod val="150000"/>
                  </a:schemeClr>
                </a:solidFill>
              </a:rPr>
              <a:t>Steps of the Quantitative Research Process</a:t>
            </a:r>
            <a:endParaRPr lang="en-US" dirty="0">
              <a:solidFill>
                <a:schemeClr val="accent1">
                  <a:tint val="83000"/>
                  <a:satMod val="1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smtClean="0">
                <a:solidFill>
                  <a:schemeClr val="accent1">
                    <a:tint val="83000"/>
                    <a:satMod val="150000"/>
                  </a:schemeClr>
                </a:solidFill>
              </a:rPr>
              <a:t>Develop Conclusions</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a:bodyPr>
          <a:lstStyle/>
          <a:p>
            <a:pPr eaLnBrk="1" hangingPunct="1">
              <a:lnSpc>
                <a:spcPct val="90000"/>
              </a:lnSpc>
            </a:pPr>
            <a:r>
              <a:rPr lang="en-US" smtClean="0"/>
              <a:t>Describes the knowledge that the researcher believes can be gained from the study</a:t>
            </a:r>
          </a:p>
          <a:p>
            <a:pPr eaLnBrk="1" hangingPunct="1">
              <a:lnSpc>
                <a:spcPct val="90000"/>
              </a:lnSpc>
            </a:pPr>
            <a:r>
              <a:rPr lang="en-US" smtClean="0"/>
              <a:t>Include recommendations for building knowledge about a clinical question or health aspect</a:t>
            </a:r>
          </a:p>
          <a:p>
            <a:pPr eaLnBrk="1" hangingPunct="1">
              <a:lnSpc>
                <a:spcPct val="90000"/>
              </a:lnSpc>
            </a:pPr>
            <a:r>
              <a:rPr lang="en-US" smtClean="0"/>
              <a:t>Describes the limits that must be placed on the knowledge that has been gained from the study</a:t>
            </a:r>
          </a:p>
          <a:p>
            <a:pPr algn="r" eaLnBrk="1" hangingPunct="1">
              <a:lnSpc>
                <a:spcPct val="70000"/>
              </a:lnSpc>
              <a:buClr>
                <a:srgbClr val="FF388C"/>
              </a:buClr>
              <a:buFont typeface="Wingdings 2" pitchFamily="18" charset="2"/>
              <a:buNone/>
            </a:pPr>
            <a:r>
              <a:rPr lang="en-US" sz="1900" smtClean="0">
                <a:solidFill>
                  <a:srgbClr val="FFFFFF"/>
                </a:solidFill>
                <a:cs typeface="Arial" charset="0"/>
              </a:rPr>
              <a:t>(Macnee &amp; McCabe, 2008, p. 56).</a:t>
            </a:r>
          </a:p>
          <a:p>
            <a:pPr algn="r" eaLnBrk="1" hangingPunct="1">
              <a:lnSpc>
                <a:spcPct val="90000"/>
              </a:lnSpc>
            </a:pPr>
            <a:endParaRPr lang="en-US" smtClean="0"/>
          </a:p>
          <a:p>
            <a:pPr lvl="1" algn="r" eaLnBrk="1" hangingPunct="1">
              <a:lnSpc>
                <a:spcPct val="90000"/>
              </a:lnSpc>
            </a:pPr>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eaLnBrk="1" fontAlgn="auto" hangingPunct="1">
              <a:spcAft>
                <a:spcPts val="0"/>
              </a:spcAft>
              <a:defRPr/>
            </a:pPr>
            <a:r>
              <a:rPr lang="en-US" dirty="0" smtClean="0">
                <a:solidFill>
                  <a:schemeClr val="accent1">
                    <a:tint val="83000"/>
                    <a:satMod val="150000"/>
                  </a:schemeClr>
                </a:solidFill>
              </a:rPr>
              <a:t>Develop Conclusions (cont.)</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a:bodyPr>
          <a:lstStyle/>
          <a:p>
            <a:pPr eaLnBrk="1" hangingPunct="1">
              <a:lnSpc>
                <a:spcPct val="90000"/>
              </a:lnSpc>
            </a:pPr>
            <a:r>
              <a:rPr lang="en-US" smtClean="0"/>
              <a:t>There are limitations that confine or limit what can be concluded</a:t>
            </a:r>
          </a:p>
          <a:p>
            <a:pPr lvl="1" eaLnBrk="1" hangingPunct="1">
              <a:lnSpc>
                <a:spcPct val="90000"/>
              </a:lnSpc>
            </a:pPr>
            <a:r>
              <a:rPr lang="en-US" smtClean="0"/>
              <a:t>The sampling</a:t>
            </a:r>
          </a:p>
          <a:p>
            <a:pPr lvl="1" eaLnBrk="1" hangingPunct="1">
              <a:lnSpc>
                <a:spcPct val="90000"/>
              </a:lnSpc>
            </a:pPr>
            <a:r>
              <a:rPr lang="en-US" smtClean="0"/>
              <a:t>The study design</a:t>
            </a:r>
          </a:p>
          <a:p>
            <a:pPr lvl="1" eaLnBrk="1" hangingPunct="1">
              <a:lnSpc>
                <a:spcPct val="90000"/>
              </a:lnSpc>
            </a:pPr>
            <a:r>
              <a:rPr lang="en-US" smtClean="0"/>
              <a:t>Measures of the study</a:t>
            </a:r>
          </a:p>
          <a:p>
            <a:pPr lvl="1" eaLnBrk="1" hangingPunct="1">
              <a:lnSpc>
                <a:spcPct val="90000"/>
              </a:lnSpc>
            </a:pPr>
            <a:r>
              <a:rPr lang="en-US" smtClean="0"/>
              <a:t>Methods</a:t>
            </a:r>
          </a:p>
          <a:p>
            <a:pPr lvl="1" eaLnBrk="1" hangingPunct="1">
              <a:lnSpc>
                <a:spcPct val="90000"/>
              </a:lnSpc>
            </a:pPr>
            <a:endParaRPr lang="en-US" smtClean="0"/>
          </a:p>
          <a:p>
            <a:pPr lvl="1" eaLnBrk="1" hangingPunct="1">
              <a:lnSpc>
                <a:spcPct val="90000"/>
              </a:lnSpc>
            </a:pPr>
            <a:endParaRPr lang="en-US" smtClean="0"/>
          </a:p>
          <a:p>
            <a:pPr lvl="1" eaLnBrk="1" hangingPunct="1">
              <a:lnSpc>
                <a:spcPct val="90000"/>
              </a:lnSpc>
            </a:pPr>
            <a:endParaRPr lang="en-US" smtClean="0"/>
          </a:p>
          <a:p>
            <a:pPr algn="r" eaLnBrk="1" hangingPunct="1">
              <a:lnSpc>
                <a:spcPct val="70000"/>
              </a:lnSpc>
              <a:buClr>
                <a:srgbClr val="FF388C"/>
              </a:buClr>
              <a:buFont typeface="Wingdings 2" pitchFamily="18" charset="2"/>
              <a:buNone/>
            </a:pPr>
            <a:r>
              <a:rPr lang="en-US" sz="1900" smtClean="0">
                <a:solidFill>
                  <a:srgbClr val="FFFFFF"/>
                </a:solidFill>
                <a:cs typeface="Arial" charset="0"/>
              </a:rPr>
              <a:t>(Macnee &amp; McCabe, 2008, p. 56-58).</a:t>
            </a:r>
          </a:p>
          <a:p>
            <a:pPr lvl="1" algn="r" eaLnBrk="1" hangingPunct="1">
              <a:lnSpc>
                <a:spcPct val="90000"/>
              </a:lnSpc>
              <a:buFont typeface="Verdana" pitchFamily="34" charset="0"/>
              <a:buNone/>
            </a:pPr>
            <a:endParaRPr lang="en-US" smtClean="0"/>
          </a:p>
          <a:p>
            <a:pPr eaLnBrk="1" hangingPunct="1">
              <a:lnSpc>
                <a:spcPct val="90000"/>
              </a:lnSpc>
              <a:buFont typeface="Wingdings 2" pitchFamily="18" charset="2"/>
              <a:buNone/>
            </a:pPr>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bwMode="auto">
          <a:xfrm>
            <a:off x="4791075" y="6480175"/>
            <a:ext cx="2133600" cy="301625"/>
          </a:xfrm>
          <a:noFill/>
          <a:ln>
            <a:miter lim="800000"/>
            <a:headEnd/>
            <a:tailEnd/>
          </a:ln>
        </p:spPr>
        <p:txBody>
          <a:bodyPr/>
          <a:lstStyle/>
          <a:p>
            <a:pPr algn="l"/>
            <a:fld id="{99176BB6-3940-446C-87D5-89847A8E3A60}" type="slidenum">
              <a:rPr lang="en-US" sz="1000"/>
              <a:pPr algn="l"/>
              <a:t>8</a:t>
            </a:fld>
            <a:endParaRPr lang="en-US" sz="1000"/>
          </a:p>
        </p:txBody>
      </p:sp>
      <p:grpSp>
        <p:nvGrpSpPr>
          <p:cNvPr id="15363" name="Group 1"/>
          <p:cNvGrpSpPr>
            <a:grpSpLocks/>
          </p:cNvGrpSpPr>
          <p:nvPr/>
        </p:nvGrpSpPr>
        <p:grpSpPr bwMode="auto">
          <a:xfrm>
            <a:off x="6350" y="14288"/>
            <a:ext cx="9131300" cy="6837362"/>
            <a:chOff x="0" y="0"/>
            <a:chExt cx="5752" cy="4307"/>
          </a:xfrm>
        </p:grpSpPr>
        <p:sp>
          <p:nvSpPr>
            <p:cNvPr id="15369" name="AutoShape 2"/>
            <p:cNvSpPr>
              <a:spLocks/>
            </p:cNvSpPr>
            <p:nvPr/>
          </p:nvSpPr>
          <p:spPr bwMode="auto">
            <a:xfrm>
              <a:off x="0" y="0"/>
              <a:ext cx="5752" cy="4307"/>
            </a:xfrm>
            <a:prstGeom prst="rtTriangle">
              <a:avLst/>
            </a:prstGeom>
            <a:gradFill rotWithShape="0">
              <a:gsLst>
                <a:gs pos="0">
                  <a:srgbClr val="D2D2D2">
                    <a:alpha val="9998"/>
                  </a:srgbClr>
                </a:gs>
                <a:gs pos="100000">
                  <a:srgbClr val="D2D2D2">
                    <a:alpha val="998"/>
                  </a:srgbClr>
                </a:gs>
              </a:gsLst>
              <a:lin ang="18780000" scaled="1"/>
            </a:gradFill>
            <a:ln w="38100">
              <a:noFill/>
              <a:miter lim="800000"/>
              <a:headEnd/>
              <a:tailEnd/>
            </a:ln>
          </p:spPr>
          <p:txBody>
            <a:bodyPr lIns="0" tIns="0" rIns="0" bIns="0"/>
            <a:lstStyle/>
            <a:p>
              <a:endParaRPr lang="en-US"/>
            </a:p>
          </p:txBody>
        </p:sp>
        <p:sp>
          <p:nvSpPr>
            <p:cNvPr id="15370" name="Rectangle 3"/>
            <p:cNvSpPr>
              <a:spLocks/>
            </p:cNvSpPr>
            <p:nvPr/>
          </p:nvSpPr>
          <p:spPr bwMode="auto">
            <a:xfrm>
              <a:off x="479" y="2512"/>
              <a:ext cx="2876" cy="1436"/>
            </a:xfrm>
            <a:prstGeom prst="rect">
              <a:avLst/>
            </a:prstGeom>
            <a:noFill/>
            <a:ln w="12700">
              <a:noFill/>
              <a:miter lim="800000"/>
              <a:headEnd/>
              <a:tailEnd/>
            </a:ln>
          </p:spPr>
          <p:txBody>
            <a:bodyPr lIns="0" tIns="0" rIns="0" bIns="0"/>
            <a:lstStyle/>
            <a:p>
              <a:endParaRPr lang="en-US"/>
            </a:p>
          </p:txBody>
        </p:sp>
      </p:grpSp>
      <p:sp>
        <p:nvSpPr>
          <p:cNvPr id="15364" name="Line 4"/>
          <p:cNvSpPr>
            <a:spLocks noChangeShapeType="1"/>
          </p:cNvSpPr>
          <p:nvPr/>
        </p:nvSpPr>
        <p:spPr bwMode="auto">
          <a:xfrm>
            <a:off x="0" y="6350"/>
            <a:ext cx="9136063" cy="6845300"/>
          </a:xfrm>
          <a:prstGeom prst="line">
            <a:avLst/>
          </a:prstGeom>
          <a:noFill/>
          <a:ln w="12700">
            <a:solidFill>
              <a:srgbClr val="BFBFBF">
                <a:alpha val="34901"/>
              </a:srgbClr>
            </a:solidFill>
            <a:round/>
            <a:headEnd/>
            <a:tailEnd/>
          </a:ln>
        </p:spPr>
        <p:txBody>
          <a:bodyPr/>
          <a:lstStyle/>
          <a:p>
            <a:endParaRPr lang="en-US"/>
          </a:p>
        </p:txBody>
      </p:sp>
      <p:sp>
        <p:nvSpPr>
          <p:cNvPr id="15365" name="Line 5"/>
          <p:cNvSpPr>
            <a:spLocks noChangeShapeType="1"/>
          </p:cNvSpPr>
          <p:nvPr/>
        </p:nvSpPr>
        <p:spPr bwMode="auto">
          <a:xfrm flipH="1">
            <a:off x="6469063" y="4948238"/>
            <a:ext cx="2673350" cy="1900237"/>
          </a:xfrm>
          <a:prstGeom prst="line">
            <a:avLst/>
          </a:prstGeom>
          <a:noFill/>
          <a:ln w="12700">
            <a:solidFill>
              <a:srgbClr val="C6C6C6">
                <a:alpha val="45097"/>
              </a:srgbClr>
            </a:solidFill>
            <a:round/>
            <a:headEnd/>
            <a:tailEnd/>
          </a:ln>
        </p:spPr>
        <p:txBody>
          <a:bodyPr/>
          <a:lstStyle/>
          <a:p>
            <a:endParaRPr lang="en-US"/>
          </a:p>
        </p:txBody>
      </p:sp>
      <p:sp>
        <p:nvSpPr>
          <p:cNvPr id="18438" name="Rectangle 6"/>
          <p:cNvSpPr>
            <a:spLocks noGrp="1" noChangeArrowheads="1"/>
          </p:cNvSpPr>
          <p:nvPr>
            <p:ph type="title"/>
          </p:nvPr>
        </p:nvSpPr>
        <p:spPr/>
        <p:txBody>
          <a:bodyPr rIns="132080"/>
          <a:lstStyle/>
          <a:p>
            <a:pPr marL="523875" algn="ctr">
              <a:defRPr/>
            </a:pPr>
            <a:r>
              <a:rPr lang="en-US"/>
              <a:t>Determine Variables</a:t>
            </a:r>
          </a:p>
        </p:txBody>
      </p:sp>
      <p:sp>
        <p:nvSpPr>
          <p:cNvPr id="15367" name="Rectangle 7"/>
          <p:cNvSpPr>
            <a:spLocks noGrp="1" noChangeArrowheads="1"/>
          </p:cNvSpPr>
          <p:nvPr>
            <p:ph type="body" idx="1"/>
          </p:nvPr>
        </p:nvSpPr>
        <p:spPr>
          <a:xfrm>
            <a:off x="457200" y="1882775"/>
            <a:ext cx="8229600" cy="4572000"/>
          </a:xfrm>
        </p:spPr>
        <p:txBody>
          <a:bodyPr rIns="132080"/>
          <a:lstStyle/>
          <a:p>
            <a:pPr marL="382588"/>
            <a:r>
              <a:rPr lang="en-US" smtClean="0"/>
              <a:t>Variables need to reflect the topic of interest.</a:t>
            </a:r>
          </a:p>
          <a:p>
            <a:pPr marL="382588"/>
            <a:r>
              <a:rPr lang="en-US" smtClean="0"/>
              <a:t>Independent (predictor) variables and Dependent variables(outcome variables of interest) need to be determined to incorporate in study.</a:t>
            </a:r>
          </a:p>
          <a:p>
            <a:pPr marL="382588">
              <a:buFont typeface="Wingdings 2" pitchFamily="18" charset="2"/>
              <a:buNone/>
            </a:pPr>
            <a:endParaRPr lang="en-US" smtClean="0"/>
          </a:p>
          <a:p>
            <a:pPr marL="382588">
              <a:buFont typeface="Wingdings 2" pitchFamily="18" charset="2"/>
              <a:buNone/>
            </a:pPr>
            <a:endParaRPr lang="en-US" smtClean="0"/>
          </a:p>
          <a:p>
            <a:pPr marL="382588" algn="r">
              <a:buFont typeface="Wingdings 2" pitchFamily="18" charset="2"/>
              <a:buNone/>
            </a:pPr>
            <a:r>
              <a:rPr lang="en-US" sz="1900" smtClean="0"/>
              <a:t>(Macnee &amp; McCabe, 2008, p. 161-162).</a:t>
            </a:r>
          </a:p>
        </p:txBody>
      </p:sp>
      <p:sp>
        <p:nvSpPr>
          <p:cNvPr id="15368" name="Text Box 8"/>
          <p:cNvSpPr txBox="1">
            <a:spLocks noChangeArrowheads="1"/>
          </p:cNvSpPr>
          <p:nvPr/>
        </p:nvSpPr>
        <p:spPr bwMode="auto">
          <a:xfrm>
            <a:off x="7699375" y="6503988"/>
            <a:ext cx="282575" cy="279400"/>
          </a:xfrm>
          <a:prstGeom prst="rect">
            <a:avLst/>
          </a:prstGeom>
          <a:noFill/>
          <a:ln w="12700">
            <a:noFill/>
            <a:miter lim="800000"/>
            <a:headEnd/>
            <a:tailEnd/>
          </a:ln>
        </p:spPr>
        <p:txBody>
          <a:bodyPr wrap="none" anchor="b"/>
          <a:lstStyle/>
          <a:p>
            <a:pPr algn="ctr"/>
            <a:endParaRPr lang="en-US" sz="1200">
              <a:cs typeface="Arial"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bwMode="auto">
          <a:xfrm>
            <a:off x="4791075" y="6480175"/>
            <a:ext cx="2133600" cy="301625"/>
          </a:xfrm>
          <a:noFill/>
          <a:ln>
            <a:miter lim="800000"/>
            <a:headEnd/>
            <a:tailEnd/>
          </a:ln>
        </p:spPr>
        <p:txBody>
          <a:bodyPr/>
          <a:lstStyle/>
          <a:p>
            <a:pPr algn="l"/>
            <a:fld id="{D9498A6D-5814-499A-AC24-755A7B04BDEB}" type="slidenum">
              <a:rPr lang="en-US" sz="1000"/>
              <a:pPr algn="l"/>
              <a:t>9</a:t>
            </a:fld>
            <a:endParaRPr lang="en-US" sz="1000"/>
          </a:p>
        </p:txBody>
      </p:sp>
      <p:grpSp>
        <p:nvGrpSpPr>
          <p:cNvPr id="16387" name="Group 1"/>
          <p:cNvGrpSpPr>
            <a:grpSpLocks/>
          </p:cNvGrpSpPr>
          <p:nvPr/>
        </p:nvGrpSpPr>
        <p:grpSpPr bwMode="auto">
          <a:xfrm>
            <a:off x="6350" y="14288"/>
            <a:ext cx="9131300" cy="6837362"/>
            <a:chOff x="0" y="0"/>
            <a:chExt cx="5752" cy="4307"/>
          </a:xfrm>
        </p:grpSpPr>
        <p:sp>
          <p:nvSpPr>
            <p:cNvPr id="16393" name="AutoShape 2"/>
            <p:cNvSpPr>
              <a:spLocks/>
            </p:cNvSpPr>
            <p:nvPr/>
          </p:nvSpPr>
          <p:spPr bwMode="auto">
            <a:xfrm>
              <a:off x="0" y="0"/>
              <a:ext cx="5752" cy="4307"/>
            </a:xfrm>
            <a:prstGeom prst="rtTriangle">
              <a:avLst/>
            </a:prstGeom>
            <a:gradFill rotWithShape="0">
              <a:gsLst>
                <a:gs pos="0">
                  <a:srgbClr val="D2D2D2">
                    <a:alpha val="9998"/>
                  </a:srgbClr>
                </a:gs>
                <a:gs pos="100000">
                  <a:srgbClr val="D2D2D2">
                    <a:alpha val="998"/>
                  </a:srgbClr>
                </a:gs>
              </a:gsLst>
              <a:lin ang="18780000" scaled="1"/>
            </a:gradFill>
            <a:ln w="38100">
              <a:noFill/>
              <a:miter lim="800000"/>
              <a:headEnd/>
              <a:tailEnd/>
            </a:ln>
          </p:spPr>
          <p:txBody>
            <a:bodyPr lIns="0" tIns="0" rIns="0" bIns="0"/>
            <a:lstStyle/>
            <a:p>
              <a:endParaRPr lang="en-US"/>
            </a:p>
          </p:txBody>
        </p:sp>
        <p:sp>
          <p:nvSpPr>
            <p:cNvPr id="16394" name="Rectangle 3"/>
            <p:cNvSpPr>
              <a:spLocks/>
            </p:cNvSpPr>
            <p:nvPr/>
          </p:nvSpPr>
          <p:spPr bwMode="auto">
            <a:xfrm>
              <a:off x="479" y="2512"/>
              <a:ext cx="2876" cy="1436"/>
            </a:xfrm>
            <a:prstGeom prst="rect">
              <a:avLst/>
            </a:prstGeom>
            <a:noFill/>
            <a:ln w="12700">
              <a:noFill/>
              <a:miter lim="800000"/>
              <a:headEnd/>
              <a:tailEnd/>
            </a:ln>
          </p:spPr>
          <p:txBody>
            <a:bodyPr lIns="0" tIns="0" rIns="0" bIns="0"/>
            <a:lstStyle/>
            <a:p>
              <a:endParaRPr lang="en-US"/>
            </a:p>
          </p:txBody>
        </p:sp>
      </p:grpSp>
      <p:sp>
        <p:nvSpPr>
          <p:cNvPr id="16388" name="Line 4"/>
          <p:cNvSpPr>
            <a:spLocks noChangeShapeType="1"/>
          </p:cNvSpPr>
          <p:nvPr/>
        </p:nvSpPr>
        <p:spPr bwMode="auto">
          <a:xfrm>
            <a:off x="0" y="6350"/>
            <a:ext cx="9136063" cy="6845300"/>
          </a:xfrm>
          <a:prstGeom prst="line">
            <a:avLst/>
          </a:prstGeom>
          <a:noFill/>
          <a:ln w="12700">
            <a:solidFill>
              <a:srgbClr val="BFBFBF">
                <a:alpha val="34901"/>
              </a:srgbClr>
            </a:solidFill>
            <a:round/>
            <a:headEnd/>
            <a:tailEnd/>
          </a:ln>
        </p:spPr>
        <p:txBody>
          <a:bodyPr/>
          <a:lstStyle/>
          <a:p>
            <a:endParaRPr lang="en-US"/>
          </a:p>
        </p:txBody>
      </p:sp>
      <p:sp>
        <p:nvSpPr>
          <p:cNvPr id="16389" name="Line 5"/>
          <p:cNvSpPr>
            <a:spLocks noChangeShapeType="1"/>
          </p:cNvSpPr>
          <p:nvPr/>
        </p:nvSpPr>
        <p:spPr bwMode="auto">
          <a:xfrm flipH="1">
            <a:off x="6469063" y="4948238"/>
            <a:ext cx="2673350" cy="1900237"/>
          </a:xfrm>
          <a:prstGeom prst="line">
            <a:avLst/>
          </a:prstGeom>
          <a:noFill/>
          <a:ln w="12700">
            <a:solidFill>
              <a:srgbClr val="C6C6C6">
                <a:alpha val="45097"/>
              </a:srgbClr>
            </a:solidFill>
            <a:round/>
            <a:headEnd/>
            <a:tailEnd/>
          </a:ln>
        </p:spPr>
        <p:txBody>
          <a:bodyPr/>
          <a:lstStyle/>
          <a:p>
            <a:endParaRPr lang="en-US"/>
          </a:p>
        </p:txBody>
      </p:sp>
      <p:sp>
        <p:nvSpPr>
          <p:cNvPr id="19462" name="Rectangle 6"/>
          <p:cNvSpPr>
            <a:spLocks noGrp="1" noChangeArrowheads="1"/>
          </p:cNvSpPr>
          <p:nvPr>
            <p:ph type="title"/>
          </p:nvPr>
        </p:nvSpPr>
        <p:spPr/>
        <p:txBody>
          <a:bodyPr rIns="132080"/>
          <a:lstStyle/>
          <a:p>
            <a:pPr marL="523875" algn="ctr">
              <a:defRPr/>
            </a:pPr>
            <a:r>
              <a:rPr lang="en-US"/>
              <a:t>Limitations</a:t>
            </a:r>
          </a:p>
        </p:txBody>
      </p:sp>
      <p:sp>
        <p:nvSpPr>
          <p:cNvPr id="16391" name="Rectangle 7"/>
          <p:cNvSpPr>
            <a:spLocks noGrp="1" noChangeArrowheads="1"/>
          </p:cNvSpPr>
          <p:nvPr>
            <p:ph type="body" idx="1"/>
          </p:nvPr>
        </p:nvSpPr>
        <p:spPr>
          <a:xfrm>
            <a:off x="457200" y="1882775"/>
            <a:ext cx="8229600" cy="4572000"/>
          </a:xfrm>
        </p:spPr>
        <p:txBody>
          <a:bodyPr rIns="132080"/>
          <a:lstStyle/>
          <a:p>
            <a:pPr marL="382588"/>
            <a:r>
              <a:rPr lang="en-US" smtClean="0"/>
              <a:t>Indicate the boundaries of or constraints of knowledge.</a:t>
            </a:r>
          </a:p>
          <a:p>
            <a:pPr marL="382588"/>
            <a:r>
              <a:rPr lang="en-US" smtClean="0"/>
              <a:t>Focuses only on one aspect, like a group of people or a suburb.</a:t>
            </a:r>
          </a:p>
          <a:p>
            <a:pPr marL="382588"/>
            <a:r>
              <a:rPr lang="en-US" smtClean="0"/>
              <a:t>Other limitations: financial, environment, group of people in study, weather in some cases, &amp; laws.</a:t>
            </a:r>
          </a:p>
          <a:p>
            <a:pPr marL="382588">
              <a:buFont typeface="Wingdings 2" pitchFamily="18" charset="2"/>
              <a:buNone/>
            </a:pPr>
            <a:endParaRPr lang="en-US" smtClean="0"/>
          </a:p>
          <a:p>
            <a:pPr marL="382588" algn="r">
              <a:buFont typeface="Wingdings 2" pitchFamily="18" charset="2"/>
              <a:buNone/>
            </a:pPr>
            <a:r>
              <a:rPr lang="en-US" sz="1900" smtClean="0"/>
              <a:t>(Macnee &amp; McCabe, 2008, p. 24-25).</a:t>
            </a:r>
          </a:p>
        </p:txBody>
      </p:sp>
      <p:sp>
        <p:nvSpPr>
          <p:cNvPr id="16392" name="Text Box 8"/>
          <p:cNvSpPr txBox="1">
            <a:spLocks noChangeArrowheads="1"/>
          </p:cNvSpPr>
          <p:nvPr/>
        </p:nvSpPr>
        <p:spPr bwMode="auto">
          <a:xfrm>
            <a:off x="7699375" y="6503988"/>
            <a:ext cx="282575" cy="279400"/>
          </a:xfrm>
          <a:prstGeom prst="rect">
            <a:avLst/>
          </a:prstGeom>
          <a:noFill/>
          <a:ln w="12700">
            <a:noFill/>
            <a:miter lim="800000"/>
            <a:headEnd/>
            <a:tailEnd/>
          </a:ln>
        </p:spPr>
        <p:txBody>
          <a:bodyPr wrap="none" anchor="b"/>
          <a:lstStyle/>
          <a:p>
            <a:pPr algn="ctr"/>
            <a:endParaRPr lang="en-US" sz="1200">
              <a:cs typeface="Arial" charset="0"/>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260</TotalTime>
  <Words>2260</Words>
  <Application>Microsoft Office PowerPoint</Application>
  <PresentationFormat>On-screen Show (4:3)</PresentationFormat>
  <Paragraphs>232</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Verve</vt:lpstr>
      <vt:lpstr>The Quantitative  Research Process</vt:lpstr>
      <vt:lpstr>Introduction</vt:lpstr>
      <vt:lpstr>Concepts Relevant to Quantitative Research</vt:lpstr>
      <vt:lpstr>Concepts Relevant to Quantitative Research (cont’d)</vt:lpstr>
      <vt:lpstr>Steps of the Quantitative Research Process</vt:lpstr>
      <vt:lpstr>Develop Conclusions</vt:lpstr>
      <vt:lpstr>Develop Conclusions (cont.)</vt:lpstr>
      <vt:lpstr>Determine Variables</vt:lpstr>
      <vt:lpstr>Limitations</vt:lpstr>
      <vt:lpstr>Determine Population &amp; Sample</vt:lpstr>
      <vt:lpstr>Collect &amp; Analyze Data</vt:lpstr>
      <vt:lpstr>Concepts Relevant to Quantitative Research (Cont.)</vt:lpstr>
      <vt:lpstr>Steps of the Quantitative Research Process</vt:lpstr>
      <vt:lpstr>Steps of the Quantitative Research Process (Cont.)</vt:lpstr>
      <vt:lpstr>Disseminate Findings</vt:lpstr>
      <vt:lpstr>Types of Quantitative Research Designs </vt:lpstr>
      <vt:lpstr>Descriptive Design</vt:lpstr>
      <vt:lpstr>Correlational Studies</vt:lpstr>
      <vt:lpstr>Quasi-Experimental Design</vt:lpstr>
      <vt:lpstr>Experimental Design</vt:lpstr>
      <vt:lpstr>Summary</vt:lpstr>
      <vt:lpstr>Referances</vt:lpstr>
    </vt:vector>
  </TitlesOfParts>
  <Company>LCN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Quantitative  Research Process</dc:title>
  <dc:creator>LCN</dc:creator>
  <cp:lastModifiedBy> </cp:lastModifiedBy>
  <cp:revision>30</cp:revision>
  <dcterms:created xsi:type="dcterms:W3CDTF">2010-09-08T19:07:27Z</dcterms:created>
  <dcterms:modified xsi:type="dcterms:W3CDTF">2010-09-14T01:58:27Z</dcterms:modified>
</cp:coreProperties>
</file>