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1" r:id="rId1"/>
  </p:sldMasterIdLst>
  <p:notesMasterIdLst>
    <p:notesMasterId r:id="rId23"/>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71930" autoAdjust="0"/>
  </p:normalViewPr>
  <p:slideViewPr>
    <p:cSldViewPr>
      <p:cViewPr varScale="1">
        <p:scale>
          <a:sx n="53" d="100"/>
          <a:sy n="53" d="100"/>
        </p:scale>
        <p:origin x="-61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1029"/>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1030"/>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1031"/>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558F4F2-C3B7-4EB0-9430-6383E2187BB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charset="0"/>
        <a:ea typeface="+mn-ea"/>
        <a:cs typeface="+mn-cs"/>
      </a:defRPr>
    </a:lvl1pPr>
    <a:lvl2pPr marL="457200" algn="l" rtl="0" fontAlgn="base">
      <a:spcBef>
        <a:spcPct val="30000"/>
      </a:spcBef>
      <a:spcAft>
        <a:spcPct val="0"/>
      </a:spcAft>
      <a:defRPr sz="1200" kern="1200">
        <a:solidFill>
          <a:schemeClr val="tx1"/>
        </a:solidFill>
        <a:latin typeface="Times" charset="0"/>
        <a:ea typeface="+mn-ea"/>
        <a:cs typeface="+mn-cs"/>
      </a:defRPr>
    </a:lvl2pPr>
    <a:lvl3pPr marL="914400" algn="l" rtl="0" fontAlgn="base">
      <a:spcBef>
        <a:spcPct val="30000"/>
      </a:spcBef>
      <a:spcAft>
        <a:spcPct val="0"/>
      </a:spcAft>
      <a:defRPr sz="1200" kern="1200">
        <a:solidFill>
          <a:schemeClr val="tx1"/>
        </a:solidFill>
        <a:latin typeface="Times" charset="0"/>
        <a:ea typeface="+mn-ea"/>
        <a:cs typeface="+mn-cs"/>
      </a:defRPr>
    </a:lvl3pPr>
    <a:lvl4pPr marL="1371600" algn="l" rtl="0" fontAlgn="base">
      <a:spcBef>
        <a:spcPct val="30000"/>
      </a:spcBef>
      <a:spcAft>
        <a:spcPct val="0"/>
      </a:spcAft>
      <a:defRPr sz="1200" kern="1200">
        <a:solidFill>
          <a:schemeClr val="tx1"/>
        </a:solidFill>
        <a:latin typeface="Times" charset="0"/>
        <a:ea typeface="+mn-ea"/>
        <a:cs typeface="+mn-cs"/>
      </a:defRPr>
    </a:lvl4pPr>
    <a:lvl5pPr marL="1828800" algn="l" rtl="0" fontAlgn="base">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8C5C3A8-03A5-484D-99E2-5ADA1144F1D6}" type="slidenum">
              <a:rPr lang="en-US"/>
              <a:pPr/>
              <a:t>1</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r>
              <a:rPr lang="en-US" dirty="0"/>
              <a:t>The following presentation will discuss the overall process of quantitative research.  The student nurses will provide the reader with descriptions of concepts that are relevant to quantitative research, the steps involved with the research process, and the types of quantitative research design, as well as provide examples of each design.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102089C-AFA5-4FF5-B19B-D813375F790E}" type="slidenum">
              <a:rPr lang="en-US"/>
              <a:pPr/>
              <a:t>10</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r>
              <a:rPr lang="en-US"/>
              <a:t>Defining the variables of a study determines the methodology of measurement and data collection used in the research.  Quantitative research utilizes both dependent and independent variables.  Variables should reflect the topic of interest, which should be described in the purpose, background, and research question sections.  Although the research problem may not specifically distinguish between the two, the dependent variable is usually stated first with the independent variable stated last.  The variables can be defined at the theoretical level and the operational level, which is simply a difference between a conceptual understanding and specific, concrete terms, respectively. (Macnee &amp; McCabe, 2008, pp. 161-164)</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99961F5-5AF6-4779-B151-26C3A7475375}" type="slidenum">
              <a:rPr lang="en-US"/>
              <a:pPr/>
              <a:t>11</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r>
              <a:rPr lang="en-US" dirty="0"/>
              <a:t>The following is an example of a limitation based on the sample size:  There is a need to create a plan of care for an elderly postoperative patient.  However, the sample size of the study in which we seek answers consists of 99.5% Caucasian participants.  This creates limitations in regard to elderly postoperative patients that may be of another race.</a:t>
            </a:r>
          </a:p>
          <a:p>
            <a:endParaRPr lang="en-US" dirty="0"/>
          </a:p>
          <a:p>
            <a:r>
              <a:rPr lang="en-US" dirty="0"/>
              <a:t>Limitations are not stated to weaken the study, but to remind the reader that constraints are applied to the knowledge being reported.  They may not provide clear answers to the questions that nurses have concerning direct patient care. (</a:t>
            </a:r>
            <a:r>
              <a:rPr lang="en-US" dirty="0" err="1"/>
              <a:t>Macnee</a:t>
            </a:r>
            <a:r>
              <a:rPr lang="en-US" dirty="0"/>
              <a:t> &amp; McCabe, 2008, p. 23)</a:t>
            </a:r>
          </a:p>
          <a:p>
            <a:endParaRPr lang="en-US" dirty="0"/>
          </a:p>
          <a:p>
            <a:r>
              <a:rPr lang="en-US" b="1" u="sng" dirty="0"/>
              <a:t>Conclusions of a study are important to the medical field because it presents evidence in which nurses guide their practice to implement quality care to patients.  If there is uncertainty about the research findings, nurses are cautious of implementing the knowledge into practice</a:t>
            </a:r>
            <a:r>
              <a:rPr lang="en-US" b="1" u="sng" dirty="0" smtClean="0"/>
              <a:t>.</a:t>
            </a:r>
          </a:p>
          <a:p>
            <a:endParaRPr lang="en-US" b="1" u="sng" dirty="0" smtClean="0"/>
          </a:p>
          <a:p>
            <a:r>
              <a:rPr lang="en-US" sz="1400" b="1" u="sng" dirty="0" smtClean="0"/>
              <a:t>The </a:t>
            </a:r>
            <a:r>
              <a:rPr lang="en-US" sz="1400" b="1" u="sng" baseline="0" dirty="0" smtClean="0"/>
              <a:t> last paragraph requires citation(s) because you are implying facts, which are not considered to be common-knowledge-type information. Even though this might be your (the author’s) opinion, if it is, then you need to indicate as such by wording your discussion like: “This author believes….” or “According to this author…” etc.</a:t>
            </a:r>
          </a:p>
          <a:p>
            <a:endParaRPr lang="en-US" sz="1400" b="1" u="sng"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443B739-0106-43CE-8EE7-93304F61918F}" type="slidenum">
              <a:rPr lang="en-US"/>
              <a:pPr/>
              <a:t>12</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r>
              <a:rPr lang="en-US" dirty="0"/>
              <a:t>Quantitative studies usually use </a:t>
            </a:r>
            <a:r>
              <a:rPr lang="en-US" dirty="0" err="1"/>
              <a:t>nonprobability</a:t>
            </a:r>
            <a:r>
              <a:rPr lang="en-US" dirty="0"/>
              <a:t> sampling, which does not necessarily ensure that everyone in the population of interest has an equal chance of being included (</a:t>
            </a:r>
            <a:r>
              <a:rPr lang="en-US" dirty="0" err="1"/>
              <a:t>Macnee</a:t>
            </a:r>
            <a:r>
              <a:rPr lang="en-US" dirty="0"/>
              <a:t> &amp; McCabe, 2008, p. 123). </a:t>
            </a:r>
            <a:r>
              <a:rPr lang="en-US" b="1" u="sng" dirty="0" err="1"/>
              <a:t>Nonprobability</a:t>
            </a:r>
            <a:r>
              <a:rPr lang="en-US" b="1" u="sng" dirty="0"/>
              <a:t> sampling is easier and less expensive to conduct.</a:t>
            </a:r>
            <a:r>
              <a:rPr lang="en-US" dirty="0"/>
              <a:t>  </a:t>
            </a:r>
          </a:p>
          <a:p>
            <a:endParaRPr lang="en-US" dirty="0"/>
          </a:p>
          <a:p>
            <a:r>
              <a:rPr lang="en-US" dirty="0"/>
              <a:t>The goals of having a sample group are to remain unbiased and to avoid any possible manipulation of the findings that could distort the findings of a study.  The disadvantage of sampling within quantitative research is that the greater a sample is limited and defined by selected characteristics, the less likely it is to reflect the population at large. (</a:t>
            </a:r>
            <a:r>
              <a:rPr lang="en-US" dirty="0" err="1"/>
              <a:t>Macnee</a:t>
            </a:r>
            <a:r>
              <a:rPr lang="en-US" dirty="0"/>
              <a:t> &amp; McCabe, 2008, p. 128)</a:t>
            </a:r>
          </a:p>
          <a:p>
            <a:endParaRPr lang="en-US" dirty="0"/>
          </a:p>
          <a:p>
            <a:r>
              <a:rPr lang="en-US" dirty="0"/>
              <a:t>When determining a research study to use as a resource </a:t>
            </a:r>
            <a:r>
              <a:rPr lang="en-US" b="1" u="sng" dirty="0"/>
              <a:t>to</a:t>
            </a:r>
            <a:r>
              <a:rPr lang="en-US" dirty="0"/>
              <a:t> nursing practice, look for these aspects of the study:  Does the population for this study reflect the types of patients or situations that I am interested in understanding?, Does the sample in the study reflect or fit with the population of interest?, and Does the approach taken to choosing the sample limit how much I can use the results of the study (</a:t>
            </a:r>
            <a:r>
              <a:rPr lang="en-US" dirty="0" err="1"/>
              <a:t>Macnee</a:t>
            </a:r>
            <a:r>
              <a:rPr lang="en-US" dirty="0"/>
              <a:t> &amp; McCabe, 2008, p. 117).  </a:t>
            </a:r>
            <a:endParaRPr lang="en-US" dirty="0" smtClean="0"/>
          </a:p>
          <a:p>
            <a:endParaRPr lang="en-US" dirty="0" smtClean="0"/>
          </a:p>
          <a:p>
            <a:r>
              <a:rPr lang="en-US" sz="1400" b="1" u="sng" dirty="0" smtClean="0"/>
              <a:t>For clarity and improved presentation, the last paragraph’s discussion</a:t>
            </a:r>
            <a:r>
              <a:rPr lang="en-US" sz="1400" b="1" u="sng" baseline="0" dirty="0" smtClean="0"/>
              <a:t> points should have been delineated by listing the questions as a series of bullet points. See APA p. 64. </a:t>
            </a:r>
            <a:endParaRPr lang="en-US" sz="1400" b="1" u="sng"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53A3EA9-841E-419D-9593-4A6A1C083531}" type="slidenum">
              <a:rPr lang="en-US"/>
              <a:pPr/>
              <a:t>13</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r>
              <a:rPr lang="en-US" dirty="0"/>
              <a:t>In quantitative research, the data collection and data analysis process are separate in an effort to avoid errors (</a:t>
            </a:r>
            <a:r>
              <a:rPr lang="en-US" dirty="0" err="1"/>
              <a:t>Macnee</a:t>
            </a:r>
            <a:r>
              <a:rPr lang="en-US" dirty="0"/>
              <a:t> &amp; McCabe, 2008, p. 179).</a:t>
            </a:r>
          </a:p>
          <a:p>
            <a:endParaRPr lang="en-US" dirty="0"/>
          </a:p>
          <a:p>
            <a:r>
              <a:rPr lang="en-US" b="1" u="sng" dirty="0"/>
              <a:t>Regardless as to the type of tool used to obtain information in quantitative research reliability and validity impacts the study findings.  Reliability refers to how reliable the data collection methods are and their consistency</a:t>
            </a:r>
            <a:r>
              <a:rPr lang="en-US" dirty="0"/>
              <a:t>.  Validity refers to the extent to which the methods used to collect and analyze the data accurately (Holt, 2009, p. 235).</a:t>
            </a:r>
          </a:p>
          <a:p>
            <a:endParaRPr lang="en-US" dirty="0"/>
          </a:p>
          <a:p>
            <a:r>
              <a:rPr lang="en-US" b="1" u="sng" dirty="0"/>
              <a:t>Analyzing data is essential to researchers</a:t>
            </a:r>
            <a:r>
              <a:rPr lang="en-US" b="1" u="sng" dirty="0">
                <a:solidFill>
                  <a:srgbClr val="FF0000"/>
                </a:solidFill>
              </a:rPr>
              <a:t>,</a:t>
            </a:r>
            <a:r>
              <a:rPr lang="en-US" b="1" u="sng" dirty="0"/>
              <a:t> it is complex and challenging</a:t>
            </a:r>
            <a:r>
              <a:rPr lang="en-US" dirty="0"/>
              <a:t>.  The data collected and analyzed either answers the research question or reveals the need for further research (</a:t>
            </a:r>
            <a:r>
              <a:rPr lang="en-US" dirty="0" err="1"/>
              <a:t>Macnee</a:t>
            </a:r>
            <a:r>
              <a:rPr lang="en-US" dirty="0"/>
              <a:t> &amp; McCabe, 2008, p. 260</a:t>
            </a:r>
            <a:r>
              <a:rPr lang="en-US" dirty="0" smtClean="0"/>
              <a:t>).</a:t>
            </a:r>
            <a:br>
              <a:rPr lang="en-US" dirty="0" smtClean="0"/>
            </a:br>
            <a:endParaRPr lang="en-US" dirty="0" smtClean="0"/>
          </a:p>
          <a:p>
            <a:endParaRPr lang="en-US" dirty="0" smtClean="0"/>
          </a:p>
          <a:p>
            <a:r>
              <a:rPr lang="en-US" sz="1400" b="1" u="sng" dirty="0" smtClean="0"/>
              <a:t>Underlined</a:t>
            </a:r>
            <a:r>
              <a:rPr lang="en-US" sz="1400" b="1" u="sng" baseline="0" dirty="0" smtClean="0"/>
              <a:t> sections require citations.</a:t>
            </a:r>
            <a:endParaRPr lang="en-US" sz="1400" b="1" u="sng"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F57F060-E019-499F-AE13-6B556A62D9BA}" type="slidenum">
              <a:rPr lang="en-US"/>
              <a:pPr/>
              <a:t>14</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r>
              <a:rPr lang="en-US" dirty="0"/>
              <a:t>The conclusion is a very important part of the research process because it pulls every aspect together.  The conclusion explains whether or not the findings are significant, describes the limitations, and provides implication for future nursing practice as well as suggestions for future research regarding the problem of interest.  “The goal of the research process is to generate knowledge that can be used in practice” (</a:t>
            </a:r>
            <a:r>
              <a:rPr lang="en-US" dirty="0" err="1"/>
              <a:t>Macnee</a:t>
            </a:r>
            <a:r>
              <a:rPr lang="en-US" dirty="0"/>
              <a:t> &amp; McCabe, 2008, p. 23) and the knowledge contained in a research conclusion may include new knowledge or confirm previous knowledge of the problem of interest.  Conclusions are said to be powerful because they are the evidence for evidence-based nursing; hence the importance of identifying not only the outcome, but also the limitations, significance for nursing practice, and recommendations for future research.  (</a:t>
            </a:r>
            <a:r>
              <a:rPr lang="en-US" dirty="0" err="1"/>
              <a:t>Macnee</a:t>
            </a:r>
            <a:r>
              <a:rPr lang="en-US" dirty="0"/>
              <a:t> &amp; McCabe, pp. 23-25)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29B2F6B-25D8-4D62-B172-C25E321C5F58}" type="slidenum">
              <a:rPr lang="en-US"/>
              <a:pPr/>
              <a:t>15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r>
              <a:rPr lang="en-US" dirty="0"/>
              <a:t>As previously stated, the conclusion provides new knowledge or confirms previous knowledge.  The knowledge identified in the conclusion needs to be marketed in order for the intervention to be put into practice.  This is known as dissemination:  an important component to the research process because as </a:t>
            </a:r>
            <a:r>
              <a:rPr lang="en-US" dirty="0" err="1"/>
              <a:t>Macnee</a:t>
            </a:r>
            <a:r>
              <a:rPr lang="en-US" dirty="0"/>
              <a:t> </a:t>
            </a:r>
            <a:r>
              <a:rPr lang="en-US" b="1" u="sng" dirty="0"/>
              <a:t>&amp; </a:t>
            </a:r>
            <a:r>
              <a:rPr lang="en-US" dirty="0"/>
              <a:t>McCabe (2008) state, “knowledge development is wasted unless it becomes known so that it can be used” (p. 261). The specificity of information portrayed in dissemination depends solely on the targeted audience.  For example, a journal article allows for more detail and specifics about the study while a newspaper article may simply state the research question, the sample studied, and one or two key findings.  To emphasize the thought of research being an ongoing process, a researcher may realize, while writing up the findings, that another factor or limitation should be examined.  The realization may lead the researcher to perform additional analysis or may even circulate new problems or questions in which case the researcher would have to restart the process from step one.  (</a:t>
            </a:r>
            <a:r>
              <a:rPr lang="en-US" dirty="0" err="1"/>
              <a:t>Macnee</a:t>
            </a:r>
            <a:r>
              <a:rPr lang="en-US" dirty="0"/>
              <a:t> &amp; McCabe, 2008, pp. 261-262</a:t>
            </a:r>
            <a:r>
              <a:rPr lang="en-US" dirty="0" smtClean="0"/>
              <a:t>)</a:t>
            </a:r>
          </a:p>
          <a:p>
            <a:endParaRPr lang="en-US" dirty="0" smtClean="0"/>
          </a:p>
          <a:p>
            <a:endParaRPr lang="en-US" dirty="0" smtClean="0"/>
          </a:p>
          <a:p>
            <a:r>
              <a:rPr lang="en-US" sz="1400" b="1" u="sng" dirty="0" smtClean="0"/>
              <a:t>Use “and” instead of “&amp;” within the text.</a:t>
            </a:r>
            <a:endParaRPr lang="en-US" sz="1400" b="1" u="sng"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8DC11ED-FD49-4F9C-8DA6-FA30582C614D}" type="slidenum">
              <a:rPr lang="en-US"/>
              <a:pPr/>
              <a:t>16</a:t>
            </a:fld>
            <a:endParaRPr 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r>
              <a:rPr lang="en-US" b="1" u="sng" dirty="0"/>
              <a:t>Once the research problem, variables, and other basics have been established, a researcher needs to decide which research design will be used to measure the variables</a:t>
            </a:r>
            <a:r>
              <a:rPr lang="en-US" dirty="0"/>
              <a:t>.  The research design tells the reader how the study was </a:t>
            </a:r>
            <a:r>
              <a:rPr lang="en-US" b="1" u="sng" dirty="0" err="1"/>
              <a:t>operationalised</a:t>
            </a:r>
            <a:r>
              <a:rPr lang="en-US" u="sng" dirty="0"/>
              <a:t>:</a:t>
            </a:r>
            <a:r>
              <a:rPr lang="en-US" dirty="0"/>
              <a:t>  “the plan for that systematic approach, conducted in a way that ensures the answer(s) found will be as meaningful and accurate as possible” (</a:t>
            </a:r>
            <a:r>
              <a:rPr lang="en-US" dirty="0" err="1"/>
              <a:t>Macnee</a:t>
            </a:r>
            <a:r>
              <a:rPr lang="en-US" dirty="0"/>
              <a:t> &amp; McCabe, 2008, p. 195</a:t>
            </a:r>
            <a:r>
              <a:rPr lang="en-US" b="1" u="sng" dirty="0"/>
              <a:t>).  In </a:t>
            </a:r>
            <a:r>
              <a:rPr lang="en-US" b="1" u="sng" dirty="0" err="1"/>
              <a:t>quantitatiave</a:t>
            </a:r>
            <a:r>
              <a:rPr lang="en-US" b="1" u="sng" dirty="0"/>
              <a:t> research design, the design is either descriptive, meaning the variables are measured once, or experimental where the variables are measured before and after the research is conducted.  The four main types of quantitative research design are descriptive, </a:t>
            </a:r>
            <a:r>
              <a:rPr lang="en-US" b="1" u="sng" dirty="0" err="1"/>
              <a:t>correlational</a:t>
            </a:r>
            <a:r>
              <a:rPr lang="en-US" b="1" u="sng" dirty="0"/>
              <a:t>, quasi-experimental, and experimental</a:t>
            </a:r>
            <a:r>
              <a:rPr lang="en-US" dirty="0" smtClean="0"/>
              <a:t>.</a:t>
            </a:r>
          </a:p>
          <a:p>
            <a:endParaRPr lang="en-US" dirty="0" smtClean="0"/>
          </a:p>
          <a:p>
            <a:endParaRPr lang="en-US" dirty="0" smtClean="0"/>
          </a:p>
          <a:p>
            <a:r>
              <a:rPr lang="en-US" sz="1400" b="1" u="sng" dirty="0" smtClean="0"/>
              <a:t>Citations required</a:t>
            </a:r>
            <a:r>
              <a:rPr lang="en-US" sz="1400" b="1" u="sng" dirty="0" smtClean="0"/>
              <a:t>. </a:t>
            </a:r>
          </a:p>
          <a:p>
            <a:r>
              <a:rPr lang="en-US" sz="1400" b="1" u="sng" dirty="0" smtClean="0"/>
              <a:t>Spelling</a:t>
            </a:r>
            <a:r>
              <a:rPr lang="en-US" sz="1400" b="1" u="sng" baseline="0" dirty="0" smtClean="0"/>
              <a:t> error: “</a:t>
            </a:r>
            <a:r>
              <a:rPr lang="en-US" sz="1400" b="1" u="sng" baseline="0" dirty="0" err="1" smtClean="0"/>
              <a:t>operationalized</a:t>
            </a:r>
            <a:r>
              <a:rPr lang="en-US" sz="1400" b="1" u="sng" baseline="0" dirty="0" smtClean="0"/>
              <a:t>”</a:t>
            </a:r>
            <a:endParaRPr lang="en-US" sz="1400" b="1" u="sng"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4CBE2EB-6BBC-441D-8E99-EC4B7E5FAE50}" type="slidenum">
              <a:rPr lang="en-US"/>
              <a:pPr/>
              <a:t>17</a:t>
            </a:fld>
            <a:endParaRPr lang="en-US"/>
          </a:p>
        </p:txBody>
      </p:sp>
      <p:sp>
        <p:nvSpPr>
          <p:cNvPr id="1026" name="Rectangle 2"/>
          <p:cNvSpPr>
            <a:spLocks noGrp="1" noRot="1" noChangeAspect="1" noChangeArrowheads="1" noTextEdit="1"/>
          </p:cNvSpPr>
          <p:nvPr>
            <p:ph type="sldImg"/>
          </p:nvPr>
        </p:nvSpPr>
        <p:spPr>
          <a:ln/>
        </p:spPr>
      </p:sp>
      <p:sp>
        <p:nvSpPr>
          <p:cNvPr id="1027" name="Rectangle 3"/>
          <p:cNvSpPr>
            <a:spLocks noGrp="1" noChangeArrowheads="1"/>
          </p:cNvSpPr>
          <p:nvPr>
            <p:ph type="body" idx="1"/>
          </p:nvPr>
        </p:nvSpPr>
        <p:spPr/>
        <p:txBody>
          <a:bodyPr/>
          <a:lstStyle/>
          <a:p>
            <a:r>
              <a:rPr lang="en-US" dirty="0"/>
              <a:t>“Descriptive designs function to portray some phenomenon of interest as accurately as possible” (</a:t>
            </a:r>
            <a:r>
              <a:rPr lang="en-US" dirty="0" err="1"/>
              <a:t>Macnee</a:t>
            </a:r>
            <a:r>
              <a:rPr lang="en-US" dirty="0"/>
              <a:t> &amp; McCabe, 2008, p. 213).  </a:t>
            </a:r>
            <a:r>
              <a:rPr lang="en-US" b="1" u="sng" dirty="0"/>
              <a:t>One main focus of the descriptive design is to maintain control, but without controlling the independent variables of the study.</a:t>
            </a:r>
          </a:p>
          <a:p>
            <a:endParaRPr lang="en-US" dirty="0"/>
          </a:p>
          <a:p>
            <a:r>
              <a:rPr lang="en-US" dirty="0"/>
              <a:t>The article by Kane </a:t>
            </a:r>
            <a:r>
              <a:rPr lang="en-US" b="1" i="0" u="sng" dirty="0"/>
              <a:t>&amp;</a:t>
            </a:r>
            <a:r>
              <a:rPr lang="en-US" dirty="0"/>
              <a:t> </a:t>
            </a:r>
            <a:r>
              <a:rPr lang="en-US" dirty="0" err="1"/>
              <a:t>DiBartolo</a:t>
            </a:r>
            <a:r>
              <a:rPr lang="en-US" dirty="0"/>
              <a:t> (2002) is an example of cross sectional descriptive design where the participants were studied (variables were measured) after they had received their initial health assessment (as cited in </a:t>
            </a:r>
            <a:r>
              <a:rPr lang="en-US" dirty="0" err="1"/>
              <a:t>Macnee</a:t>
            </a:r>
            <a:r>
              <a:rPr lang="en-US" dirty="0"/>
              <a:t> &amp; McCabe, 2008, p. 308).  The article discusses findings from previous studies that show women who are incarcerated often experience an exacerbation of various medical problems.  Among these medical problems include substance addiction or abuse, gynecological diseases, hypertension, diabetes, asthma, among others.  In addition to physical conditions, “</a:t>
            </a:r>
            <a:r>
              <a:rPr lang="en-US" dirty="0" err="1"/>
              <a:t>Teplin</a:t>
            </a:r>
            <a:r>
              <a:rPr lang="en-US" dirty="0"/>
              <a:t> et al. (1996) found that over 80% of a randomly selected, stratified sample…met the criteria for one or more lifetime psychiatric disorders” (as cited in </a:t>
            </a:r>
            <a:r>
              <a:rPr lang="en-US" dirty="0" err="1"/>
              <a:t>Macnee</a:t>
            </a:r>
            <a:r>
              <a:rPr lang="en-US" dirty="0"/>
              <a:t> &amp; McCabe, p. 307).  The purpose of Kane’s and </a:t>
            </a:r>
            <a:r>
              <a:rPr lang="en-US" dirty="0" err="1"/>
              <a:t>DiBartolo’s</a:t>
            </a:r>
            <a:r>
              <a:rPr lang="en-US" dirty="0"/>
              <a:t> study was to determine the needs of incarcerated women so strategies could be developed to implement appropriate services that would be reasonable.  Unfortunately, due to a large factor of limitations, the empirical data remains insufficient to implement such strategies.  However, more research is justified and the results will add to the current research base. (</a:t>
            </a:r>
            <a:r>
              <a:rPr lang="en-US" dirty="0" err="1"/>
              <a:t>Macnee</a:t>
            </a:r>
            <a:r>
              <a:rPr lang="en-US" dirty="0"/>
              <a:t> &amp; McCabe, pp. 308-314)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523E81D-8666-4446-A642-5D063FB00C19}" type="slidenum">
              <a:rPr lang="en-US"/>
              <a:pPr/>
              <a:t>18</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r>
              <a:rPr lang="en-US" b="1" u="sng" dirty="0"/>
              <a:t>Although </a:t>
            </a:r>
            <a:r>
              <a:rPr lang="en-US" b="1" u="sng" dirty="0" err="1"/>
              <a:t>correlational</a:t>
            </a:r>
            <a:r>
              <a:rPr lang="en-US" b="1" u="sng" dirty="0"/>
              <a:t> designs are considered separate from descriptive designs, the respective boundaries often cross.  </a:t>
            </a:r>
            <a:r>
              <a:rPr lang="en-US" dirty="0"/>
              <a:t>Many researchers consider </a:t>
            </a:r>
            <a:r>
              <a:rPr lang="en-US" dirty="0" err="1"/>
              <a:t>correlational</a:t>
            </a:r>
            <a:r>
              <a:rPr lang="en-US" dirty="0"/>
              <a:t> research to be </a:t>
            </a:r>
            <a:r>
              <a:rPr lang="en-US" b="1" u="sng" dirty="0" err="1"/>
              <a:t>incldued</a:t>
            </a:r>
            <a:r>
              <a:rPr lang="en-US" dirty="0"/>
              <a:t> under descriptive design and therefore, accept it as more of a study, rather than a design (</a:t>
            </a:r>
            <a:r>
              <a:rPr lang="en-US" dirty="0" err="1"/>
              <a:t>Macnee</a:t>
            </a:r>
            <a:r>
              <a:rPr lang="en-US" dirty="0"/>
              <a:t> &amp; McCabe, 2008, p. 213).  A specific type of </a:t>
            </a:r>
            <a:r>
              <a:rPr lang="en-US" dirty="0" err="1"/>
              <a:t>correlational</a:t>
            </a:r>
            <a:r>
              <a:rPr lang="en-US" dirty="0"/>
              <a:t> study is a model, which is the “symbolic framework for a theory or part of a theory” (</a:t>
            </a:r>
            <a:r>
              <a:rPr lang="en-US" dirty="0" err="1"/>
              <a:t>Macnee</a:t>
            </a:r>
            <a:r>
              <a:rPr lang="en-US" dirty="0"/>
              <a:t> &amp; McCabe, p. 213).  </a:t>
            </a:r>
            <a:r>
              <a:rPr lang="en-US" b="1" u="sng" dirty="0" err="1"/>
              <a:t>Correlational</a:t>
            </a:r>
            <a:r>
              <a:rPr lang="en-US" b="1" u="sng" dirty="0"/>
              <a:t> designs may also be referred to as descriptive </a:t>
            </a:r>
            <a:r>
              <a:rPr lang="en-US" b="1" u="sng" dirty="0" err="1"/>
              <a:t>correlational</a:t>
            </a:r>
            <a:r>
              <a:rPr lang="en-US" b="1" u="sng" dirty="0"/>
              <a:t> designs due to their descriptive review of relationships.</a:t>
            </a:r>
          </a:p>
          <a:p>
            <a:endParaRPr lang="en-US" dirty="0"/>
          </a:p>
          <a:p>
            <a:r>
              <a:rPr lang="en-US" dirty="0"/>
              <a:t>An example of descriptive </a:t>
            </a:r>
            <a:r>
              <a:rPr lang="en-US" dirty="0" err="1"/>
              <a:t>correlational</a:t>
            </a:r>
            <a:r>
              <a:rPr lang="en-US" dirty="0"/>
              <a:t> design is the study by </a:t>
            </a:r>
            <a:r>
              <a:rPr lang="en-US" dirty="0" err="1"/>
              <a:t>Zalon</a:t>
            </a:r>
            <a:r>
              <a:rPr lang="en-US" dirty="0"/>
              <a:t> (2004) which had a purpose to determine if pain, depression, and fatigue play a role in how quickly an older adult gets back to their normal level of functioning (as cited in </a:t>
            </a:r>
            <a:r>
              <a:rPr lang="en-US" dirty="0" err="1"/>
              <a:t>Macnee</a:t>
            </a:r>
            <a:r>
              <a:rPr lang="en-US" dirty="0"/>
              <a:t> &amp; McCabe, 2008, p. 317).   Because this was a form of descriptive design, the studied variables were only measured once postoperatively and therefore, a limitation of the study is the lack of baseline data.  The findings support other studies that have found the three variables are significantly relevant to an older </a:t>
            </a:r>
            <a:r>
              <a:rPr lang="en-US" b="1" u="sng" dirty="0"/>
              <a:t>adults </a:t>
            </a:r>
            <a:r>
              <a:rPr lang="en-US" dirty="0"/>
              <a:t>recovery and perception of functional status following major abdominal surgery.  At this point, </a:t>
            </a:r>
            <a:r>
              <a:rPr lang="en-US" dirty="0" err="1"/>
              <a:t>Zalon</a:t>
            </a:r>
            <a:r>
              <a:rPr lang="en-US" dirty="0"/>
              <a:t> concludes that the next step in research needs to be the evaluation of specific interventions to reduce the onset and control of pain, depression, and fatigue. (</a:t>
            </a:r>
            <a:r>
              <a:rPr lang="en-US" dirty="0" err="1"/>
              <a:t>Macnee</a:t>
            </a:r>
            <a:r>
              <a:rPr lang="en-US" dirty="0"/>
              <a:t> &amp; McCabe, pp. 317-324)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D4B4FAA-C5EF-4AB4-B26F-1A3F6BD08A35}" type="slidenum">
              <a:rPr lang="en-US"/>
              <a:pPr/>
              <a:t>19</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r>
              <a:rPr lang="en-US" dirty="0"/>
              <a:t>“Quasi-experimental and experimental research designs function to answer questions involving prediction and the effects of manipulation” (</a:t>
            </a:r>
            <a:r>
              <a:rPr lang="en-US" dirty="0" err="1"/>
              <a:t>Macnee</a:t>
            </a:r>
            <a:r>
              <a:rPr lang="en-US" dirty="0"/>
              <a:t> &amp; McCabe, 2008, p. 214</a:t>
            </a:r>
            <a:r>
              <a:rPr lang="en-US" b="0" u="none" dirty="0"/>
              <a:t>).  The two designs follow the same basic ideals, but differ in the amount of manipulation to the independent variable.  Quasi-experimental research has a lower level of manipulation and lacks a control group or random assignment.</a:t>
            </a:r>
            <a:r>
              <a:rPr lang="en-US" b="1" u="none" dirty="0"/>
              <a:t>  </a:t>
            </a:r>
            <a:r>
              <a:rPr lang="en-US" u="none" dirty="0"/>
              <a:t>W</a:t>
            </a:r>
            <a:r>
              <a:rPr lang="en-US" dirty="0"/>
              <a:t>hile this design may lose validity, the results of quasi-experimental research are often more applicable to real life. (</a:t>
            </a:r>
            <a:r>
              <a:rPr lang="en-US" dirty="0" err="1"/>
              <a:t>Macnee</a:t>
            </a:r>
            <a:r>
              <a:rPr lang="en-US" dirty="0"/>
              <a:t> &amp; McCabe, p. 215)</a:t>
            </a:r>
          </a:p>
          <a:p>
            <a:endParaRPr lang="en-US" dirty="0"/>
          </a:p>
          <a:p>
            <a:r>
              <a:rPr lang="en-US" dirty="0"/>
              <a:t>An example of quasi-experimental research is the study mentioned in Chapter 9 of </a:t>
            </a:r>
            <a:r>
              <a:rPr lang="en-US" dirty="0" err="1"/>
              <a:t>Macnee</a:t>
            </a:r>
            <a:r>
              <a:rPr lang="en-US" dirty="0"/>
              <a:t> </a:t>
            </a:r>
            <a:r>
              <a:rPr lang="en-US" b="1" u="sng" dirty="0"/>
              <a:t>&amp;</a:t>
            </a:r>
            <a:r>
              <a:rPr lang="en-US" dirty="0"/>
              <a:t> McCabe (2008) that discusses an HIV-prevention program with homeless women.  Due to limited resources (e.g., transportation, phones/communication) and a trend for lack of compliance among homeless individuals, it would be difficult to randomly assign the homeless women to different programs. (p. 218)  At the same time, implementing different programs in the same shelter would cause a limitation because women in that shelter may share “activities from the different programs…making it impossible to isolate the effects of one compared with the other.  Therefore, a researcher testing an HIV program with homeless women would likely…select shelters to either receive or not receive the intervention to be tested” (</a:t>
            </a:r>
            <a:r>
              <a:rPr lang="en-US" dirty="0" err="1"/>
              <a:t>Macnee</a:t>
            </a:r>
            <a:r>
              <a:rPr lang="en-US" dirty="0"/>
              <a:t> &amp; McCabe, p. 218).</a:t>
            </a:r>
          </a:p>
          <a:p>
            <a:endParaRPr lang="en-US" dirty="0"/>
          </a:p>
          <a:p>
            <a:r>
              <a:rPr lang="en-US" b="0" u="none" dirty="0"/>
              <a:t>Experimental designs maintain the most control over extraneous variables in research.  To be considered truly experimental, a study must include manipulation of the independent variable, a control group, and random assignment</a:t>
            </a:r>
            <a:r>
              <a:rPr lang="en-US" dirty="0"/>
              <a:t>.  As mentioned previously, experimental designs include measurements both before and after the study or intervention.   (</a:t>
            </a:r>
            <a:r>
              <a:rPr lang="en-US" dirty="0" err="1"/>
              <a:t>Macnee</a:t>
            </a:r>
            <a:r>
              <a:rPr lang="en-US" dirty="0"/>
              <a:t> &amp; McCabe, 2008, p. 215)</a:t>
            </a:r>
          </a:p>
          <a:p>
            <a:endParaRPr lang="en-US" dirty="0"/>
          </a:p>
          <a:p>
            <a:r>
              <a:rPr lang="en-US" dirty="0"/>
              <a:t>An example of experimental design, also discussed in Chapter 9 of </a:t>
            </a:r>
            <a:r>
              <a:rPr lang="en-US" dirty="0" err="1"/>
              <a:t>Macnee</a:t>
            </a:r>
            <a:r>
              <a:rPr lang="en-US" dirty="0"/>
              <a:t> &amp; McCabe (2008), is the study of a new hospital bed imposing physiological changes when the bed moved.  </a:t>
            </a:r>
            <a:r>
              <a:rPr lang="en-US" dirty="0" err="1"/>
              <a:t>Macnee</a:t>
            </a:r>
            <a:r>
              <a:rPr lang="en-US" dirty="0"/>
              <a:t> </a:t>
            </a:r>
            <a:r>
              <a:rPr lang="en-US" b="1" u="sng" dirty="0"/>
              <a:t>&amp;</a:t>
            </a:r>
            <a:r>
              <a:rPr lang="en-US" dirty="0"/>
              <a:t> McCabe point out that “the availability of technology would automatically reflect a certain level of hospital and…insurance coverage” (p. 218).  This limitation already suggests underrepresentation of uninsured patients and those in rural settings without access to tertiary care centers.  While this may not greatly affect the results relevant to general practice, it describes how “the aspects that provide control in a design may also limit the clinical usefulness of the results” (</a:t>
            </a:r>
            <a:r>
              <a:rPr lang="en-US" dirty="0" err="1"/>
              <a:t>Macnee</a:t>
            </a:r>
            <a:r>
              <a:rPr lang="en-US" dirty="0"/>
              <a:t> &amp; McCabe, p. 218).   </a:t>
            </a:r>
            <a:endParaRPr lang="en-US" dirty="0" smtClean="0"/>
          </a:p>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6B0F06A-D5A3-49E4-9840-4D20716860AC}" type="slidenum">
              <a:rPr lang="en-US"/>
              <a:pPr/>
              <a:t>2</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r>
              <a:rPr lang="en-US" dirty="0"/>
              <a:t>Nursing research is a continuous process in which theories and technology are always evolving.  While research can be qualitative or quantitative, the student nurses will focus on the quantitative process.  </a:t>
            </a:r>
            <a:r>
              <a:rPr lang="en-US" b="1" u="sng" dirty="0">
                <a:solidFill>
                  <a:srgbClr val="FFFF00"/>
                </a:solidFill>
              </a:rPr>
              <a:t>Quantitative research involves measurements and uses bias and rigor to implement the study and to calculate the results</a:t>
            </a:r>
            <a:r>
              <a:rPr lang="en-US" dirty="0">
                <a:solidFill>
                  <a:srgbClr val="FFFF00"/>
                </a:solidFill>
              </a:rPr>
              <a:t>.  </a:t>
            </a:r>
            <a:r>
              <a:rPr lang="en-US" b="1" u="sng" dirty="0">
                <a:solidFill>
                  <a:srgbClr val="FFFF00"/>
                </a:solidFill>
              </a:rPr>
              <a:t>The measurable factors, or variables, can be both independent and dependent, and often times a control is also utilized to decrease the probability of error.  Part of the research process involves formulating a problem, reviewing relevant literature, determining variables and limitations, as well as collecting and analyzing data and forming conclusions.  Before a researcher can proceed with implementing the study, a research design must be chosen.  In regards to quantitative research, the design may be descriptive, </a:t>
            </a:r>
            <a:r>
              <a:rPr lang="en-US" b="1" u="sng" dirty="0" err="1">
                <a:solidFill>
                  <a:srgbClr val="FFFF00"/>
                </a:solidFill>
              </a:rPr>
              <a:t>correlational</a:t>
            </a:r>
            <a:r>
              <a:rPr lang="en-US" b="1" u="sng" dirty="0">
                <a:solidFill>
                  <a:srgbClr val="FFFF00"/>
                </a:solidFill>
              </a:rPr>
              <a:t>, quasi-experimental, or experimental.  When results are determined to be relevant to nursing practice, the studied intervention can be implemented into the clinical setting resulting in evidence-based practice</a:t>
            </a:r>
            <a:r>
              <a:rPr lang="en-US" b="1" u="sng" dirty="0" smtClean="0">
                <a:solidFill>
                  <a:srgbClr val="FFFF00"/>
                </a:solidFill>
              </a:rPr>
              <a:t>.</a:t>
            </a:r>
            <a:r>
              <a:rPr lang="en-US" dirty="0" smtClean="0">
                <a:solidFill>
                  <a:srgbClr val="FFFF00"/>
                </a:solidFill>
              </a:rPr>
              <a:t/>
            </a:r>
            <a:br>
              <a:rPr lang="en-US" dirty="0" smtClean="0">
                <a:solidFill>
                  <a:srgbClr val="FFFF00"/>
                </a:solidFill>
              </a:rPr>
            </a:br>
            <a:endParaRPr lang="en-US" dirty="0" smtClean="0">
              <a:solidFill>
                <a:srgbClr val="FFFF00"/>
              </a:solidFill>
            </a:endParaRPr>
          </a:p>
          <a:p>
            <a:r>
              <a:rPr lang="en-US" sz="1600" b="1" u="sng" dirty="0" smtClean="0">
                <a:solidFill>
                  <a:srgbClr val="FF0000"/>
                </a:solidFill>
              </a:rPr>
              <a:t>The majority of discussion</a:t>
            </a:r>
            <a:r>
              <a:rPr lang="en-US" sz="1600" b="1" u="sng" baseline="0" dirty="0" smtClean="0">
                <a:solidFill>
                  <a:srgbClr val="FF0000"/>
                </a:solidFill>
              </a:rPr>
              <a:t> on this notes pages requires citation(s). Even though you may think the information is common knowledge, it really isn’t. There is very little </a:t>
            </a:r>
            <a:r>
              <a:rPr lang="en-US" sz="1600" b="1" u="sng" baseline="0" dirty="0" smtClean="0">
                <a:solidFill>
                  <a:srgbClr val="FF0000"/>
                </a:solidFill>
              </a:rPr>
              <a:t>information or discussion that </a:t>
            </a:r>
            <a:r>
              <a:rPr lang="en-US" sz="1600" b="1" u="sng" baseline="0" dirty="0" smtClean="0">
                <a:solidFill>
                  <a:srgbClr val="FF0000"/>
                </a:solidFill>
              </a:rPr>
              <a:t>you won’t be providing citations for this semester.</a:t>
            </a:r>
            <a:endParaRPr lang="en-US" sz="1600" b="1" u="sng" dirty="0" smtClean="0">
              <a:solidFill>
                <a:srgbClr val="FF0000"/>
              </a:solidFill>
            </a:endParaRPr>
          </a:p>
          <a:p>
            <a:endParaRPr lang="en-US" dirty="0">
              <a:solidFill>
                <a:srgbClr val="FF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A38D1B4-9C66-4B8D-87CF-53A4405E1A1B}" type="slidenum">
              <a:rPr lang="en-US"/>
              <a:pPr/>
              <a:t>20</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r>
              <a:rPr lang="en-US" dirty="0"/>
              <a:t>Nursing is fueled by evidence-based practice.  Just as research is an ongoing process, so is nursing education.  While an individual may choose to not physically pursue a higher educational level, nursing theories, interventions, and technology are constantly evolving.  In order to provide the absolute best care to a client, nurses must be aware of important changes in nursing practice and the clinical setting.  The changes occur as a result of nursing research in which studies are performed in controlled environments to determine the needs of those involved with healthcare.  While most individuals assume the needs to be met are those of the clients, nursing research also involves the needs of healthcare workers.  Through a time-consuming process that could last years, researchers observe environments, formulate a research problem, create a research question, and complete a research process to answer that question.  During this process, variables need to be defined, limitations determined, and relevant literature reviewed.  Ultimately, nursing research leads to evidence-based practice when an intervention is implemented and studied, and the findings are determined to be relevant.</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FF6263E-6442-4AD5-BDE8-2C8EB498BC96}" type="slidenum">
              <a:rPr lang="en-US"/>
              <a:pPr/>
              <a:t>21</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r>
              <a:rPr lang="en-US" dirty="0"/>
              <a:t>Note:  The website was the only thing I couldn’t get to tab over to make it hanging…because I don’t know how to format hanging indentation on </a:t>
            </a:r>
            <a:r>
              <a:rPr lang="en-US" dirty="0" err="1"/>
              <a:t>powerpoints</a:t>
            </a:r>
            <a:r>
              <a:rPr lang="en-US" dirty="0"/>
              <a:t> :(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76C60FE-5A13-42CE-B4AB-E43E0E4E9811}" type="slidenum">
              <a:rPr lang="en-US"/>
              <a:pPr/>
              <a:t>3</a:t>
            </a:fld>
            <a:endParaRPr 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dirty="0"/>
              <a:t>The above concepts are all significant in the quantitative research process.  While they are all utilized and manipulated in the various research designs, the way in which each concept is utilized is what makes one design unique to the next.  </a:t>
            </a:r>
            <a:endParaRPr lang="en-US" dirty="0" smtClean="0"/>
          </a:p>
          <a:p>
            <a:endParaRPr lang="en-US" dirty="0" smtClean="0"/>
          </a:p>
          <a:p>
            <a:endParaRPr lang="en-US" dirty="0" smtClean="0"/>
          </a:p>
          <a:p>
            <a:endParaRPr lang="en-US" sz="14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A36DEA2-DD66-415A-A279-F567EEF9E134}" type="slidenum">
              <a:rPr lang="en-US"/>
              <a:pPr/>
              <a:t>4</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a:t>According to Macnee &amp; McCabe (2008), rigor is a “strict process of data collection and analysis” (p. 170) that encompasses the consistency of data analysis and interpretation, the trustworthiness of the data collected, the transferability of the themes, and the credibility of the data.</a:t>
            </a:r>
          </a:p>
          <a:p>
            <a:endParaRPr lang="en-US"/>
          </a:p>
          <a:p>
            <a:r>
              <a:rPr lang="en-US"/>
              <a:t>For better understanding, Burns and Grove (2010) list the following terms as synonymous with rigor:  precise measurements, structured, tight control, accuracy, detailed, ordered, concise, and explicit (pp. 34-35).</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BE6F809-CB1D-4512-8B25-68A84D38DAD2}" type="slidenum">
              <a:rPr lang="en-US"/>
              <a:pPr/>
              <a:t>5</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r>
              <a:rPr lang="en-US" b="1" u="sng" dirty="0"/>
              <a:t>Controls are used to ensure the internal and external validity of a study and to minimize error.  Control groups are used to compare to the group of subjects that is exposed to the independent variable and are most often used in studies involving samples and measurements</a:t>
            </a:r>
            <a:r>
              <a:rPr lang="en-US" dirty="0"/>
              <a:t>.  Controls “can be imposed by establishing criteria for inclusion or exclusion that attempt to prevent some outside difference among subjects from confusing the findings of a study” (</a:t>
            </a:r>
            <a:r>
              <a:rPr lang="en-US" dirty="0" err="1"/>
              <a:t>Macnee</a:t>
            </a:r>
            <a:r>
              <a:rPr lang="en-US" dirty="0"/>
              <a:t> &amp; McCabe, 2008, p. 212).  Controls can also be utilized by random sampling or random assignment, by creating comparison groups, or by “ensuring the validity and reliability of the measures or by ensuring that the measurement process itself is consistent, avoiding instrumentation threats” (</a:t>
            </a:r>
            <a:r>
              <a:rPr lang="en-US" dirty="0" err="1"/>
              <a:t>Macnee</a:t>
            </a:r>
            <a:r>
              <a:rPr lang="en-US" dirty="0"/>
              <a:t> &amp; McCabe, p. 212). </a:t>
            </a:r>
            <a:endParaRPr lang="en-US" dirty="0" smtClean="0"/>
          </a:p>
          <a:p>
            <a:endParaRPr lang="en-US" dirty="0" smtClean="0"/>
          </a:p>
          <a:p>
            <a:endParaRPr lang="en-US" dirty="0" smtClean="0"/>
          </a:p>
          <a:p>
            <a:r>
              <a:rPr lang="en-US" sz="1400" b="1" u="sng" dirty="0" smtClean="0"/>
              <a:t>The information</a:t>
            </a:r>
            <a:r>
              <a:rPr lang="en-US" sz="1400" b="1" u="sng" baseline="0" dirty="0" smtClean="0"/>
              <a:t> discussed in the sentences I underlined also needs to be cited.</a:t>
            </a:r>
            <a:endParaRPr lang="en-US" sz="1400" b="1" u="sng"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462ED89-518A-4B24-8060-45E0D801D5EA}" type="slidenum">
              <a:rPr lang="en-US"/>
              <a:pPr/>
              <a:t>6</a:t>
            </a:fld>
            <a:endParaRPr 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r>
              <a:rPr lang="en-US" b="1" u="sng" dirty="0"/>
              <a:t>A variable is a part of the research problem that differs among people or situations</a:t>
            </a:r>
            <a:r>
              <a:rPr lang="en-US" dirty="0"/>
              <a:t>.  The dependent variable is determined by other variables in the study and is the “outcome variable of interest” (</a:t>
            </a:r>
            <a:r>
              <a:rPr lang="en-US" dirty="0" err="1"/>
              <a:t>Macnee</a:t>
            </a:r>
            <a:r>
              <a:rPr lang="en-US" dirty="0"/>
              <a:t> &amp; McCabe, 2008, p. 74).  Independent variables are “used to explain or predict the outcome of interest” (</a:t>
            </a:r>
            <a:r>
              <a:rPr lang="en-US" dirty="0" err="1"/>
              <a:t>Macnee</a:t>
            </a:r>
            <a:r>
              <a:rPr lang="en-US" dirty="0"/>
              <a:t> &amp; McCabe, p. 74), which is the dependent variable.  </a:t>
            </a:r>
            <a:r>
              <a:rPr lang="en-US" b="1" u="sng" dirty="0"/>
              <a:t>Because they are used for predicting, independent variables are also known as predictor variables</a:t>
            </a:r>
            <a:r>
              <a:rPr lang="en-US" dirty="0"/>
              <a:t>.  The dependent variable is affected by the manipulation of the independent variable (Burns &amp; Grove, 2010, p. 171).  </a:t>
            </a:r>
            <a:endParaRPr lang="en-US" dirty="0" smtClean="0"/>
          </a:p>
          <a:p>
            <a:endParaRPr lang="en-US" dirty="0" smtClean="0"/>
          </a:p>
          <a:p>
            <a:endParaRPr lang="en-US" dirty="0" smtClean="0"/>
          </a:p>
          <a:p>
            <a:r>
              <a:rPr lang="en-US" sz="1400" b="1" u="sng" dirty="0" smtClean="0"/>
              <a:t>The citation for this notes page is almost </a:t>
            </a:r>
            <a:r>
              <a:rPr lang="en-US" sz="1400" b="1" u="sng" dirty="0" smtClean="0"/>
              <a:t>complete.</a:t>
            </a:r>
            <a:r>
              <a:rPr lang="en-US" sz="1400" b="1" u="sng" baseline="0" dirty="0" smtClean="0"/>
              <a:t> </a:t>
            </a:r>
            <a:endParaRPr lang="en-US" sz="1400" b="1" u="sng"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0ACAD36-80D6-4670-B45F-27BBE9D86ED9}" type="slidenum">
              <a:rPr lang="en-US"/>
              <a:pPr/>
              <a:t>7</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a:t>Much like the steps in the nursing process, the steps in the quantitative research process provide the framework for reporting research results.  Each step is multi-faceted and the research process, as a whole, is a never-ending process.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EF771B3-FA07-467D-9498-CAF15AF7D939}" type="slidenum">
              <a:rPr lang="en-US"/>
              <a:pPr/>
              <a:t>8</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r>
              <a:rPr lang="en-US"/>
              <a:t>Formulating the research problem is the first step in any research project.  It defines what the study will seek to address and incorporates the knowledge gap, the research question, and the hypothesis.  While it should be concise, specific, clear, and relevant to the researcher’s practice, a proper problem, or question, shows why there is a need for the study to be done, as well as includes a rationale for why the particular research method has been chosen. (Macnee &amp; McCabe, 2008, p. 227)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552ABF6-0B88-41A0-B9DC-A5549E6E8D6D}" type="slidenum">
              <a:rPr lang="en-US"/>
              <a:pPr/>
              <a:t>9</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r>
              <a:rPr lang="en-US" dirty="0"/>
              <a:t>“The literature review is an organized written presentation of what has been published on a topic by scholars” (Burns &amp; Grove, 2010, p. 92).  </a:t>
            </a:r>
            <a:r>
              <a:rPr lang="en-US" b="1" u="sng" dirty="0"/>
              <a:t>The review discusses information relevant to the topic of interest that was found in the article.  </a:t>
            </a:r>
            <a:r>
              <a:rPr lang="en-US" dirty="0"/>
              <a:t>The discussion includes the research problem, research question, design type, methodology, variables, results, conclusions, and secondary sources used in the reviewed article (Burns &amp; Grove, pp. 90-92; </a:t>
            </a:r>
            <a:r>
              <a:rPr lang="en-US" dirty="0" err="1"/>
              <a:t>Macnee</a:t>
            </a:r>
            <a:r>
              <a:rPr lang="en-US" dirty="0"/>
              <a:t> &amp; McCabe, 2008, pp. 234-238).  It is also important to define what specific variables will be used and to “provide some understanding of what is known about the variables…how they have been studied…and with whom they have been studied” (</a:t>
            </a:r>
            <a:r>
              <a:rPr lang="en-US" dirty="0" err="1"/>
              <a:t>Macnee</a:t>
            </a:r>
            <a:r>
              <a:rPr lang="en-US" dirty="0"/>
              <a:t> &amp; McCabe, p. 238).  Ultimately, an overall picture of the research plan should be clear and well-defined once the literature review is completed.   </a:t>
            </a:r>
            <a:endParaRPr lang="en-US" dirty="0" smtClean="0"/>
          </a:p>
          <a:p>
            <a:endParaRPr lang="en-US" dirty="0" smtClean="0"/>
          </a:p>
          <a:p>
            <a:r>
              <a:rPr lang="en-US" sz="1400" b="1" u="sng" dirty="0" smtClean="0"/>
              <a:t>Underline</a:t>
            </a:r>
            <a:r>
              <a:rPr lang="en-US" sz="1400" b="1" u="sng" baseline="0" dirty="0" smtClean="0"/>
              <a:t>d sentence needs to be cited (or included in the next sentence’s citation?).</a:t>
            </a:r>
            <a:endParaRPr lang="en-US" sz="1400" b="1" u="sng"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1442" name="Group 2"/>
          <p:cNvGrpSpPr>
            <a:grpSpLocks/>
          </p:cNvGrpSpPr>
          <p:nvPr/>
        </p:nvGrpSpPr>
        <p:grpSpPr bwMode="auto">
          <a:xfrm>
            <a:off x="-3175" y="0"/>
            <a:ext cx="9147175" cy="6867525"/>
            <a:chOff x="-2" y="0"/>
            <a:chExt cx="5762" cy="4326"/>
          </a:xfrm>
        </p:grpSpPr>
        <p:grpSp>
          <p:nvGrpSpPr>
            <p:cNvPr id="61443" name="Group 3"/>
            <p:cNvGrpSpPr>
              <a:grpSpLocks/>
            </p:cNvGrpSpPr>
            <p:nvPr userDrawn="1"/>
          </p:nvGrpSpPr>
          <p:grpSpPr bwMode="auto">
            <a:xfrm>
              <a:off x="-2" y="0"/>
              <a:ext cx="5712" cy="4326"/>
              <a:chOff x="-2" y="0"/>
              <a:chExt cx="5712" cy="4326"/>
            </a:xfrm>
          </p:grpSpPr>
          <p:sp>
            <p:nvSpPr>
              <p:cNvPr id="61444" name="Rectangle 4"/>
              <p:cNvSpPr>
                <a:spLocks noChangeArrowheads="1"/>
              </p:cNvSpPr>
              <p:nvPr/>
            </p:nvSpPr>
            <p:spPr bwMode="auto">
              <a:xfrm>
                <a:off x="-2" y="0"/>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45" name="Rectangle 5"/>
              <p:cNvSpPr>
                <a:spLocks noChangeArrowheads="1"/>
              </p:cNvSpPr>
              <p:nvPr/>
            </p:nvSpPr>
            <p:spPr bwMode="auto">
              <a:xfrm>
                <a:off x="9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46" name="Rectangle 6"/>
              <p:cNvSpPr>
                <a:spLocks noChangeArrowheads="1"/>
              </p:cNvSpPr>
              <p:nvPr/>
            </p:nvSpPr>
            <p:spPr bwMode="auto">
              <a:xfrm>
                <a:off x="19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47" name="Rectangle 7"/>
              <p:cNvSpPr>
                <a:spLocks noChangeArrowheads="1"/>
              </p:cNvSpPr>
              <p:nvPr/>
            </p:nvSpPr>
            <p:spPr bwMode="auto">
              <a:xfrm>
                <a:off x="28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48" name="Rectangle 8"/>
              <p:cNvSpPr>
                <a:spLocks noChangeArrowheads="1"/>
              </p:cNvSpPr>
              <p:nvPr/>
            </p:nvSpPr>
            <p:spPr bwMode="auto">
              <a:xfrm>
                <a:off x="38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49" name="Rectangle 9"/>
              <p:cNvSpPr>
                <a:spLocks noChangeArrowheads="1"/>
              </p:cNvSpPr>
              <p:nvPr/>
            </p:nvSpPr>
            <p:spPr bwMode="auto">
              <a:xfrm>
                <a:off x="47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50" name="Rectangle 10"/>
              <p:cNvSpPr>
                <a:spLocks noChangeArrowheads="1"/>
              </p:cNvSpPr>
              <p:nvPr/>
            </p:nvSpPr>
            <p:spPr bwMode="auto">
              <a:xfrm>
                <a:off x="57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51" name="Rectangle 11"/>
              <p:cNvSpPr>
                <a:spLocks noChangeArrowheads="1"/>
              </p:cNvSpPr>
              <p:nvPr/>
            </p:nvSpPr>
            <p:spPr bwMode="auto">
              <a:xfrm>
                <a:off x="67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52" name="Rectangle 12"/>
              <p:cNvSpPr>
                <a:spLocks noChangeArrowheads="1"/>
              </p:cNvSpPr>
              <p:nvPr/>
            </p:nvSpPr>
            <p:spPr bwMode="auto">
              <a:xfrm>
                <a:off x="76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53" name="Rectangle 13"/>
              <p:cNvSpPr>
                <a:spLocks noChangeArrowheads="1"/>
              </p:cNvSpPr>
              <p:nvPr/>
            </p:nvSpPr>
            <p:spPr bwMode="auto">
              <a:xfrm>
                <a:off x="86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54" name="Rectangle 14"/>
              <p:cNvSpPr>
                <a:spLocks noChangeArrowheads="1"/>
              </p:cNvSpPr>
              <p:nvPr/>
            </p:nvSpPr>
            <p:spPr bwMode="auto">
              <a:xfrm>
                <a:off x="95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55" name="Rectangle 15"/>
              <p:cNvSpPr>
                <a:spLocks noChangeArrowheads="1"/>
              </p:cNvSpPr>
              <p:nvPr/>
            </p:nvSpPr>
            <p:spPr bwMode="auto">
              <a:xfrm>
                <a:off x="105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56" name="Rectangle 16"/>
              <p:cNvSpPr>
                <a:spLocks noChangeArrowheads="1"/>
              </p:cNvSpPr>
              <p:nvPr/>
            </p:nvSpPr>
            <p:spPr bwMode="auto">
              <a:xfrm>
                <a:off x="115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57" name="Rectangle 17"/>
              <p:cNvSpPr>
                <a:spLocks noChangeArrowheads="1"/>
              </p:cNvSpPr>
              <p:nvPr/>
            </p:nvSpPr>
            <p:spPr bwMode="auto">
              <a:xfrm>
                <a:off x="124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58" name="Rectangle 18"/>
              <p:cNvSpPr>
                <a:spLocks noChangeArrowheads="1"/>
              </p:cNvSpPr>
              <p:nvPr/>
            </p:nvSpPr>
            <p:spPr bwMode="auto">
              <a:xfrm>
                <a:off x="134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59" name="Rectangle 19"/>
              <p:cNvSpPr>
                <a:spLocks noChangeArrowheads="1"/>
              </p:cNvSpPr>
              <p:nvPr/>
            </p:nvSpPr>
            <p:spPr bwMode="auto">
              <a:xfrm>
                <a:off x="143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60" name="Rectangle 20"/>
              <p:cNvSpPr>
                <a:spLocks noChangeArrowheads="1"/>
              </p:cNvSpPr>
              <p:nvPr/>
            </p:nvSpPr>
            <p:spPr bwMode="auto">
              <a:xfrm>
                <a:off x="153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61" name="Rectangle 21"/>
              <p:cNvSpPr>
                <a:spLocks noChangeArrowheads="1"/>
              </p:cNvSpPr>
              <p:nvPr/>
            </p:nvSpPr>
            <p:spPr bwMode="auto">
              <a:xfrm>
                <a:off x="163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62" name="Rectangle 22"/>
              <p:cNvSpPr>
                <a:spLocks noChangeArrowheads="1"/>
              </p:cNvSpPr>
              <p:nvPr/>
            </p:nvSpPr>
            <p:spPr bwMode="auto">
              <a:xfrm>
                <a:off x="172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63" name="Rectangle 23"/>
              <p:cNvSpPr>
                <a:spLocks noChangeArrowheads="1"/>
              </p:cNvSpPr>
              <p:nvPr/>
            </p:nvSpPr>
            <p:spPr bwMode="auto">
              <a:xfrm>
                <a:off x="182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64" name="Rectangle 24"/>
              <p:cNvSpPr>
                <a:spLocks noChangeArrowheads="1"/>
              </p:cNvSpPr>
              <p:nvPr/>
            </p:nvSpPr>
            <p:spPr bwMode="auto">
              <a:xfrm>
                <a:off x="191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65" name="Rectangle 25"/>
              <p:cNvSpPr>
                <a:spLocks noChangeArrowheads="1"/>
              </p:cNvSpPr>
              <p:nvPr/>
            </p:nvSpPr>
            <p:spPr bwMode="auto">
              <a:xfrm>
                <a:off x="201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66" name="Rectangle 26"/>
              <p:cNvSpPr>
                <a:spLocks noChangeArrowheads="1"/>
              </p:cNvSpPr>
              <p:nvPr/>
            </p:nvSpPr>
            <p:spPr bwMode="auto">
              <a:xfrm>
                <a:off x="211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67" name="Rectangle 27"/>
              <p:cNvSpPr>
                <a:spLocks noChangeArrowheads="1"/>
              </p:cNvSpPr>
              <p:nvPr/>
            </p:nvSpPr>
            <p:spPr bwMode="auto">
              <a:xfrm>
                <a:off x="220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68" name="Rectangle 28"/>
              <p:cNvSpPr>
                <a:spLocks noChangeArrowheads="1"/>
              </p:cNvSpPr>
              <p:nvPr/>
            </p:nvSpPr>
            <p:spPr bwMode="auto">
              <a:xfrm>
                <a:off x="230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69" name="Rectangle 29"/>
              <p:cNvSpPr>
                <a:spLocks noChangeArrowheads="1"/>
              </p:cNvSpPr>
              <p:nvPr/>
            </p:nvSpPr>
            <p:spPr bwMode="auto">
              <a:xfrm>
                <a:off x="239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70" name="Rectangle 30"/>
              <p:cNvSpPr>
                <a:spLocks noChangeArrowheads="1"/>
              </p:cNvSpPr>
              <p:nvPr/>
            </p:nvSpPr>
            <p:spPr bwMode="auto">
              <a:xfrm>
                <a:off x="249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71" name="Rectangle 31"/>
              <p:cNvSpPr>
                <a:spLocks noChangeArrowheads="1"/>
              </p:cNvSpPr>
              <p:nvPr/>
            </p:nvSpPr>
            <p:spPr bwMode="auto">
              <a:xfrm>
                <a:off x="259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72" name="Rectangle 32"/>
              <p:cNvSpPr>
                <a:spLocks noChangeArrowheads="1"/>
              </p:cNvSpPr>
              <p:nvPr/>
            </p:nvSpPr>
            <p:spPr bwMode="auto">
              <a:xfrm>
                <a:off x="268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73" name="Rectangle 33"/>
              <p:cNvSpPr>
                <a:spLocks noChangeArrowheads="1"/>
              </p:cNvSpPr>
              <p:nvPr/>
            </p:nvSpPr>
            <p:spPr bwMode="auto">
              <a:xfrm>
                <a:off x="278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74" name="Rectangle 34"/>
              <p:cNvSpPr>
                <a:spLocks noChangeArrowheads="1"/>
              </p:cNvSpPr>
              <p:nvPr/>
            </p:nvSpPr>
            <p:spPr bwMode="auto">
              <a:xfrm>
                <a:off x="287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75" name="Rectangle 35"/>
              <p:cNvSpPr>
                <a:spLocks noChangeArrowheads="1"/>
              </p:cNvSpPr>
              <p:nvPr/>
            </p:nvSpPr>
            <p:spPr bwMode="auto">
              <a:xfrm>
                <a:off x="297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76" name="Rectangle 36"/>
              <p:cNvSpPr>
                <a:spLocks noChangeArrowheads="1"/>
              </p:cNvSpPr>
              <p:nvPr/>
            </p:nvSpPr>
            <p:spPr bwMode="auto">
              <a:xfrm>
                <a:off x="307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77" name="Rectangle 37"/>
              <p:cNvSpPr>
                <a:spLocks noChangeArrowheads="1"/>
              </p:cNvSpPr>
              <p:nvPr/>
            </p:nvSpPr>
            <p:spPr bwMode="auto">
              <a:xfrm>
                <a:off x="316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78" name="Rectangle 38"/>
              <p:cNvSpPr>
                <a:spLocks noChangeArrowheads="1"/>
              </p:cNvSpPr>
              <p:nvPr/>
            </p:nvSpPr>
            <p:spPr bwMode="auto">
              <a:xfrm>
                <a:off x="326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79" name="Rectangle 39"/>
              <p:cNvSpPr>
                <a:spLocks noChangeArrowheads="1"/>
              </p:cNvSpPr>
              <p:nvPr/>
            </p:nvSpPr>
            <p:spPr bwMode="auto">
              <a:xfrm>
                <a:off x="335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80" name="Rectangle 40"/>
              <p:cNvSpPr>
                <a:spLocks noChangeArrowheads="1"/>
              </p:cNvSpPr>
              <p:nvPr/>
            </p:nvSpPr>
            <p:spPr bwMode="auto">
              <a:xfrm>
                <a:off x="345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81" name="Rectangle 41"/>
              <p:cNvSpPr>
                <a:spLocks noChangeArrowheads="1"/>
              </p:cNvSpPr>
              <p:nvPr/>
            </p:nvSpPr>
            <p:spPr bwMode="auto">
              <a:xfrm>
                <a:off x="355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82" name="Rectangle 42"/>
              <p:cNvSpPr>
                <a:spLocks noChangeArrowheads="1"/>
              </p:cNvSpPr>
              <p:nvPr/>
            </p:nvSpPr>
            <p:spPr bwMode="auto">
              <a:xfrm>
                <a:off x="364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83" name="Rectangle 43"/>
              <p:cNvSpPr>
                <a:spLocks noChangeArrowheads="1"/>
              </p:cNvSpPr>
              <p:nvPr/>
            </p:nvSpPr>
            <p:spPr bwMode="auto">
              <a:xfrm>
                <a:off x="374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84" name="Rectangle 44"/>
              <p:cNvSpPr>
                <a:spLocks noChangeArrowheads="1"/>
              </p:cNvSpPr>
              <p:nvPr/>
            </p:nvSpPr>
            <p:spPr bwMode="auto">
              <a:xfrm>
                <a:off x="383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85" name="Rectangle 45"/>
              <p:cNvSpPr>
                <a:spLocks noChangeArrowheads="1"/>
              </p:cNvSpPr>
              <p:nvPr/>
            </p:nvSpPr>
            <p:spPr bwMode="auto">
              <a:xfrm>
                <a:off x="393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86" name="Rectangle 46"/>
              <p:cNvSpPr>
                <a:spLocks noChangeArrowheads="1"/>
              </p:cNvSpPr>
              <p:nvPr/>
            </p:nvSpPr>
            <p:spPr bwMode="auto">
              <a:xfrm>
                <a:off x="403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87" name="Rectangle 47"/>
              <p:cNvSpPr>
                <a:spLocks noChangeArrowheads="1"/>
              </p:cNvSpPr>
              <p:nvPr/>
            </p:nvSpPr>
            <p:spPr bwMode="auto">
              <a:xfrm>
                <a:off x="412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88" name="Rectangle 48"/>
              <p:cNvSpPr>
                <a:spLocks noChangeArrowheads="1"/>
              </p:cNvSpPr>
              <p:nvPr/>
            </p:nvSpPr>
            <p:spPr bwMode="auto">
              <a:xfrm>
                <a:off x="422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89" name="Rectangle 49"/>
              <p:cNvSpPr>
                <a:spLocks noChangeArrowheads="1"/>
              </p:cNvSpPr>
              <p:nvPr/>
            </p:nvSpPr>
            <p:spPr bwMode="auto">
              <a:xfrm>
                <a:off x="431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90" name="Rectangle 50"/>
              <p:cNvSpPr>
                <a:spLocks noChangeArrowheads="1"/>
              </p:cNvSpPr>
              <p:nvPr/>
            </p:nvSpPr>
            <p:spPr bwMode="auto">
              <a:xfrm>
                <a:off x="441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91" name="Rectangle 51"/>
              <p:cNvSpPr>
                <a:spLocks noChangeArrowheads="1"/>
              </p:cNvSpPr>
              <p:nvPr/>
            </p:nvSpPr>
            <p:spPr bwMode="auto">
              <a:xfrm>
                <a:off x="451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92" name="Rectangle 52"/>
              <p:cNvSpPr>
                <a:spLocks noChangeArrowheads="1"/>
              </p:cNvSpPr>
              <p:nvPr/>
            </p:nvSpPr>
            <p:spPr bwMode="auto">
              <a:xfrm>
                <a:off x="460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93" name="Rectangle 53"/>
              <p:cNvSpPr>
                <a:spLocks noChangeArrowheads="1"/>
              </p:cNvSpPr>
              <p:nvPr/>
            </p:nvSpPr>
            <p:spPr bwMode="auto">
              <a:xfrm>
                <a:off x="470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94" name="Rectangle 54"/>
              <p:cNvSpPr>
                <a:spLocks noChangeArrowheads="1"/>
              </p:cNvSpPr>
              <p:nvPr/>
            </p:nvSpPr>
            <p:spPr bwMode="auto">
              <a:xfrm>
                <a:off x="479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95" name="Rectangle 55"/>
              <p:cNvSpPr>
                <a:spLocks noChangeArrowheads="1"/>
              </p:cNvSpPr>
              <p:nvPr/>
            </p:nvSpPr>
            <p:spPr bwMode="auto">
              <a:xfrm>
                <a:off x="489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96" name="Rectangle 56"/>
              <p:cNvSpPr>
                <a:spLocks noChangeArrowheads="1"/>
              </p:cNvSpPr>
              <p:nvPr/>
            </p:nvSpPr>
            <p:spPr bwMode="auto">
              <a:xfrm>
                <a:off x="499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97" name="Rectangle 57"/>
              <p:cNvSpPr>
                <a:spLocks noChangeArrowheads="1"/>
              </p:cNvSpPr>
              <p:nvPr/>
            </p:nvSpPr>
            <p:spPr bwMode="auto">
              <a:xfrm>
                <a:off x="508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98" name="Rectangle 58"/>
              <p:cNvSpPr>
                <a:spLocks noChangeArrowheads="1"/>
              </p:cNvSpPr>
              <p:nvPr/>
            </p:nvSpPr>
            <p:spPr bwMode="auto">
              <a:xfrm>
                <a:off x="518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499" name="Rectangle 59"/>
              <p:cNvSpPr>
                <a:spLocks noChangeArrowheads="1"/>
              </p:cNvSpPr>
              <p:nvPr/>
            </p:nvSpPr>
            <p:spPr bwMode="auto">
              <a:xfrm>
                <a:off x="527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500" name="Rectangle 60"/>
              <p:cNvSpPr>
                <a:spLocks noChangeArrowheads="1"/>
              </p:cNvSpPr>
              <p:nvPr/>
            </p:nvSpPr>
            <p:spPr bwMode="auto">
              <a:xfrm>
                <a:off x="537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501" name="Rectangle 61"/>
              <p:cNvSpPr>
                <a:spLocks noChangeArrowheads="1"/>
              </p:cNvSpPr>
              <p:nvPr/>
            </p:nvSpPr>
            <p:spPr bwMode="auto">
              <a:xfrm>
                <a:off x="547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502" name="Rectangle 62"/>
              <p:cNvSpPr>
                <a:spLocks noChangeArrowheads="1"/>
              </p:cNvSpPr>
              <p:nvPr/>
            </p:nvSpPr>
            <p:spPr bwMode="auto">
              <a:xfrm>
                <a:off x="556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1503" name="Rectangle 63"/>
              <p:cNvSpPr>
                <a:spLocks noChangeArrowheads="1"/>
              </p:cNvSpPr>
              <p:nvPr/>
            </p:nvSpPr>
            <p:spPr bwMode="auto">
              <a:xfrm>
                <a:off x="5662" y="6"/>
                <a:ext cx="48" cy="4320"/>
              </a:xfrm>
              <a:prstGeom prst="rect">
                <a:avLst/>
              </a:prstGeom>
              <a:solidFill>
                <a:schemeClr val="accent2"/>
              </a:solidFill>
              <a:ln w="9525">
                <a:noFill/>
                <a:miter lim="800000"/>
                <a:headEnd/>
                <a:tailEnd/>
              </a:ln>
              <a:effectLst/>
            </p:spPr>
            <p:txBody>
              <a:bodyPr wrap="none" anchor="ctr"/>
              <a:lstStyle/>
              <a:p>
                <a:endParaRPr lang="en-US"/>
              </a:p>
            </p:txBody>
          </p:sp>
        </p:grpSp>
        <p:sp>
          <p:nvSpPr>
            <p:cNvPr id="61504" name="Rectangle 64"/>
            <p:cNvSpPr>
              <a:spLocks noChangeArrowheads="1"/>
            </p:cNvSpPr>
            <p:nvPr/>
          </p:nvSpPr>
          <p:spPr bwMode="auto">
            <a:xfrm>
              <a:off x="429" y="0"/>
              <a:ext cx="5331" cy="432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61505" name="Rectangle 65"/>
            <p:cNvSpPr>
              <a:spLocks noChangeArrowheads="1"/>
            </p:cNvSpPr>
            <p:nvPr/>
          </p:nvSpPr>
          <p:spPr bwMode="auto">
            <a:xfrm>
              <a:off x="0" y="0"/>
              <a:ext cx="5760" cy="321"/>
            </a:xfrm>
            <a:prstGeom prst="rect">
              <a:avLst/>
            </a:prstGeom>
            <a:solidFill>
              <a:schemeClr val="hlink">
                <a:alpha val="50000"/>
              </a:schemeClr>
            </a:solidFill>
            <a:ln w="9525">
              <a:noFill/>
              <a:miter lim="800000"/>
              <a:headEnd/>
              <a:tailEnd/>
            </a:ln>
            <a:effectLst/>
          </p:spPr>
          <p:txBody>
            <a:bodyPr wrap="none" anchor="ctr"/>
            <a:lstStyle/>
            <a:p>
              <a:endParaRPr lang="en-US"/>
            </a:p>
          </p:txBody>
        </p:sp>
      </p:grpSp>
      <p:sp>
        <p:nvSpPr>
          <p:cNvPr id="61506" name="Rectangle 66"/>
          <p:cNvSpPr>
            <a:spLocks noChangeArrowheads="1"/>
          </p:cNvSpPr>
          <p:nvPr/>
        </p:nvSpPr>
        <p:spPr bwMode="auto">
          <a:xfrm>
            <a:off x="3505200" y="2590800"/>
            <a:ext cx="4892675" cy="76200"/>
          </a:xfrm>
          <a:prstGeom prst="rect">
            <a:avLst/>
          </a:prstGeom>
          <a:solidFill>
            <a:schemeClr val="hlink">
              <a:alpha val="50000"/>
            </a:schemeClr>
          </a:solidFill>
          <a:ln w="9525">
            <a:noFill/>
            <a:miter lim="800000"/>
            <a:headEnd/>
            <a:tailEnd/>
          </a:ln>
          <a:effectLst/>
        </p:spPr>
        <p:txBody>
          <a:bodyPr wrap="none" anchor="ctr"/>
          <a:lstStyle/>
          <a:p>
            <a:pPr algn="ctr" eaLnBrk="1" hangingPunct="1"/>
            <a:endParaRPr kumimoji="1" lang="en-US">
              <a:latin typeface="Helvetica" charset="0"/>
            </a:endParaRPr>
          </a:p>
        </p:txBody>
      </p:sp>
      <p:sp>
        <p:nvSpPr>
          <p:cNvPr id="61507" name="Rectangle 67"/>
          <p:cNvSpPr>
            <a:spLocks noGrp="1" noChangeArrowheads="1"/>
          </p:cNvSpPr>
          <p:nvPr>
            <p:ph type="ctrTitle" sz="quarter"/>
          </p:nvPr>
        </p:nvSpPr>
        <p:spPr>
          <a:xfrm>
            <a:off x="779463" y="1447800"/>
            <a:ext cx="7678737" cy="1081088"/>
          </a:xfrm>
        </p:spPr>
        <p:txBody>
          <a:bodyPr/>
          <a:lstStyle>
            <a:lvl1pPr algn="r">
              <a:defRPr/>
            </a:lvl1pPr>
          </a:lstStyle>
          <a:p>
            <a:r>
              <a:rPr lang="en-US"/>
              <a:t>Click to edit Master title style</a:t>
            </a:r>
          </a:p>
        </p:txBody>
      </p:sp>
      <p:sp>
        <p:nvSpPr>
          <p:cNvPr id="61508" name="Rectangle 68"/>
          <p:cNvSpPr>
            <a:spLocks noGrp="1" noChangeArrowheads="1"/>
          </p:cNvSpPr>
          <p:nvPr>
            <p:ph type="subTitle" sz="quarter" idx="1"/>
          </p:nvPr>
        </p:nvSpPr>
        <p:spPr>
          <a:xfrm>
            <a:off x="4021138" y="2860675"/>
            <a:ext cx="4437062" cy="3114675"/>
          </a:xfrm>
        </p:spPr>
        <p:txBody>
          <a:bodyPr/>
          <a:lstStyle>
            <a:lvl1pPr marL="0" indent="0">
              <a:buFont typeface="Wingdings" charset="2"/>
              <a:buNone/>
              <a:defRPr/>
            </a:lvl1pPr>
          </a:lstStyle>
          <a:p>
            <a:r>
              <a:rPr lang="en-US"/>
              <a:t>Click to edit Master subtitle style</a:t>
            </a:r>
          </a:p>
        </p:txBody>
      </p:sp>
      <p:sp>
        <p:nvSpPr>
          <p:cNvPr id="61509" name="Rectangle 69"/>
          <p:cNvSpPr>
            <a:spLocks noGrp="1" noChangeArrowheads="1"/>
          </p:cNvSpPr>
          <p:nvPr>
            <p:ph type="dt" sz="quarter" idx="2"/>
          </p:nvPr>
        </p:nvSpPr>
        <p:spPr>
          <a:xfrm>
            <a:off x="685800" y="6248400"/>
            <a:ext cx="1905000" cy="457200"/>
          </a:xfrm>
        </p:spPr>
        <p:txBody>
          <a:bodyPr/>
          <a:lstStyle>
            <a:lvl1pPr>
              <a:defRPr/>
            </a:lvl1pPr>
          </a:lstStyle>
          <a:p>
            <a:endParaRPr lang="en-US"/>
          </a:p>
        </p:txBody>
      </p:sp>
      <p:sp>
        <p:nvSpPr>
          <p:cNvPr id="61510" name="Rectangle 70"/>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61511" name="Rectangle 71"/>
          <p:cNvSpPr>
            <a:spLocks noGrp="1" noChangeArrowheads="1"/>
          </p:cNvSpPr>
          <p:nvPr>
            <p:ph type="sldNum" sz="quarter" idx="4"/>
          </p:nvPr>
        </p:nvSpPr>
        <p:spPr>
          <a:xfrm>
            <a:off x="6553200" y="6248400"/>
            <a:ext cx="1905000" cy="457200"/>
          </a:xfrm>
        </p:spPr>
        <p:txBody>
          <a:bodyPr/>
          <a:lstStyle>
            <a:lvl1pPr>
              <a:defRPr/>
            </a:lvl1pPr>
          </a:lstStyle>
          <a:p>
            <a:fld id="{1730BC28-B7E4-486D-BB54-8DB8256156B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EEAA4FF-973F-4EBD-A098-C4A4F4AA725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4525" y="533400"/>
            <a:ext cx="2039938"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71538" y="533400"/>
            <a:ext cx="5970587"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53B30D4-F435-45A3-A354-FF625EDEC3EC}"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871538" y="533400"/>
            <a:ext cx="8162925" cy="109061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912813" y="1905000"/>
            <a:ext cx="3978275"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3488" y="1905000"/>
            <a:ext cx="3979862"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1152525" y="62865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590925" y="62865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7019925" y="6286500"/>
            <a:ext cx="1905000" cy="457200"/>
          </a:xfrm>
        </p:spPr>
        <p:txBody>
          <a:bodyPr/>
          <a:lstStyle>
            <a:lvl1pPr>
              <a:defRPr/>
            </a:lvl1pPr>
          </a:lstStyle>
          <a:p>
            <a:fld id="{A16EB268-24FD-4818-892B-612EB0C66EA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D95D903-1B3B-44E6-8E07-0ABDA01FCEA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6AA000A-512D-40EE-9FC1-44FA3A8D3E4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2813" y="1905000"/>
            <a:ext cx="39782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43488" y="1905000"/>
            <a:ext cx="397986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8B4EB3F-26DB-4AB1-9FDF-6DBDFA09EF4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8740DBC-42A9-4A03-9D30-00484B86086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5E88672-230D-4499-9C06-0082329FC93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C667E15-C51F-4FFF-A408-29D42B52E3A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5A3F717-A5A0-497D-99E1-8435555B30C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74DE47D-4F00-4B35-B157-0B31BA26AE6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0418" name="Group 2"/>
          <p:cNvGrpSpPr>
            <a:grpSpLocks/>
          </p:cNvGrpSpPr>
          <p:nvPr/>
        </p:nvGrpSpPr>
        <p:grpSpPr bwMode="auto">
          <a:xfrm>
            <a:off x="0" y="0"/>
            <a:ext cx="9147175" cy="6867525"/>
            <a:chOff x="0" y="0"/>
            <a:chExt cx="5762" cy="4326"/>
          </a:xfrm>
        </p:grpSpPr>
        <p:sp>
          <p:nvSpPr>
            <p:cNvPr id="60419" name="Rectangle 3"/>
            <p:cNvSpPr>
              <a:spLocks noChangeArrowheads="1"/>
            </p:cNvSpPr>
            <p:nvPr/>
          </p:nvSpPr>
          <p:spPr bwMode="hidden">
            <a:xfrm>
              <a:off x="0" y="0"/>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20" name="Rectangle 4"/>
            <p:cNvSpPr>
              <a:spLocks noChangeArrowheads="1"/>
            </p:cNvSpPr>
            <p:nvPr/>
          </p:nvSpPr>
          <p:spPr bwMode="hidden">
            <a:xfrm>
              <a:off x="9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21" name="Rectangle 5"/>
            <p:cNvSpPr>
              <a:spLocks noChangeArrowheads="1"/>
            </p:cNvSpPr>
            <p:nvPr/>
          </p:nvSpPr>
          <p:spPr bwMode="hidden">
            <a:xfrm>
              <a:off x="19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22" name="Rectangle 6"/>
            <p:cNvSpPr>
              <a:spLocks noChangeArrowheads="1"/>
            </p:cNvSpPr>
            <p:nvPr/>
          </p:nvSpPr>
          <p:spPr bwMode="hidden">
            <a:xfrm>
              <a:off x="28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23" name="Rectangle 7"/>
            <p:cNvSpPr>
              <a:spLocks noChangeArrowheads="1"/>
            </p:cNvSpPr>
            <p:nvPr/>
          </p:nvSpPr>
          <p:spPr bwMode="hidden">
            <a:xfrm>
              <a:off x="38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24" name="Rectangle 8"/>
            <p:cNvSpPr>
              <a:spLocks noChangeArrowheads="1"/>
            </p:cNvSpPr>
            <p:nvPr/>
          </p:nvSpPr>
          <p:spPr bwMode="hidden">
            <a:xfrm>
              <a:off x="48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25" name="Rectangle 9"/>
            <p:cNvSpPr>
              <a:spLocks noChangeArrowheads="1"/>
            </p:cNvSpPr>
            <p:nvPr/>
          </p:nvSpPr>
          <p:spPr bwMode="hidden">
            <a:xfrm>
              <a:off x="57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26" name="Rectangle 10"/>
            <p:cNvSpPr>
              <a:spLocks noChangeArrowheads="1"/>
            </p:cNvSpPr>
            <p:nvPr/>
          </p:nvSpPr>
          <p:spPr bwMode="hidden">
            <a:xfrm>
              <a:off x="67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27" name="Rectangle 11"/>
            <p:cNvSpPr>
              <a:spLocks noChangeArrowheads="1"/>
            </p:cNvSpPr>
            <p:nvPr/>
          </p:nvSpPr>
          <p:spPr bwMode="hidden">
            <a:xfrm>
              <a:off x="76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28" name="Rectangle 12"/>
            <p:cNvSpPr>
              <a:spLocks noChangeArrowheads="1"/>
            </p:cNvSpPr>
            <p:nvPr/>
          </p:nvSpPr>
          <p:spPr bwMode="hidden">
            <a:xfrm>
              <a:off x="86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29" name="Rectangle 13"/>
            <p:cNvSpPr>
              <a:spLocks noChangeArrowheads="1"/>
            </p:cNvSpPr>
            <p:nvPr/>
          </p:nvSpPr>
          <p:spPr bwMode="hidden">
            <a:xfrm>
              <a:off x="96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30" name="Rectangle 14"/>
            <p:cNvSpPr>
              <a:spLocks noChangeArrowheads="1"/>
            </p:cNvSpPr>
            <p:nvPr/>
          </p:nvSpPr>
          <p:spPr bwMode="hidden">
            <a:xfrm>
              <a:off x="105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31" name="Rectangle 15"/>
            <p:cNvSpPr>
              <a:spLocks noChangeArrowheads="1"/>
            </p:cNvSpPr>
            <p:nvPr/>
          </p:nvSpPr>
          <p:spPr bwMode="hidden">
            <a:xfrm>
              <a:off x="115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32" name="Rectangle 16"/>
            <p:cNvSpPr>
              <a:spLocks noChangeArrowheads="1"/>
            </p:cNvSpPr>
            <p:nvPr/>
          </p:nvSpPr>
          <p:spPr bwMode="hidden">
            <a:xfrm>
              <a:off x="124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33" name="Rectangle 17"/>
            <p:cNvSpPr>
              <a:spLocks noChangeArrowheads="1"/>
            </p:cNvSpPr>
            <p:nvPr/>
          </p:nvSpPr>
          <p:spPr bwMode="hidden">
            <a:xfrm>
              <a:off x="134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34" name="Rectangle 18"/>
            <p:cNvSpPr>
              <a:spLocks noChangeArrowheads="1"/>
            </p:cNvSpPr>
            <p:nvPr/>
          </p:nvSpPr>
          <p:spPr bwMode="hidden">
            <a:xfrm>
              <a:off x="144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35" name="Rectangle 19"/>
            <p:cNvSpPr>
              <a:spLocks noChangeArrowheads="1"/>
            </p:cNvSpPr>
            <p:nvPr/>
          </p:nvSpPr>
          <p:spPr bwMode="hidden">
            <a:xfrm>
              <a:off x="153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36" name="Rectangle 20"/>
            <p:cNvSpPr>
              <a:spLocks noChangeArrowheads="1"/>
            </p:cNvSpPr>
            <p:nvPr/>
          </p:nvSpPr>
          <p:spPr bwMode="hidden">
            <a:xfrm>
              <a:off x="163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37" name="Rectangle 21"/>
            <p:cNvSpPr>
              <a:spLocks noChangeArrowheads="1"/>
            </p:cNvSpPr>
            <p:nvPr/>
          </p:nvSpPr>
          <p:spPr bwMode="hidden">
            <a:xfrm>
              <a:off x="172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38" name="Rectangle 22"/>
            <p:cNvSpPr>
              <a:spLocks noChangeArrowheads="1"/>
            </p:cNvSpPr>
            <p:nvPr/>
          </p:nvSpPr>
          <p:spPr bwMode="hidden">
            <a:xfrm>
              <a:off x="182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39" name="Rectangle 23"/>
            <p:cNvSpPr>
              <a:spLocks noChangeArrowheads="1"/>
            </p:cNvSpPr>
            <p:nvPr/>
          </p:nvSpPr>
          <p:spPr bwMode="hidden">
            <a:xfrm>
              <a:off x="192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40" name="Rectangle 24"/>
            <p:cNvSpPr>
              <a:spLocks noChangeArrowheads="1"/>
            </p:cNvSpPr>
            <p:nvPr/>
          </p:nvSpPr>
          <p:spPr bwMode="hidden">
            <a:xfrm>
              <a:off x="201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41" name="Rectangle 25"/>
            <p:cNvSpPr>
              <a:spLocks noChangeArrowheads="1"/>
            </p:cNvSpPr>
            <p:nvPr/>
          </p:nvSpPr>
          <p:spPr bwMode="hidden">
            <a:xfrm>
              <a:off x="211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42" name="Rectangle 26"/>
            <p:cNvSpPr>
              <a:spLocks noChangeArrowheads="1"/>
            </p:cNvSpPr>
            <p:nvPr/>
          </p:nvSpPr>
          <p:spPr bwMode="hidden">
            <a:xfrm>
              <a:off x="220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43" name="Rectangle 27"/>
            <p:cNvSpPr>
              <a:spLocks noChangeArrowheads="1"/>
            </p:cNvSpPr>
            <p:nvPr/>
          </p:nvSpPr>
          <p:spPr bwMode="hidden">
            <a:xfrm>
              <a:off x="230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44" name="Rectangle 28"/>
            <p:cNvSpPr>
              <a:spLocks noChangeArrowheads="1"/>
            </p:cNvSpPr>
            <p:nvPr/>
          </p:nvSpPr>
          <p:spPr bwMode="hidden">
            <a:xfrm>
              <a:off x="240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45" name="Rectangle 29"/>
            <p:cNvSpPr>
              <a:spLocks noChangeArrowheads="1"/>
            </p:cNvSpPr>
            <p:nvPr/>
          </p:nvSpPr>
          <p:spPr bwMode="hidden">
            <a:xfrm>
              <a:off x="249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46" name="Rectangle 30"/>
            <p:cNvSpPr>
              <a:spLocks noChangeArrowheads="1"/>
            </p:cNvSpPr>
            <p:nvPr/>
          </p:nvSpPr>
          <p:spPr bwMode="hidden">
            <a:xfrm>
              <a:off x="259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47" name="Rectangle 31"/>
            <p:cNvSpPr>
              <a:spLocks noChangeArrowheads="1"/>
            </p:cNvSpPr>
            <p:nvPr/>
          </p:nvSpPr>
          <p:spPr bwMode="hidden">
            <a:xfrm>
              <a:off x="268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48" name="Rectangle 32"/>
            <p:cNvSpPr>
              <a:spLocks noChangeArrowheads="1"/>
            </p:cNvSpPr>
            <p:nvPr/>
          </p:nvSpPr>
          <p:spPr bwMode="hidden">
            <a:xfrm>
              <a:off x="278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49" name="Rectangle 33"/>
            <p:cNvSpPr>
              <a:spLocks noChangeArrowheads="1"/>
            </p:cNvSpPr>
            <p:nvPr/>
          </p:nvSpPr>
          <p:spPr bwMode="hidden">
            <a:xfrm>
              <a:off x="288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50" name="Rectangle 34"/>
            <p:cNvSpPr>
              <a:spLocks noChangeArrowheads="1"/>
            </p:cNvSpPr>
            <p:nvPr/>
          </p:nvSpPr>
          <p:spPr bwMode="hidden">
            <a:xfrm>
              <a:off x="297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51" name="Rectangle 35"/>
            <p:cNvSpPr>
              <a:spLocks noChangeArrowheads="1"/>
            </p:cNvSpPr>
            <p:nvPr/>
          </p:nvSpPr>
          <p:spPr bwMode="hidden">
            <a:xfrm>
              <a:off x="307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52" name="Rectangle 36"/>
            <p:cNvSpPr>
              <a:spLocks noChangeArrowheads="1"/>
            </p:cNvSpPr>
            <p:nvPr/>
          </p:nvSpPr>
          <p:spPr bwMode="hidden">
            <a:xfrm>
              <a:off x="316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53" name="Rectangle 37"/>
            <p:cNvSpPr>
              <a:spLocks noChangeArrowheads="1"/>
            </p:cNvSpPr>
            <p:nvPr/>
          </p:nvSpPr>
          <p:spPr bwMode="hidden">
            <a:xfrm>
              <a:off x="326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54" name="Rectangle 38"/>
            <p:cNvSpPr>
              <a:spLocks noChangeArrowheads="1"/>
            </p:cNvSpPr>
            <p:nvPr/>
          </p:nvSpPr>
          <p:spPr bwMode="hidden">
            <a:xfrm>
              <a:off x="336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55" name="Rectangle 39"/>
            <p:cNvSpPr>
              <a:spLocks noChangeArrowheads="1"/>
            </p:cNvSpPr>
            <p:nvPr/>
          </p:nvSpPr>
          <p:spPr bwMode="hidden">
            <a:xfrm>
              <a:off x="345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56" name="Rectangle 40"/>
            <p:cNvSpPr>
              <a:spLocks noChangeArrowheads="1"/>
            </p:cNvSpPr>
            <p:nvPr/>
          </p:nvSpPr>
          <p:spPr bwMode="hidden">
            <a:xfrm>
              <a:off x="355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57" name="Rectangle 41"/>
            <p:cNvSpPr>
              <a:spLocks noChangeArrowheads="1"/>
            </p:cNvSpPr>
            <p:nvPr/>
          </p:nvSpPr>
          <p:spPr bwMode="hidden">
            <a:xfrm>
              <a:off x="364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58" name="Rectangle 42"/>
            <p:cNvSpPr>
              <a:spLocks noChangeArrowheads="1"/>
            </p:cNvSpPr>
            <p:nvPr/>
          </p:nvSpPr>
          <p:spPr bwMode="hidden">
            <a:xfrm>
              <a:off x="374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59" name="Rectangle 43"/>
            <p:cNvSpPr>
              <a:spLocks noChangeArrowheads="1"/>
            </p:cNvSpPr>
            <p:nvPr/>
          </p:nvSpPr>
          <p:spPr bwMode="hidden">
            <a:xfrm>
              <a:off x="384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60" name="Rectangle 44"/>
            <p:cNvSpPr>
              <a:spLocks noChangeArrowheads="1"/>
            </p:cNvSpPr>
            <p:nvPr/>
          </p:nvSpPr>
          <p:spPr bwMode="hidden">
            <a:xfrm>
              <a:off x="393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61" name="Rectangle 45"/>
            <p:cNvSpPr>
              <a:spLocks noChangeArrowheads="1"/>
            </p:cNvSpPr>
            <p:nvPr/>
          </p:nvSpPr>
          <p:spPr bwMode="hidden">
            <a:xfrm>
              <a:off x="403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62" name="Rectangle 46"/>
            <p:cNvSpPr>
              <a:spLocks noChangeArrowheads="1"/>
            </p:cNvSpPr>
            <p:nvPr/>
          </p:nvSpPr>
          <p:spPr bwMode="hidden">
            <a:xfrm>
              <a:off x="412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63" name="Rectangle 47"/>
            <p:cNvSpPr>
              <a:spLocks noChangeArrowheads="1"/>
            </p:cNvSpPr>
            <p:nvPr/>
          </p:nvSpPr>
          <p:spPr bwMode="hidden">
            <a:xfrm>
              <a:off x="422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64" name="Rectangle 48"/>
            <p:cNvSpPr>
              <a:spLocks noChangeArrowheads="1"/>
            </p:cNvSpPr>
            <p:nvPr/>
          </p:nvSpPr>
          <p:spPr bwMode="hidden">
            <a:xfrm>
              <a:off x="432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65" name="Rectangle 49"/>
            <p:cNvSpPr>
              <a:spLocks noChangeArrowheads="1"/>
            </p:cNvSpPr>
            <p:nvPr/>
          </p:nvSpPr>
          <p:spPr bwMode="hidden">
            <a:xfrm>
              <a:off x="441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66" name="Rectangle 50"/>
            <p:cNvSpPr>
              <a:spLocks noChangeArrowheads="1"/>
            </p:cNvSpPr>
            <p:nvPr/>
          </p:nvSpPr>
          <p:spPr bwMode="hidden">
            <a:xfrm>
              <a:off x="451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67" name="Rectangle 51"/>
            <p:cNvSpPr>
              <a:spLocks noChangeArrowheads="1"/>
            </p:cNvSpPr>
            <p:nvPr/>
          </p:nvSpPr>
          <p:spPr bwMode="hidden">
            <a:xfrm>
              <a:off x="460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68" name="Rectangle 52"/>
            <p:cNvSpPr>
              <a:spLocks noChangeArrowheads="1"/>
            </p:cNvSpPr>
            <p:nvPr/>
          </p:nvSpPr>
          <p:spPr bwMode="hidden">
            <a:xfrm>
              <a:off x="470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69" name="Rectangle 53"/>
            <p:cNvSpPr>
              <a:spLocks noChangeArrowheads="1"/>
            </p:cNvSpPr>
            <p:nvPr/>
          </p:nvSpPr>
          <p:spPr bwMode="hidden">
            <a:xfrm>
              <a:off x="480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70" name="Rectangle 54"/>
            <p:cNvSpPr>
              <a:spLocks noChangeArrowheads="1"/>
            </p:cNvSpPr>
            <p:nvPr/>
          </p:nvSpPr>
          <p:spPr bwMode="hidden">
            <a:xfrm>
              <a:off x="489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71" name="Rectangle 55"/>
            <p:cNvSpPr>
              <a:spLocks noChangeArrowheads="1"/>
            </p:cNvSpPr>
            <p:nvPr/>
          </p:nvSpPr>
          <p:spPr bwMode="hidden">
            <a:xfrm>
              <a:off x="499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72" name="Rectangle 56"/>
            <p:cNvSpPr>
              <a:spLocks noChangeArrowheads="1"/>
            </p:cNvSpPr>
            <p:nvPr/>
          </p:nvSpPr>
          <p:spPr bwMode="hidden">
            <a:xfrm>
              <a:off x="508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73" name="Rectangle 57"/>
            <p:cNvSpPr>
              <a:spLocks noChangeArrowheads="1"/>
            </p:cNvSpPr>
            <p:nvPr/>
          </p:nvSpPr>
          <p:spPr bwMode="hidden">
            <a:xfrm>
              <a:off x="518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74" name="Rectangle 58"/>
            <p:cNvSpPr>
              <a:spLocks noChangeArrowheads="1"/>
            </p:cNvSpPr>
            <p:nvPr/>
          </p:nvSpPr>
          <p:spPr bwMode="hidden">
            <a:xfrm>
              <a:off x="5280"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75" name="Rectangle 59"/>
            <p:cNvSpPr>
              <a:spLocks noChangeArrowheads="1"/>
            </p:cNvSpPr>
            <p:nvPr/>
          </p:nvSpPr>
          <p:spPr bwMode="hidden">
            <a:xfrm>
              <a:off x="5376"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76" name="Rectangle 60"/>
            <p:cNvSpPr>
              <a:spLocks noChangeArrowheads="1"/>
            </p:cNvSpPr>
            <p:nvPr/>
          </p:nvSpPr>
          <p:spPr bwMode="hidden">
            <a:xfrm>
              <a:off x="5472"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77" name="Rectangle 61"/>
            <p:cNvSpPr>
              <a:spLocks noChangeArrowheads="1"/>
            </p:cNvSpPr>
            <p:nvPr/>
          </p:nvSpPr>
          <p:spPr bwMode="hidden">
            <a:xfrm>
              <a:off x="5568"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78" name="Rectangle 62"/>
            <p:cNvSpPr>
              <a:spLocks noChangeArrowheads="1"/>
            </p:cNvSpPr>
            <p:nvPr/>
          </p:nvSpPr>
          <p:spPr bwMode="hidden">
            <a:xfrm>
              <a:off x="5664" y="6"/>
              <a:ext cx="48" cy="4320"/>
            </a:xfrm>
            <a:prstGeom prst="rect">
              <a:avLst/>
            </a:prstGeom>
            <a:solidFill>
              <a:schemeClr val="accent2"/>
            </a:solidFill>
            <a:ln w="9525">
              <a:noFill/>
              <a:miter lim="800000"/>
              <a:headEnd/>
              <a:tailEnd/>
            </a:ln>
            <a:effectLst/>
          </p:spPr>
          <p:txBody>
            <a:bodyPr wrap="none" anchor="ctr"/>
            <a:lstStyle/>
            <a:p>
              <a:endParaRPr lang="en-US"/>
            </a:p>
          </p:txBody>
        </p:sp>
        <p:sp>
          <p:nvSpPr>
            <p:cNvPr id="60479" name="Rectangle 63"/>
            <p:cNvSpPr>
              <a:spLocks noChangeArrowheads="1"/>
            </p:cNvSpPr>
            <p:nvPr/>
          </p:nvSpPr>
          <p:spPr bwMode="hidden">
            <a:xfrm>
              <a:off x="431" y="0"/>
              <a:ext cx="5331" cy="432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60480" name="Rectangle 64"/>
            <p:cNvSpPr>
              <a:spLocks noChangeArrowheads="1"/>
            </p:cNvSpPr>
            <p:nvPr/>
          </p:nvSpPr>
          <p:spPr bwMode="blackGray">
            <a:xfrm>
              <a:off x="0" y="1081"/>
              <a:ext cx="4378" cy="47"/>
            </a:xfrm>
            <a:prstGeom prst="rect">
              <a:avLst/>
            </a:prstGeom>
            <a:solidFill>
              <a:schemeClr val="hlink">
                <a:alpha val="50000"/>
              </a:schemeClr>
            </a:solidFill>
            <a:ln w="9525">
              <a:noFill/>
              <a:miter lim="800000"/>
              <a:headEnd/>
              <a:tailEnd/>
            </a:ln>
            <a:effectLst/>
          </p:spPr>
          <p:txBody>
            <a:bodyPr wrap="none" anchor="ctr"/>
            <a:lstStyle/>
            <a:p>
              <a:endParaRPr lang="en-US"/>
            </a:p>
          </p:txBody>
        </p:sp>
      </p:grpSp>
      <p:sp>
        <p:nvSpPr>
          <p:cNvPr id="60481" name="Rectangle 65"/>
          <p:cNvSpPr>
            <a:spLocks noGrp="1" noChangeArrowheads="1"/>
          </p:cNvSpPr>
          <p:nvPr>
            <p:ph type="title"/>
          </p:nvPr>
        </p:nvSpPr>
        <p:spPr bwMode="auto">
          <a:xfrm>
            <a:off x="871538" y="533400"/>
            <a:ext cx="8162925" cy="1090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0482" name="Rectangle 66"/>
          <p:cNvSpPr>
            <a:spLocks noGrp="1" noChangeArrowheads="1"/>
          </p:cNvSpPr>
          <p:nvPr>
            <p:ph type="body" idx="1"/>
          </p:nvPr>
        </p:nvSpPr>
        <p:spPr bwMode="auto">
          <a:xfrm>
            <a:off x="912813" y="1905000"/>
            <a:ext cx="8110537"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83" name="Rectangle 67"/>
          <p:cNvSpPr>
            <a:spLocks noGrp="1" noChangeArrowheads="1"/>
          </p:cNvSpPr>
          <p:nvPr>
            <p:ph type="dt" sz="half" idx="2"/>
          </p:nvPr>
        </p:nvSpPr>
        <p:spPr bwMode="auto">
          <a:xfrm>
            <a:off x="1152525" y="62865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mn-lt"/>
              </a:defRPr>
            </a:lvl1pPr>
          </a:lstStyle>
          <a:p>
            <a:endParaRPr lang="en-US"/>
          </a:p>
        </p:txBody>
      </p:sp>
      <p:sp>
        <p:nvSpPr>
          <p:cNvPr id="60484" name="Rectangle 68"/>
          <p:cNvSpPr>
            <a:spLocks noGrp="1" noChangeArrowheads="1"/>
          </p:cNvSpPr>
          <p:nvPr>
            <p:ph type="ftr" sz="quarter" idx="3"/>
          </p:nvPr>
        </p:nvSpPr>
        <p:spPr bwMode="auto">
          <a:xfrm>
            <a:off x="3590925" y="62865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mn-lt"/>
              </a:defRPr>
            </a:lvl1pPr>
          </a:lstStyle>
          <a:p>
            <a:endParaRPr lang="en-US"/>
          </a:p>
        </p:txBody>
      </p:sp>
      <p:sp>
        <p:nvSpPr>
          <p:cNvPr id="60485" name="Rectangle 69"/>
          <p:cNvSpPr>
            <a:spLocks noGrp="1" noChangeArrowheads="1"/>
          </p:cNvSpPr>
          <p:nvPr>
            <p:ph type="sldNum" sz="quarter" idx="4"/>
          </p:nvPr>
        </p:nvSpPr>
        <p:spPr bwMode="auto">
          <a:xfrm>
            <a:off x="7019925" y="62865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mn-lt"/>
              </a:defRPr>
            </a:lvl1pPr>
          </a:lstStyle>
          <a:p>
            <a:fld id="{9D8E3116-4C7A-4D5B-B7C9-577D1C58CA8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Helvetica" charset="0"/>
        </a:defRPr>
      </a:lvl2pPr>
      <a:lvl3pPr algn="l" rtl="0" fontAlgn="base">
        <a:spcBef>
          <a:spcPct val="0"/>
        </a:spcBef>
        <a:spcAft>
          <a:spcPct val="0"/>
        </a:spcAft>
        <a:defRPr sz="4400">
          <a:solidFill>
            <a:schemeClr val="tx2"/>
          </a:solidFill>
          <a:latin typeface="Helvetica" charset="0"/>
        </a:defRPr>
      </a:lvl3pPr>
      <a:lvl4pPr algn="l" rtl="0" fontAlgn="base">
        <a:spcBef>
          <a:spcPct val="0"/>
        </a:spcBef>
        <a:spcAft>
          <a:spcPct val="0"/>
        </a:spcAft>
        <a:defRPr sz="4400">
          <a:solidFill>
            <a:schemeClr val="tx2"/>
          </a:solidFill>
          <a:latin typeface="Helvetica" charset="0"/>
        </a:defRPr>
      </a:lvl4pPr>
      <a:lvl5pPr algn="l" rtl="0" fontAlgn="base">
        <a:spcBef>
          <a:spcPct val="0"/>
        </a:spcBef>
        <a:spcAft>
          <a:spcPct val="0"/>
        </a:spcAft>
        <a:defRPr sz="4400">
          <a:solidFill>
            <a:schemeClr val="tx2"/>
          </a:solidFill>
          <a:latin typeface="Helvetica" charset="0"/>
        </a:defRPr>
      </a:lvl5pPr>
      <a:lvl6pPr marL="457200" algn="l" rtl="0" fontAlgn="base">
        <a:spcBef>
          <a:spcPct val="0"/>
        </a:spcBef>
        <a:spcAft>
          <a:spcPct val="0"/>
        </a:spcAft>
        <a:defRPr sz="4400">
          <a:solidFill>
            <a:schemeClr val="tx2"/>
          </a:solidFill>
          <a:latin typeface="Helvetica" charset="0"/>
        </a:defRPr>
      </a:lvl6pPr>
      <a:lvl7pPr marL="914400" algn="l" rtl="0" fontAlgn="base">
        <a:spcBef>
          <a:spcPct val="0"/>
        </a:spcBef>
        <a:spcAft>
          <a:spcPct val="0"/>
        </a:spcAft>
        <a:defRPr sz="4400">
          <a:solidFill>
            <a:schemeClr val="tx2"/>
          </a:solidFill>
          <a:latin typeface="Helvetica" charset="0"/>
        </a:defRPr>
      </a:lvl7pPr>
      <a:lvl8pPr marL="1371600" algn="l" rtl="0" fontAlgn="base">
        <a:spcBef>
          <a:spcPct val="0"/>
        </a:spcBef>
        <a:spcAft>
          <a:spcPct val="0"/>
        </a:spcAft>
        <a:defRPr sz="4400">
          <a:solidFill>
            <a:schemeClr val="tx2"/>
          </a:solidFill>
          <a:latin typeface="Helvetica" charset="0"/>
        </a:defRPr>
      </a:lvl8pPr>
      <a:lvl9pPr marL="1828800" algn="l" rtl="0" fontAlgn="base">
        <a:spcBef>
          <a:spcPct val="0"/>
        </a:spcBef>
        <a:spcAft>
          <a:spcPct val="0"/>
        </a:spcAft>
        <a:defRPr sz="4400">
          <a:solidFill>
            <a:schemeClr val="tx2"/>
          </a:solidFill>
          <a:latin typeface="Helvetica" charset="0"/>
        </a:defRPr>
      </a:lvl9pPr>
    </p:titleStyle>
    <p:bodyStyle>
      <a:lvl1pPr marL="342900" indent="-342900" algn="l" rtl="0" fontAlgn="base">
        <a:spcBef>
          <a:spcPct val="20000"/>
        </a:spcBef>
        <a:spcAft>
          <a:spcPct val="0"/>
        </a:spcAft>
        <a:buClr>
          <a:schemeClr val="folHlink"/>
        </a:buClr>
        <a:buSzPct val="75000"/>
        <a:buFont typeface="Wingdings"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SzPct val="70000"/>
        <a:buFont typeface="Wingdings" charset="2"/>
        <a:buChar char="n"/>
        <a:defRPr sz="2800">
          <a:solidFill>
            <a:schemeClr val="tx1"/>
          </a:solidFill>
          <a:latin typeface="+mn-lt"/>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lr>
          <a:schemeClr val="hlink"/>
        </a:buClr>
        <a:buChar char="•"/>
        <a:defRPr sz="2000">
          <a:solidFill>
            <a:schemeClr val="tx1"/>
          </a:solidFill>
          <a:latin typeface="+mn-lt"/>
        </a:defRPr>
      </a:lvl4pPr>
      <a:lvl5pPr marL="2057400" indent="-228600" algn="l" rtl="0" fontAlgn="base">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nursingplanet.com/Nursing_Research/action_research_nursing.html"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nursingplanet.com/Nursing_Research/action_research_nursing.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762000"/>
            <a:ext cx="7772400" cy="1143000"/>
          </a:xfrm>
        </p:spPr>
        <p:txBody>
          <a:bodyPr/>
          <a:lstStyle/>
          <a:p>
            <a:r>
              <a:rPr lang="en-US"/>
              <a:t>Quantitative Research</a:t>
            </a:r>
          </a:p>
        </p:txBody>
      </p:sp>
      <p:sp>
        <p:nvSpPr>
          <p:cNvPr id="2051" name="Rectangle 3"/>
          <p:cNvSpPr>
            <a:spLocks noGrp="1" noChangeArrowheads="1"/>
          </p:cNvSpPr>
          <p:nvPr>
            <p:ph type="subTitle" idx="1"/>
          </p:nvPr>
        </p:nvSpPr>
        <p:spPr>
          <a:xfrm>
            <a:off x="1371600" y="2743200"/>
            <a:ext cx="6400800" cy="3276600"/>
          </a:xfrm>
        </p:spPr>
        <p:txBody>
          <a:bodyPr/>
          <a:lstStyle/>
          <a:p>
            <a:r>
              <a:rPr lang="en-US"/>
              <a:t>Erin Bartley, Erica Jones, Reba Mathew, Cynthia Mitchell, and Abbey Twomey</a:t>
            </a:r>
          </a:p>
          <a:p>
            <a:r>
              <a:rPr lang="en-US"/>
              <a:t>Lakeview College of Nursing</a:t>
            </a:r>
          </a:p>
          <a:p>
            <a:r>
              <a:rPr lang="en-US"/>
              <a:t>N302:  Nursing Research</a:t>
            </a:r>
          </a:p>
          <a:p>
            <a:r>
              <a:rPr lang="en-US"/>
              <a:t>September 12, 2010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Quantitative Research Process</a:t>
            </a:r>
          </a:p>
        </p:txBody>
      </p:sp>
      <p:sp>
        <p:nvSpPr>
          <p:cNvPr id="25603" name="Rectangle 3"/>
          <p:cNvSpPr>
            <a:spLocks noGrp="1" noChangeArrowheads="1"/>
          </p:cNvSpPr>
          <p:nvPr>
            <p:ph type="body" idx="1"/>
          </p:nvPr>
        </p:nvSpPr>
        <p:spPr/>
        <p:txBody>
          <a:bodyPr/>
          <a:lstStyle/>
          <a:p>
            <a:r>
              <a:rPr lang="en-US"/>
              <a:t>Determine variables</a:t>
            </a:r>
          </a:p>
          <a:p>
            <a:pPr lvl="1"/>
            <a:r>
              <a:rPr lang="en-US"/>
              <a:t>Concepts or ideas described in measurable terms</a:t>
            </a:r>
          </a:p>
          <a:p>
            <a:pPr lvl="1"/>
            <a:r>
              <a:rPr lang="en-US"/>
              <a:t>Dependent vs. Independent</a:t>
            </a:r>
          </a:p>
          <a:p>
            <a:pPr lvl="1"/>
            <a:r>
              <a:rPr lang="en-US"/>
              <a:t>Defined in research problem</a:t>
            </a:r>
          </a:p>
          <a:p>
            <a:pPr lvl="1"/>
            <a:r>
              <a:rPr lang="en-US"/>
              <a:t>Researcher manipulates the independent variable, then observes the effect on the dependent variable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Quantitative Research Process</a:t>
            </a:r>
          </a:p>
        </p:txBody>
      </p:sp>
      <p:sp>
        <p:nvSpPr>
          <p:cNvPr id="27651" name="Rectangle 3"/>
          <p:cNvSpPr>
            <a:spLocks noGrp="1" noChangeArrowheads="1"/>
          </p:cNvSpPr>
          <p:nvPr>
            <p:ph type="body" idx="1"/>
          </p:nvPr>
        </p:nvSpPr>
        <p:spPr/>
        <p:txBody>
          <a:bodyPr/>
          <a:lstStyle/>
          <a:p>
            <a:pPr>
              <a:lnSpc>
                <a:spcPct val="90000"/>
              </a:lnSpc>
            </a:pPr>
            <a:r>
              <a:rPr lang="en-US"/>
              <a:t>Limitations</a:t>
            </a:r>
          </a:p>
          <a:p>
            <a:pPr lvl="1">
              <a:lnSpc>
                <a:spcPct val="90000"/>
              </a:lnSpc>
            </a:pPr>
            <a:r>
              <a:rPr lang="en-US"/>
              <a:t>Aspects of how the study was conducted, create uncertainty concerning the conclusion</a:t>
            </a:r>
          </a:p>
          <a:p>
            <a:pPr lvl="1">
              <a:lnSpc>
                <a:spcPct val="90000"/>
              </a:lnSpc>
            </a:pPr>
            <a:r>
              <a:rPr lang="en-US"/>
              <a:t>Stated within the conclusion section of a study</a:t>
            </a:r>
          </a:p>
          <a:p>
            <a:pPr lvl="1">
              <a:lnSpc>
                <a:spcPct val="90000"/>
              </a:lnSpc>
            </a:pPr>
            <a:r>
              <a:rPr lang="en-US"/>
              <a:t>Present in almost every study</a:t>
            </a:r>
          </a:p>
          <a:p>
            <a:pPr lvl="1">
              <a:lnSpc>
                <a:spcPct val="90000"/>
              </a:lnSpc>
            </a:pPr>
            <a:r>
              <a:rPr lang="en-US"/>
              <a:t>Not to persuade readers of false conclusion</a:t>
            </a:r>
          </a:p>
          <a:p>
            <a:pPr lvl="1">
              <a:lnSpc>
                <a:spcPct val="90000"/>
              </a:lnSpc>
            </a:pPr>
            <a:r>
              <a:rPr lang="en-US"/>
              <a:t>Can be placed on measures, sample, design, and methods used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Quantitative Research Process</a:t>
            </a:r>
          </a:p>
        </p:txBody>
      </p:sp>
      <p:sp>
        <p:nvSpPr>
          <p:cNvPr id="29699" name="Rectangle 3"/>
          <p:cNvSpPr>
            <a:spLocks noGrp="1" noChangeArrowheads="1"/>
          </p:cNvSpPr>
          <p:nvPr>
            <p:ph type="body" idx="1"/>
          </p:nvPr>
        </p:nvSpPr>
        <p:spPr/>
        <p:txBody>
          <a:bodyPr/>
          <a:lstStyle/>
          <a:p>
            <a:pPr>
              <a:lnSpc>
                <a:spcPct val="90000"/>
              </a:lnSpc>
            </a:pPr>
            <a:r>
              <a:rPr lang="en-US"/>
              <a:t>Determine population and sample</a:t>
            </a:r>
          </a:p>
          <a:p>
            <a:pPr lvl="1">
              <a:lnSpc>
                <a:spcPct val="90000"/>
              </a:lnSpc>
            </a:pPr>
            <a:r>
              <a:rPr lang="en-US"/>
              <a:t>Population:  larger group of individuals</a:t>
            </a:r>
          </a:p>
          <a:p>
            <a:pPr lvl="1">
              <a:lnSpc>
                <a:spcPct val="90000"/>
              </a:lnSpc>
            </a:pPr>
            <a:r>
              <a:rPr lang="en-US"/>
              <a:t>Specific, common characteristics within population are determined</a:t>
            </a:r>
          </a:p>
          <a:p>
            <a:pPr lvl="1">
              <a:lnSpc>
                <a:spcPct val="90000"/>
              </a:lnSpc>
            </a:pPr>
            <a:r>
              <a:rPr lang="en-US"/>
              <a:t>Sample:  subset studied to make generalizations about population</a:t>
            </a:r>
          </a:p>
          <a:p>
            <a:pPr lvl="1">
              <a:lnSpc>
                <a:spcPct val="90000"/>
              </a:lnSpc>
            </a:pPr>
            <a:r>
              <a:rPr lang="en-US"/>
              <a:t>Sampling = important because not all members of population can be included in study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26"/>
          <p:cNvSpPr>
            <a:spLocks noGrp="1" noChangeArrowheads="1"/>
          </p:cNvSpPr>
          <p:nvPr>
            <p:ph type="title"/>
          </p:nvPr>
        </p:nvSpPr>
        <p:spPr/>
        <p:txBody>
          <a:bodyPr/>
          <a:lstStyle/>
          <a:p>
            <a:r>
              <a:rPr lang="en-US"/>
              <a:t>Quantitative Research Process</a:t>
            </a:r>
          </a:p>
        </p:txBody>
      </p:sp>
      <p:sp>
        <p:nvSpPr>
          <p:cNvPr id="31747" name="Rectangle 1027"/>
          <p:cNvSpPr>
            <a:spLocks noGrp="1" noChangeArrowheads="1"/>
          </p:cNvSpPr>
          <p:nvPr>
            <p:ph type="body" idx="1"/>
          </p:nvPr>
        </p:nvSpPr>
        <p:spPr/>
        <p:txBody>
          <a:bodyPr/>
          <a:lstStyle/>
          <a:p>
            <a:pPr>
              <a:lnSpc>
                <a:spcPct val="90000"/>
              </a:lnSpc>
            </a:pPr>
            <a:r>
              <a:rPr lang="en-US" sz="2800"/>
              <a:t>Collect and analyze data</a:t>
            </a:r>
          </a:p>
          <a:p>
            <a:pPr lvl="1">
              <a:lnSpc>
                <a:spcPct val="90000"/>
              </a:lnSpc>
            </a:pPr>
            <a:r>
              <a:rPr lang="en-US" sz="2400"/>
              <a:t>Data = information collected in a study</a:t>
            </a:r>
          </a:p>
          <a:p>
            <a:pPr lvl="1">
              <a:lnSpc>
                <a:spcPct val="90000"/>
              </a:lnSpc>
            </a:pPr>
            <a:r>
              <a:rPr lang="en-US" sz="2400"/>
              <a:t>Numbers, words, drawings, written and spoken material, and observations</a:t>
            </a:r>
          </a:p>
          <a:p>
            <a:pPr lvl="1">
              <a:lnSpc>
                <a:spcPct val="90000"/>
              </a:lnSpc>
            </a:pPr>
            <a:r>
              <a:rPr lang="en-US" sz="2400"/>
              <a:t>Questionnaires and structured interviews</a:t>
            </a:r>
          </a:p>
          <a:p>
            <a:pPr lvl="1">
              <a:lnSpc>
                <a:spcPct val="90000"/>
              </a:lnSpc>
            </a:pPr>
            <a:r>
              <a:rPr lang="en-US" sz="2400"/>
              <a:t>Data analysis = organizing and compiling of information in a study to create a clearer picture</a:t>
            </a:r>
          </a:p>
          <a:p>
            <a:pPr lvl="1">
              <a:lnSpc>
                <a:spcPct val="90000"/>
              </a:lnSpc>
            </a:pPr>
            <a:r>
              <a:rPr lang="en-US" sz="2400"/>
              <a:t>Data collected must be converted to numerical form for data analysis</a:t>
            </a:r>
          </a:p>
          <a:p>
            <a:pPr lvl="1">
              <a:lnSpc>
                <a:spcPct val="90000"/>
              </a:lnSpc>
            </a:pPr>
            <a:r>
              <a:rPr lang="en-US" sz="2400"/>
              <a:t>Maintaining reliability and validity are critical components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Quantitative Research Process</a:t>
            </a:r>
          </a:p>
        </p:txBody>
      </p:sp>
      <p:sp>
        <p:nvSpPr>
          <p:cNvPr id="33795" name="Rectangle 3"/>
          <p:cNvSpPr>
            <a:spLocks noGrp="1" noChangeArrowheads="1"/>
          </p:cNvSpPr>
          <p:nvPr>
            <p:ph type="body" idx="1"/>
          </p:nvPr>
        </p:nvSpPr>
        <p:spPr/>
        <p:txBody>
          <a:bodyPr/>
          <a:lstStyle/>
          <a:p>
            <a:r>
              <a:rPr lang="en-US"/>
              <a:t>Develop conclusion</a:t>
            </a:r>
          </a:p>
          <a:p>
            <a:pPr lvl="1"/>
            <a:r>
              <a:rPr lang="en-US"/>
              <a:t>Identifies outcome regarding research problem</a:t>
            </a:r>
          </a:p>
          <a:p>
            <a:pPr lvl="1"/>
            <a:r>
              <a:rPr lang="en-US"/>
              <a:t>Provides new knowledge or confirms previous knowledge</a:t>
            </a:r>
          </a:p>
          <a:p>
            <a:pPr lvl="1"/>
            <a:r>
              <a:rPr lang="en-US"/>
              <a:t>Provides implications for nursing practice</a:t>
            </a:r>
          </a:p>
          <a:p>
            <a:pPr lvl="1"/>
            <a:r>
              <a:rPr lang="en-US"/>
              <a:t>Evidence for evidence-based nursing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Quantitative Research Process</a:t>
            </a:r>
          </a:p>
        </p:txBody>
      </p:sp>
      <p:sp>
        <p:nvSpPr>
          <p:cNvPr id="34819" name="Rectangle 3"/>
          <p:cNvSpPr>
            <a:spLocks noGrp="1" noChangeArrowheads="1"/>
          </p:cNvSpPr>
          <p:nvPr>
            <p:ph type="body" idx="1"/>
          </p:nvPr>
        </p:nvSpPr>
        <p:spPr/>
        <p:txBody>
          <a:bodyPr/>
          <a:lstStyle/>
          <a:p>
            <a:r>
              <a:rPr lang="en-US"/>
              <a:t>Dissemination of findings</a:t>
            </a:r>
          </a:p>
          <a:p>
            <a:pPr lvl="1"/>
            <a:r>
              <a:rPr lang="en-US"/>
              <a:t>Communication of new knowledge</a:t>
            </a:r>
          </a:p>
          <a:p>
            <a:pPr lvl="1"/>
            <a:r>
              <a:rPr lang="en-US"/>
              <a:t>Results and findings accurately and clearly stated</a:t>
            </a:r>
          </a:p>
          <a:p>
            <a:pPr lvl="1"/>
            <a:r>
              <a:rPr lang="en-US"/>
              <a:t>Specificity depends on target group</a:t>
            </a:r>
          </a:p>
          <a:p>
            <a:pPr lvl="1"/>
            <a:r>
              <a:rPr lang="en-US"/>
              <a:t>Goal = knowledge development put into practice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Quantitative Research Design</a:t>
            </a:r>
          </a:p>
        </p:txBody>
      </p:sp>
      <p:sp>
        <p:nvSpPr>
          <p:cNvPr id="35844" name="Rectangle 4"/>
          <p:cNvSpPr>
            <a:spLocks noGrp="1" noChangeArrowheads="1"/>
          </p:cNvSpPr>
          <p:nvPr>
            <p:ph type="body" sz="half" idx="2"/>
          </p:nvPr>
        </p:nvSpPr>
        <p:spPr>
          <a:xfrm>
            <a:off x="4876800" y="1905000"/>
            <a:ext cx="4146550" cy="4191000"/>
          </a:xfrm>
        </p:spPr>
        <p:txBody>
          <a:bodyPr/>
          <a:lstStyle/>
          <a:p>
            <a:endParaRPr lang="en-US" sz="2800"/>
          </a:p>
          <a:p>
            <a:r>
              <a:rPr lang="en-US" sz="2800"/>
              <a:t>Descriptive</a:t>
            </a:r>
          </a:p>
          <a:p>
            <a:r>
              <a:rPr lang="en-US" sz="2800"/>
              <a:t>Correlational</a:t>
            </a:r>
          </a:p>
          <a:p>
            <a:r>
              <a:rPr lang="en-US" sz="2800"/>
              <a:t>Quasi-experimental</a:t>
            </a:r>
          </a:p>
          <a:p>
            <a:r>
              <a:rPr lang="en-US" sz="2800"/>
              <a:t>Experimental</a:t>
            </a:r>
          </a:p>
          <a:p>
            <a:pPr>
              <a:buFont typeface="Wingdings" charset="2"/>
              <a:buNone/>
            </a:pPr>
            <a:endParaRPr lang="en-US" sz="2800"/>
          </a:p>
          <a:p>
            <a:pPr>
              <a:buFont typeface="Wingdings" charset="2"/>
              <a:buNone/>
            </a:pPr>
            <a:r>
              <a:rPr lang="en-US" sz="800"/>
              <a:t>Picture Source:  </a:t>
            </a:r>
            <a:r>
              <a:rPr lang="en-US" sz="800">
                <a:hlinkClick r:id="rId3"/>
              </a:rPr>
              <a:t>http://www.nursingplanet.com/Nursing_Research/action_research_nursing.html</a:t>
            </a:r>
            <a:r>
              <a:rPr lang="en-US" sz="800"/>
              <a:t> </a:t>
            </a:r>
            <a:endParaRPr lang="en-US" sz="2800"/>
          </a:p>
        </p:txBody>
      </p:sp>
      <p:pic>
        <p:nvPicPr>
          <p:cNvPr id="35845" name="Picture 5" descr="&#10;designing.gif                                                  0029FDA8Abbey's Hard Drive             C3CF3C42:"/>
          <p:cNvPicPr>
            <a:picLocks noGrp="1" noChangeAspect="1" noChangeArrowheads="1"/>
          </p:cNvPicPr>
          <p:nvPr>
            <p:ph sz="half" idx="1"/>
          </p:nvPr>
        </p:nvPicPr>
        <p:blipFill>
          <a:blip r:embed="rId4" cstate="print"/>
          <a:srcRect/>
          <a:stretch>
            <a:fillRect/>
          </a:stretch>
        </p:blipFill>
        <p:spPr>
          <a:xfrm>
            <a:off x="912813" y="2293938"/>
            <a:ext cx="3810000" cy="2936875"/>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t>Research Design</a:t>
            </a:r>
          </a:p>
        </p:txBody>
      </p:sp>
      <p:sp>
        <p:nvSpPr>
          <p:cNvPr id="62467" name="Rectangle 3"/>
          <p:cNvSpPr>
            <a:spLocks noGrp="1" noChangeArrowheads="1"/>
          </p:cNvSpPr>
          <p:nvPr>
            <p:ph type="body" idx="1"/>
          </p:nvPr>
        </p:nvSpPr>
        <p:spPr/>
        <p:txBody>
          <a:bodyPr/>
          <a:lstStyle/>
          <a:p>
            <a:r>
              <a:rPr lang="en-US" sz="2800"/>
              <a:t>Descriptive</a:t>
            </a:r>
          </a:p>
          <a:p>
            <a:pPr lvl="1"/>
            <a:r>
              <a:rPr lang="en-US" sz="2400"/>
              <a:t>Answers research questions that seek to describe</a:t>
            </a:r>
          </a:p>
          <a:p>
            <a:pPr lvl="1"/>
            <a:r>
              <a:rPr lang="en-US" sz="2400"/>
              <a:t>Longitudinal vs. cross sectional or retrospective vs. prospective</a:t>
            </a:r>
          </a:p>
          <a:p>
            <a:pPr lvl="1"/>
            <a:r>
              <a:rPr lang="en-US" sz="2400"/>
              <a:t>Encompasses correlational designs</a:t>
            </a:r>
          </a:p>
          <a:p>
            <a:pPr lvl="1"/>
            <a:r>
              <a:rPr lang="en-US" sz="2400"/>
              <a:t>Maintains control by using valid and reliable means</a:t>
            </a:r>
          </a:p>
          <a:p>
            <a:pPr lvl="1"/>
            <a:r>
              <a:rPr lang="en-US" sz="2400"/>
              <a:t>Example:  Kane, M., &amp; DiBartolo, M. (2002). Complex physical and mental health needs of rural incarcerated women. </a:t>
            </a:r>
            <a:r>
              <a:rPr lang="en-US" sz="2400" i="1"/>
              <a:t>Issues in Mental Health Nursing, 23, </a:t>
            </a:r>
            <a:r>
              <a:rPr lang="en-US" sz="2400"/>
              <a:t>209-229.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t>Research Design</a:t>
            </a:r>
          </a:p>
        </p:txBody>
      </p:sp>
      <p:sp>
        <p:nvSpPr>
          <p:cNvPr id="63491" name="Rectangle 3"/>
          <p:cNvSpPr>
            <a:spLocks noGrp="1" noChangeArrowheads="1"/>
          </p:cNvSpPr>
          <p:nvPr>
            <p:ph type="body" idx="1"/>
          </p:nvPr>
        </p:nvSpPr>
        <p:spPr/>
        <p:txBody>
          <a:bodyPr/>
          <a:lstStyle/>
          <a:p>
            <a:r>
              <a:rPr lang="en-US" sz="2800"/>
              <a:t>Correlational</a:t>
            </a:r>
          </a:p>
          <a:p>
            <a:pPr lvl="1"/>
            <a:r>
              <a:rPr lang="en-US" sz="2400"/>
              <a:t>Answers research questions that seek to link or connect</a:t>
            </a:r>
          </a:p>
          <a:p>
            <a:pPr lvl="1"/>
            <a:r>
              <a:rPr lang="en-US" sz="2400"/>
              <a:t>Includes all characteristics of descriptive design</a:t>
            </a:r>
          </a:p>
          <a:p>
            <a:pPr lvl="1"/>
            <a:r>
              <a:rPr lang="en-US" sz="2400"/>
              <a:t>Describe or identify interrelationships among factors of interest</a:t>
            </a:r>
          </a:p>
          <a:p>
            <a:pPr lvl="1"/>
            <a:r>
              <a:rPr lang="en-US" sz="2400"/>
              <a:t>Example:  Zalon, M.L. (2004). Correlates of recovery among older adults after major abdominal surgery. </a:t>
            </a:r>
            <a:r>
              <a:rPr lang="en-US" sz="2400" i="1"/>
              <a:t>Nursing Research, 53</a:t>
            </a:r>
            <a:r>
              <a:rPr lang="en-US" sz="2400"/>
              <a:t>(2), 99-106.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Research Design</a:t>
            </a:r>
          </a:p>
        </p:txBody>
      </p:sp>
      <p:sp>
        <p:nvSpPr>
          <p:cNvPr id="66563" name="Rectangle 3"/>
          <p:cNvSpPr>
            <a:spLocks noGrp="1" noChangeArrowheads="1"/>
          </p:cNvSpPr>
          <p:nvPr>
            <p:ph type="body" sz="half" idx="1"/>
          </p:nvPr>
        </p:nvSpPr>
        <p:spPr/>
        <p:txBody>
          <a:bodyPr/>
          <a:lstStyle/>
          <a:p>
            <a:pPr>
              <a:lnSpc>
                <a:spcPct val="90000"/>
              </a:lnSpc>
            </a:pPr>
            <a:r>
              <a:rPr lang="en-US" sz="2400"/>
              <a:t>Quasi-experimental</a:t>
            </a:r>
          </a:p>
          <a:p>
            <a:pPr lvl="1">
              <a:lnSpc>
                <a:spcPct val="90000"/>
              </a:lnSpc>
            </a:pPr>
            <a:r>
              <a:rPr lang="en-US" sz="2000"/>
              <a:t>Manipulation of independent variable, but no control group</a:t>
            </a:r>
          </a:p>
          <a:p>
            <a:pPr lvl="1">
              <a:lnSpc>
                <a:spcPct val="90000"/>
              </a:lnSpc>
            </a:pPr>
            <a:r>
              <a:rPr lang="en-US" sz="2000"/>
              <a:t>Lacks control group or random assignment; or uses non-equivalent groups</a:t>
            </a:r>
          </a:p>
          <a:p>
            <a:pPr lvl="1">
              <a:lnSpc>
                <a:spcPct val="90000"/>
              </a:lnSpc>
            </a:pPr>
            <a:r>
              <a:rPr lang="en-US" sz="2000"/>
              <a:t>Threat to internal validity by instrumentation, testing, selection bias, and mortality</a:t>
            </a:r>
          </a:p>
          <a:p>
            <a:pPr lvl="1">
              <a:lnSpc>
                <a:spcPct val="90000"/>
              </a:lnSpc>
            </a:pPr>
            <a:endParaRPr lang="en-US" sz="2000"/>
          </a:p>
        </p:txBody>
      </p:sp>
      <p:sp>
        <p:nvSpPr>
          <p:cNvPr id="66564" name="Rectangle 4"/>
          <p:cNvSpPr>
            <a:spLocks noGrp="1" noChangeArrowheads="1"/>
          </p:cNvSpPr>
          <p:nvPr>
            <p:ph type="body" sz="half" idx="2"/>
          </p:nvPr>
        </p:nvSpPr>
        <p:spPr/>
        <p:txBody>
          <a:bodyPr/>
          <a:lstStyle/>
          <a:p>
            <a:r>
              <a:rPr lang="en-US" sz="2400"/>
              <a:t>Experimental</a:t>
            </a:r>
          </a:p>
          <a:p>
            <a:pPr lvl="1"/>
            <a:r>
              <a:rPr lang="en-US" sz="2000"/>
              <a:t>Manipulation of independent variable, w/control group and random assignment group</a:t>
            </a:r>
          </a:p>
          <a:p>
            <a:pPr lvl="1"/>
            <a:r>
              <a:rPr lang="en-US" sz="2000"/>
              <a:t>Two equivalent groups</a:t>
            </a:r>
          </a:p>
          <a:p>
            <a:pPr lvl="1"/>
            <a:r>
              <a:rPr lang="en-US" sz="2000"/>
              <a:t>Objective, systematic, highly controlled; utilizes intense rigor to control variables</a:t>
            </a:r>
          </a:p>
          <a:p>
            <a:pPr lvl="1"/>
            <a:r>
              <a:rPr lang="en-US" sz="2000"/>
              <a:t>Multifactorial</a:t>
            </a:r>
          </a:p>
          <a:p>
            <a:pPr lvl="1">
              <a:buFont typeface="Wingdings" charset="2"/>
              <a:buNone/>
            </a:pPr>
            <a:endParaRPr lang="en-US"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Objectives</a:t>
            </a:r>
          </a:p>
        </p:txBody>
      </p:sp>
      <p:sp>
        <p:nvSpPr>
          <p:cNvPr id="3076" name="Rectangle 4"/>
          <p:cNvSpPr>
            <a:spLocks noGrp="1" noChangeArrowheads="1"/>
          </p:cNvSpPr>
          <p:nvPr>
            <p:ph type="body" sz="half" idx="2"/>
          </p:nvPr>
        </p:nvSpPr>
        <p:spPr>
          <a:xfrm>
            <a:off x="5048250" y="1905000"/>
            <a:ext cx="3975100" cy="4191000"/>
          </a:xfrm>
        </p:spPr>
        <p:txBody>
          <a:bodyPr/>
          <a:lstStyle/>
          <a:p>
            <a:r>
              <a:rPr lang="en-US" sz="2800"/>
              <a:t>Understand the concept of quantitative research</a:t>
            </a:r>
          </a:p>
          <a:p>
            <a:r>
              <a:rPr lang="en-US" sz="2800"/>
              <a:t>Learn the steps of the research process</a:t>
            </a:r>
          </a:p>
          <a:p>
            <a:r>
              <a:rPr lang="en-US" sz="2800"/>
              <a:t>List the types of and give examples of quantitative research design</a:t>
            </a:r>
          </a:p>
        </p:txBody>
      </p:sp>
      <p:pic>
        <p:nvPicPr>
          <p:cNvPr id="3077" name="Picture 5" descr="SHARING_INSIGHTS.jpg                                           000AA4B0Abbey's Hard Drive             C3CF3C42:"/>
          <p:cNvPicPr>
            <a:picLocks noGrp="1" noChangeAspect="1" noChangeArrowheads="1"/>
          </p:cNvPicPr>
          <p:nvPr>
            <p:ph sz="half" idx="1"/>
          </p:nvPr>
        </p:nvPicPr>
        <p:blipFill>
          <a:blip r:embed="rId3" cstate="print"/>
          <a:srcRect/>
          <a:stretch>
            <a:fillRect/>
          </a:stretch>
        </p:blipFill>
        <p:spPr>
          <a:xfrm>
            <a:off x="984250" y="1905000"/>
            <a:ext cx="3836988" cy="4191000"/>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t>Summary</a:t>
            </a:r>
          </a:p>
        </p:txBody>
      </p:sp>
      <p:sp>
        <p:nvSpPr>
          <p:cNvPr id="69635" name="Rectangle 3"/>
          <p:cNvSpPr>
            <a:spLocks noGrp="1" noChangeArrowheads="1"/>
          </p:cNvSpPr>
          <p:nvPr>
            <p:ph type="body" idx="1"/>
          </p:nvPr>
        </p:nvSpPr>
        <p:spPr/>
        <p:txBody>
          <a:bodyPr/>
          <a:lstStyle/>
          <a:p>
            <a:pPr>
              <a:lnSpc>
                <a:spcPct val="90000"/>
              </a:lnSpc>
            </a:pPr>
            <a:r>
              <a:rPr lang="en-US" sz="2800"/>
              <a:t>Research is an ongoing, cyclical process</a:t>
            </a:r>
          </a:p>
          <a:p>
            <a:pPr lvl="1">
              <a:lnSpc>
                <a:spcPct val="90000"/>
              </a:lnSpc>
            </a:pPr>
            <a:r>
              <a:rPr lang="en-US" sz="2400"/>
              <a:t>Research problem --&gt; knowledge gap, research question, hypothesis, variables</a:t>
            </a:r>
          </a:p>
          <a:p>
            <a:pPr lvl="1">
              <a:lnSpc>
                <a:spcPct val="90000"/>
              </a:lnSpc>
            </a:pPr>
            <a:r>
              <a:rPr lang="en-US" sz="2400"/>
              <a:t>Literature review, limitations</a:t>
            </a:r>
          </a:p>
          <a:p>
            <a:pPr lvl="1">
              <a:lnSpc>
                <a:spcPct val="90000"/>
              </a:lnSpc>
            </a:pPr>
            <a:r>
              <a:rPr lang="en-US" sz="2400"/>
              <a:t>Research Design</a:t>
            </a:r>
          </a:p>
          <a:p>
            <a:pPr lvl="2">
              <a:lnSpc>
                <a:spcPct val="90000"/>
              </a:lnSpc>
            </a:pPr>
            <a:r>
              <a:rPr lang="en-US" sz="2000"/>
              <a:t>Quantitative - descriptive, correlational, quasi-experimental, experimental</a:t>
            </a:r>
          </a:p>
          <a:p>
            <a:pPr lvl="1">
              <a:lnSpc>
                <a:spcPct val="90000"/>
              </a:lnSpc>
            </a:pPr>
            <a:r>
              <a:rPr lang="en-US" sz="2400"/>
              <a:t>Collect &amp; analyze data, form conclusions, disseminate findings</a:t>
            </a:r>
          </a:p>
          <a:p>
            <a:pPr>
              <a:lnSpc>
                <a:spcPct val="90000"/>
              </a:lnSpc>
            </a:pPr>
            <a:r>
              <a:rPr lang="en-US" sz="2800"/>
              <a:t>Relevant/sufficient data and findings leads to evidence-based practice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t>References</a:t>
            </a:r>
          </a:p>
        </p:txBody>
      </p:sp>
      <p:sp>
        <p:nvSpPr>
          <p:cNvPr id="72707" name="Rectangle 3"/>
          <p:cNvSpPr>
            <a:spLocks noGrp="1" noChangeArrowheads="1"/>
          </p:cNvSpPr>
          <p:nvPr>
            <p:ph type="body" idx="1"/>
          </p:nvPr>
        </p:nvSpPr>
        <p:spPr/>
        <p:txBody>
          <a:bodyPr/>
          <a:lstStyle/>
          <a:p>
            <a:pPr>
              <a:lnSpc>
                <a:spcPct val="90000"/>
              </a:lnSpc>
            </a:pPr>
            <a:r>
              <a:rPr lang="en-US" sz="2000" dirty="0"/>
              <a:t>Burns, N., &amp; Grove, S. (2010). </a:t>
            </a:r>
            <a:r>
              <a:rPr lang="en-US" sz="2000" i="1" dirty="0"/>
              <a:t>The practice of nursing research:  	Appraisal, synthesis, and generation of evidence </a:t>
            </a:r>
            <a:r>
              <a:rPr lang="en-US" sz="2000" dirty="0"/>
              <a:t>(6th Ed.). St. 	Louis, MO:  Elsevier Saunders.</a:t>
            </a:r>
          </a:p>
          <a:p>
            <a:pPr>
              <a:lnSpc>
                <a:spcPct val="90000"/>
              </a:lnSpc>
            </a:pPr>
            <a:r>
              <a:rPr lang="en-US" sz="2000" dirty="0"/>
              <a:t>Holt, J. (2009). Quantitative research:  An overview. </a:t>
            </a:r>
            <a:r>
              <a:rPr lang="en-US" sz="2000" i="1" dirty="0"/>
              <a:t>British Journal 	of Cardiac Nursing 4</a:t>
            </a:r>
            <a:r>
              <a:rPr lang="en-US" sz="2000" dirty="0"/>
              <a:t>(5), 234-236. Retrieved from CINAHL 	Plus with Full Text database</a:t>
            </a:r>
          </a:p>
          <a:p>
            <a:pPr>
              <a:lnSpc>
                <a:spcPct val="90000"/>
              </a:lnSpc>
            </a:pPr>
            <a:r>
              <a:rPr lang="en-US" sz="2000" dirty="0" err="1"/>
              <a:t>Macnee</a:t>
            </a:r>
            <a:r>
              <a:rPr lang="en-US" sz="2000" dirty="0"/>
              <a:t>, C.L., &amp; McCabe, S. (2008). </a:t>
            </a:r>
            <a:r>
              <a:rPr lang="en-US" sz="2000" i="1" dirty="0"/>
              <a:t>Understanding nursing 		research:  Reading and using research in evidence-based 	practice </a:t>
            </a:r>
            <a:r>
              <a:rPr lang="en-US" sz="2000" dirty="0"/>
              <a:t>(2nd Ed.). Philadelphia, PA:  Lippincott Williams &amp; 	Wilkins</a:t>
            </a:r>
          </a:p>
          <a:p>
            <a:pPr>
              <a:lnSpc>
                <a:spcPct val="90000"/>
              </a:lnSpc>
            </a:pPr>
            <a:r>
              <a:rPr lang="en-US" sz="2000" dirty="0"/>
              <a:t>Nursing Planet. (2010). </a:t>
            </a:r>
            <a:r>
              <a:rPr lang="en-US" sz="2000" i="1" dirty="0"/>
              <a:t>Action research nursing. </a:t>
            </a:r>
            <a:r>
              <a:rPr lang="en-US" sz="2000" dirty="0"/>
              <a:t>Retrieved from </a:t>
            </a:r>
            <a:r>
              <a:rPr lang="en-US" sz="2000" dirty="0">
                <a:hlinkClick r:id="rId3"/>
              </a:rPr>
              <a:t>http://www.nursingplanet.com/Nursing_Research/action_research_nursing.html</a:t>
            </a:r>
            <a:r>
              <a:rPr lang="en-US" sz="2000" dirty="0"/>
              <a:t> .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Concepts Relevant to Quantitative Research</a:t>
            </a:r>
          </a:p>
        </p:txBody>
      </p:sp>
      <p:sp>
        <p:nvSpPr>
          <p:cNvPr id="6147" name="Rectangle 3"/>
          <p:cNvSpPr>
            <a:spLocks noGrp="1" noChangeArrowheads="1"/>
          </p:cNvSpPr>
          <p:nvPr>
            <p:ph type="body" idx="1"/>
          </p:nvPr>
        </p:nvSpPr>
        <p:spPr/>
        <p:txBody>
          <a:bodyPr/>
          <a:lstStyle/>
          <a:p>
            <a:endParaRPr lang="en-US"/>
          </a:p>
          <a:p>
            <a:r>
              <a:rPr lang="en-US"/>
              <a:t>Rigor</a:t>
            </a:r>
          </a:p>
          <a:p>
            <a:r>
              <a:rPr lang="en-US"/>
              <a:t>Controls</a:t>
            </a:r>
          </a:p>
          <a:p>
            <a:r>
              <a:rPr lang="en-US"/>
              <a:t>Dependent Variables</a:t>
            </a:r>
          </a:p>
          <a:p>
            <a:r>
              <a:rPr lang="en-US"/>
              <a:t>Independent Variables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Concepts Relevant to Quantitative Research</a:t>
            </a:r>
          </a:p>
        </p:txBody>
      </p:sp>
      <p:sp>
        <p:nvSpPr>
          <p:cNvPr id="8195" name="Rectangle 3"/>
          <p:cNvSpPr>
            <a:spLocks noGrp="1" noChangeArrowheads="1"/>
          </p:cNvSpPr>
          <p:nvPr>
            <p:ph type="body" idx="1"/>
          </p:nvPr>
        </p:nvSpPr>
        <p:spPr/>
        <p:txBody>
          <a:bodyPr/>
          <a:lstStyle/>
          <a:p>
            <a:r>
              <a:rPr lang="en-US"/>
              <a:t>Rigor</a:t>
            </a:r>
          </a:p>
          <a:p>
            <a:pPr lvl="1"/>
            <a:r>
              <a:rPr lang="en-US"/>
              <a:t>Process of data collection and analysis</a:t>
            </a:r>
          </a:p>
          <a:p>
            <a:pPr lvl="1"/>
            <a:r>
              <a:rPr lang="en-US"/>
              <a:t>Trustworthiness</a:t>
            </a:r>
          </a:p>
          <a:p>
            <a:pPr lvl="1"/>
            <a:r>
              <a:rPr lang="en-US"/>
              <a:t>Confirmability</a:t>
            </a:r>
          </a:p>
          <a:p>
            <a:pPr lvl="1"/>
            <a:r>
              <a:rPr lang="en-US"/>
              <a:t>Transferability</a:t>
            </a:r>
          </a:p>
          <a:p>
            <a:pPr lvl="1"/>
            <a:r>
              <a:rPr lang="en-US"/>
              <a:t>Credibility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Concepts Relevant to Quantitative Research</a:t>
            </a:r>
          </a:p>
        </p:txBody>
      </p:sp>
      <p:sp>
        <p:nvSpPr>
          <p:cNvPr id="10243" name="Rectangle 3"/>
          <p:cNvSpPr>
            <a:spLocks noGrp="1" noChangeArrowheads="1"/>
          </p:cNvSpPr>
          <p:nvPr>
            <p:ph type="body" idx="1"/>
          </p:nvPr>
        </p:nvSpPr>
        <p:spPr/>
        <p:txBody>
          <a:bodyPr/>
          <a:lstStyle/>
          <a:p>
            <a:r>
              <a:rPr lang="en-US"/>
              <a:t>Controls</a:t>
            </a:r>
          </a:p>
          <a:p>
            <a:pPr lvl="1"/>
            <a:r>
              <a:rPr lang="en-US"/>
              <a:t>Randomly assigned group of subjects that is not exposed to the independent variable</a:t>
            </a:r>
          </a:p>
          <a:p>
            <a:pPr lvl="1"/>
            <a:r>
              <a:rPr lang="en-US"/>
              <a:t>Used in sampling and measurement processes</a:t>
            </a:r>
          </a:p>
          <a:p>
            <a:pPr lvl="1"/>
            <a:r>
              <a:rPr lang="en-US"/>
              <a:t>Hallmark of experimental design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Concepts Relevant to Quantitative Research</a:t>
            </a:r>
          </a:p>
        </p:txBody>
      </p:sp>
      <p:sp>
        <p:nvSpPr>
          <p:cNvPr id="13315" name="Rectangle 3"/>
          <p:cNvSpPr>
            <a:spLocks noGrp="1" noChangeArrowheads="1"/>
          </p:cNvSpPr>
          <p:nvPr>
            <p:ph type="body" sz="half" idx="1"/>
          </p:nvPr>
        </p:nvSpPr>
        <p:spPr>
          <a:xfrm>
            <a:off x="912813" y="1905000"/>
            <a:ext cx="3975100" cy="4191000"/>
          </a:xfrm>
        </p:spPr>
        <p:txBody>
          <a:bodyPr/>
          <a:lstStyle/>
          <a:p>
            <a:r>
              <a:rPr lang="en-US"/>
              <a:t>Dependent variable</a:t>
            </a:r>
          </a:p>
          <a:p>
            <a:pPr lvl="1"/>
            <a:r>
              <a:rPr lang="en-US"/>
              <a:t>Outcome variable of interest</a:t>
            </a:r>
          </a:p>
          <a:p>
            <a:pPr lvl="1"/>
            <a:r>
              <a:rPr lang="en-US"/>
              <a:t>Outcome, response, prediction</a:t>
            </a:r>
          </a:p>
          <a:p>
            <a:pPr lvl="1"/>
            <a:r>
              <a:rPr lang="en-US"/>
              <a:t>Affected by the independent variable</a:t>
            </a:r>
          </a:p>
          <a:p>
            <a:pPr lvl="1">
              <a:buFont typeface="Wingdings" charset="2"/>
              <a:buNone/>
            </a:pPr>
            <a:endParaRPr lang="en-US"/>
          </a:p>
        </p:txBody>
      </p:sp>
      <p:sp>
        <p:nvSpPr>
          <p:cNvPr id="13316" name="Rectangle 4"/>
          <p:cNvSpPr>
            <a:spLocks noGrp="1" noChangeArrowheads="1"/>
          </p:cNvSpPr>
          <p:nvPr>
            <p:ph type="body" sz="half" idx="2"/>
          </p:nvPr>
        </p:nvSpPr>
        <p:spPr>
          <a:xfrm>
            <a:off x="5048250" y="1905000"/>
            <a:ext cx="3975100" cy="4191000"/>
          </a:xfrm>
        </p:spPr>
        <p:txBody>
          <a:bodyPr/>
          <a:lstStyle/>
          <a:p>
            <a:pPr>
              <a:lnSpc>
                <a:spcPct val="90000"/>
              </a:lnSpc>
            </a:pPr>
            <a:r>
              <a:rPr lang="en-US"/>
              <a:t>Independent variable</a:t>
            </a:r>
          </a:p>
          <a:p>
            <a:pPr lvl="1">
              <a:lnSpc>
                <a:spcPct val="90000"/>
              </a:lnSpc>
            </a:pPr>
            <a:r>
              <a:rPr lang="en-US" i="1"/>
              <a:t>Predictor variable</a:t>
            </a:r>
            <a:r>
              <a:rPr lang="en-US"/>
              <a:t>:  used to predict dependent variable</a:t>
            </a:r>
          </a:p>
          <a:p>
            <a:pPr lvl="1">
              <a:lnSpc>
                <a:spcPct val="90000"/>
              </a:lnSpc>
            </a:pPr>
            <a:r>
              <a:rPr lang="en-US"/>
              <a:t>Treatment, intervention, experimental</a:t>
            </a:r>
          </a:p>
          <a:p>
            <a:pPr lvl="1">
              <a:lnSpc>
                <a:spcPct val="90000"/>
              </a:lnSpc>
            </a:pPr>
            <a:r>
              <a:rPr lang="en-US"/>
              <a:t>Manipulation of this variable causes an effect on the dependent variable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Quantitative Research Process</a:t>
            </a:r>
          </a:p>
        </p:txBody>
      </p:sp>
      <p:sp>
        <p:nvSpPr>
          <p:cNvPr id="19460" name="Rectangle 4"/>
          <p:cNvSpPr>
            <a:spLocks noGrp="1" noChangeArrowheads="1"/>
          </p:cNvSpPr>
          <p:nvPr>
            <p:ph type="body" sz="half" idx="2"/>
          </p:nvPr>
        </p:nvSpPr>
        <p:spPr>
          <a:xfrm>
            <a:off x="5048250" y="1905000"/>
            <a:ext cx="3975100" cy="4191000"/>
          </a:xfrm>
        </p:spPr>
        <p:txBody>
          <a:bodyPr/>
          <a:lstStyle/>
          <a:p>
            <a:r>
              <a:rPr lang="en-US" sz="2400"/>
              <a:t>Formulate problem</a:t>
            </a:r>
          </a:p>
          <a:p>
            <a:r>
              <a:rPr lang="en-US" sz="2400"/>
              <a:t>Review literature</a:t>
            </a:r>
          </a:p>
          <a:p>
            <a:r>
              <a:rPr lang="en-US" sz="2400"/>
              <a:t>Determine variables</a:t>
            </a:r>
          </a:p>
          <a:p>
            <a:r>
              <a:rPr lang="en-US" sz="2400"/>
              <a:t>Limitations</a:t>
            </a:r>
          </a:p>
          <a:p>
            <a:r>
              <a:rPr lang="en-US" sz="2400"/>
              <a:t>Determine population and sample</a:t>
            </a:r>
          </a:p>
          <a:p>
            <a:r>
              <a:rPr lang="en-US" sz="2400"/>
              <a:t>Collect and analyze data</a:t>
            </a:r>
          </a:p>
          <a:p>
            <a:r>
              <a:rPr lang="en-US" sz="2400"/>
              <a:t>Develop conclusion</a:t>
            </a:r>
          </a:p>
          <a:p>
            <a:r>
              <a:rPr lang="en-US" sz="2400"/>
              <a:t>Dissemination of findings</a:t>
            </a:r>
          </a:p>
        </p:txBody>
      </p:sp>
      <p:pic>
        <p:nvPicPr>
          <p:cNvPr id="19461" name="Picture 5" descr="Steps_jpeg.jpg                                                 0029FDA8Abbey's Hard Drive             C3CF3C42:"/>
          <p:cNvPicPr>
            <a:picLocks noGrp="1" noChangeAspect="1" noChangeArrowheads="1"/>
          </p:cNvPicPr>
          <p:nvPr>
            <p:ph sz="half" idx="1"/>
          </p:nvPr>
        </p:nvPicPr>
        <p:blipFill>
          <a:blip r:embed="rId3" cstate="print"/>
          <a:srcRect/>
          <a:stretch>
            <a:fillRect/>
          </a:stretch>
        </p:blipFill>
        <p:spPr>
          <a:xfrm>
            <a:off x="1316038" y="1905000"/>
            <a:ext cx="3168650" cy="419100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Quantitative Research Process</a:t>
            </a:r>
          </a:p>
        </p:txBody>
      </p:sp>
      <p:sp>
        <p:nvSpPr>
          <p:cNvPr id="21507" name="Rectangle 3"/>
          <p:cNvSpPr>
            <a:spLocks noGrp="1" noChangeArrowheads="1"/>
          </p:cNvSpPr>
          <p:nvPr>
            <p:ph type="body" idx="1"/>
          </p:nvPr>
        </p:nvSpPr>
        <p:spPr/>
        <p:txBody>
          <a:bodyPr/>
          <a:lstStyle/>
          <a:p>
            <a:r>
              <a:rPr lang="en-US"/>
              <a:t>Formulate the problem</a:t>
            </a:r>
          </a:p>
          <a:p>
            <a:pPr lvl="1"/>
            <a:r>
              <a:rPr lang="en-US"/>
              <a:t>Defines what the study will seek to address</a:t>
            </a:r>
          </a:p>
          <a:p>
            <a:pPr lvl="1"/>
            <a:r>
              <a:rPr lang="en-US"/>
              <a:t>Utilizes the knowledge gap, the research question, and the hypothesis</a:t>
            </a:r>
          </a:p>
          <a:p>
            <a:pPr lvl="1"/>
            <a:r>
              <a:rPr lang="en-US"/>
              <a:t>Concise, specific, clear, and relevant to practice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t>Quantitative Research Process</a:t>
            </a:r>
          </a:p>
        </p:txBody>
      </p:sp>
      <p:sp>
        <p:nvSpPr>
          <p:cNvPr id="23555" name="Rectangle 3"/>
          <p:cNvSpPr>
            <a:spLocks noGrp="1" noChangeArrowheads="1"/>
          </p:cNvSpPr>
          <p:nvPr>
            <p:ph type="body" idx="1"/>
          </p:nvPr>
        </p:nvSpPr>
        <p:spPr/>
        <p:txBody>
          <a:bodyPr/>
          <a:lstStyle/>
          <a:p>
            <a:pPr>
              <a:lnSpc>
                <a:spcPct val="90000"/>
              </a:lnSpc>
            </a:pPr>
            <a:r>
              <a:rPr lang="en-US"/>
              <a:t>Review of Literature</a:t>
            </a:r>
          </a:p>
          <a:p>
            <a:pPr lvl="1">
              <a:lnSpc>
                <a:spcPct val="90000"/>
              </a:lnSpc>
            </a:pPr>
            <a:r>
              <a:rPr lang="en-US"/>
              <a:t>Account of what has already been published on topic</a:t>
            </a:r>
          </a:p>
          <a:p>
            <a:pPr lvl="1">
              <a:lnSpc>
                <a:spcPct val="90000"/>
              </a:lnSpc>
            </a:pPr>
            <a:r>
              <a:rPr lang="en-US"/>
              <a:t>Allows researcher to determine whether or not a real need for further research on topic exists</a:t>
            </a:r>
          </a:p>
          <a:p>
            <a:pPr lvl="1">
              <a:lnSpc>
                <a:spcPct val="90000"/>
              </a:lnSpc>
            </a:pPr>
            <a:r>
              <a:rPr lang="en-US"/>
              <a:t>Uncovers previously established knowledge of topic leading to guidance for future research</a:t>
            </a:r>
          </a:p>
        </p:txBody>
      </p:sp>
    </p:spTree>
  </p:cSld>
  <p:clrMapOvr>
    <a:masterClrMapping/>
  </p:clrMapOvr>
</p:sld>
</file>

<file path=ppt/theme/theme1.xml><?xml version="1.0" encoding="utf-8"?>
<a:theme xmlns:a="http://schemas.openxmlformats.org/drawingml/2006/main"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Abbey's Hard Drive:Applications:Microsoft Office X:Templates:Presentations:Designs:Bold Stripes</Template>
  <TotalTime>1422</TotalTime>
  <Words>4186</Words>
  <Application>Microsoft Office PowerPoint</Application>
  <PresentationFormat>On-screen Show (4:3)</PresentationFormat>
  <Paragraphs>227</Paragraphs>
  <Slides>21</Slides>
  <Notes>21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Bold Stripes</vt:lpstr>
      <vt:lpstr>Quantitative Research</vt:lpstr>
      <vt:lpstr>Objectives</vt:lpstr>
      <vt:lpstr>Concepts Relevant to Quantitative Research</vt:lpstr>
      <vt:lpstr>Concepts Relevant to Quantitative Research</vt:lpstr>
      <vt:lpstr>Concepts Relevant to Quantitative Research</vt:lpstr>
      <vt:lpstr>Concepts Relevant to Quantitative Research</vt:lpstr>
      <vt:lpstr>Quantitative Research Process</vt:lpstr>
      <vt:lpstr>Quantitative Research Process</vt:lpstr>
      <vt:lpstr>Quantitative Research Process</vt:lpstr>
      <vt:lpstr>Quantitative Research Process</vt:lpstr>
      <vt:lpstr>Quantitative Research Process</vt:lpstr>
      <vt:lpstr>Quantitative Research Process</vt:lpstr>
      <vt:lpstr>Quantitative Research Process</vt:lpstr>
      <vt:lpstr>Quantitative Research Process</vt:lpstr>
      <vt:lpstr>Quantitative Research Process</vt:lpstr>
      <vt:lpstr>Quantitative Research Design</vt:lpstr>
      <vt:lpstr>Research Design</vt:lpstr>
      <vt:lpstr>Research Design</vt:lpstr>
      <vt:lpstr>Research Design</vt:lpstr>
      <vt:lpstr>Summary</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dc:title>
  <dc:creator>Abbey Twomey</dc:creator>
  <cp:lastModifiedBy> </cp:lastModifiedBy>
  <cp:revision>15</cp:revision>
  <dcterms:created xsi:type="dcterms:W3CDTF">2010-09-10T20:12:59Z</dcterms:created>
  <dcterms:modified xsi:type="dcterms:W3CDTF">2010-09-11T23:59:11Z</dcterms:modified>
</cp:coreProperties>
</file>