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57" r:id="rId3"/>
    <p:sldId id="258" r:id="rId4"/>
    <p:sldId id="277" r:id="rId5"/>
    <p:sldId id="278" r:id="rId6"/>
    <p:sldId id="279" r:id="rId7"/>
    <p:sldId id="281" r:id="rId8"/>
    <p:sldId id="280" r:id="rId9"/>
    <p:sldId id="283" r:id="rId10"/>
    <p:sldId id="282" r:id="rId11"/>
    <p:sldId id="271" r:id="rId12"/>
    <p:sldId id="267" r:id="rId13"/>
    <p:sldId id="268" r:id="rId14"/>
    <p:sldId id="269" r:id="rId15"/>
    <p:sldId id="270" r:id="rId16"/>
    <p:sldId id="274" r:id="rId17"/>
    <p:sldId id="275" r:id="rId18"/>
    <p:sldId id="276" r:id="rId19"/>
    <p:sldId id="273" r:id="rId20"/>
    <p:sldId id="260" r:id="rId21"/>
    <p:sldId id="265" r:id="rId22"/>
    <p:sldId id="263" r:id="rId23"/>
    <p:sldId id="264" r:id="rId24"/>
    <p:sldId id="266" r:id="rId25"/>
    <p:sldId id="284" r:id="rId26"/>
    <p:sldId id="262" r:id="rId2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2281" autoAdjust="0"/>
  </p:normalViewPr>
  <p:slideViewPr>
    <p:cSldViewPr>
      <p:cViewPr>
        <p:scale>
          <a:sx n="63" d="100"/>
          <a:sy n="63" d="100"/>
        </p:scale>
        <p:origin x="-732" y="64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8FC45D3A-52FC-4295-98EA-077BD332A8E2}" type="datetimeFigureOut">
              <a:rPr lang="en-US"/>
              <a:pPr/>
              <a:t>9/13/2010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257A2A4A-BD22-47CC-B98D-90966444D511}" type="slidenum">
              <a:rPr lang="en-US"/>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One of the more famous types of quantitative research used is experimental research which was developed by Fisher. Some other types of quantitative research is quasi-experimental developed by Campbell and Stanley, and Karl Pearson used and developed a statistical approach for examining relationships among variables. The one thing these different types of study have in common is that the steps used are all the same but the philosophy and strategies for implementing </a:t>
            </a:r>
            <a:r>
              <a:rPr lang="en-US" b="1" u="sng" dirty="0" smtClean="0"/>
              <a:t>very</a:t>
            </a:r>
            <a:r>
              <a:rPr lang="en-US" dirty="0" smtClean="0"/>
              <a:t> with the approach.</a:t>
            </a:r>
            <a:r>
              <a:rPr lang="en-US" dirty="0" smtClean="0">
                <a:solidFill>
                  <a:srgbClr val="000000"/>
                </a:solidFill>
              </a:rPr>
              <a:t> </a:t>
            </a:r>
            <a:r>
              <a:rPr lang="en-US" dirty="0" smtClean="0"/>
              <a:t>(Burns &amp; Grove, 2009, pp. 33 &amp; 717)</a:t>
            </a:r>
          </a:p>
          <a:p>
            <a:endParaRPr lang="en-US" dirty="0" smtClean="0"/>
          </a:p>
        </p:txBody>
      </p:sp>
      <p:sp>
        <p:nvSpPr>
          <p:cNvPr id="33796" name="Slide Number Placeholder 3"/>
          <p:cNvSpPr>
            <a:spLocks noGrp="1"/>
          </p:cNvSpPr>
          <p:nvPr>
            <p:ph type="sldNum" sz="quarter" idx="5"/>
          </p:nvPr>
        </p:nvSpPr>
        <p:spPr bwMode="auto">
          <a:noFill/>
          <a:ln>
            <a:miter lim="800000"/>
            <a:headEnd/>
            <a:tailEnd/>
          </a:ln>
        </p:spPr>
        <p:txBody>
          <a:bodyPr/>
          <a:lstStyle/>
          <a:p>
            <a:fld id="{36DCFCA7-3482-4481-A739-DAC1080DA036}" type="slidenum">
              <a:rPr lang="en-US"/>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p:spPr>
      </p:sp>
      <p:sp>
        <p:nvSpPr>
          <p:cNvPr id="4301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 literature review provides us with a depiction of what is already known or what has been studied, relating to the problem. It also recognizes where the gaps in knowledge could be </a:t>
            </a:r>
            <a:r>
              <a:rPr lang="en-US" u="sng" dirty="0" smtClean="0"/>
              <a:t>(</a:t>
            </a:r>
            <a:r>
              <a:rPr lang="en-US" u="sng" dirty="0" err="1" smtClean="0"/>
              <a:t>Macnee</a:t>
            </a:r>
            <a:r>
              <a:rPr lang="en-US" u="sng" dirty="0" smtClean="0"/>
              <a:t> &amp; McCabe, 2008, p. 235-237).</a:t>
            </a:r>
          </a:p>
          <a:p>
            <a:endParaRPr lang="en-US" dirty="0" smtClean="0"/>
          </a:p>
        </p:txBody>
      </p:sp>
      <p:sp>
        <p:nvSpPr>
          <p:cNvPr id="43012" name="Slide Number Placeholder 3"/>
          <p:cNvSpPr>
            <a:spLocks noGrp="1"/>
          </p:cNvSpPr>
          <p:nvPr>
            <p:ph type="sldNum" sz="quarter" idx="5"/>
          </p:nvPr>
        </p:nvSpPr>
        <p:spPr bwMode="auto">
          <a:noFill/>
          <a:ln>
            <a:miter lim="800000"/>
            <a:headEnd/>
            <a:tailEnd/>
          </a:ln>
        </p:spPr>
        <p:txBody>
          <a:bodyPr/>
          <a:lstStyle/>
          <a:p>
            <a:fld id="{5E621942-FC5C-4E25-A269-86588CF4E7E0}" type="slidenum">
              <a:rPr lang="en-US"/>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Variables should reflect the topic of interest which in turn, should be described in the purpose, background, and research questions. This correlates to helping and gather data in order to formulate the problem that the researcher will be discussing </a:t>
            </a:r>
            <a:r>
              <a:rPr lang="en-US" u="sng" dirty="0" smtClean="0"/>
              <a:t>(</a:t>
            </a:r>
            <a:r>
              <a:rPr lang="en-US" u="sng" dirty="0" err="1" smtClean="0"/>
              <a:t>Macnee</a:t>
            </a:r>
            <a:r>
              <a:rPr lang="en-US" u="sng" dirty="0" smtClean="0"/>
              <a:t> &amp; McCabe, 2008, p. 162-164)</a:t>
            </a:r>
          </a:p>
          <a:p>
            <a:endParaRPr lang="en-US" dirty="0" smtClean="0"/>
          </a:p>
        </p:txBody>
      </p:sp>
      <p:sp>
        <p:nvSpPr>
          <p:cNvPr id="44036" name="Slide Number Placeholder 3"/>
          <p:cNvSpPr>
            <a:spLocks noGrp="1"/>
          </p:cNvSpPr>
          <p:nvPr>
            <p:ph type="sldNum" sz="quarter" idx="5"/>
          </p:nvPr>
        </p:nvSpPr>
        <p:spPr bwMode="auto">
          <a:noFill/>
          <a:ln>
            <a:miter lim="800000"/>
            <a:headEnd/>
            <a:tailEnd/>
          </a:ln>
        </p:spPr>
        <p:txBody>
          <a:bodyPr/>
          <a:lstStyle/>
          <a:p>
            <a:fld id="{EF42D377-888E-4F1E-81DD-0299680A69D7}" type="slidenum">
              <a:rPr lang="en-US"/>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u="sng" dirty="0" smtClean="0"/>
              <a:t>This relates to the early sections in research and often address the information presented in the beginning sections for example the studies and methods (</a:t>
            </a:r>
            <a:r>
              <a:rPr lang="en-US" b="1" u="sng" dirty="0" err="1" smtClean="0"/>
              <a:t>Macnee</a:t>
            </a:r>
            <a:r>
              <a:rPr lang="en-US" b="1" u="sng" dirty="0" smtClean="0"/>
              <a:t> &amp; McCabe, 2008, p. 24 &amp; 56-57).</a:t>
            </a:r>
          </a:p>
          <a:p>
            <a:endParaRPr lang="en-US" dirty="0" smtClean="0"/>
          </a:p>
        </p:txBody>
      </p:sp>
      <p:sp>
        <p:nvSpPr>
          <p:cNvPr id="45060" name="Slide Number Placeholder 3"/>
          <p:cNvSpPr>
            <a:spLocks noGrp="1"/>
          </p:cNvSpPr>
          <p:nvPr>
            <p:ph type="sldNum" sz="quarter" idx="5"/>
          </p:nvPr>
        </p:nvSpPr>
        <p:spPr bwMode="auto">
          <a:noFill/>
          <a:ln>
            <a:miter lim="800000"/>
            <a:headEnd/>
            <a:tailEnd/>
          </a:ln>
        </p:spPr>
        <p:txBody>
          <a:bodyPr/>
          <a:lstStyle/>
          <a:p>
            <a:fld id="{D1AEC69D-0AC2-4A9D-8CC4-F11920F8487D}" type="slidenum">
              <a:rPr lang="en-US"/>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In order for a quantitative research process to work, the population and sample size must be determined (Macnee &amp; McCabe, 2008, p. 116). It is really difficult to include every single situation for a research study, so population and sample helps to summarize the large amounts of data. Each population is described by specific common characteristics (Macnee &amp; McCabe, 2008, p. 116). Studying cardiovascular risk factors in young women who are positive for HIV, is an example of a situation in which population and sample can be used significantly. </a:t>
            </a:r>
          </a:p>
          <a:p>
            <a:pPr eaLnBrk="1" hangingPunct="1"/>
            <a:endParaRPr lang="en-US" smtClean="0"/>
          </a:p>
        </p:txBody>
      </p:sp>
      <p:sp>
        <p:nvSpPr>
          <p:cNvPr id="46084" name="Slide Number Placeholder 3"/>
          <p:cNvSpPr>
            <a:spLocks noGrp="1"/>
          </p:cNvSpPr>
          <p:nvPr>
            <p:ph type="sldNum" sz="quarter" idx="5"/>
          </p:nvPr>
        </p:nvSpPr>
        <p:spPr bwMode="auto">
          <a:noFill/>
          <a:ln>
            <a:miter lim="800000"/>
            <a:headEnd/>
            <a:tailEnd/>
          </a:ln>
        </p:spPr>
        <p:txBody>
          <a:bodyPr/>
          <a:lstStyle/>
          <a:p>
            <a:fld id="{41CBEEB6-DD92-4D27-B9C6-254DEDA3234E}" type="slidenum">
              <a:rPr lang="en-US"/>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dirty="0" smtClean="0"/>
              <a:t>Tape-recording interviews, performing controlled clinical experiments, and accumulating responses to a questionnaire are all great ways to collect data (</a:t>
            </a:r>
            <a:r>
              <a:rPr lang="en-US" dirty="0" err="1" smtClean="0"/>
              <a:t>Macnee</a:t>
            </a:r>
            <a:r>
              <a:rPr lang="en-US" dirty="0" smtClean="0"/>
              <a:t> &amp; McCabe, 2008, p. 37). </a:t>
            </a:r>
            <a:r>
              <a:rPr lang="en-US" b="1" u="sng" dirty="0" smtClean="0"/>
              <a:t>After all the data is received from the research study, the next step is to analyze that data. The analysis guides additional data collection</a:t>
            </a:r>
            <a:r>
              <a:rPr lang="en-US" dirty="0" smtClean="0"/>
              <a:t>. Sometimes the analysis of the data will occur during the implementation process, and then there is additional analysis after every piece of information is gathered (</a:t>
            </a:r>
            <a:r>
              <a:rPr lang="en-US" dirty="0" err="1" smtClean="0"/>
              <a:t>Macnee</a:t>
            </a:r>
            <a:r>
              <a:rPr lang="en-US" dirty="0" smtClean="0"/>
              <a:t> &amp; McCabe, 2008, p. 37). </a:t>
            </a:r>
            <a:r>
              <a:rPr lang="en-US" b="1" u="sng" dirty="0" smtClean="0"/>
              <a:t>This is the step where the researchers will compare the findings with other studies and decide on a conclusion. </a:t>
            </a:r>
          </a:p>
          <a:p>
            <a:pPr eaLnBrk="1" hangingPunct="1"/>
            <a:endParaRPr lang="en-US" dirty="0" smtClean="0"/>
          </a:p>
        </p:txBody>
      </p:sp>
      <p:sp>
        <p:nvSpPr>
          <p:cNvPr id="47108" name="Slide Number Placeholder 3"/>
          <p:cNvSpPr>
            <a:spLocks noGrp="1"/>
          </p:cNvSpPr>
          <p:nvPr>
            <p:ph type="sldNum" sz="quarter" idx="5"/>
          </p:nvPr>
        </p:nvSpPr>
        <p:spPr bwMode="auto">
          <a:noFill/>
          <a:ln>
            <a:miter lim="800000"/>
            <a:headEnd/>
            <a:tailEnd/>
          </a:ln>
        </p:spPr>
        <p:txBody>
          <a:bodyPr/>
          <a:lstStyle/>
          <a:p>
            <a:fld id="{E1F65688-AA93-4FA3-9358-D40760EAAC00}" type="slidenum">
              <a:rPr lang="en-US"/>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Some conclusions can be used to write about modern knowledge or used to validate previous knowledge. If the conclusion doesn’t match other study results or doesn’t tie in with the theory, then it will include things we do not know (Macnee &amp; McCabe, 2008, p. 56).  Conclusions present suggestions of findings for future practice and explains the limitations of the knowledge expansion from the study (Macnee &amp; McCabe, 2008, p. 56). All of the data and knowledge that was gathered and learned from the study is put into one big summary. </a:t>
            </a:r>
          </a:p>
          <a:p>
            <a:pPr eaLnBrk="1" hangingPunct="1"/>
            <a:endParaRPr lang="en-US" smtClean="0"/>
          </a:p>
        </p:txBody>
      </p:sp>
      <p:sp>
        <p:nvSpPr>
          <p:cNvPr id="48132" name="Slide Number Placeholder 3"/>
          <p:cNvSpPr>
            <a:spLocks noGrp="1"/>
          </p:cNvSpPr>
          <p:nvPr>
            <p:ph type="sldNum" sz="quarter" idx="5"/>
          </p:nvPr>
        </p:nvSpPr>
        <p:spPr bwMode="auto">
          <a:noFill/>
          <a:ln>
            <a:miter lim="800000"/>
            <a:headEnd/>
            <a:tailEnd/>
          </a:ln>
        </p:spPr>
        <p:txBody>
          <a:bodyPr/>
          <a:lstStyle/>
          <a:p>
            <a:fld id="{F2D432D2-8FE9-441C-9316-612CEA1A4310}" type="slidenum">
              <a:rPr lang="en-US"/>
              <a:pPr/>
              <a:t>18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Dissemination is the final step in the research process, which occurs after all the information has been gathered, analyzed, and concluded (Macnee &amp; McCabe, 2008, p. 38). It is very important for the information to be shared precisely so that it can become meaningful to the targeted beneficiaries of the knowledge. Information can be shared accurately through publications, presentations, posters, and teaching (Macnee &amp; McCabe, 2008, p. 38).  Dissemination only works if the information makes sense to the appropriate individuals.</a:t>
            </a:r>
          </a:p>
          <a:p>
            <a:pPr eaLnBrk="1" hangingPunct="1"/>
            <a:endParaRPr lang="en-US" smtClean="0"/>
          </a:p>
        </p:txBody>
      </p:sp>
      <p:sp>
        <p:nvSpPr>
          <p:cNvPr id="49156" name="Slide Number Placeholder 3"/>
          <p:cNvSpPr>
            <a:spLocks noGrp="1"/>
          </p:cNvSpPr>
          <p:nvPr>
            <p:ph type="sldNum" sz="quarter" idx="5"/>
          </p:nvPr>
        </p:nvSpPr>
        <p:spPr bwMode="auto">
          <a:noFill/>
          <a:ln>
            <a:miter lim="800000"/>
            <a:headEnd/>
            <a:tailEnd/>
          </a:ln>
        </p:spPr>
        <p:txBody>
          <a:bodyPr/>
          <a:lstStyle/>
          <a:p>
            <a:fld id="{B9453BEC-7EA7-431E-9089-7BB2660086FF}" type="slidenum">
              <a:rPr lang="en-US"/>
              <a:pPr/>
              <a:t>19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50180" name="Slide Number Placeholder 3"/>
          <p:cNvSpPr>
            <a:spLocks noGrp="1"/>
          </p:cNvSpPr>
          <p:nvPr>
            <p:ph type="sldNum" sz="quarter" idx="5"/>
          </p:nvPr>
        </p:nvSpPr>
        <p:spPr bwMode="auto">
          <a:noFill/>
          <a:ln>
            <a:miter lim="800000"/>
            <a:headEnd/>
            <a:tailEnd/>
          </a:ln>
        </p:spPr>
        <p:txBody>
          <a:bodyPr/>
          <a:lstStyle/>
          <a:p>
            <a:fld id="{DCACD961-DACC-43DC-A738-B7297E5CBEE1}" type="slidenum">
              <a:rPr lang="en-US"/>
              <a:pPr/>
              <a:t>20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The idea behind using a descriptive design in nursing research is to help the researcher present his information about describing what </a:t>
            </a:r>
            <a:r>
              <a:rPr lang="en-US" b="1" u="sng" dirty="0" smtClean="0"/>
              <a:t>exist,</a:t>
            </a:r>
            <a:r>
              <a:rPr lang="en-US" dirty="0" smtClean="0"/>
              <a:t> along with finding new meanings. Another aspect </a:t>
            </a:r>
            <a:r>
              <a:rPr lang="en-US" b="1" u="sng" dirty="0" smtClean="0"/>
              <a:t>its targets </a:t>
            </a:r>
            <a:r>
              <a:rPr lang="en-US" dirty="0" smtClean="0"/>
              <a:t>is being able to help categorize and determine informational frequency. </a:t>
            </a:r>
          </a:p>
          <a:p>
            <a:pPr eaLnBrk="1" hangingPunct="1">
              <a:spcBef>
                <a:spcPct val="0"/>
              </a:spcBef>
            </a:pPr>
            <a:r>
              <a:rPr lang="en-US" b="1" u="sng" dirty="0" smtClean="0"/>
              <a:t>In nursing research descriptive design can help take data that is needed and gathered and help identify specific needs through the information</a:t>
            </a:r>
            <a:r>
              <a:rPr lang="en-US" dirty="0" smtClean="0"/>
              <a:t>. (Burns &amp; Grove, 2009, p. 45)</a:t>
            </a:r>
          </a:p>
          <a:p>
            <a:pPr eaLnBrk="1" hangingPunct="1">
              <a:spcBef>
                <a:spcPct val="0"/>
              </a:spcBef>
            </a:pPr>
            <a:endParaRPr lang="en-US" dirty="0" smtClean="0"/>
          </a:p>
          <a:p>
            <a:pPr eaLnBrk="1" hangingPunct="1">
              <a:spcBef>
                <a:spcPct val="0"/>
              </a:spcBef>
            </a:pPr>
            <a:endParaRPr lang="en-US" dirty="0" smtClean="0"/>
          </a:p>
        </p:txBody>
      </p:sp>
      <p:sp>
        <p:nvSpPr>
          <p:cNvPr id="51204" name="Slide Number Placeholder 3"/>
          <p:cNvSpPr>
            <a:spLocks noGrp="1"/>
          </p:cNvSpPr>
          <p:nvPr>
            <p:ph type="sldNum" sz="quarter" idx="5"/>
          </p:nvPr>
        </p:nvSpPr>
        <p:spPr bwMode="auto">
          <a:noFill/>
          <a:ln>
            <a:miter lim="800000"/>
            <a:headEnd/>
            <a:tailEnd/>
          </a:ln>
        </p:spPr>
        <p:txBody>
          <a:bodyPr/>
          <a:lstStyle/>
          <a:p>
            <a:fld id="{CAB97A97-D979-4F8C-81A3-493D8C47A71F}" type="slidenum">
              <a:rPr lang="en-US"/>
              <a:pPr/>
              <a:t>21</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This helps generate a type of research </a:t>
            </a:r>
            <a:r>
              <a:rPr lang="en-US" b="1" u="sng" dirty="0" smtClean="0"/>
              <a:t>among  broader spectrum </a:t>
            </a:r>
            <a:r>
              <a:rPr lang="en-US" dirty="0" smtClean="0"/>
              <a:t>of variables and helps distinguish between different areas of the relationships. In nursing research this can help research for a disease and different types of medications. </a:t>
            </a:r>
            <a:r>
              <a:rPr lang="en-US" b="1" u="sng" dirty="0" smtClean="0"/>
              <a:t>Purely by the effects that each you can compare and which would be suitable to produce or not.</a:t>
            </a:r>
            <a:r>
              <a:rPr lang="en-US" dirty="0" smtClean="0"/>
              <a:t> (Burns &amp; Grove, 2009, p. 25)</a:t>
            </a:r>
          </a:p>
          <a:p>
            <a:pPr eaLnBrk="1" hangingPunct="1">
              <a:spcBef>
                <a:spcPct val="0"/>
              </a:spcBef>
            </a:pPr>
            <a:endParaRPr lang="en-US" dirty="0" smtClean="0"/>
          </a:p>
          <a:p>
            <a:pPr eaLnBrk="1" hangingPunct="1">
              <a:spcBef>
                <a:spcPct val="0"/>
              </a:spcBef>
            </a:pPr>
            <a:endParaRPr lang="en-US" dirty="0" smtClean="0"/>
          </a:p>
        </p:txBody>
      </p:sp>
      <p:sp>
        <p:nvSpPr>
          <p:cNvPr id="52228" name="Slide Number Placeholder 3"/>
          <p:cNvSpPr>
            <a:spLocks noGrp="1"/>
          </p:cNvSpPr>
          <p:nvPr>
            <p:ph type="sldNum" sz="quarter" idx="5"/>
          </p:nvPr>
        </p:nvSpPr>
        <p:spPr bwMode="auto">
          <a:noFill/>
          <a:ln>
            <a:miter lim="800000"/>
            <a:headEnd/>
            <a:tailEnd/>
          </a:ln>
        </p:spPr>
        <p:txBody>
          <a:bodyPr/>
          <a:lstStyle/>
          <a:p>
            <a:fld id="{063212FC-900C-4AF8-B828-838A052A8000}" type="slidenum">
              <a:rPr lang="en-US"/>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Rigor is not so much a type of study but a style of study. The researcher that uses rigor constantly strives for more accurate and precise methods of collecting data. Logistic and deductive reasoning are essential for the development of quantitative research. Each research has specific steps </a:t>
            </a:r>
            <a:r>
              <a:rPr lang="en-US" b="1" u="sng" dirty="0" smtClean="0"/>
              <a:t>that developed </a:t>
            </a:r>
            <a:r>
              <a:rPr lang="en-US" dirty="0" smtClean="0"/>
              <a:t>with a high level of precision and are critically examined for errors and weaknesses. (Burns &amp; Grove, 2009, p. 34)</a:t>
            </a:r>
          </a:p>
          <a:p>
            <a:endParaRPr lang="en-US" dirty="0" smtClean="0"/>
          </a:p>
        </p:txBody>
      </p:sp>
      <p:sp>
        <p:nvSpPr>
          <p:cNvPr id="34820" name="Slide Number Placeholder 3"/>
          <p:cNvSpPr>
            <a:spLocks noGrp="1"/>
          </p:cNvSpPr>
          <p:nvPr>
            <p:ph type="sldNum" sz="quarter" idx="5"/>
          </p:nvPr>
        </p:nvSpPr>
        <p:spPr bwMode="auto">
          <a:noFill/>
          <a:ln>
            <a:miter lim="800000"/>
            <a:headEnd/>
            <a:tailEnd/>
          </a:ln>
        </p:spPr>
        <p:txBody>
          <a:bodyPr/>
          <a:lstStyle/>
          <a:p>
            <a:fld id="{E6D68172-2310-46F1-BA3B-6AF37BF4F528}" type="slidenum">
              <a:rPr lang="en-US"/>
              <a:pPr/>
              <a:t>4</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u="sng" dirty="0" smtClean="0"/>
              <a:t>This is closely related to experimental design, what is different is that the levels of manipulation are very low. You can use this in nursing research by requiring a pretest and posttest for a treated and comparison group. By using </a:t>
            </a:r>
            <a:r>
              <a:rPr lang="en-US" dirty="0" smtClean="0"/>
              <a:t>this, l</a:t>
            </a:r>
            <a:r>
              <a:rPr lang="en-US" b="1" u="sng" dirty="0" smtClean="0"/>
              <a:t>ets</a:t>
            </a:r>
            <a:r>
              <a:rPr lang="en-US" dirty="0" smtClean="0"/>
              <a:t> say of, for the effect Alzheimer's has on mental memory, this can help you determine the degree to which the disease </a:t>
            </a:r>
            <a:r>
              <a:rPr lang="en-US" b="1" u="sng" dirty="0" smtClean="0"/>
              <a:t>effects</a:t>
            </a:r>
            <a:r>
              <a:rPr lang="en-US" dirty="0" smtClean="0"/>
              <a:t> our memory. Another example that can be used is the impact of HIV/AIDs training course for baccalaureate nursing students (</a:t>
            </a:r>
            <a:r>
              <a:rPr lang="en-US" dirty="0" err="1" smtClean="0"/>
              <a:t>Peteva</a:t>
            </a:r>
            <a:r>
              <a:rPr lang="en-US" dirty="0" smtClean="0"/>
              <a:t>, 2008, p. 83). </a:t>
            </a:r>
          </a:p>
        </p:txBody>
      </p:sp>
      <p:sp>
        <p:nvSpPr>
          <p:cNvPr id="53252" name="Slide Number Placeholder 3"/>
          <p:cNvSpPr>
            <a:spLocks noGrp="1"/>
          </p:cNvSpPr>
          <p:nvPr>
            <p:ph type="sldNum" sz="quarter" idx="5"/>
          </p:nvPr>
        </p:nvSpPr>
        <p:spPr bwMode="auto">
          <a:noFill/>
          <a:ln>
            <a:miter lim="800000"/>
            <a:headEnd/>
            <a:tailEnd/>
          </a:ln>
        </p:spPr>
        <p:txBody>
          <a:bodyPr/>
          <a:lstStyle/>
          <a:p>
            <a:fld id="{6A4D6E0A-8591-4AEC-B580-CDC630751C63}" type="slidenum">
              <a:rPr lang="en-US"/>
              <a:pPr/>
              <a:t>23</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u="sng" dirty="0" smtClean="0"/>
              <a:t>This type of research is more uniform then the quasi type of research this requires variables, control group and also includes random selection. </a:t>
            </a:r>
            <a:r>
              <a:rPr lang="en-US" dirty="0" smtClean="0"/>
              <a:t>An example that can be used in nursing is pre-op fluids bolus reduces the risk of post op nausea and vomiting (</a:t>
            </a:r>
            <a:r>
              <a:rPr lang="en-US" dirty="0" err="1" smtClean="0"/>
              <a:t>Peteva</a:t>
            </a:r>
            <a:r>
              <a:rPr lang="en-US" dirty="0" smtClean="0"/>
              <a:t>, 2008, p. 71).  </a:t>
            </a:r>
          </a:p>
        </p:txBody>
      </p:sp>
      <p:sp>
        <p:nvSpPr>
          <p:cNvPr id="54276" name="Slide Number Placeholder 3"/>
          <p:cNvSpPr>
            <a:spLocks noGrp="1"/>
          </p:cNvSpPr>
          <p:nvPr>
            <p:ph type="sldNum" sz="quarter" idx="5"/>
          </p:nvPr>
        </p:nvSpPr>
        <p:spPr bwMode="auto">
          <a:noFill/>
          <a:ln>
            <a:miter lim="800000"/>
            <a:headEnd/>
            <a:tailEnd/>
          </a:ln>
        </p:spPr>
        <p:txBody>
          <a:bodyPr/>
          <a:lstStyle/>
          <a:p>
            <a:fld id="{5C96D5AD-BA19-42DD-9BEF-4208D45B92F0}" type="slidenum">
              <a:rPr lang="en-US"/>
              <a:pPr/>
              <a:t>24</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(Burns &amp; Grove, 2009, p. 22)</a:t>
            </a:r>
          </a:p>
          <a:p>
            <a:endParaRPr lang="en-US" dirty="0" smtClean="0"/>
          </a:p>
        </p:txBody>
      </p:sp>
      <p:sp>
        <p:nvSpPr>
          <p:cNvPr id="55300" name="Slide Number Placeholder 3"/>
          <p:cNvSpPr>
            <a:spLocks noGrp="1"/>
          </p:cNvSpPr>
          <p:nvPr>
            <p:ph type="sldNum" sz="quarter" idx="5"/>
          </p:nvPr>
        </p:nvSpPr>
        <p:spPr bwMode="auto">
          <a:noFill/>
          <a:ln>
            <a:miter lim="800000"/>
            <a:headEnd/>
            <a:tailEnd/>
          </a:ln>
        </p:spPr>
        <p:txBody>
          <a:bodyPr/>
          <a:lstStyle/>
          <a:p>
            <a:fld id="{1FCBBFAF-A9B2-4DFF-A525-81A4EA3E82F4}" type="slidenum">
              <a:rPr lang="en-US"/>
              <a:pPr/>
              <a:t>25</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buFont typeface="Wingdings 2" pitchFamily="-109" charset="2"/>
              <a:buNone/>
            </a:pPr>
            <a:r>
              <a:rPr lang="en-US" dirty="0" smtClean="0"/>
              <a:t>Burns, N. &amp; Grove, S. (2009). </a:t>
            </a:r>
            <a:r>
              <a:rPr lang="en-US" i="1" dirty="0" smtClean="0"/>
              <a:t>The practice of nursing research: Appraisal, synthesis, and generation of evidence</a:t>
            </a:r>
            <a:r>
              <a:rPr lang="en-US" dirty="0" smtClean="0"/>
              <a:t> (6</a:t>
            </a:r>
            <a:r>
              <a:rPr lang="en-US" baseline="30000" dirty="0" smtClean="0"/>
              <a:t>th</a:t>
            </a:r>
            <a:r>
              <a:rPr lang="en-US" dirty="0" smtClean="0"/>
              <a:t> ed.). St. Louis, MO: Saunders Elsevier.</a:t>
            </a:r>
          </a:p>
          <a:p>
            <a:pPr eaLnBrk="1" hangingPunct="1">
              <a:buFont typeface="Wingdings 2" pitchFamily="-109" charset="2"/>
              <a:buNone/>
            </a:pPr>
            <a:r>
              <a:rPr lang="en-US" dirty="0" err="1" smtClean="0"/>
              <a:t>Macnee</a:t>
            </a:r>
            <a:r>
              <a:rPr lang="en-US" dirty="0" smtClean="0"/>
              <a:t>, C. &amp; McCabe, S. (2008). </a:t>
            </a:r>
            <a:r>
              <a:rPr lang="en-US" i="1" dirty="0" smtClean="0"/>
              <a:t>Understanding nursing research. </a:t>
            </a:r>
            <a:r>
              <a:rPr lang="en-US" dirty="0" smtClean="0"/>
              <a:t>Philadelphia, PA: Lippincott, Williams &amp; Wilkins.</a:t>
            </a:r>
          </a:p>
          <a:p>
            <a:pPr eaLnBrk="1" hangingPunct="1">
              <a:buFont typeface="Wingdings 2" pitchFamily="-109" charset="2"/>
              <a:buNone/>
            </a:pPr>
            <a:r>
              <a:rPr lang="en-US" dirty="0" err="1" smtClean="0"/>
              <a:t>Peteva</a:t>
            </a:r>
            <a:r>
              <a:rPr lang="en-US" dirty="0" smtClean="0"/>
              <a:t>, R. (2008). </a:t>
            </a:r>
            <a:r>
              <a:rPr lang="en-US" i="1" dirty="0" smtClean="0"/>
              <a:t>A cross section of nursing research: Journal articles for discussion and evaluation </a:t>
            </a:r>
            <a:r>
              <a:rPr lang="en-US" dirty="0" smtClean="0"/>
              <a:t>(4</a:t>
            </a:r>
            <a:r>
              <a:rPr lang="en-US" baseline="30000" dirty="0" smtClean="0"/>
              <a:t>th</a:t>
            </a:r>
            <a:r>
              <a:rPr lang="en-US" dirty="0" smtClean="0"/>
              <a:t> ed.). Glendale, AZ: </a:t>
            </a:r>
            <a:r>
              <a:rPr lang="en-US" dirty="0" err="1" smtClean="0"/>
              <a:t>Pyrczak</a:t>
            </a:r>
            <a:endParaRPr lang="en-US" dirty="0" smtClean="0"/>
          </a:p>
          <a:p>
            <a:pPr eaLnBrk="1" hangingPunct="1">
              <a:spcBef>
                <a:spcPct val="0"/>
              </a:spcBef>
            </a:pPr>
            <a:endParaRPr lang="en-US" dirty="0" smtClean="0"/>
          </a:p>
        </p:txBody>
      </p:sp>
      <p:sp>
        <p:nvSpPr>
          <p:cNvPr id="56324" name="Slide Number Placeholder 3"/>
          <p:cNvSpPr>
            <a:spLocks noGrp="1"/>
          </p:cNvSpPr>
          <p:nvPr>
            <p:ph type="sldNum" sz="quarter" idx="5"/>
          </p:nvPr>
        </p:nvSpPr>
        <p:spPr bwMode="auto">
          <a:noFill/>
          <a:ln>
            <a:miter lim="800000"/>
            <a:headEnd/>
            <a:tailEnd/>
          </a:ln>
        </p:spPr>
        <p:txBody>
          <a:bodyPr/>
          <a:lstStyle/>
          <a:p>
            <a:fld id="{AB497003-7D0D-433F-9038-65A6185272BB}" type="slidenum">
              <a:rPr lang="en-US"/>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Precision is a component in all quantitative </a:t>
            </a:r>
            <a:r>
              <a:rPr lang="en-US" b="1" u="sng" dirty="0" smtClean="0"/>
              <a:t>study’s</a:t>
            </a:r>
            <a:r>
              <a:rPr lang="en-US" dirty="0" smtClean="0"/>
              <a:t> but</a:t>
            </a:r>
            <a:r>
              <a:rPr lang="en-US" b="1" u="sng" dirty="0" smtClean="0"/>
              <a:t>,</a:t>
            </a:r>
            <a:r>
              <a:rPr lang="en-US" dirty="0" smtClean="0"/>
              <a:t> it is a key component in rigor.  The most crucial use of precision in the experiment is in the measure of the study variables. “Measurement involves objectively experiencing the real world through the senses: sight, hearing, touch, taste, and smell” </a:t>
            </a:r>
            <a:r>
              <a:rPr lang="en-US" dirty="0" smtClean="0">
                <a:solidFill>
                  <a:srgbClr val="000000"/>
                </a:solidFill>
              </a:rPr>
              <a:t>(Burns &amp; Grove, 2009, p. 34). The idea of expressing the senses through </a:t>
            </a:r>
            <a:r>
              <a:rPr lang="en-US" b="1" u="sng" dirty="0" smtClean="0">
                <a:solidFill>
                  <a:srgbClr val="000000"/>
                </a:solidFill>
              </a:rPr>
              <a:t>ones </a:t>
            </a:r>
            <a:r>
              <a:rPr lang="en-US" dirty="0" smtClean="0">
                <a:solidFill>
                  <a:srgbClr val="000000"/>
                </a:solidFill>
              </a:rPr>
              <a:t>work is an idea that researchers are constantly try to improve on and change how it is delivered. </a:t>
            </a:r>
            <a:r>
              <a:rPr lang="en-US" dirty="0" smtClean="0"/>
              <a:t>(Burns &amp; Grove, 2009, p. 34)</a:t>
            </a:r>
          </a:p>
          <a:p>
            <a:endParaRPr lang="en-US" dirty="0" smtClean="0"/>
          </a:p>
        </p:txBody>
      </p:sp>
      <p:sp>
        <p:nvSpPr>
          <p:cNvPr id="35844" name="Slide Number Placeholder 3"/>
          <p:cNvSpPr>
            <a:spLocks noGrp="1"/>
          </p:cNvSpPr>
          <p:nvPr>
            <p:ph type="sldNum" sz="quarter" idx="5"/>
          </p:nvPr>
        </p:nvSpPr>
        <p:spPr bwMode="auto">
          <a:noFill/>
          <a:ln>
            <a:miter lim="800000"/>
            <a:headEnd/>
            <a:tailEnd/>
          </a:ln>
        </p:spPr>
        <p:txBody>
          <a:bodyPr/>
          <a:lstStyle/>
          <a:p>
            <a:fld id="{4395D663-577F-45EE-BB77-03254ECC2FD6}" type="slidenum">
              <a:rPr lang="en-US"/>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Control simply put is rules used to decrease the possibility of error. Control uses design to achieve control by adding rules. With control the researcher can reduce the influence or confounding effect of extraneous variables on the experiment. By controlling these extraneous variables enables the researcher to identify relationships between the study variables. </a:t>
            </a:r>
            <a:r>
              <a:rPr lang="en-US" b="1" u="sng" dirty="0" smtClean="0"/>
              <a:t>The was </a:t>
            </a:r>
            <a:r>
              <a:rPr lang="en-US" dirty="0" smtClean="0"/>
              <a:t>researchers control extraneous variables is by randomly selecting a certain type of subject, temperature, noise, and interventions. (Burns &amp; Grove, 2009, p. 35)</a:t>
            </a:r>
          </a:p>
          <a:p>
            <a:endParaRPr lang="en-US" dirty="0" smtClean="0"/>
          </a:p>
        </p:txBody>
      </p:sp>
      <p:sp>
        <p:nvSpPr>
          <p:cNvPr id="36868" name="Slide Number Placeholder 3"/>
          <p:cNvSpPr>
            <a:spLocks noGrp="1"/>
          </p:cNvSpPr>
          <p:nvPr>
            <p:ph type="sldNum" sz="quarter" idx="5"/>
          </p:nvPr>
        </p:nvSpPr>
        <p:spPr bwMode="auto">
          <a:noFill/>
          <a:ln>
            <a:miter lim="800000"/>
            <a:headEnd/>
            <a:tailEnd/>
          </a:ln>
        </p:spPr>
        <p:txBody>
          <a:bodyPr/>
          <a:lstStyle/>
          <a:p>
            <a:fld id="{03A8D920-60F1-42A4-A5CB-9FDC07E8B6C7}" type="slidenum">
              <a:rPr lang="en-US"/>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Control can enhance a large part of a </a:t>
            </a:r>
            <a:r>
              <a:rPr lang="en-US" b="1" u="sng" dirty="0" smtClean="0"/>
              <a:t>researchers </a:t>
            </a:r>
            <a:r>
              <a:rPr lang="en-US" dirty="0" smtClean="0"/>
              <a:t>study by keeping the extraneous variable controlled.  The selection of the subject by the </a:t>
            </a:r>
            <a:r>
              <a:rPr lang="en-US" b="1" u="sng" dirty="0" smtClean="0"/>
              <a:t>subjects</a:t>
            </a:r>
            <a:r>
              <a:rPr lang="en-US" dirty="0" smtClean="0"/>
              <a:t> knowledge of the study can have a huge impact on the study </a:t>
            </a:r>
            <a:r>
              <a:rPr lang="en-US" b="1" u="sng" dirty="0" smtClean="0"/>
              <a:t>and is important </a:t>
            </a:r>
            <a:r>
              <a:rPr lang="en-US" dirty="0" smtClean="0"/>
              <a:t>to control this to the </a:t>
            </a:r>
            <a:r>
              <a:rPr lang="en-US" b="1" u="sng" dirty="0" smtClean="0"/>
              <a:t>researchers </a:t>
            </a:r>
            <a:r>
              <a:rPr lang="en-US" dirty="0" smtClean="0"/>
              <a:t>need for that study. If the study</a:t>
            </a:r>
            <a:r>
              <a:rPr lang="en-US" b="1" u="sng" dirty="0" smtClean="0"/>
              <a:t> if</a:t>
            </a:r>
            <a:r>
              <a:rPr lang="en-US" dirty="0" smtClean="0"/>
              <a:t> to determine how much the average client knows about a specific surgery then you would not </a:t>
            </a:r>
            <a:r>
              <a:rPr lang="en-US" b="1" u="sng" dirty="0" smtClean="0"/>
              <a:t>chose</a:t>
            </a:r>
            <a:r>
              <a:rPr lang="en-US" dirty="0" smtClean="0"/>
              <a:t> to select a surgeon as the subject. (Burns &amp; Grove, 2009, p. 35)</a:t>
            </a:r>
          </a:p>
          <a:p>
            <a:endParaRPr lang="en-US" dirty="0" smtClean="0"/>
          </a:p>
        </p:txBody>
      </p:sp>
      <p:sp>
        <p:nvSpPr>
          <p:cNvPr id="37892" name="Slide Number Placeholder 3"/>
          <p:cNvSpPr>
            <a:spLocks noGrp="1"/>
          </p:cNvSpPr>
          <p:nvPr>
            <p:ph type="sldNum" sz="quarter" idx="5"/>
          </p:nvPr>
        </p:nvSpPr>
        <p:spPr bwMode="auto">
          <a:noFill/>
          <a:ln>
            <a:miter lim="800000"/>
            <a:headEnd/>
            <a:tailEnd/>
          </a:ln>
        </p:spPr>
        <p:txBody>
          <a:bodyPr/>
          <a:lstStyle/>
          <a:p>
            <a:fld id="{8BE8F826-0CF2-4CB1-B748-F4C760A892A7}" type="slidenum">
              <a:rPr lang="en-US"/>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(Burns &amp; Grove, 2009, p. 171)</a:t>
            </a:r>
          </a:p>
          <a:p>
            <a:endParaRPr lang="en-US" smtClean="0"/>
          </a:p>
        </p:txBody>
      </p:sp>
      <p:sp>
        <p:nvSpPr>
          <p:cNvPr id="38916" name="Slide Number Placeholder 3"/>
          <p:cNvSpPr>
            <a:spLocks noGrp="1"/>
          </p:cNvSpPr>
          <p:nvPr>
            <p:ph type="sldNum" sz="quarter" idx="5"/>
          </p:nvPr>
        </p:nvSpPr>
        <p:spPr bwMode="auto">
          <a:noFill/>
          <a:ln>
            <a:miter lim="800000"/>
            <a:headEnd/>
            <a:tailEnd/>
          </a:ln>
        </p:spPr>
        <p:txBody>
          <a:bodyPr/>
          <a:lstStyle/>
          <a:p>
            <a:fld id="{7C1B5FD9-4172-4838-90AD-7B6E1C02D2A0}" type="slidenum">
              <a:rPr lang="en-US"/>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u="sng" dirty="0" smtClean="0"/>
              <a:t>It is important the study </a:t>
            </a:r>
            <a:r>
              <a:rPr lang="en-US" dirty="0" smtClean="0"/>
              <a:t>that the independent variable </a:t>
            </a:r>
            <a:r>
              <a:rPr lang="en-US" b="1" dirty="0" smtClean="0"/>
              <a:t>by</a:t>
            </a:r>
            <a:r>
              <a:rPr lang="en-US" dirty="0" smtClean="0"/>
              <a:t> manipulated by the researcher to cause  an effect on the dependent variable. This will help determine the cause and effect between the independent and dependent variable. If for some reason the independent variable is flawed then the true relationship between the independent and dependent variable will be flawed as well resulting in flawed results of the study. (Burns &amp; Grove, 2009, p. 171)</a:t>
            </a:r>
          </a:p>
          <a:p>
            <a:endParaRPr lang="en-US" dirty="0" smtClean="0"/>
          </a:p>
        </p:txBody>
      </p:sp>
      <p:sp>
        <p:nvSpPr>
          <p:cNvPr id="39940" name="Slide Number Placeholder 3"/>
          <p:cNvSpPr>
            <a:spLocks noGrp="1"/>
          </p:cNvSpPr>
          <p:nvPr>
            <p:ph type="sldNum" sz="quarter" idx="5"/>
          </p:nvPr>
        </p:nvSpPr>
        <p:spPr bwMode="auto">
          <a:noFill/>
          <a:ln>
            <a:miter lim="800000"/>
            <a:headEnd/>
            <a:tailEnd/>
          </a:ln>
        </p:spPr>
        <p:txBody>
          <a:bodyPr/>
          <a:lstStyle/>
          <a:p>
            <a:fld id="{7D0D4655-08FC-4870-A975-695774899655}" type="slidenum">
              <a:rPr lang="en-US"/>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The dependent variable relies heavily on the independent variable to show proper results. For example if you were to change the treatment on a client (independent variable) </a:t>
            </a:r>
            <a:r>
              <a:rPr lang="en-US" b="1" u="sng" dirty="0" smtClean="0"/>
              <a:t>T</a:t>
            </a:r>
            <a:r>
              <a:rPr lang="en-US" dirty="0" smtClean="0"/>
              <a:t>hen the response or outcome (dependent variable) would change. This shows that the dependent variable is highly </a:t>
            </a:r>
            <a:r>
              <a:rPr lang="en-US" b="1" u="sng" dirty="0" smtClean="0"/>
              <a:t>relying </a:t>
            </a:r>
            <a:r>
              <a:rPr lang="en-US" dirty="0" smtClean="0"/>
              <a:t>on the independent variable to cause a change in the dependent variable</a:t>
            </a:r>
            <a:r>
              <a:rPr lang="en-US" u="sng" dirty="0" smtClean="0"/>
              <a:t>.. </a:t>
            </a:r>
            <a:r>
              <a:rPr lang="en-US" dirty="0" smtClean="0"/>
              <a:t>This also shows how a researcher can change </a:t>
            </a:r>
            <a:r>
              <a:rPr lang="en-US" b="1" u="sng" dirty="0" smtClean="0"/>
              <a:t>his</a:t>
            </a:r>
            <a:r>
              <a:rPr lang="en-US" dirty="0" smtClean="0"/>
              <a:t> study just by changing the independent variable slightly. (Burns &amp; Grove, 2009, p. 171)</a:t>
            </a:r>
          </a:p>
          <a:p>
            <a:endParaRPr lang="en-US" dirty="0" smtClean="0"/>
          </a:p>
        </p:txBody>
      </p:sp>
      <p:sp>
        <p:nvSpPr>
          <p:cNvPr id="40964" name="Slide Number Placeholder 3"/>
          <p:cNvSpPr>
            <a:spLocks noGrp="1"/>
          </p:cNvSpPr>
          <p:nvPr>
            <p:ph type="sldNum" sz="quarter" idx="5"/>
          </p:nvPr>
        </p:nvSpPr>
        <p:spPr bwMode="auto">
          <a:noFill/>
          <a:ln>
            <a:miter lim="800000"/>
            <a:headEnd/>
            <a:tailEnd/>
          </a:ln>
        </p:spPr>
        <p:txBody>
          <a:bodyPr/>
          <a:lstStyle/>
          <a:p>
            <a:fld id="{AB1DF2E3-20F0-4AFF-8E00-B7FBE2A6C65B}" type="slidenum">
              <a:rPr lang="en-US"/>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 This is the very first step in the research process that explains why the study is appropriate, why the study was established in a certain matter, and what the researcher is specifically asking for. The problem step will most likely include a literature review (</a:t>
            </a:r>
            <a:r>
              <a:rPr lang="en-US" dirty="0" err="1" smtClean="0"/>
              <a:t>Macnee</a:t>
            </a:r>
            <a:r>
              <a:rPr lang="en-US" dirty="0" smtClean="0"/>
              <a:t> &amp; McCabe, 2008, p. 33 &amp; 227)</a:t>
            </a:r>
            <a:r>
              <a:rPr lang="en-US" u="sng" dirty="0" smtClean="0"/>
              <a:t>.</a:t>
            </a:r>
          </a:p>
          <a:p>
            <a:endParaRPr lang="en-US" dirty="0" smtClean="0"/>
          </a:p>
          <a:p>
            <a:endParaRPr lang="en-US" dirty="0" smtClean="0"/>
          </a:p>
          <a:p>
            <a:endParaRPr lang="en-US" dirty="0" smtClean="0"/>
          </a:p>
        </p:txBody>
      </p:sp>
      <p:sp>
        <p:nvSpPr>
          <p:cNvPr id="41988" name="Slide Number Placeholder 3"/>
          <p:cNvSpPr>
            <a:spLocks noGrp="1"/>
          </p:cNvSpPr>
          <p:nvPr>
            <p:ph type="sldNum" sz="quarter" idx="5"/>
          </p:nvPr>
        </p:nvSpPr>
        <p:spPr bwMode="auto">
          <a:noFill/>
          <a:ln>
            <a:miter lim="800000"/>
            <a:headEnd/>
            <a:tailEnd/>
          </a:ln>
        </p:spPr>
        <p:txBody>
          <a:bodyPr/>
          <a:lstStyle/>
          <a:p>
            <a:fld id="{61F3F9BB-6BAD-4AE0-B2D9-43ABE4C31EA6}" type="slidenum">
              <a:rPr lang="en-US"/>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a:solidFill>
                  <a:srgbClr val="FFFFFF"/>
                </a:solidFill>
              </a:defRPr>
            </a:lvl1pPr>
          </a:lstStyle>
          <a:p>
            <a:fld id="{A3DECA67-66CE-4BEB-A503-3798D0078465}" type="datetimeFigureOut">
              <a:rPr lang="en-US"/>
              <a:pPr/>
              <a:t>9/13/2010</a:t>
            </a:fld>
            <a:endParaRPr lang="en-US"/>
          </a:p>
        </p:txBody>
      </p:sp>
      <p:sp>
        <p:nvSpPr>
          <p:cNvPr id="7" name="Footer Placeholder 17"/>
          <p:cNvSpPr>
            <a:spLocks noGrp="1"/>
          </p:cNvSpPr>
          <p:nvPr>
            <p:ph type="ftr" sz="quarter" idx="11"/>
          </p:nvPr>
        </p:nvSpPr>
        <p:spPr>
          <a:xfrm>
            <a:off x="2819400" y="6557963"/>
            <a:ext cx="2927350" cy="228600"/>
          </a:xfrm>
        </p:spPr>
        <p:txBody>
          <a:bodyPr/>
          <a:lstStyle>
            <a:lvl1pPr>
              <a:defRPr>
                <a:solidFill>
                  <a:srgbClr val="FFFFFF"/>
                </a:solidFill>
              </a:defRPr>
            </a:lvl1pPr>
          </a:lstStyle>
          <a:p>
            <a:endParaRPr lang="en-US"/>
          </a:p>
        </p:txBody>
      </p:sp>
      <p:sp>
        <p:nvSpPr>
          <p:cNvPr id="8" name="Slide Number Placeholder 28"/>
          <p:cNvSpPr>
            <a:spLocks noGrp="1"/>
          </p:cNvSpPr>
          <p:nvPr>
            <p:ph type="sldNum" sz="quarter" idx="12"/>
          </p:nvPr>
        </p:nvSpPr>
        <p:spPr>
          <a:xfrm>
            <a:off x="7880350" y="6556375"/>
            <a:ext cx="588963" cy="228600"/>
          </a:xfrm>
        </p:spPr>
        <p:txBody>
          <a:bodyPr/>
          <a:lstStyle>
            <a:lvl1pPr>
              <a:defRPr>
                <a:solidFill>
                  <a:srgbClr val="FFFFFF"/>
                </a:solidFill>
              </a:defRPr>
            </a:lvl1pPr>
          </a:lstStyle>
          <a:p>
            <a:fld id="{93E8CB96-E278-4E6F-8D3A-B03D04564C23}"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fld id="{306B3E90-C55A-48AF-8222-ECE5B357C4D3}" type="datetimeFigureOut">
              <a:rPr lang="en-US"/>
              <a:pPr/>
              <a:t>9/13/2010</a:t>
            </a:fld>
            <a:endParaRPr lang="en-US"/>
          </a:p>
        </p:txBody>
      </p:sp>
      <p:sp>
        <p:nvSpPr>
          <p:cNvPr id="5" name="Footer Placeholder 3"/>
          <p:cNvSpPr>
            <a:spLocks noGrp="1"/>
          </p:cNvSpPr>
          <p:nvPr>
            <p:ph type="ftr" sz="quarter" idx="11"/>
          </p:nvPr>
        </p:nvSpPr>
        <p:spPr/>
        <p:txBody>
          <a:bodyPr/>
          <a:lstStyle>
            <a:lvl1pPr>
              <a:defRPr/>
            </a:lvl1pPr>
          </a:lstStyle>
          <a:p>
            <a:endParaRPr lang="en-US"/>
          </a:p>
        </p:txBody>
      </p:sp>
      <p:sp>
        <p:nvSpPr>
          <p:cNvPr id="6" name="Slide Number Placeholder 15"/>
          <p:cNvSpPr>
            <a:spLocks noGrp="1"/>
          </p:cNvSpPr>
          <p:nvPr>
            <p:ph type="sldNum" sz="quarter" idx="12"/>
          </p:nvPr>
        </p:nvSpPr>
        <p:spPr/>
        <p:txBody>
          <a:bodyPr/>
          <a:lstStyle>
            <a:lvl1pPr>
              <a:defRPr/>
            </a:lvl1pPr>
          </a:lstStyle>
          <a:p>
            <a:fld id="{91571C9A-CCDB-4501-B05F-D070BD06C6A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lstStyle>
          <a:p>
            <a:fld id="{B8A1CDAF-CB45-422A-826D-77A91D53FA81}" type="datetimeFigureOut">
              <a:rPr lang="en-US"/>
              <a:pPr/>
              <a:t>9/13/2010</a:t>
            </a:fld>
            <a:endParaRPr lang="en-US"/>
          </a:p>
        </p:txBody>
      </p:sp>
      <p:sp>
        <p:nvSpPr>
          <p:cNvPr id="5" name="Footer Placeholder 4"/>
          <p:cNvSpPr>
            <a:spLocks noGrp="1"/>
          </p:cNvSpPr>
          <p:nvPr>
            <p:ph type="ftr" sz="quarter" idx="11"/>
          </p:nvPr>
        </p:nvSpPr>
        <p:spPr>
          <a:xfrm>
            <a:off x="457200" y="6556375"/>
            <a:ext cx="3657600" cy="228600"/>
          </a:xfrm>
        </p:spPr>
        <p:txBody>
          <a:bodyPr/>
          <a:lstStyle>
            <a:lvl1pPr>
              <a:defRPr/>
            </a:lvl1pPr>
          </a:lstStyle>
          <a:p>
            <a:endParaRPr lang="en-US"/>
          </a:p>
        </p:txBody>
      </p:sp>
      <p:sp>
        <p:nvSpPr>
          <p:cNvPr id="6" name="Slide Number Placeholder 5"/>
          <p:cNvSpPr>
            <a:spLocks noGrp="1"/>
          </p:cNvSpPr>
          <p:nvPr>
            <p:ph type="sldNum" sz="quarter" idx="12"/>
          </p:nvPr>
        </p:nvSpPr>
        <p:spPr>
          <a:xfrm>
            <a:off x="6254750" y="6553200"/>
            <a:ext cx="587375" cy="228600"/>
          </a:xfrm>
        </p:spPr>
        <p:txBody>
          <a:bodyPr/>
          <a:lstStyle>
            <a:lvl1pPr>
              <a:defRPr/>
            </a:lvl1pPr>
          </a:lstStyle>
          <a:p>
            <a:fld id="{06EF344C-CCE1-4323-A918-9FA6D8A08A1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fld id="{EE57EA33-229F-4573-A381-3E7D8736644E}" type="datetimeFigureOut">
              <a:rPr lang="en-US"/>
              <a:pPr/>
              <a:t>9/13/2010</a:t>
            </a:fld>
            <a:endParaRPr lang="en-US"/>
          </a:p>
        </p:txBody>
      </p:sp>
      <p:sp>
        <p:nvSpPr>
          <p:cNvPr id="5" name="Footer Placeholder 3"/>
          <p:cNvSpPr>
            <a:spLocks noGrp="1"/>
          </p:cNvSpPr>
          <p:nvPr>
            <p:ph type="ftr" sz="quarter" idx="11"/>
          </p:nvPr>
        </p:nvSpPr>
        <p:spPr/>
        <p:txBody>
          <a:bodyPr/>
          <a:lstStyle>
            <a:lvl1pPr>
              <a:defRPr/>
            </a:lvl1pPr>
          </a:lstStyle>
          <a:p>
            <a:endParaRPr lang="en-US"/>
          </a:p>
        </p:txBody>
      </p:sp>
      <p:sp>
        <p:nvSpPr>
          <p:cNvPr id="6" name="Slide Number Placeholder 15"/>
          <p:cNvSpPr>
            <a:spLocks noGrp="1"/>
          </p:cNvSpPr>
          <p:nvPr>
            <p:ph type="sldNum" sz="quarter" idx="12"/>
          </p:nvPr>
        </p:nvSpPr>
        <p:spPr/>
        <p:txBody>
          <a:bodyPr/>
          <a:lstStyle>
            <a:lvl1pPr>
              <a:defRPr/>
            </a:lvl1pPr>
          </a:lstStyle>
          <a:p>
            <a:fld id="{FD2917FC-890F-403A-9E1C-C8EDC417EE1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lvl1pPr>
          </a:lstStyle>
          <a:p>
            <a:fld id="{BAC82895-05D2-42A3-AAC8-E42AFD59D76B}" type="datetimeFigureOut">
              <a:rPr lang="en-US"/>
              <a:pPr/>
              <a:t>9/13/2010</a:t>
            </a:fld>
            <a:endParaRPr lang="en-US"/>
          </a:p>
        </p:txBody>
      </p:sp>
      <p:sp>
        <p:nvSpPr>
          <p:cNvPr id="5" name="Footer Placeholder 4"/>
          <p:cNvSpPr>
            <a:spLocks noGrp="1"/>
          </p:cNvSpPr>
          <p:nvPr>
            <p:ph type="ftr" sz="quarter" idx="11"/>
          </p:nvPr>
        </p:nvSpPr>
        <p:spPr>
          <a:xfrm>
            <a:off x="1735138" y="6556375"/>
            <a:ext cx="2895600" cy="228600"/>
          </a:xfrm>
        </p:spPr>
        <p:txBody>
          <a:bodyPr/>
          <a:lstStyle>
            <a:lvl1pPr>
              <a:defRPr/>
            </a:lvl1pPr>
          </a:lstStyle>
          <a:p>
            <a:endParaRPr lang="en-US"/>
          </a:p>
        </p:txBody>
      </p:sp>
      <p:sp>
        <p:nvSpPr>
          <p:cNvPr id="6" name="Slide Number Placeholder 5"/>
          <p:cNvSpPr>
            <a:spLocks noGrp="1"/>
          </p:cNvSpPr>
          <p:nvPr>
            <p:ph type="sldNum" sz="quarter" idx="12"/>
          </p:nvPr>
        </p:nvSpPr>
        <p:spPr>
          <a:xfrm>
            <a:off x="6734175" y="6554788"/>
            <a:ext cx="587375" cy="228600"/>
          </a:xfrm>
        </p:spPr>
        <p:txBody>
          <a:bodyPr/>
          <a:lstStyle>
            <a:lvl1pPr>
              <a:defRPr/>
            </a:lvl1pPr>
          </a:lstStyle>
          <a:p>
            <a:fld id="{888D4B07-3B1B-44DE-93AC-BFF671005F7C}" type="slidenum">
              <a:rPr lang="en-US"/>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fld id="{DEE3CA9A-ACD1-4349-8829-CD1287BC115D}" type="datetimeFigureOut">
              <a:rPr lang="en-US"/>
              <a:pPr/>
              <a:t>9/13/2010</a:t>
            </a:fld>
            <a:endParaRPr lang="en-US"/>
          </a:p>
        </p:txBody>
      </p:sp>
      <p:sp>
        <p:nvSpPr>
          <p:cNvPr id="6" name="Footer Placeholder 3"/>
          <p:cNvSpPr>
            <a:spLocks noGrp="1"/>
          </p:cNvSpPr>
          <p:nvPr>
            <p:ph type="ftr" sz="quarter" idx="11"/>
          </p:nvPr>
        </p:nvSpPr>
        <p:spPr/>
        <p:txBody>
          <a:bodyPr/>
          <a:lstStyle>
            <a:lvl1pPr>
              <a:defRPr/>
            </a:lvl1pPr>
          </a:lstStyle>
          <a:p>
            <a:endParaRPr lang="en-US"/>
          </a:p>
        </p:txBody>
      </p:sp>
      <p:sp>
        <p:nvSpPr>
          <p:cNvPr id="7" name="Slide Number Placeholder 15"/>
          <p:cNvSpPr>
            <a:spLocks noGrp="1"/>
          </p:cNvSpPr>
          <p:nvPr>
            <p:ph type="sldNum" sz="quarter" idx="12"/>
          </p:nvPr>
        </p:nvSpPr>
        <p:spPr/>
        <p:txBody>
          <a:bodyPr/>
          <a:lstStyle>
            <a:lvl1pPr>
              <a:defRPr/>
            </a:lvl1pPr>
          </a:lstStyle>
          <a:p>
            <a:fld id="{B969E3EC-0568-4EAE-9D47-142C3B5A881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fld id="{C94E046B-DB76-440F-9ADD-CEC2714569E2}" type="datetimeFigureOut">
              <a:rPr lang="en-US"/>
              <a:pPr/>
              <a:t>9/13/2010</a:t>
            </a:fld>
            <a:endParaRPr lang="en-US"/>
          </a:p>
        </p:txBody>
      </p:sp>
      <p:sp>
        <p:nvSpPr>
          <p:cNvPr id="8" name="Footer Placeholder 3"/>
          <p:cNvSpPr>
            <a:spLocks noGrp="1"/>
          </p:cNvSpPr>
          <p:nvPr>
            <p:ph type="ftr" sz="quarter" idx="11"/>
          </p:nvPr>
        </p:nvSpPr>
        <p:spPr/>
        <p:txBody>
          <a:bodyPr/>
          <a:lstStyle>
            <a:lvl1pPr>
              <a:defRPr/>
            </a:lvl1pPr>
          </a:lstStyle>
          <a:p>
            <a:endParaRPr lang="en-US"/>
          </a:p>
        </p:txBody>
      </p:sp>
      <p:sp>
        <p:nvSpPr>
          <p:cNvPr id="9" name="Slide Number Placeholder 15"/>
          <p:cNvSpPr>
            <a:spLocks noGrp="1"/>
          </p:cNvSpPr>
          <p:nvPr>
            <p:ph type="sldNum" sz="quarter" idx="12"/>
          </p:nvPr>
        </p:nvSpPr>
        <p:spPr/>
        <p:txBody>
          <a:bodyPr/>
          <a:lstStyle>
            <a:lvl1pPr>
              <a:defRPr/>
            </a:lvl1pPr>
          </a:lstStyle>
          <a:p>
            <a:fld id="{2FECEDC6-8318-4E46-85C4-25D276DAEFB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fld id="{3AC778AF-31FB-43F2-9EE7-19FE4A2158E0}" type="datetimeFigureOut">
              <a:rPr lang="en-US"/>
              <a:pPr/>
              <a:t>9/13/2010</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15"/>
          <p:cNvSpPr>
            <a:spLocks noGrp="1"/>
          </p:cNvSpPr>
          <p:nvPr>
            <p:ph type="sldNum" sz="quarter" idx="12"/>
          </p:nvPr>
        </p:nvSpPr>
        <p:spPr/>
        <p:txBody>
          <a:bodyPr/>
          <a:lstStyle>
            <a:lvl1pPr>
              <a:defRPr/>
            </a:lvl1pPr>
          </a:lstStyle>
          <a:p>
            <a:fld id="{E0323D31-39D0-493F-BD1F-893E82B40B6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fld id="{298E4D09-DFE5-4459-B456-FBD09A2737F5}" type="datetimeFigureOut">
              <a:rPr lang="en-US"/>
              <a:pPr/>
              <a:t>9/13/2010</a:t>
            </a:fld>
            <a:endParaRPr lang="en-US"/>
          </a:p>
        </p:txBody>
      </p:sp>
      <p:sp>
        <p:nvSpPr>
          <p:cNvPr id="3" name="Footer Placeholder 3"/>
          <p:cNvSpPr>
            <a:spLocks noGrp="1"/>
          </p:cNvSpPr>
          <p:nvPr>
            <p:ph type="ftr" sz="quarter" idx="11"/>
          </p:nvPr>
        </p:nvSpPr>
        <p:spPr/>
        <p:txBody>
          <a:bodyPr/>
          <a:lstStyle>
            <a:lvl1pPr>
              <a:defRPr/>
            </a:lvl1pPr>
          </a:lstStyle>
          <a:p>
            <a:endParaRPr lang="en-US"/>
          </a:p>
        </p:txBody>
      </p:sp>
      <p:sp>
        <p:nvSpPr>
          <p:cNvPr id="4" name="Slide Number Placeholder 15"/>
          <p:cNvSpPr>
            <a:spLocks noGrp="1"/>
          </p:cNvSpPr>
          <p:nvPr>
            <p:ph type="sldNum" sz="quarter" idx="12"/>
          </p:nvPr>
        </p:nvSpPr>
        <p:spPr/>
        <p:txBody>
          <a:bodyPr/>
          <a:lstStyle>
            <a:lvl1pPr>
              <a:defRPr/>
            </a:lvl1pPr>
          </a:lstStyle>
          <a:p>
            <a:fld id="{02A16FC1-4463-44E6-A94C-AC359D348DD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fld id="{8F7DCCE3-4A18-48E8-82CC-D0BB4DDAA068}" type="datetimeFigureOut">
              <a:rPr lang="en-US"/>
              <a:pPr/>
              <a:t>9/13/2010</a:t>
            </a:fld>
            <a:endParaRPr lang="en-US"/>
          </a:p>
        </p:txBody>
      </p:sp>
      <p:sp>
        <p:nvSpPr>
          <p:cNvPr id="6" name="Footer Placeholder 3"/>
          <p:cNvSpPr>
            <a:spLocks noGrp="1"/>
          </p:cNvSpPr>
          <p:nvPr>
            <p:ph type="ftr" sz="quarter" idx="11"/>
          </p:nvPr>
        </p:nvSpPr>
        <p:spPr/>
        <p:txBody>
          <a:bodyPr/>
          <a:lstStyle>
            <a:lvl1pPr>
              <a:defRPr/>
            </a:lvl1pPr>
          </a:lstStyle>
          <a:p>
            <a:endParaRPr lang="en-US"/>
          </a:p>
        </p:txBody>
      </p:sp>
      <p:sp>
        <p:nvSpPr>
          <p:cNvPr id="7" name="Slide Number Placeholder 15"/>
          <p:cNvSpPr>
            <a:spLocks noGrp="1"/>
          </p:cNvSpPr>
          <p:nvPr>
            <p:ph type="sldNum" sz="quarter" idx="12"/>
          </p:nvPr>
        </p:nvSpPr>
        <p:spPr/>
        <p:txBody>
          <a:bodyPr/>
          <a:lstStyle>
            <a:lvl1pPr>
              <a:defRPr/>
            </a:lvl1pPr>
          </a:lstStyle>
          <a:p>
            <a:fld id="{7CD4AB05-BFBF-45C2-B1BA-4BA79F70784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endParaRPr lang="en-US">
              <a:solidFill>
                <a:srgbClr val="FFFFFF"/>
              </a:solidFill>
              <a:cs typeface="Arial" charset="0"/>
            </a:endParaRPr>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lstStyle>
          <a:p>
            <a:fld id="{03896225-2333-4406-887B-F59BE741B880}" type="datetimeFigureOut">
              <a:rPr lang="en-US"/>
              <a:pPr/>
              <a:t>9/13/2010</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E2CD3217-E713-47C3-9C36-646FBF5B07BE}" type="slidenum">
              <a:rPr lang="en-US"/>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srgbClr val="FFFFFF"/>
              </a:solidFill>
              <a:cs typeface="Arial" charset="0"/>
            </a:endParaRPr>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1030" name="Text Placeholder 30"/>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wrap="square" lIns="91440" tIns="0" rIns="91440" bIns="0" numCol="1" anchor="b" anchorCtr="0" compatLnSpc="1">
            <a:prstTxWarp prst="textNoShape">
              <a:avLst/>
            </a:prstTxWarp>
          </a:bodyPr>
          <a:lstStyle>
            <a:lvl1pPr>
              <a:defRPr sz="1000">
                <a:solidFill>
                  <a:schemeClr val="tx2"/>
                </a:solidFill>
                <a:latin typeface="Trebuchet MS" pitchFamily="-109" charset="0"/>
              </a:defRPr>
            </a:lvl1pPr>
          </a:lstStyle>
          <a:p>
            <a:fld id="{207074CD-8C07-4F58-BF95-84EEBFD6B9AC}" type="datetimeFigureOut">
              <a:rPr lang="en-US"/>
              <a:pPr/>
              <a:t>9/13/2010</a:t>
            </a:fld>
            <a:endParaRPr lang="en-US"/>
          </a:p>
        </p:txBody>
      </p:sp>
      <p:sp>
        <p:nvSpPr>
          <p:cNvPr id="4" name="Footer Placeholder 3"/>
          <p:cNvSpPr>
            <a:spLocks noGrp="1"/>
          </p:cNvSpPr>
          <p:nvPr>
            <p:ph type="ftr" sz="quarter" idx="3"/>
          </p:nvPr>
        </p:nvSpPr>
        <p:spPr>
          <a:xfrm>
            <a:off x="457200" y="6557963"/>
            <a:ext cx="3657600" cy="228600"/>
          </a:xfrm>
          <a:prstGeom prst="rect">
            <a:avLst/>
          </a:prstGeom>
        </p:spPr>
        <p:txBody>
          <a:bodyPr vert="horz" wrap="square" lIns="91440" tIns="0" rIns="91440" bIns="0" numCol="1" anchor="b" anchorCtr="0" compatLnSpc="1">
            <a:prstTxWarp prst="textNoShape">
              <a:avLst/>
            </a:prstTxWarp>
          </a:bodyPr>
          <a:lstStyle>
            <a:lvl1pPr algn="r">
              <a:defRPr sz="1000">
                <a:solidFill>
                  <a:schemeClr val="tx2"/>
                </a:solidFill>
                <a:latin typeface="Trebuchet MS" pitchFamily="-109" charset="0"/>
              </a:defRPr>
            </a:lvl1pPr>
          </a:lstStyle>
          <a:p>
            <a:endParaRPr lang="en-US"/>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a:defRPr sz="1100">
                <a:solidFill>
                  <a:schemeClr val="tx2"/>
                </a:solidFill>
                <a:latin typeface="Trebuchet MS" pitchFamily="-109" charset="0"/>
              </a:defRPr>
            </a:lvl1pPr>
          </a:lstStyle>
          <a:p>
            <a:fld id="{5414412A-A8EE-4EA4-85EF-63314F2185A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803" r:id="rId1"/>
    <p:sldLayoutId id="2147483796" r:id="rId2"/>
    <p:sldLayoutId id="2147483804" r:id="rId3"/>
    <p:sldLayoutId id="2147483797" r:id="rId4"/>
    <p:sldLayoutId id="2147483798" r:id="rId5"/>
    <p:sldLayoutId id="2147483799" r:id="rId6"/>
    <p:sldLayoutId id="2147483800" r:id="rId7"/>
    <p:sldLayoutId id="2147483801" r:id="rId8"/>
    <p:sldLayoutId id="2147483805" r:id="rId9"/>
    <p:sldLayoutId id="2147483802" r:id="rId10"/>
    <p:sldLayoutId id="2147483806"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itchFamily="-109"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itchFamily="-109"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itchFamily="-109"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itchFamily="-109"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itchFamily="-109"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eaLnBrk="1" fontAlgn="auto" hangingPunct="1">
              <a:spcAft>
                <a:spcPts val="0"/>
              </a:spcAft>
              <a:defRPr/>
            </a:pPr>
            <a:r>
              <a:rPr lang="en-US" dirty="0"/>
              <a:t>Quantitative Research</a:t>
            </a:r>
          </a:p>
        </p:txBody>
      </p:sp>
      <p:sp>
        <p:nvSpPr>
          <p:cNvPr id="6147" name="Subtitle 2"/>
          <p:cNvSpPr>
            <a:spLocks noGrp="1"/>
          </p:cNvSpPr>
          <p:nvPr>
            <p:ph type="subTitle" idx="1"/>
          </p:nvPr>
        </p:nvSpPr>
        <p:spPr>
          <a:xfrm>
            <a:off x="3354388" y="3540125"/>
            <a:ext cx="5114925" cy="2022475"/>
          </a:xfrm>
        </p:spPr>
        <p:txBody>
          <a:bodyPr/>
          <a:lstStyle/>
          <a:p>
            <a:pPr eaLnBrk="1" hangingPunct="1"/>
            <a:r>
              <a:rPr lang="en-US" smtClean="0"/>
              <a:t>By: D. Bermea, J. Castiglione, P. Coleman, B. Mangiaracina, &amp; C. Martinez</a:t>
            </a:r>
          </a:p>
          <a:p>
            <a:pPr eaLnBrk="1" hangingPunct="1"/>
            <a:r>
              <a:rPr lang="en-US" smtClean="0"/>
              <a:t>Lakeview College of Nursing</a:t>
            </a:r>
          </a:p>
          <a:p>
            <a:pPr eaLnBrk="1" hangingPunct="1"/>
            <a:r>
              <a:rPr lang="en-US" smtClean="0"/>
              <a:t>N302</a:t>
            </a:r>
          </a:p>
          <a:p>
            <a:pPr eaLnBrk="1" hangingPunct="1"/>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Dependent variable</a:t>
            </a:r>
            <a:endParaRPr lang="en-US" dirty="0"/>
          </a:p>
        </p:txBody>
      </p:sp>
      <p:sp>
        <p:nvSpPr>
          <p:cNvPr id="15363" name="Content Placeholder 2"/>
          <p:cNvSpPr>
            <a:spLocks noGrp="1"/>
          </p:cNvSpPr>
          <p:nvPr>
            <p:ph idx="1"/>
          </p:nvPr>
        </p:nvSpPr>
        <p:spPr/>
        <p:txBody>
          <a:bodyPr/>
          <a:lstStyle/>
          <a:p>
            <a:r>
              <a:rPr lang="en-US" smtClean="0"/>
              <a:t>Dependent variable: Response, behavior, or outcome that is predicted and measured in research; changes in the dependent variable are presumed to be caused by the independent variable.</a:t>
            </a:r>
            <a:endParaRPr lang="en-US" sz="2400" smtClean="0"/>
          </a:p>
          <a:p>
            <a:r>
              <a:rPr lang="en-US" smtClean="0"/>
              <a:t>Dependent variable is measured to examine the effect created by the independent variable. </a:t>
            </a:r>
            <a:endParaRPr lang="en-US" sz="2400" smtClean="0"/>
          </a:p>
          <a:p>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smtClean="0"/>
              <a:t>Steps of the Quantitative Research Process</a:t>
            </a:r>
            <a:endParaRPr lang="en-US" dirty="0"/>
          </a:p>
        </p:txBody>
      </p:sp>
      <p:sp>
        <p:nvSpPr>
          <p:cNvPr id="16387" name="Content Placeholder 2"/>
          <p:cNvSpPr>
            <a:spLocks noGrp="1"/>
          </p:cNvSpPr>
          <p:nvPr>
            <p:ph idx="1"/>
          </p:nvPr>
        </p:nvSpPr>
        <p:spPr/>
        <p:txBody>
          <a:bodyPr/>
          <a:lstStyle/>
          <a:p>
            <a:pPr eaLnBrk="1" hangingPunct="1"/>
            <a:r>
              <a:rPr lang="en-US" smtClean="0"/>
              <a:t>Formulate problem</a:t>
            </a:r>
          </a:p>
          <a:p>
            <a:pPr eaLnBrk="1" hangingPunct="1"/>
            <a:r>
              <a:rPr lang="en-US" smtClean="0"/>
              <a:t>Review literature</a:t>
            </a:r>
          </a:p>
          <a:p>
            <a:pPr eaLnBrk="1" hangingPunct="1"/>
            <a:r>
              <a:rPr lang="en-US" smtClean="0"/>
              <a:t>Determine variables</a:t>
            </a:r>
          </a:p>
          <a:p>
            <a:pPr eaLnBrk="1" hangingPunct="1"/>
            <a:r>
              <a:rPr lang="en-US" smtClean="0"/>
              <a:t>Identify limitations</a:t>
            </a:r>
          </a:p>
          <a:p>
            <a:pPr eaLnBrk="1" hangingPunct="1"/>
            <a:r>
              <a:rPr lang="en-US" smtClean="0"/>
              <a:t>Determine population and sample</a:t>
            </a:r>
          </a:p>
          <a:p>
            <a:pPr eaLnBrk="1" hangingPunct="1"/>
            <a:r>
              <a:rPr lang="en-US" smtClean="0"/>
              <a:t>Collect and analyze data</a:t>
            </a:r>
          </a:p>
          <a:p>
            <a:pPr eaLnBrk="1" hangingPunct="1"/>
            <a:r>
              <a:rPr lang="en-US" smtClean="0"/>
              <a:t>Develop conclusions</a:t>
            </a:r>
          </a:p>
          <a:p>
            <a:pPr eaLnBrk="1" hangingPunct="1"/>
            <a:r>
              <a:rPr lang="en-US" smtClean="0"/>
              <a:t>Disseminate findings</a:t>
            </a:r>
          </a:p>
          <a:p>
            <a:pPr eaLnBrk="1" hangingPunct="1"/>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Formulate problem</a:t>
            </a:r>
          </a:p>
        </p:txBody>
      </p:sp>
      <p:sp>
        <p:nvSpPr>
          <p:cNvPr id="17411" name="Content Placeholder 2"/>
          <p:cNvSpPr>
            <a:spLocks noGrp="1"/>
          </p:cNvSpPr>
          <p:nvPr>
            <p:ph idx="1"/>
          </p:nvPr>
        </p:nvSpPr>
        <p:spPr>
          <a:xfrm>
            <a:off x="457200" y="1609725"/>
            <a:ext cx="7239000" cy="3952875"/>
          </a:xfrm>
        </p:spPr>
        <p:txBody>
          <a:bodyPr/>
          <a:lstStyle/>
          <a:p>
            <a:pPr eaLnBrk="1" hangingPunct="1">
              <a:lnSpc>
                <a:spcPct val="90000"/>
              </a:lnSpc>
            </a:pPr>
            <a:r>
              <a:rPr lang="en-US" sz="2400" smtClean="0"/>
              <a:t>“A good research problem represents a knowledge gap that warrants filling and can be addressed through systematic study.”</a:t>
            </a:r>
          </a:p>
          <a:p>
            <a:pPr eaLnBrk="1" hangingPunct="1">
              <a:lnSpc>
                <a:spcPct val="90000"/>
              </a:lnSpc>
            </a:pPr>
            <a:r>
              <a:rPr lang="en-US" sz="2400" smtClean="0"/>
              <a:t>They are derived from two main sources of research problems which are:</a:t>
            </a:r>
          </a:p>
          <a:p>
            <a:pPr lvl="1" eaLnBrk="1" hangingPunct="1">
              <a:lnSpc>
                <a:spcPct val="90000"/>
              </a:lnSpc>
            </a:pPr>
            <a:r>
              <a:rPr lang="en-US" sz="2100" smtClean="0">
                <a:solidFill>
                  <a:schemeClr val="tx1"/>
                </a:solidFill>
              </a:rPr>
              <a:t>problems derived from practice</a:t>
            </a:r>
          </a:p>
          <a:p>
            <a:pPr lvl="1" eaLnBrk="1" hangingPunct="1">
              <a:lnSpc>
                <a:spcPct val="90000"/>
              </a:lnSpc>
            </a:pPr>
            <a:r>
              <a:rPr lang="en-US" sz="2100" smtClean="0">
                <a:solidFill>
                  <a:schemeClr val="tx1"/>
                </a:solidFill>
              </a:rPr>
              <a:t>problems derived from theory</a:t>
            </a:r>
          </a:p>
          <a:p>
            <a:pPr eaLnBrk="1" hangingPunct="1">
              <a:lnSpc>
                <a:spcPct val="90000"/>
              </a:lnSpc>
            </a:pPr>
            <a:r>
              <a:rPr lang="en-US" sz="2400" smtClean="0"/>
              <a:t>Example: “How can we assist patients in making major adjustments associated with chronic illness?”</a:t>
            </a:r>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lnSpc>
                <a:spcPct val="90000"/>
              </a:lnSpc>
              <a:defRPr/>
            </a:pPr>
            <a:r>
              <a:rPr lang="en-US" dirty="0" smtClean="0"/>
              <a:t>Review literature</a:t>
            </a:r>
          </a:p>
        </p:txBody>
      </p:sp>
      <p:sp>
        <p:nvSpPr>
          <p:cNvPr id="18435" name="Content Placeholder 2"/>
          <p:cNvSpPr>
            <a:spLocks noGrp="1"/>
          </p:cNvSpPr>
          <p:nvPr>
            <p:ph idx="1"/>
          </p:nvPr>
        </p:nvSpPr>
        <p:spPr/>
        <p:txBody>
          <a:bodyPr/>
          <a:lstStyle/>
          <a:p>
            <a:pPr eaLnBrk="1" hangingPunct="1">
              <a:lnSpc>
                <a:spcPct val="90000"/>
              </a:lnSpc>
            </a:pPr>
            <a:r>
              <a:rPr lang="en-US" dirty="0" smtClean="0"/>
              <a:t>Reviewing literature is a synthesis of the literature that describes what has been studied or what is known with regards to a particular research question or purpose.</a:t>
            </a:r>
          </a:p>
          <a:p>
            <a:pPr eaLnBrk="1" hangingPunct="1">
              <a:lnSpc>
                <a:spcPct val="90000"/>
              </a:lnSpc>
            </a:pPr>
            <a:r>
              <a:rPr lang="en-US" dirty="0" smtClean="0"/>
              <a:t>The purpose of reviewing literature is to describe what is known about the variables for the study.</a:t>
            </a:r>
          </a:p>
          <a:p>
            <a:pPr eaLnBrk="1" hangingPunct="1">
              <a:lnSpc>
                <a:spcPct val="90000"/>
              </a:lnSpc>
            </a:pPr>
            <a:r>
              <a:rPr lang="en-US" dirty="0" smtClean="0"/>
              <a:t>To assure the literature review will reflect the state of the </a:t>
            </a:r>
            <a:r>
              <a:rPr lang="en-US" u="sng" dirty="0" smtClean="0"/>
              <a:t>science it </a:t>
            </a:r>
            <a:r>
              <a:rPr lang="en-US" dirty="0" smtClean="0"/>
              <a:t>should consist of primary sources, secondary sources, recent studies, and peer review.</a:t>
            </a:r>
          </a:p>
          <a:p>
            <a:pPr eaLnBrk="1" hangingPunct="1"/>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Determine variables</a:t>
            </a:r>
          </a:p>
        </p:txBody>
      </p:sp>
      <p:sp>
        <p:nvSpPr>
          <p:cNvPr id="19459" name="Content Placeholder 2"/>
          <p:cNvSpPr>
            <a:spLocks noGrp="1"/>
          </p:cNvSpPr>
          <p:nvPr>
            <p:ph idx="1"/>
          </p:nvPr>
        </p:nvSpPr>
        <p:spPr/>
        <p:txBody>
          <a:bodyPr/>
          <a:lstStyle/>
          <a:p>
            <a:pPr eaLnBrk="1" hangingPunct="1">
              <a:lnSpc>
                <a:spcPct val="90000"/>
              </a:lnSpc>
            </a:pPr>
            <a:r>
              <a:rPr lang="en-US" sz="2400" smtClean="0"/>
              <a:t>The variable should reflect the topic of interest</a:t>
            </a:r>
          </a:p>
          <a:p>
            <a:pPr eaLnBrk="1" hangingPunct="1">
              <a:lnSpc>
                <a:spcPct val="90000"/>
              </a:lnSpc>
            </a:pPr>
            <a:r>
              <a:rPr lang="en-US" sz="2400" smtClean="0"/>
              <a:t>They can be identified in terms of their definitions rather than whether they are considered independent or dependent.</a:t>
            </a:r>
          </a:p>
          <a:p>
            <a:pPr eaLnBrk="1" hangingPunct="1">
              <a:lnSpc>
                <a:spcPct val="90000"/>
              </a:lnSpc>
            </a:pPr>
            <a:r>
              <a:rPr lang="en-US" sz="2400" smtClean="0"/>
              <a:t>Variables are defined at two levels: </a:t>
            </a:r>
          </a:p>
          <a:p>
            <a:pPr lvl="1" eaLnBrk="1" hangingPunct="1">
              <a:lnSpc>
                <a:spcPct val="90000"/>
              </a:lnSpc>
            </a:pPr>
            <a:r>
              <a:rPr lang="en-US" sz="2100" smtClean="0">
                <a:solidFill>
                  <a:schemeClr val="tx1"/>
                </a:solidFill>
              </a:rPr>
              <a:t>Theoretical definition: One that is understood and described conceptually</a:t>
            </a:r>
          </a:p>
          <a:p>
            <a:pPr lvl="1" eaLnBrk="1" hangingPunct="1">
              <a:lnSpc>
                <a:spcPct val="90000"/>
              </a:lnSpc>
            </a:pPr>
            <a:r>
              <a:rPr lang="en-US" sz="2100" smtClean="0">
                <a:solidFill>
                  <a:schemeClr val="tx1"/>
                </a:solidFill>
              </a:rPr>
              <a:t>Operational definition: One that is specifically defined in concrete terms.</a:t>
            </a:r>
          </a:p>
          <a:p>
            <a:pPr eaLnBrk="1" hangingPunct="1"/>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Identify limitations</a:t>
            </a:r>
          </a:p>
        </p:txBody>
      </p:sp>
      <p:sp>
        <p:nvSpPr>
          <p:cNvPr id="20483" name="Content Placeholder 2"/>
          <p:cNvSpPr>
            <a:spLocks noGrp="1"/>
          </p:cNvSpPr>
          <p:nvPr>
            <p:ph idx="1"/>
          </p:nvPr>
        </p:nvSpPr>
        <p:spPr/>
        <p:txBody>
          <a:bodyPr/>
          <a:lstStyle/>
          <a:p>
            <a:pPr eaLnBrk="1" hangingPunct="1">
              <a:lnSpc>
                <a:spcPct val="80000"/>
              </a:lnSpc>
            </a:pPr>
            <a:r>
              <a:rPr lang="en-US" sz="2400" dirty="0" smtClean="0"/>
              <a:t>These are aspects of the study that create uncertainty that concern the conclusion</a:t>
            </a:r>
          </a:p>
          <a:p>
            <a:pPr eaLnBrk="1" hangingPunct="1">
              <a:lnSpc>
                <a:spcPct val="80000"/>
              </a:lnSpc>
            </a:pPr>
            <a:r>
              <a:rPr lang="en-US" sz="2400" dirty="0" smtClean="0"/>
              <a:t>They will often address the information in the beginning sections of the report.</a:t>
            </a:r>
          </a:p>
          <a:p>
            <a:pPr eaLnBrk="1" hangingPunct="1">
              <a:lnSpc>
                <a:spcPct val="80000"/>
              </a:lnSpc>
            </a:pPr>
            <a:r>
              <a:rPr lang="en-US" sz="2400" dirty="0" smtClean="0"/>
              <a:t>There are many limitations a researcher might find such as, the level of existing knowledge, the type of question being asked, or the availability of knowledge.</a:t>
            </a:r>
          </a:p>
          <a:p>
            <a:pPr eaLnBrk="1" hangingPunct="1">
              <a:lnSpc>
                <a:spcPct val="80000"/>
              </a:lnSpc>
            </a:pPr>
            <a:r>
              <a:rPr lang="en-US" sz="2400" dirty="0" smtClean="0"/>
              <a:t>One should also be aware of inconsistencies in a study. Accuracy of these measures will depend on validity, rigor, and reliability.</a:t>
            </a:r>
          </a:p>
          <a:p>
            <a:pPr eaLnBrk="1" hangingPunct="1"/>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Population &amp; Sample</a:t>
            </a:r>
            <a:endParaRPr lang="en-US" dirty="0"/>
          </a:p>
        </p:txBody>
      </p:sp>
      <p:sp>
        <p:nvSpPr>
          <p:cNvPr id="21507" name="Content Placeholder 2"/>
          <p:cNvSpPr>
            <a:spLocks noGrp="1"/>
          </p:cNvSpPr>
          <p:nvPr>
            <p:ph idx="1"/>
          </p:nvPr>
        </p:nvSpPr>
        <p:spPr/>
        <p:txBody>
          <a:bodyPr/>
          <a:lstStyle/>
          <a:p>
            <a:pPr eaLnBrk="1" hangingPunct="1"/>
            <a:r>
              <a:rPr lang="en-US" smtClean="0"/>
              <a:t>Population- Larger group of individuals that researchers are concerned with studying.</a:t>
            </a:r>
          </a:p>
          <a:p>
            <a:pPr eaLnBrk="1" hangingPunct="1"/>
            <a:r>
              <a:rPr lang="en-US" smtClean="0"/>
              <a:t>Sample- smaller portion of the population being used. </a:t>
            </a:r>
          </a:p>
          <a:p>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Collect &amp; Analyze data</a:t>
            </a:r>
            <a:endParaRPr lang="en-US" dirty="0"/>
          </a:p>
        </p:txBody>
      </p:sp>
      <p:sp>
        <p:nvSpPr>
          <p:cNvPr id="22531" name="Content Placeholder 2"/>
          <p:cNvSpPr>
            <a:spLocks noGrp="1"/>
          </p:cNvSpPr>
          <p:nvPr>
            <p:ph idx="1"/>
          </p:nvPr>
        </p:nvSpPr>
        <p:spPr/>
        <p:txBody>
          <a:bodyPr/>
          <a:lstStyle/>
          <a:p>
            <a:pPr eaLnBrk="1" hangingPunct="1"/>
            <a:r>
              <a:rPr lang="en-US" smtClean="0"/>
              <a:t>To implement the study, it is important to collect and analyze data. </a:t>
            </a:r>
          </a:p>
          <a:p>
            <a:pPr eaLnBrk="1" hangingPunct="1"/>
            <a:r>
              <a:rPr lang="en-US" smtClean="0"/>
              <a:t>There are a variety of actions that can be used to collect data.</a:t>
            </a:r>
          </a:p>
          <a:p>
            <a:pPr eaLnBrk="1" hangingPunct="1"/>
            <a:r>
              <a:rPr lang="en-US" smtClean="0"/>
              <a:t>Along with collecting data, managing, organizing, and analyzing the information is a very significant part of this step. </a:t>
            </a:r>
          </a:p>
          <a:p>
            <a:endParaRPr lang="en-US"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Develop Conclusions</a:t>
            </a:r>
            <a:endParaRPr lang="en-US" dirty="0"/>
          </a:p>
        </p:txBody>
      </p:sp>
      <p:sp>
        <p:nvSpPr>
          <p:cNvPr id="23555" name="Content Placeholder 2"/>
          <p:cNvSpPr>
            <a:spLocks noGrp="1"/>
          </p:cNvSpPr>
          <p:nvPr>
            <p:ph idx="1"/>
          </p:nvPr>
        </p:nvSpPr>
        <p:spPr/>
        <p:txBody>
          <a:bodyPr/>
          <a:lstStyle/>
          <a:p>
            <a:r>
              <a:rPr lang="en-US" smtClean="0"/>
              <a:t>Conclusions are used to recognize the data that was found and identify an outcome. Conclusions provide a specific explanation of the researcher’s final choice in regards to the research problem.</a:t>
            </a:r>
          </a:p>
          <a:p>
            <a:endParaRPr 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Disseminate Findings</a:t>
            </a:r>
            <a:endParaRPr lang="en-US" dirty="0"/>
          </a:p>
        </p:txBody>
      </p:sp>
      <p:sp>
        <p:nvSpPr>
          <p:cNvPr id="24579" name="Content Placeholder 2"/>
          <p:cNvSpPr>
            <a:spLocks noGrp="1"/>
          </p:cNvSpPr>
          <p:nvPr>
            <p:ph idx="1"/>
          </p:nvPr>
        </p:nvSpPr>
        <p:spPr/>
        <p:txBody>
          <a:bodyPr/>
          <a:lstStyle/>
          <a:p>
            <a:r>
              <a:rPr lang="en-US" smtClean="0"/>
              <a:t>Dissemination is the distribution of knowledge so that it can become known and useful in future studies. </a:t>
            </a:r>
          </a:p>
          <a:p>
            <a:r>
              <a:rPr lang="en-US" smtClean="0"/>
              <a:t>This is the final step in the research process that refers back to the research report.</a:t>
            </a:r>
          </a:p>
          <a:p>
            <a:r>
              <a:rPr lang="en-US" smtClean="0"/>
              <a:t>It is very important for information to be shared accurately and there are many ways of doing so, such as presentations and publications.</a:t>
            </a:r>
          </a:p>
          <a:p>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t>Introduction </a:t>
            </a:r>
            <a:endParaRPr lang="en-US" dirty="0"/>
          </a:p>
        </p:txBody>
      </p:sp>
      <p:sp>
        <p:nvSpPr>
          <p:cNvPr id="7171" name="Content Placeholder 2"/>
          <p:cNvSpPr>
            <a:spLocks noGrp="1"/>
          </p:cNvSpPr>
          <p:nvPr>
            <p:ph idx="1"/>
          </p:nvPr>
        </p:nvSpPr>
        <p:spPr/>
        <p:txBody>
          <a:bodyPr/>
          <a:lstStyle/>
          <a:p>
            <a:pPr eaLnBrk="1" hangingPunct="1"/>
            <a:r>
              <a:rPr lang="en-US" smtClean="0"/>
              <a:t>Quantitative Research: Formal, objective, systematic study process to describe and test relationships and to examine cause-and-effect interactions among variables.</a:t>
            </a:r>
          </a:p>
          <a:p>
            <a:pPr eaLnBrk="1" hangingPunct="1"/>
            <a:r>
              <a:rPr lang="en-US" smtClean="0"/>
              <a:t>“Many quantitative research approaches are essential to develop the body of knowledge needed for evidence-based practice.”</a:t>
            </a:r>
          </a:p>
          <a:p>
            <a:pPr eaLnBrk="1" hangingPunct="1"/>
            <a:endParaRPr 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eaLnBrk="1" fontAlgn="auto" hangingPunct="1">
              <a:spcAft>
                <a:spcPts val="0"/>
              </a:spcAft>
              <a:defRPr/>
            </a:pPr>
            <a:r>
              <a:rPr lang="en-US" dirty="0" smtClean="0"/>
              <a:t>Types, Designs, &amp; Examples </a:t>
            </a:r>
            <a:endParaRPr lang="en-US" dirty="0"/>
          </a:p>
        </p:txBody>
      </p:sp>
      <p:sp>
        <p:nvSpPr>
          <p:cNvPr id="25603" name="Content Placeholder 2"/>
          <p:cNvSpPr>
            <a:spLocks noGrp="1"/>
          </p:cNvSpPr>
          <p:nvPr>
            <p:ph idx="1"/>
          </p:nvPr>
        </p:nvSpPr>
        <p:spPr/>
        <p:txBody>
          <a:bodyPr/>
          <a:lstStyle/>
          <a:p>
            <a:pPr eaLnBrk="1" hangingPunct="1"/>
            <a:r>
              <a:rPr lang="en-US" smtClean="0"/>
              <a:t>Descriptive</a:t>
            </a:r>
          </a:p>
          <a:p>
            <a:pPr eaLnBrk="1" hangingPunct="1"/>
            <a:r>
              <a:rPr lang="en-US" smtClean="0"/>
              <a:t>Correlation</a:t>
            </a:r>
          </a:p>
          <a:p>
            <a:pPr eaLnBrk="1" hangingPunct="1"/>
            <a:r>
              <a:rPr lang="en-US" smtClean="0"/>
              <a:t>Quasi-experimental</a:t>
            </a:r>
          </a:p>
          <a:p>
            <a:pPr eaLnBrk="1" hangingPunct="1"/>
            <a:r>
              <a:rPr lang="en-US" smtClean="0"/>
              <a:t>Experimental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Descriptive design</a:t>
            </a:r>
            <a:endParaRPr lang="en-US" dirty="0"/>
          </a:p>
        </p:txBody>
      </p:sp>
      <p:sp>
        <p:nvSpPr>
          <p:cNvPr id="26627" name="Content Placeholder 2"/>
          <p:cNvSpPr>
            <a:spLocks noGrp="1"/>
          </p:cNvSpPr>
          <p:nvPr>
            <p:ph idx="1"/>
          </p:nvPr>
        </p:nvSpPr>
        <p:spPr/>
        <p:txBody>
          <a:bodyPr/>
          <a:lstStyle/>
          <a:p>
            <a:pPr eaLnBrk="1" hangingPunct="1"/>
            <a:r>
              <a:rPr lang="en-US" smtClean="0"/>
              <a:t>Descriptive design- A research design that its function is to portray as accurately as possible some phenomenon of interest.</a:t>
            </a:r>
          </a:p>
          <a:p>
            <a:pPr eaLnBrk="1" hangingPunct="1"/>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err="1" smtClean="0"/>
              <a:t>Correlational</a:t>
            </a:r>
            <a:endParaRPr lang="en-US" dirty="0"/>
          </a:p>
        </p:txBody>
      </p:sp>
      <p:sp>
        <p:nvSpPr>
          <p:cNvPr id="27651" name="Content Placeholder 2"/>
          <p:cNvSpPr>
            <a:spLocks noGrp="1"/>
          </p:cNvSpPr>
          <p:nvPr>
            <p:ph idx="1"/>
          </p:nvPr>
        </p:nvSpPr>
        <p:spPr>
          <a:xfrm>
            <a:off x="457200" y="1524000"/>
            <a:ext cx="7239000" cy="4846638"/>
          </a:xfrm>
        </p:spPr>
        <p:txBody>
          <a:bodyPr/>
          <a:lstStyle/>
          <a:p>
            <a:pPr eaLnBrk="1" hangingPunct="1"/>
            <a:r>
              <a:rPr lang="en-US" smtClean="0"/>
              <a:t>Correlational research- Are studies that describe interrelationships among variables as accurately as possible.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Quasi-</a:t>
            </a:r>
            <a:r>
              <a:rPr lang="en-US" dirty="0" err="1" smtClean="0"/>
              <a:t>experiemental</a:t>
            </a:r>
            <a:r>
              <a:rPr lang="en-US" dirty="0" smtClean="0"/>
              <a:t> </a:t>
            </a:r>
            <a:endParaRPr lang="en-US" dirty="0"/>
          </a:p>
        </p:txBody>
      </p:sp>
      <p:sp>
        <p:nvSpPr>
          <p:cNvPr id="28675" name="Content Placeholder 2"/>
          <p:cNvSpPr>
            <a:spLocks noGrp="1"/>
          </p:cNvSpPr>
          <p:nvPr>
            <p:ph idx="1"/>
          </p:nvPr>
        </p:nvSpPr>
        <p:spPr/>
        <p:txBody>
          <a:bodyPr/>
          <a:lstStyle/>
          <a:p>
            <a:pPr eaLnBrk="1" hangingPunct="1"/>
            <a:r>
              <a:rPr lang="en-US" dirty="0" smtClean="0"/>
              <a:t> This is a research design that includes manipulation </a:t>
            </a:r>
            <a:r>
              <a:rPr lang="en-US" b="1" u="sng" dirty="0" smtClean="0"/>
              <a:t>of independent variable </a:t>
            </a:r>
            <a:r>
              <a:rPr lang="en-US" dirty="0" smtClean="0"/>
              <a:t>but will lack either a control group or random assignment.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Experimental</a:t>
            </a:r>
            <a:endParaRPr lang="en-US" dirty="0"/>
          </a:p>
        </p:txBody>
      </p:sp>
      <p:sp>
        <p:nvSpPr>
          <p:cNvPr id="29699" name="Content Placeholder 2"/>
          <p:cNvSpPr>
            <a:spLocks noGrp="1"/>
          </p:cNvSpPr>
          <p:nvPr>
            <p:ph idx="1"/>
          </p:nvPr>
        </p:nvSpPr>
        <p:spPr/>
        <p:txBody>
          <a:bodyPr/>
          <a:lstStyle/>
          <a:p>
            <a:pPr eaLnBrk="1" hangingPunct="1"/>
            <a:r>
              <a:rPr lang="en-US" smtClean="0"/>
              <a:t>This includes manipulation of an independent variable, a control group, and random assignment to groups.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Summary</a:t>
            </a:r>
            <a:endParaRPr lang="en-US" dirty="0"/>
          </a:p>
        </p:txBody>
      </p:sp>
      <p:sp>
        <p:nvSpPr>
          <p:cNvPr id="30723" name="Content Placeholder 2"/>
          <p:cNvSpPr>
            <a:spLocks noGrp="1"/>
          </p:cNvSpPr>
          <p:nvPr>
            <p:ph idx="1"/>
          </p:nvPr>
        </p:nvSpPr>
        <p:spPr/>
        <p:txBody>
          <a:bodyPr/>
          <a:lstStyle/>
          <a:p>
            <a:r>
              <a:rPr lang="en-US" dirty="0" smtClean="0"/>
              <a:t>“Currently, the predominantly used method of scientific investigation in nursing is quantitative research.”</a:t>
            </a:r>
          </a:p>
          <a:p>
            <a:r>
              <a:rPr lang="en-US" dirty="0" smtClean="0"/>
              <a:t>“To find truth as a quantitative researcher, you must be completely objective, meaning that values, feelings, and personal perceptions cannot enter into the measurement of reality.” </a:t>
            </a:r>
          </a:p>
          <a:p>
            <a:r>
              <a:rPr lang="en-US" dirty="0" smtClean="0"/>
              <a:t>“Quantitative researchers believe that all human behavior is objective, purposeful, and measurable.”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lstStyle/>
          <a:p>
            <a:pPr algn="ctr" eaLnBrk="1" fontAlgn="auto" hangingPunct="1">
              <a:spcAft>
                <a:spcPts val="0"/>
              </a:spcAft>
              <a:defRPr/>
            </a:pPr>
            <a:r>
              <a:rPr lang="en-US" dirty="0" smtClean="0"/>
              <a:t>References </a:t>
            </a:r>
            <a:endParaRPr lang="en-US" dirty="0"/>
          </a:p>
        </p:txBody>
      </p:sp>
      <p:sp>
        <p:nvSpPr>
          <p:cNvPr id="31747" name="Content Placeholder 2"/>
          <p:cNvSpPr>
            <a:spLocks noGrp="1"/>
          </p:cNvSpPr>
          <p:nvPr>
            <p:ph idx="1"/>
          </p:nvPr>
        </p:nvSpPr>
        <p:spPr/>
        <p:txBody>
          <a:bodyPr/>
          <a:lstStyle/>
          <a:p>
            <a:pPr eaLnBrk="1" hangingPunct="1">
              <a:buFont typeface="Wingdings 2" pitchFamily="-109" charset="2"/>
              <a:buNone/>
            </a:pPr>
            <a:r>
              <a:rPr lang="en-US" smtClean="0"/>
              <a:t>Burns, N. &amp; Grove, S. (2009). </a:t>
            </a:r>
            <a:r>
              <a:rPr lang="en-US" i="1" smtClean="0"/>
              <a:t>The practice of nursing research: Appraisal, synthesis, and generation of evidence</a:t>
            </a:r>
            <a:r>
              <a:rPr lang="en-US" smtClean="0"/>
              <a:t> (6</a:t>
            </a:r>
            <a:r>
              <a:rPr lang="en-US" baseline="30000" smtClean="0"/>
              <a:t>th</a:t>
            </a:r>
            <a:r>
              <a:rPr lang="en-US" smtClean="0"/>
              <a:t> ed.). St. Louis, MO: Saunders Elsevier.</a:t>
            </a:r>
          </a:p>
          <a:p>
            <a:pPr eaLnBrk="1" hangingPunct="1">
              <a:buFont typeface="Wingdings 2" pitchFamily="-109" charset="2"/>
              <a:buNone/>
            </a:pPr>
            <a:r>
              <a:rPr lang="en-US" smtClean="0"/>
              <a:t>Macnee, C. &amp; McCabe, S. (2008). </a:t>
            </a:r>
            <a:r>
              <a:rPr lang="en-US" i="1" smtClean="0"/>
              <a:t>Understanding nursing research. </a:t>
            </a:r>
            <a:r>
              <a:rPr lang="en-US" smtClean="0"/>
              <a:t>Philadelphia, PA: Lippincott, Williams &amp; Wilkins.</a:t>
            </a:r>
          </a:p>
          <a:p>
            <a:pPr eaLnBrk="1" hangingPunct="1">
              <a:buFont typeface="Wingdings 2" pitchFamily="-109" charset="2"/>
              <a:buNone/>
            </a:pPr>
            <a:r>
              <a:rPr lang="en-US" smtClean="0"/>
              <a:t>Peteva, R. (2008). </a:t>
            </a:r>
            <a:r>
              <a:rPr lang="en-US" i="1" smtClean="0"/>
              <a:t>A cross section of nursing research: Journal articles for discussion and evaluation </a:t>
            </a:r>
            <a:r>
              <a:rPr lang="en-US" smtClean="0"/>
              <a:t>(4</a:t>
            </a:r>
            <a:r>
              <a:rPr lang="en-US" baseline="30000" smtClean="0"/>
              <a:t>th</a:t>
            </a:r>
            <a:r>
              <a:rPr lang="en-US" smtClean="0"/>
              <a:t> ed.). Glendale, AZ: Pyrczak.</a:t>
            </a:r>
          </a:p>
          <a:p>
            <a:pPr eaLnBrk="1" hangingPunct="1"/>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en-US" dirty="0" smtClean="0"/>
              <a:t>Concepts Relevant to Quantitative Research</a:t>
            </a:r>
            <a:endParaRPr lang="en-US" dirty="0"/>
          </a:p>
        </p:txBody>
      </p:sp>
      <p:sp>
        <p:nvSpPr>
          <p:cNvPr id="8195" name="Content Placeholder 2"/>
          <p:cNvSpPr>
            <a:spLocks noGrp="1"/>
          </p:cNvSpPr>
          <p:nvPr>
            <p:ph idx="1"/>
          </p:nvPr>
        </p:nvSpPr>
        <p:spPr/>
        <p:txBody>
          <a:bodyPr/>
          <a:lstStyle/>
          <a:p>
            <a:pPr eaLnBrk="1" hangingPunct="1"/>
            <a:r>
              <a:rPr lang="en-US" smtClean="0"/>
              <a:t>Rigor</a:t>
            </a:r>
          </a:p>
          <a:p>
            <a:pPr eaLnBrk="1" hangingPunct="1"/>
            <a:r>
              <a:rPr lang="en-US" smtClean="0"/>
              <a:t>Controls</a:t>
            </a:r>
          </a:p>
          <a:p>
            <a:pPr eaLnBrk="1" hangingPunct="1"/>
            <a:r>
              <a:rPr lang="en-US" smtClean="0"/>
              <a:t>Dependent Variables</a:t>
            </a:r>
          </a:p>
          <a:p>
            <a:pPr eaLnBrk="1" hangingPunct="1"/>
            <a:r>
              <a:rPr lang="en-US" smtClean="0"/>
              <a:t>Independent Variables</a:t>
            </a:r>
          </a:p>
          <a:p>
            <a:pPr eaLnBrk="1" hangingPunct="1"/>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Rigor </a:t>
            </a:r>
            <a:endParaRPr lang="en-US" dirty="0"/>
          </a:p>
        </p:txBody>
      </p:sp>
      <p:sp>
        <p:nvSpPr>
          <p:cNvPr id="9219" name="Content Placeholder 2"/>
          <p:cNvSpPr>
            <a:spLocks noGrp="1"/>
          </p:cNvSpPr>
          <p:nvPr>
            <p:ph idx="1"/>
          </p:nvPr>
        </p:nvSpPr>
        <p:spPr/>
        <p:txBody>
          <a:bodyPr/>
          <a:lstStyle/>
          <a:p>
            <a:r>
              <a:rPr lang="en-US" sz="2800" b="1" u="sng" dirty="0" smtClean="0"/>
              <a:t>Rigor is the strive for excellence in research and involves discipline, scrupulous adherence to detail, and strict accuracy.</a:t>
            </a:r>
            <a:endParaRPr lang="en-US" sz="2400" b="1" u="sng" dirty="0" smtClean="0"/>
          </a:p>
          <a:p>
            <a:r>
              <a:rPr lang="en-US" sz="2800" dirty="0" smtClean="0"/>
              <a:t>Two main valued characteristics are:</a:t>
            </a:r>
            <a:endParaRPr lang="en-US" sz="2400" dirty="0" smtClean="0"/>
          </a:p>
          <a:p>
            <a:pPr lvl="1"/>
            <a:r>
              <a:rPr lang="en-US" sz="2400" dirty="0" smtClean="0">
                <a:solidFill>
                  <a:schemeClr val="tx1"/>
                </a:solidFill>
              </a:rPr>
              <a:t>Critical examination of reasoning </a:t>
            </a:r>
            <a:endParaRPr lang="en-US" sz="2000" dirty="0" smtClean="0">
              <a:solidFill>
                <a:schemeClr val="tx1"/>
              </a:solidFill>
            </a:endParaRPr>
          </a:p>
          <a:p>
            <a:pPr lvl="1"/>
            <a:r>
              <a:rPr lang="en-US" sz="2400" dirty="0" smtClean="0">
                <a:solidFill>
                  <a:schemeClr val="tx1"/>
                </a:solidFill>
              </a:rPr>
              <a:t>Attention to precision</a:t>
            </a:r>
            <a:endParaRPr lang="en-US" sz="2000" dirty="0" smtClean="0">
              <a:solidFill>
                <a:schemeClr val="tx1"/>
              </a:solidFill>
            </a:endParaRPr>
          </a:p>
          <a:p>
            <a:endParaRPr lang="en-US" sz="1800" dirty="0" smtClean="0"/>
          </a:p>
          <a:p>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Rigor (cont’d)</a:t>
            </a:r>
            <a:endParaRPr lang="en-US" dirty="0"/>
          </a:p>
        </p:txBody>
      </p:sp>
      <p:sp>
        <p:nvSpPr>
          <p:cNvPr id="10243" name="Content Placeholder 2"/>
          <p:cNvSpPr>
            <a:spLocks noGrp="1"/>
          </p:cNvSpPr>
          <p:nvPr>
            <p:ph idx="1"/>
          </p:nvPr>
        </p:nvSpPr>
        <p:spPr/>
        <p:txBody>
          <a:bodyPr/>
          <a:lstStyle/>
          <a:p>
            <a:r>
              <a:rPr lang="en-US" sz="2800" dirty="0" smtClean="0"/>
              <a:t>The other main component of rigor is </a:t>
            </a:r>
            <a:r>
              <a:rPr lang="en-US" sz="2800" b="1" u="sng" dirty="0" smtClean="0"/>
              <a:t>P</a:t>
            </a:r>
            <a:r>
              <a:rPr lang="en-US" sz="2800" dirty="0" smtClean="0"/>
              <a:t>recision </a:t>
            </a:r>
            <a:endParaRPr lang="en-US" sz="2400" dirty="0" smtClean="0"/>
          </a:p>
          <a:p>
            <a:pPr lvl="1"/>
            <a:r>
              <a:rPr lang="en-US" sz="2400" dirty="0" smtClean="0">
                <a:solidFill>
                  <a:schemeClr val="tx1"/>
                </a:solidFill>
              </a:rPr>
              <a:t>Precision encompasses </a:t>
            </a:r>
            <a:endParaRPr lang="en-US" sz="2000" dirty="0" smtClean="0">
              <a:solidFill>
                <a:schemeClr val="tx1"/>
              </a:solidFill>
            </a:endParaRPr>
          </a:p>
          <a:p>
            <a:pPr lvl="2"/>
            <a:r>
              <a:rPr lang="en-US" dirty="0" smtClean="0"/>
              <a:t>Accuracy</a:t>
            </a:r>
            <a:endParaRPr lang="en-US" sz="1800" dirty="0" smtClean="0"/>
          </a:p>
          <a:p>
            <a:pPr lvl="2"/>
            <a:r>
              <a:rPr lang="en-US" dirty="0" smtClean="0"/>
              <a:t>Detail</a:t>
            </a:r>
            <a:endParaRPr lang="en-US" sz="1800" dirty="0" smtClean="0"/>
          </a:p>
          <a:p>
            <a:pPr lvl="2"/>
            <a:r>
              <a:rPr lang="en-US" dirty="0" smtClean="0"/>
              <a:t>Order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Control</a:t>
            </a:r>
            <a:endParaRPr lang="en-US" dirty="0"/>
          </a:p>
        </p:txBody>
      </p:sp>
      <p:sp>
        <p:nvSpPr>
          <p:cNvPr id="11267" name="Content Placeholder 2"/>
          <p:cNvSpPr>
            <a:spLocks noGrp="1"/>
          </p:cNvSpPr>
          <p:nvPr>
            <p:ph idx="1"/>
          </p:nvPr>
        </p:nvSpPr>
        <p:spPr/>
        <p:txBody>
          <a:bodyPr/>
          <a:lstStyle/>
          <a:p>
            <a:r>
              <a:rPr lang="en-US" smtClean="0"/>
              <a:t>Control occurs when the researcher imposes “rules” to decrease the possibility of error and thus increase the probability that the study’s findings are an accurate reflection of reality.</a:t>
            </a:r>
          </a:p>
          <a:p>
            <a:pPr lvl="1"/>
            <a:r>
              <a:rPr lang="en-US" smtClean="0">
                <a:solidFill>
                  <a:schemeClr val="tx1"/>
                </a:solidFill>
              </a:rPr>
              <a:t>Design is the rules used to achieve control</a:t>
            </a:r>
          </a:p>
          <a:p>
            <a:pPr lvl="1"/>
            <a:r>
              <a:rPr lang="en-US" smtClean="0">
                <a:solidFill>
                  <a:schemeClr val="tx1"/>
                </a:solidFill>
              </a:rPr>
              <a:t>Extraneous variables are used to identify relationships among the study variables accurately and examine effects of one variable on another</a:t>
            </a:r>
          </a:p>
          <a:p>
            <a:pPr lvl="1"/>
            <a:endParaRPr lang="en-US" smtClean="0"/>
          </a:p>
          <a:p>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Control (Cont’d)</a:t>
            </a:r>
            <a:endParaRPr lang="en-US" dirty="0"/>
          </a:p>
        </p:txBody>
      </p:sp>
      <p:sp>
        <p:nvSpPr>
          <p:cNvPr id="12291" name="Content Placeholder 2"/>
          <p:cNvSpPr>
            <a:spLocks noGrp="1"/>
          </p:cNvSpPr>
          <p:nvPr>
            <p:ph idx="1"/>
          </p:nvPr>
        </p:nvSpPr>
        <p:spPr/>
        <p:txBody>
          <a:bodyPr/>
          <a:lstStyle/>
          <a:p>
            <a:r>
              <a:rPr lang="en-US" sz="2800" dirty="0" smtClean="0"/>
              <a:t>Some examples of common areas that control might enhance </a:t>
            </a:r>
            <a:endParaRPr lang="en-US" sz="2400" dirty="0" smtClean="0"/>
          </a:p>
          <a:p>
            <a:pPr lvl="1"/>
            <a:r>
              <a:rPr lang="en-US" sz="2400" dirty="0" smtClean="0">
                <a:solidFill>
                  <a:schemeClr val="tx1"/>
                </a:solidFill>
              </a:rPr>
              <a:t>Selection of subject </a:t>
            </a:r>
            <a:endParaRPr lang="en-US" sz="2000" dirty="0" smtClean="0">
              <a:solidFill>
                <a:schemeClr val="tx1"/>
              </a:solidFill>
            </a:endParaRPr>
          </a:p>
          <a:p>
            <a:pPr lvl="1"/>
            <a:r>
              <a:rPr lang="en-US" sz="2400" dirty="0" smtClean="0">
                <a:solidFill>
                  <a:schemeClr val="tx1"/>
                </a:solidFill>
              </a:rPr>
              <a:t>Selection of the setting research  </a:t>
            </a:r>
            <a:endParaRPr lang="en-US" sz="2000" dirty="0" smtClean="0">
              <a:solidFill>
                <a:schemeClr val="tx1"/>
              </a:solidFill>
            </a:endParaRPr>
          </a:p>
          <a:p>
            <a:pPr lvl="1"/>
            <a:r>
              <a:rPr lang="en-US" sz="2400" dirty="0" smtClean="0">
                <a:solidFill>
                  <a:schemeClr val="tx1"/>
                </a:solidFill>
              </a:rPr>
              <a:t>Development and implementation of a treatment or intervention </a:t>
            </a:r>
            <a:endParaRPr lang="en-US" sz="2000" dirty="0" smtClean="0">
              <a:solidFill>
                <a:schemeClr val="tx1"/>
              </a:solidFill>
            </a:endParaRPr>
          </a:p>
          <a:p>
            <a:pPr lvl="1"/>
            <a:r>
              <a:rPr lang="en-US" sz="2400" dirty="0" smtClean="0">
                <a:solidFill>
                  <a:schemeClr val="tx1"/>
                </a:solidFill>
              </a:rPr>
              <a:t>Measurement of study variables </a:t>
            </a:r>
            <a:endParaRPr lang="en-US" sz="2000" dirty="0" smtClean="0">
              <a:solidFill>
                <a:schemeClr val="tx1"/>
              </a:solidFill>
            </a:endParaRPr>
          </a:p>
          <a:p>
            <a:pPr lvl="1"/>
            <a:r>
              <a:rPr lang="en-US" sz="2400" b="1" u="sng" dirty="0" smtClean="0">
                <a:solidFill>
                  <a:schemeClr val="tx1"/>
                </a:solidFill>
              </a:rPr>
              <a:t>Subjects</a:t>
            </a:r>
            <a:r>
              <a:rPr lang="en-US" sz="2400" dirty="0" smtClean="0">
                <a:solidFill>
                  <a:schemeClr val="tx1"/>
                </a:solidFill>
              </a:rPr>
              <a:t> knowledge of the study</a:t>
            </a:r>
            <a:endParaRPr lang="en-US" sz="2000" dirty="0" smtClean="0">
              <a:solidFill>
                <a:schemeClr val="tx1"/>
              </a:solidFill>
            </a:endParaRPr>
          </a:p>
          <a:p>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a:pPr>
            <a:r>
              <a:rPr lang="en-US" dirty="0" smtClean="0"/>
              <a:t>independent &amp; dependent variables</a:t>
            </a:r>
            <a:endParaRPr lang="en-US" dirty="0"/>
          </a:p>
        </p:txBody>
      </p:sp>
      <p:sp>
        <p:nvSpPr>
          <p:cNvPr id="13315" name="Content Placeholder 2"/>
          <p:cNvSpPr>
            <a:spLocks noGrp="1"/>
          </p:cNvSpPr>
          <p:nvPr>
            <p:ph idx="1"/>
          </p:nvPr>
        </p:nvSpPr>
        <p:spPr/>
        <p:txBody>
          <a:bodyPr/>
          <a:lstStyle/>
          <a:p>
            <a:r>
              <a:rPr lang="en-US" sz="2800" smtClean="0"/>
              <a:t>Casual relationships identify a cause-and-effect interaction between two or more variables.</a:t>
            </a:r>
            <a:endParaRPr lang="en-US" sz="2400" smtClean="0"/>
          </a:p>
          <a:p>
            <a:r>
              <a:rPr lang="en-US" sz="2700" smtClean="0"/>
              <a:t>This is referred to as independent and dependent variables.</a:t>
            </a:r>
            <a:endParaRPr lang="en-US" sz="1800" smtClean="0"/>
          </a:p>
          <a:p>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Independent variable</a:t>
            </a:r>
            <a:endParaRPr lang="en-US" dirty="0"/>
          </a:p>
        </p:txBody>
      </p:sp>
      <p:sp>
        <p:nvSpPr>
          <p:cNvPr id="14339" name="Content Placeholder 2"/>
          <p:cNvSpPr>
            <a:spLocks noGrp="1"/>
          </p:cNvSpPr>
          <p:nvPr>
            <p:ph idx="1"/>
          </p:nvPr>
        </p:nvSpPr>
        <p:spPr/>
        <p:txBody>
          <a:bodyPr/>
          <a:lstStyle/>
          <a:p>
            <a:r>
              <a:rPr lang="en-US" smtClean="0"/>
              <a:t>Independent variable : treatment, intervention, or experimental activity that is manipulated or varied by researcher to create an effect on the dependent variable.</a:t>
            </a:r>
            <a:endParaRPr lang="en-US" sz="2400" smtClean="0"/>
          </a:p>
          <a:p>
            <a:r>
              <a:rPr lang="en-US" smtClean="0"/>
              <a:t>Independent variable is varied or manipulated by the researcher to cause an effect on the dependent variable.</a:t>
            </a:r>
            <a:endParaRPr lang="en-US" sz="2400" smtClean="0"/>
          </a:p>
          <a:p>
            <a:endParaRPr lang="en-US"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Urban</Template>
  <TotalTime>394</TotalTime>
  <Words>2775</Words>
  <Application>Microsoft Office PowerPoint</Application>
  <PresentationFormat>On-screen Show (4:3)</PresentationFormat>
  <Paragraphs>156</Paragraphs>
  <Slides>26</Slides>
  <Notes>23</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Opulent</vt:lpstr>
      <vt:lpstr>Quantitative Research</vt:lpstr>
      <vt:lpstr>Introduction </vt:lpstr>
      <vt:lpstr>Concepts Relevant to Quantitative Research</vt:lpstr>
      <vt:lpstr>Rigor </vt:lpstr>
      <vt:lpstr>Rigor (cont’d)</vt:lpstr>
      <vt:lpstr>Control</vt:lpstr>
      <vt:lpstr>Control (Cont’d)</vt:lpstr>
      <vt:lpstr>independent &amp; dependent variables</vt:lpstr>
      <vt:lpstr>Independent variable</vt:lpstr>
      <vt:lpstr>Dependent variable</vt:lpstr>
      <vt:lpstr>Steps of the Quantitative Research Process</vt:lpstr>
      <vt:lpstr>Formulate problem</vt:lpstr>
      <vt:lpstr>Review literature</vt:lpstr>
      <vt:lpstr>Determine variables</vt:lpstr>
      <vt:lpstr>Identify limitations</vt:lpstr>
      <vt:lpstr>Population &amp; Sample</vt:lpstr>
      <vt:lpstr>Collect &amp; Analyze data</vt:lpstr>
      <vt:lpstr>Develop Conclusions</vt:lpstr>
      <vt:lpstr>Disseminate Findings</vt:lpstr>
      <vt:lpstr>Types, Designs, &amp; Examples </vt:lpstr>
      <vt:lpstr>Descriptive design</vt:lpstr>
      <vt:lpstr>Correlational</vt:lpstr>
      <vt:lpstr>Quasi-experiemental </vt:lpstr>
      <vt:lpstr>Experimental</vt:lpstr>
      <vt:lpstr>Summary</vt:lpstr>
      <vt:lpstr>References </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dc:title>
  <dc:creator>Valued Acer Customer</dc:creator>
  <cp:lastModifiedBy> </cp:lastModifiedBy>
  <cp:revision>66</cp:revision>
  <dcterms:created xsi:type="dcterms:W3CDTF">2010-09-08T23:18:46Z</dcterms:created>
  <dcterms:modified xsi:type="dcterms:W3CDTF">2010-09-13T22:32:39Z</dcterms:modified>
</cp:coreProperties>
</file>