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60" autoAdjust="0"/>
  </p:normalViewPr>
  <p:slideViewPr>
    <p:cSldViewPr>
      <p:cViewPr varScale="1">
        <p:scale>
          <a:sx n="70" d="100"/>
          <a:sy n="70" d="100"/>
        </p:scale>
        <p:origin x="-522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42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5427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5427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5427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7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28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59B0C9B9-24AE-4453-9BAF-164C31DECB1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428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A08A7-F74D-4333-90C3-15FDB7C304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0CFE0-E352-4F14-AE98-803DFAD61E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6403D-25CB-4C1B-A36C-C016AA7B1E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4F3C5D-B4CF-4858-8FA6-4DCB3C4496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E6658-23CF-4213-9BC4-13B8931678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51248-E009-4AAE-AE3C-80CC630567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265FD-8A70-4D02-BED2-9A52EC1F96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860D29-4B5D-4EC1-98EB-F6B707B6F3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1061F-3510-41D4-BD64-0B6037DAAF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AE3A7-26B4-4713-871B-94713D5C94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53251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53252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53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325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325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5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325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32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32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en-US"/>
          </a:p>
        </p:txBody>
      </p:sp>
      <p:sp>
        <p:nvSpPr>
          <p:cNvPr id="532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532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CF070A4D-9276-405C-B5ED-EF8207D50C4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CONCEPTS RELATED TO</a:t>
            </a:r>
            <a:br>
              <a:rPr lang="en-US" sz="4000"/>
            </a:br>
            <a:r>
              <a:rPr lang="en-US" sz="4000"/>
              <a:t>QUANTITATIVE RESEARCH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By: Anne Greenwalt, Clayton Hall, and Bonnie Strohm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Determine population and sample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000" b="1"/>
              <a:t>Population - everyone affected by phenomenon being studied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20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000" b="1"/>
              <a:t>Sample - participants in the study who collectively represent a cross-section of population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20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000" b="1"/>
              <a:t>May be created for purposes of research, or researcher may use groups that exist independently of the study.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2000" b="1"/>
          </a:p>
          <a:p>
            <a:pPr>
              <a:lnSpc>
                <a:spcPct val="80000"/>
              </a:lnSpc>
              <a:spcBef>
                <a:spcPct val="0"/>
              </a:spcBef>
              <a:buFont typeface="Symbol" pitchFamily="18" charset="2"/>
              <a:buChar char="»"/>
            </a:pPr>
            <a:r>
              <a:rPr lang="en-US" sz="1800" b="1"/>
              <a:t> For example, if a researcher wants to study the relationship of child abuse and repeat episodes of depression in adulthood, the sample would be composed of children known to have already suffered abuse.</a:t>
            </a:r>
            <a:endParaRPr lang="en-US" sz="2000" b="1"/>
          </a:p>
          <a:p>
            <a:pPr>
              <a:lnSpc>
                <a:spcPct val="80000"/>
              </a:lnSpc>
              <a:spcBef>
                <a:spcPct val="0"/>
              </a:spcBef>
              <a:buFont typeface="Symbol" pitchFamily="18" charset="2"/>
              <a:buChar char="»"/>
            </a:pPr>
            <a:r>
              <a:rPr lang="en-US" sz="900" b="1"/>
              <a:t>(Comer, 2010, pp. 28 &amp; 42)</a:t>
            </a:r>
            <a:endParaRPr lang="en-US" sz="2000" b="1"/>
          </a:p>
          <a:p>
            <a:pPr>
              <a:lnSpc>
                <a:spcPct val="80000"/>
              </a:lnSpc>
            </a:pPr>
            <a:endParaRPr 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Collect and analyze data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400" b="1"/>
              <a:t>Collect data – compiling information on variables as they are manipulated and observed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24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400" b="1"/>
              <a:t>Analyze data – organize information collected, usually using statistical formulae; used to prove or disprove theory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24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400" b="1"/>
              <a:t>Data collected must be trustworthy, confirmable, transferable, and credible.  Researcher should make every effort to ensure other researchers would end up with the same results, given identical data.</a:t>
            </a:r>
            <a:endParaRPr lang="en-US" sz="3600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900" b="1"/>
              <a:t>(Macnee &amp; McCabe, 2008, pp. 170-173)</a:t>
            </a:r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Develop conclusions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400" b="1"/>
              <a:t>Conclusions “are the evidence for evidence-based” practice. </a:t>
            </a:r>
            <a:r>
              <a:rPr lang="en-US" sz="900" b="1"/>
              <a:t>(Macnee &amp; McCabe, 2008, p. 23)</a:t>
            </a:r>
            <a:r>
              <a:rPr lang="en-US" sz="2400" b="1"/>
              <a:t>  Therefore, the researcher must clearly identify limitations and uncertainties.</a:t>
            </a:r>
            <a:endParaRPr lang="en-US" sz="2000" b="1"/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20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800" b="1"/>
              <a:t>What were your results?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8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800" b="1"/>
              <a:t>Do your results relate to the problem?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8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800" b="1"/>
              <a:t>Do your results disprove or confirm your theory?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8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800" b="1"/>
              <a:t>How can your results be adapted to benefit the population?</a:t>
            </a:r>
            <a:endParaRPr lang="en-US" sz="1600" b="1"/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6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900" b="1"/>
              <a:t>(Macnee &amp; McCabe, 2008, pp. 190-191)</a:t>
            </a: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Disseminate findings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Getting your results to those who need to know:</a:t>
            </a:r>
          </a:p>
          <a:p>
            <a:r>
              <a:rPr lang="en-US" b="1"/>
              <a:t>report to funding agency</a:t>
            </a:r>
          </a:p>
          <a:p>
            <a:r>
              <a:rPr lang="en-US" b="1"/>
              <a:t>presented at conference/convention</a:t>
            </a:r>
          </a:p>
          <a:p>
            <a:r>
              <a:rPr lang="en-US" b="1"/>
              <a:t>published in journal</a:t>
            </a:r>
          </a:p>
          <a:p>
            <a:r>
              <a:rPr lang="en-US" b="1"/>
              <a:t>published as free-standing text</a:t>
            </a:r>
            <a:endParaRPr lang="en-US" sz="2400" b="1"/>
          </a:p>
          <a:p>
            <a:endParaRPr lang="en-US" sz="2400" b="1"/>
          </a:p>
          <a:p>
            <a:r>
              <a:rPr lang="en-US" sz="1000" b="1"/>
              <a:t>(Macnee &amp; McCabe, 2008, pp. 261-263)</a:t>
            </a:r>
          </a:p>
          <a:p>
            <a:endParaRPr 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Descriptive design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Function is to accurately portray some phenomenon (Macnee &amp; McCabe, 2008, p.213).</a:t>
            </a:r>
          </a:p>
          <a:p>
            <a:pPr>
              <a:lnSpc>
                <a:spcPct val="90000"/>
              </a:lnSpc>
            </a:pPr>
            <a:r>
              <a:rPr lang="en-US" sz="2400"/>
              <a:t>Used to answer research questions that seek to describe (Macnee &amp; McCabe, 2008, p.213).</a:t>
            </a:r>
          </a:p>
          <a:p>
            <a:pPr>
              <a:lnSpc>
                <a:spcPct val="90000"/>
              </a:lnSpc>
            </a:pPr>
            <a:r>
              <a:rPr lang="en-US" sz="2400"/>
              <a:t>May impose various levels of control through sampling strategies such as purposive or random sampling (Macnee &amp; McCabe, 2008, p.214).</a:t>
            </a:r>
          </a:p>
          <a:p>
            <a:pPr>
              <a:lnSpc>
                <a:spcPct val="90000"/>
              </a:lnSpc>
            </a:pPr>
            <a:r>
              <a:rPr lang="en-US" sz="2400"/>
              <a:t>Examples include: retrospective, prospective, cross sectional, and longitudinal (Macnee &amp; McCabe, 2008, p.214).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Correlational</a:t>
            </a:r>
            <a:r>
              <a:rPr lang="en-US" dirty="0"/>
              <a:t> </a:t>
            </a:r>
            <a:r>
              <a:rPr lang="en-US" dirty="0" err="1"/>
              <a:t>stuides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Used to answer research questions that seek to link or connect (Macnee &amp; McCabe, 2008, p.213).</a:t>
            </a:r>
          </a:p>
          <a:p>
            <a:r>
              <a:rPr lang="en-US" sz="2400"/>
              <a:t>Use descriptive design to describe interrelationships among variables as accurately as possible (Macnee &amp; McCabe, 2008, p.213).</a:t>
            </a:r>
          </a:p>
          <a:p>
            <a:r>
              <a:rPr lang="en-US" sz="2400"/>
              <a:t>Also may be retrospective, prospective, cross sectional, or longitudinal (Macnee &amp; McCabe, 2008, p.213).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Quasi-experimental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May lack either a control group or random assignment (Macnee &amp; McCabe, 2008, p.215)</a:t>
            </a:r>
          </a:p>
          <a:p>
            <a:r>
              <a:rPr lang="en-US" sz="2400"/>
              <a:t>May involve a series of observations, followed by an intervention, and then another series of interventions (Macnee &amp; McCabe, 2008, p.215).</a:t>
            </a:r>
          </a:p>
          <a:p>
            <a:r>
              <a:rPr lang="en-US" sz="2400"/>
              <a:t>Threats to internal validity in this type of design include instrumentation and testing as well as selection bias and mortality (Macnee &amp; McCabe, 2008, p.215).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Experimental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Includes manipulation of an independent variable, random assignment, and a control group (Macnee &amp; McCabe, 2008, p.215).</a:t>
            </a:r>
          </a:p>
          <a:p>
            <a:r>
              <a:rPr lang="en-US"/>
              <a:t>Examples: longitudinal and multifactorial (Macnee &amp; McCabe, 2008, p.215).</a:t>
            </a:r>
          </a:p>
          <a:p>
            <a:r>
              <a:rPr lang="en-US"/>
              <a:t>Are never retrospective (Macnee &amp; McCabe, 2008, p.215).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Burns, N., &amp; Grove, S. (2009). </a:t>
            </a:r>
            <a:r>
              <a:rPr lang="en-US" sz="2400" i="1"/>
              <a:t>The practice 		</a:t>
            </a:r>
            <a:r>
              <a:rPr lang="en-US" sz="2400"/>
              <a:t>o</a:t>
            </a:r>
            <a:r>
              <a:rPr lang="en-US" sz="2400" i="1"/>
              <a:t>f nursing research: Appraisals, synthesis, 	and</a:t>
            </a:r>
            <a:r>
              <a:rPr lang="en-US" sz="2400"/>
              <a:t> </a:t>
            </a:r>
            <a:r>
              <a:rPr lang="en-US" sz="2400" i="1"/>
              <a:t>generation</a:t>
            </a:r>
            <a:r>
              <a:rPr lang="en-US" sz="2400"/>
              <a:t> </a:t>
            </a:r>
            <a:r>
              <a:rPr lang="en-US" sz="2400" i="1"/>
              <a:t>of</a:t>
            </a:r>
            <a:r>
              <a:rPr lang="en-US" sz="2400"/>
              <a:t> </a:t>
            </a:r>
            <a:r>
              <a:rPr lang="en-US" sz="2400" i="1"/>
              <a:t>evidence</a:t>
            </a:r>
            <a:r>
              <a:rPr lang="en-US" sz="2400"/>
              <a:t> (6</a:t>
            </a:r>
            <a:r>
              <a:rPr lang="en-US" sz="2400" baseline="30000"/>
              <a:t>th</a:t>
            </a:r>
            <a:r>
              <a:rPr lang="en-US" sz="2400"/>
              <a:t> Ed.). St. 	Louis, 	MO: Saunders Elsevier.</a:t>
            </a:r>
          </a:p>
          <a:p>
            <a:pPr>
              <a:lnSpc>
                <a:spcPct val="90000"/>
              </a:lnSpc>
            </a:pPr>
            <a:r>
              <a:rPr lang="en-US" sz="2400"/>
              <a:t>Comer, R.J. (2010). </a:t>
            </a:r>
            <a:r>
              <a:rPr lang="en-US" sz="2400" i="1"/>
              <a:t>Abnormal psychology</a:t>
            </a:r>
            <a:r>
              <a:rPr lang="en-US" sz="2400"/>
              <a:t> (7th 	ed.).  New York, NY:  Worth Publishers</a:t>
            </a:r>
            <a:r>
              <a:rPr lang="en-US" sz="2400" b="1"/>
              <a:t>.</a:t>
            </a:r>
          </a:p>
          <a:p>
            <a:pPr>
              <a:lnSpc>
                <a:spcPct val="90000"/>
              </a:lnSpc>
            </a:pPr>
            <a:r>
              <a:rPr lang="en-US" sz="2400"/>
              <a:t>Macnee, C.L., &amp; McCabe, S. (2008). 	</a:t>
            </a:r>
            <a:r>
              <a:rPr lang="en-US" sz="2400" i="1"/>
              <a:t>Understanding	 nursing research:  Reading and using research 	in evidence-based practice.</a:t>
            </a:r>
            <a:r>
              <a:rPr lang="en-US" sz="2400"/>
              <a:t> (2nd ed.).  	Philadephia, PA:  Wolters Kluwer Health.</a:t>
            </a: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 sz="2400" b="1"/>
          </a:p>
          <a:p>
            <a:pPr>
              <a:lnSpc>
                <a:spcPct val="90000"/>
              </a:lnSpc>
            </a:pPr>
            <a:endParaRPr lang="en-US" sz="2400" b="1"/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dirty="0" smtClean="0"/>
              <a:t>Rigor in research requires: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Attention to details</a:t>
            </a:r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Awareness of need for accuracy</a:t>
            </a:r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Researcher(s) awareness of strengths and weaknesses</a:t>
            </a:r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Logistic and deductive reasoning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QUANTITATIVE RESEARCH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500"/>
              <a:t>Process involving this type of research involves conceptualizing a research project, planning and implementing project along with communications of findings (Burns &amp; Grove, 2009)</a:t>
            </a:r>
          </a:p>
          <a:p>
            <a:pPr>
              <a:lnSpc>
                <a:spcPct val="90000"/>
              </a:lnSpc>
            </a:pPr>
            <a:r>
              <a:rPr lang="en-US" sz="1500"/>
              <a:t>Quantitative Research includes :</a:t>
            </a:r>
          </a:p>
          <a:p>
            <a:pPr>
              <a:lnSpc>
                <a:spcPct val="90000"/>
              </a:lnSpc>
            </a:pPr>
            <a:r>
              <a:rPr lang="en-US" sz="1500"/>
              <a:t>Goals to identify and describe variables</a:t>
            </a:r>
          </a:p>
          <a:p>
            <a:pPr>
              <a:lnSpc>
                <a:spcPct val="90000"/>
              </a:lnSpc>
            </a:pPr>
            <a:r>
              <a:rPr lang="en-US" sz="1500"/>
              <a:t>Examining relationships among variables</a:t>
            </a:r>
          </a:p>
          <a:p>
            <a:pPr>
              <a:lnSpc>
                <a:spcPct val="90000"/>
              </a:lnSpc>
            </a:pPr>
            <a:r>
              <a:rPr lang="en-US" sz="1500"/>
              <a:t>Determining effectiveness of intervention in clinical problems</a:t>
            </a:r>
          </a:p>
          <a:p>
            <a:pPr>
              <a:lnSpc>
                <a:spcPct val="150000"/>
              </a:lnSpc>
            </a:pPr>
            <a:r>
              <a:rPr lang="en-US" sz="1500"/>
              <a:t>Quantitative Research is important with nursing interventions because of showing the effectiveness with interventions and achieving the desired outcomes in a natural setting (Burns &amp; Grove, 2009).</a:t>
            </a:r>
          </a:p>
          <a:p>
            <a:pPr>
              <a:lnSpc>
                <a:spcPct val="150000"/>
              </a:lnSpc>
            </a:pPr>
            <a:r>
              <a:rPr lang="en-US" sz="1500"/>
              <a:t>Concepts that are relevant to Quantitative Research are rigor, control, dependent variables and independent variables.</a:t>
            </a:r>
          </a:p>
          <a:p>
            <a:pPr>
              <a:lnSpc>
                <a:spcPct val="80000"/>
              </a:lnSpc>
            </a:pPr>
            <a:endParaRPr lang="en-US" sz="1600"/>
          </a:p>
          <a:p>
            <a:pPr>
              <a:lnSpc>
                <a:spcPct val="80000"/>
              </a:lnSpc>
            </a:pPr>
            <a:endParaRPr lang="en-US" sz="1600"/>
          </a:p>
          <a:p>
            <a:pPr>
              <a:lnSpc>
                <a:spcPct val="80000"/>
              </a:lnSpc>
            </a:pPr>
            <a:endParaRPr lang="en-US" sz="1600"/>
          </a:p>
          <a:p>
            <a:pPr>
              <a:lnSpc>
                <a:spcPct val="80000"/>
              </a:lnSpc>
            </a:pPr>
            <a:endParaRPr 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Formulate </a:t>
            </a:r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endParaRPr lang="en-US" sz="3200" b="1" dirty="0" smtClean="0"/>
          </a:p>
          <a:p>
            <a:pPr>
              <a:lnSpc>
                <a:spcPct val="80000"/>
              </a:lnSpc>
            </a:pPr>
            <a:r>
              <a:rPr lang="en-US" sz="2000" b="1" dirty="0" smtClean="0"/>
              <a:t>What </a:t>
            </a:r>
            <a:r>
              <a:rPr lang="en-US" sz="2000" b="1" dirty="0" smtClean="0"/>
              <a:t>do you want to know, or be able to explain?</a:t>
            </a:r>
          </a:p>
          <a:p>
            <a:pPr>
              <a:lnSpc>
                <a:spcPct val="80000"/>
              </a:lnSpc>
            </a:pPr>
            <a:endParaRPr lang="en-US" sz="2000" b="1" dirty="0" smtClean="0"/>
          </a:p>
          <a:p>
            <a:pPr>
              <a:lnSpc>
                <a:spcPct val="80000"/>
              </a:lnSpc>
            </a:pPr>
            <a:r>
              <a:rPr lang="en-US" sz="2000" b="1" dirty="0" smtClean="0"/>
              <a:t>Specific data, or variables, to be studied: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		-</a:t>
            </a:r>
            <a:r>
              <a:rPr lang="en-US" sz="2000" b="1" dirty="0" smtClean="0"/>
              <a:t>must be measurable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		-</a:t>
            </a:r>
            <a:r>
              <a:rPr lang="en-US" sz="2000" b="1" dirty="0" smtClean="0"/>
              <a:t>must be </a:t>
            </a:r>
            <a:r>
              <a:rPr lang="en-US" sz="2000" b="1" dirty="0" err="1" smtClean="0"/>
              <a:t>generalizable</a:t>
            </a:r>
            <a:endParaRPr lang="en-US" sz="2000" b="1" dirty="0" smtClean="0"/>
          </a:p>
          <a:p>
            <a:pPr>
              <a:lnSpc>
                <a:spcPct val="80000"/>
              </a:lnSpc>
            </a:pPr>
            <a:endParaRPr lang="en-US" sz="2000" b="1" dirty="0" smtClean="0"/>
          </a:p>
          <a:p>
            <a:pPr>
              <a:lnSpc>
                <a:spcPct val="80000"/>
              </a:lnSpc>
            </a:pPr>
            <a:r>
              <a:rPr lang="en-US" sz="2000" b="1" dirty="0" smtClean="0"/>
              <a:t>Statement of how this study will further existing knowledge of the subject.  </a:t>
            </a:r>
          </a:p>
          <a:p>
            <a:pPr>
              <a:lnSpc>
                <a:spcPct val="80000"/>
              </a:lnSpc>
            </a:pPr>
            <a:endParaRPr lang="en-US" sz="2000" b="1" dirty="0" smtClean="0"/>
          </a:p>
          <a:p>
            <a:pPr>
              <a:lnSpc>
                <a:spcPct val="80000"/>
              </a:lnSpc>
              <a:buNone/>
            </a:pPr>
            <a:endParaRPr lang="en-US" sz="2000" b="1" dirty="0" smtClean="0"/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(</a:t>
            </a:r>
            <a:r>
              <a:rPr lang="en-US" sz="2000" b="1" dirty="0" err="1" smtClean="0"/>
              <a:t>Macnee</a:t>
            </a:r>
            <a:r>
              <a:rPr lang="en-US" sz="2000" b="1" dirty="0" smtClean="0"/>
              <a:t> &amp; McCabe, 2008, pp. 227-229)</a:t>
            </a: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RIGOR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Critical examination of reasoning and sharp attention to precision of details are recognized characteristics in a researcher with this type of research (Burns &amp; Grove, 2009).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Striving for excellence that involves discipline and conscience awareness to detail and accuracy is one way to describe rigor (Burns &amp; Grove, 2009).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The importance of rigor with Quantitative Research  is how the researcher is constantly striving for improvement  with measurements, recognizing errors and weaknesses, sampling, statistical analysis and generalization (Burns &amp; Grove, 2009).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Logistic reasoning along with deductive reasoning are two elements used with Quantitative Research (Burns &amp; Grove, 2009).</a:t>
            </a:r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The researcher can use control to decrease the possibility of error with increasing the probability that the finds are more accurate (Burns &amp; Grove, 2009).</a:t>
            </a:r>
          </a:p>
          <a:p>
            <a:pPr>
              <a:lnSpc>
                <a:spcPct val="90000"/>
              </a:lnSpc>
            </a:pPr>
            <a:r>
              <a:rPr lang="en-US" sz="2000"/>
              <a:t>Control  can be described as rules that are imposed by a researcher (Burns &amp; Grove, 2009).</a:t>
            </a:r>
          </a:p>
          <a:p>
            <a:pPr>
              <a:lnSpc>
                <a:spcPct val="90000"/>
              </a:lnSpc>
            </a:pPr>
            <a:r>
              <a:rPr lang="en-US" sz="2000"/>
              <a:t>A design is best described as the rules that are used to control the research (Burns &amp; Grove, 2009).</a:t>
            </a:r>
          </a:p>
          <a:p>
            <a:pPr>
              <a:lnSpc>
                <a:spcPct val="90000"/>
              </a:lnSpc>
            </a:pPr>
            <a:r>
              <a:rPr lang="en-US" sz="2000"/>
              <a:t>Control in Quantitative Research include selection of subjects, research setting, development and implementation of treatment or intervention, measurement of variables and knowledge of the study with subjects involved (Burns &amp; Grove, 2009).</a:t>
            </a:r>
          </a:p>
          <a:p>
            <a:pPr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DEPENDENT AND INDEPENDENT VARIABLES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700"/>
              <a:t>The results, behavior or a response with research are known as dependent variables. These are normally predicted or measured with research (Burns &amp; Grove, 2009).</a:t>
            </a:r>
          </a:p>
          <a:p>
            <a:pPr>
              <a:lnSpc>
                <a:spcPct val="90000"/>
              </a:lnSpc>
            </a:pPr>
            <a:r>
              <a:rPr lang="en-US" sz="1700"/>
              <a:t>Dependent variables are also known as an effect.</a:t>
            </a:r>
          </a:p>
          <a:p>
            <a:pPr>
              <a:lnSpc>
                <a:spcPct val="90000"/>
              </a:lnSpc>
            </a:pPr>
            <a:r>
              <a:rPr lang="en-US" sz="1700"/>
              <a:t>Independent variables can change the dependent variables by an activity or stimulus. These can also be known as an intervention, treatment or experimental variable (Burns &amp; Grove, 2009).</a:t>
            </a:r>
          </a:p>
          <a:p>
            <a:pPr>
              <a:lnSpc>
                <a:spcPct val="90000"/>
              </a:lnSpc>
            </a:pPr>
            <a:endParaRPr lang="en-US" sz="1700"/>
          </a:p>
          <a:p>
            <a:pPr>
              <a:lnSpc>
                <a:spcPct val="90000"/>
              </a:lnSpc>
            </a:pPr>
            <a:r>
              <a:rPr lang="en-US" sz="1700"/>
              <a:t>An example of dependent and independent variables involving vomiting in post operative patients would be:</a:t>
            </a:r>
          </a:p>
          <a:p>
            <a:pPr>
              <a:lnSpc>
                <a:spcPct val="90000"/>
              </a:lnSpc>
            </a:pPr>
            <a:r>
              <a:rPr lang="en-US" sz="1700"/>
              <a:t> Dependent variable would be the vomiting.</a:t>
            </a:r>
          </a:p>
          <a:p>
            <a:pPr>
              <a:lnSpc>
                <a:spcPct val="90000"/>
              </a:lnSpc>
            </a:pPr>
            <a:r>
              <a:rPr lang="en-US" sz="1700"/>
              <a:t> Independent variable would be the nursing intervention that would evaluate vomiting.</a:t>
            </a:r>
          </a:p>
          <a:p>
            <a:pPr>
              <a:lnSpc>
                <a:spcPct val="90000"/>
              </a:lnSpc>
            </a:pPr>
            <a:endParaRPr lang="en-US" sz="1700"/>
          </a:p>
          <a:p>
            <a:pPr>
              <a:lnSpc>
                <a:spcPct val="80000"/>
              </a:lnSpc>
            </a:pPr>
            <a:endParaRPr 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Formulate problem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dirty="0"/>
              <a:t>What do you want to know, or be able to explain?</a:t>
            </a:r>
            <a:endParaRPr lang="en-US" sz="1700" b="1" dirty="0"/>
          </a:p>
          <a:p>
            <a:pPr>
              <a:lnSpc>
                <a:spcPct val="80000"/>
              </a:lnSpc>
            </a:pPr>
            <a:endParaRPr lang="en-US" sz="1700" b="1" dirty="0"/>
          </a:p>
          <a:p>
            <a:pPr>
              <a:lnSpc>
                <a:spcPct val="80000"/>
              </a:lnSpc>
            </a:pPr>
            <a:endParaRPr lang="en-US" sz="1700" b="1" dirty="0"/>
          </a:p>
          <a:p>
            <a:pPr>
              <a:lnSpc>
                <a:spcPct val="80000"/>
              </a:lnSpc>
            </a:pPr>
            <a:r>
              <a:rPr lang="en-US" sz="2000" b="1" dirty="0"/>
              <a:t>Specific data, or variables, to be studied:</a:t>
            </a:r>
          </a:p>
          <a:p>
            <a:pPr>
              <a:lnSpc>
                <a:spcPct val="80000"/>
              </a:lnSpc>
            </a:pPr>
            <a:r>
              <a:rPr lang="en-US" sz="2000" b="1" dirty="0"/>
              <a:t>-must be measurable</a:t>
            </a:r>
          </a:p>
          <a:p>
            <a:pPr>
              <a:lnSpc>
                <a:spcPct val="80000"/>
              </a:lnSpc>
            </a:pPr>
            <a:r>
              <a:rPr lang="en-US" sz="2000" b="1" dirty="0"/>
              <a:t>-must be </a:t>
            </a:r>
            <a:r>
              <a:rPr lang="en-US" sz="2000" b="1" dirty="0" err="1"/>
              <a:t>generalizable</a:t>
            </a:r>
            <a:endParaRPr lang="en-US" sz="1900" b="1" dirty="0"/>
          </a:p>
          <a:p>
            <a:pPr>
              <a:lnSpc>
                <a:spcPct val="80000"/>
              </a:lnSpc>
            </a:pPr>
            <a:endParaRPr lang="en-US" sz="1900" b="1" dirty="0"/>
          </a:p>
          <a:p>
            <a:pPr>
              <a:lnSpc>
                <a:spcPct val="80000"/>
              </a:lnSpc>
            </a:pPr>
            <a:r>
              <a:rPr lang="en-US" sz="1900" b="1" dirty="0"/>
              <a:t>Statement of how this study will further existing knowledge of the subject.  Because it is </a:t>
            </a:r>
            <a:r>
              <a:rPr lang="en-US" sz="1900" b="1" dirty="0" err="1"/>
              <a:t>generalizable</a:t>
            </a:r>
            <a:r>
              <a:rPr lang="en-US" sz="1900" b="1" dirty="0"/>
              <a:t>, or applicable to a larger number of subjects, it should ultimately be useful for improving existing processes.</a:t>
            </a:r>
            <a:endParaRPr lang="en-US" sz="1700" b="1" dirty="0"/>
          </a:p>
          <a:p>
            <a:pPr>
              <a:lnSpc>
                <a:spcPct val="80000"/>
              </a:lnSpc>
            </a:pPr>
            <a:endParaRPr lang="en-US" sz="1700" b="1" dirty="0"/>
          </a:p>
          <a:p>
            <a:pPr>
              <a:lnSpc>
                <a:spcPct val="80000"/>
              </a:lnSpc>
            </a:pPr>
            <a:r>
              <a:rPr lang="en-US" sz="900" b="1" dirty="0"/>
              <a:t>(</a:t>
            </a:r>
            <a:r>
              <a:rPr lang="en-US" sz="900" b="1" dirty="0" err="1"/>
              <a:t>Macnee</a:t>
            </a:r>
            <a:r>
              <a:rPr lang="en-US" sz="900" b="1" dirty="0"/>
              <a:t> &amp; McCabe, 2008, pp. 227-229)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 literature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b="1"/>
              <a:t>Your research should be based on a problem that has not been studied from your perspective.  </a:t>
            </a:r>
          </a:p>
          <a:p>
            <a:pPr>
              <a:lnSpc>
                <a:spcPct val="80000"/>
              </a:lnSpc>
            </a:pPr>
            <a:endParaRPr lang="en-US" sz="1800" b="1"/>
          </a:p>
          <a:p>
            <a:pPr>
              <a:lnSpc>
                <a:spcPct val="80000"/>
              </a:lnSpc>
            </a:pPr>
            <a:r>
              <a:rPr lang="en-US" sz="1800" b="1"/>
              <a:t>Purpose:</a:t>
            </a:r>
          </a:p>
          <a:p>
            <a:pPr>
              <a:lnSpc>
                <a:spcPct val="80000"/>
              </a:lnSpc>
            </a:pPr>
            <a:r>
              <a:rPr lang="en-US" sz="1800" b="1"/>
              <a:t>discerning whether your problem has already been researched</a:t>
            </a:r>
          </a:p>
          <a:p>
            <a:pPr>
              <a:lnSpc>
                <a:spcPct val="80000"/>
              </a:lnSpc>
            </a:pPr>
            <a:r>
              <a:rPr lang="en-US" sz="1800" b="1"/>
              <a:t>locating a knowledge gap, or a specific area related to your problem, that has not been researched</a:t>
            </a:r>
          </a:p>
          <a:p>
            <a:pPr>
              <a:lnSpc>
                <a:spcPct val="80000"/>
              </a:lnSpc>
            </a:pPr>
            <a:r>
              <a:rPr lang="en-US" sz="1800" b="1"/>
              <a:t>identifying potential areas that may benefit from the results of your study</a:t>
            </a:r>
          </a:p>
          <a:p>
            <a:pPr>
              <a:lnSpc>
                <a:spcPct val="80000"/>
              </a:lnSpc>
            </a:pPr>
            <a:endParaRPr lang="en-US" sz="1800" b="1"/>
          </a:p>
          <a:p>
            <a:pPr>
              <a:lnSpc>
                <a:spcPct val="80000"/>
              </a:lnSpc>
            </a:pPr>
            <a:r>
              <a:rPr lang="en-US" sz="1800" b="1"/>
              <a:t>Allows researcher to compose a theory explaining how ideas are related to each other</a:t>
            </a:r>
          </a:p>
          <a:p>
            <a:pPr>
              <a:lnSpc>
                <a:spcPct val="80000"/>
              </a:lnSpc>
            </a:pPr>
            <a:r>
              <a:rPr lang="en-US" sz="800" b="1"/>
              <a:t>(Macnee &amp; McCabe, 2008, pp. 33)</a:t>
            </a:r>
            <a:endParaRPr lang="en-US" sz="1500"/>
          </a:p>
          <a:p>
            <a:pPr>
              <a:lnSpc>
                <a:spcPct val="80000"/>
              </a:lnSpc>
            </a:pPr>
            <a:endParaRPr lang="en-US" sz="1500"/>
          </a:p>
          <a:p>
            <a:pPr>
              <a:lnSpc>
                <a:spcPct val="80000"/>
              </a:lnSpc>
            </a:pPr>
            <a:endParaRPr 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Determine variables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50000"/>
              </a:spcAft>
            </a:pPr>
            <a:r>
              <a:rPr lang="en-US" sz="1800" b="1"/>
              <a:t>Variables are any characteristic of the subject of your research that can change.</a:t>
            </a:r>
          </a:p>
          <a:p>
            <a:pPr>
              <a:lnSpc>
                <a:spcPct val="150000"/>
              </a:lnSpc>
            </a:pPr>
            <a:r>
              <a:rPr lang="en-US" sz="2000" b="1"/>
              <a:t>Data will be gathered by:</a:t>
            </a:r>
          </a:p>
          <a:p>
            <a:pPr>
              <a:lnSpc>
                <a:spcPct val="80000"/>
              </a:lnSpc>
            </a:pPr>
            <a:r>
              <a:rPr lang="en-US" sz="2000" b="1"/>
              <a:t> manipulating variables</a:t>
            </a:r>
          </a:p>
          <a:p>
            <a:pPr>
              <a:lnSpc>
                <a:spcPct val="80000"/>
              </a:lnSpc>
            </a:pPr>
            <a:r>
              <a:rPr lang="en-US" sz="2000" b="1"/>
              <a:t>observing variables change</a:t>
            </a:r>
          </a:p>
          <a:p>
            <a:pPr>
              <a:lnSpc>
                <a:spcPct val="80000"/>
              </a:lnSpc>
              <a:spcAft>
                <a:spcPct val="75000"/>
              </a:spcAft>
            </a:pPr>
            <a:r>
              <a:rPr lang="en-US" sz="2000" b="1"/>
              <a:t>measuring variables reaction to change</a:t>
            </a:r>
            <a:endParaRPr lang="en-US" sz="1800" b="1"/>
          </a:p>
          <a:p>
            <a:pPr>
              <a:lnSpc>
                <a:spcPct val="80000"/>
              </a:lnSpc>
              <a:spcAft>
                <a:spcPct val="75000"/>
              </a:spcAft>
            </a:pPr>
            <a:r>
              <a:rPr lang="en-US" sz="1800" b="1"/>
              <a:t>Results show relationship between variables, based on circumstances. </a:t>
            </a:r>
            <a:r>
              <a:rPr lang="en-US" sz="800" b="1"/>
              <a:t>(Comer, 2010, p. 283)</a:t>
            </a:r>
          </a:p>
          <a:p>
            <a:pPr>
              <a:lnSpc>
                <a:spcPct val="80000"/>
              </a:lnSpc>
            </a:pPr>
            <a:r>
              <a:rPr lang="en-US" sz="1600" b="1"/>
              <a:t>Variables in quantitative research tend to be answers to closed-ended questions. (ex. age, time, weight, dollars, etc.)</a:t>
            </a:r>
            <a:endParaRPr lang="en-US" sz="1800" b="1"/>
          </a:p>
          <a:p>
            <a:pPr>
              <a:lnSpc>
                <a:spcPct val="80000"/>
              </a:lnSpc>
            </a:pPr>
            <a:r>
              <a:rPr lang="en-US" sz="800" b="1"/>
              <a:t>(Comer, 2010, p. 283)</a:t>
            </a:r>
          </a:p>
          <a:p>
            <a:pPr>
              <a:lnSpc>
                <a:spcPct val="80000"/>
              </a:lnSpc>
            </a:pPr>
            <a:endParaRPr 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Identify limitations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Limitations are questions that are not or cannot be answered by your research.  These may result in less generalizable results.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000" b="1"/>
              <a:t>Types of limitations: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000" b="1" u="sng"/>
              <a:t>Measures</a:t>
            </a:r>
            <a:r>
              <a:rPr lang="en-US" sz="2000" b="1"/>
              <a:t> - unreliable or subjective means were used to examine variables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20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000" b="1" u="sng"/>
              <a:t>Sample</a:t>
            </a:r>
            <a:r>
              <a:rPr lang="en-US" sz="2000" b="1"/>
              <a:t> - too much data was included, or not enough data was gathered for study to be representative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20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000" b="1" u="sng"/>
              <a:t>Design</a:t>
            </a:r>
            <a:r>
              <a:rPr lang="en-US" sz="2000" b="1"/>
              <a:t> - focus of study may have been too broad, or study did not examine correct variables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900" b="1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900" b="1"/>
              <a:t>(Macnee &amp; McCabe, 2008, pp. 56-57)</a:t>
            </a:r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1092</TotalTime>
  <Words>1409</Words>
  <Application>Microsoft Office PowerPoint</Application>
  <PresentationFormat>On-screen Show (4:3)</PresentationFormat>
  <Paragraphs>158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Capsules</vt:lpstr>
      <vt:lpstr>CONCEPTS RELATED TO QUANTITATIVE RESEARCH</vt:lpstr>
      <vt:lpstr>QUANTITATIVE RESEARCH</vt:lpstr>
      <vt:lpstr>RIGOR</vt:lpstr>
      <vt:lpstr>CONTROL</vt:lpstr>
      <vt:lpstr>DEPENDENT AND INDEPENDENT VARIABLES</vt:lpstr>
      <vt:lpstr>Formulate problem</vt:lpstr>
      <vt:lpstr>Review literature</vt:lpstr>
      <vt:lpstr>Determine variables</vt:lpstr>
      <vt:lpstr>Identify limitations</vt:lpstr>
      <vt:lpstr>Determine population and sample</vt:lpstr>
      <vt:lpstr>Collect and analyze data</vt:lpstr>
      <vt:lpstr>Develop conclusions</vt:lpstr>
      <vt:lpstr>Disseminate findings</vt:lpstr>
      <vt:lpstr>Descriptive design</vt:lpstr>
      <vt:lpstr>Correlational stuides</vt:lpstr>
      <vt:lpstr>Quasi-experimental</vt:lpstr>
      <vt:lpstr>Experimental</vt:lpstr>
      <vt:lpstr>References</vt:lpstr>
      <vt:lpstr>RIGOR</vt:lpstr>
      <vt:lpstr>Formulate Problem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CONCEPTS RELATED TO QUANTITATIVE RESEARCH</dc:title>
  <dc:creator>diane</dc:creator>
  <cp:lastModifiedBy> </cp:lastModifiedBy>
  <cp:revision>14</cp:revision>
  <dcterms:created xsi:type="dcterms:W3CDTF">2010-09-12T02:38:49Z</dcterms:created>
  <dcterms:modified xsi:type="dcterms:W3CDTF">2010-09-13T19:05:07Z</dcterms:modified>
</cp:coreProperties>
</file>