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2" r:id="rId4"/>
    <p:sldId id="263" r:id="rId5"/>
    <p:sldId id="258" r:id="rId6"/>
    <p:sldId id="259"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75" autoAdjust="0"/>
  </p:normalViewPr>
  <p:slideViewPr>
    <p:cSldViewPr>
      <p:cViewPr varScale="1">
        <p:scale>
          <a:sx n="72" d="100"/>
          <a:sy n="72" d="100"/>
        </p:scale>
        <p:origin x="-109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8107BC-CA71-4CCF-A6FD-6EA1024183FE}" type="datetimeFigureOut">
              <a:rPr lang="en-US" smtClean="0"/>
              <a:pPr/>
              <a:t>3/28/2011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4B29FE-92E4-4B71-94ED-C48214A08D4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can be caused by coronary artery spasm</a:t>
            </a:r>
            <a:r>
              <a:rPr lang="en-US" baseline="0" dirty="0" smtClean="0"/>
              <a:t> and the pain is secondary. </a:t>
            </a:r>
            <a:r>
              <a:rPr lang="en-US" dirty="0" smtClean="0"/>
              <a:t>May have no identifiable trigger, or may be brought on by:</a:t>
            </a:r>
          </a:p>
          <a:p>
            <a:pPr lvl="1"/>
            <a:r>
              <a:rPr lang="en-US" dirty="0" smtClean="0"/>
              <a:t>Hyperventilation</a:t>
            </a:r>
          </a:p>
          <a:p>
            <a:pPr lvl="1"/>
            <a:r>
              <a:rPr lang="en-US" dirty="0" smtClean="0"/>
              <a:t>exposure to cold</a:t>
            </a:r>
          </a:p>
          <a:p>
            <a:pPr lvl="1"/>
            <a:r>
              <a:rPr lang="en-US" dirty="0" smtClean="0"/>
              <a:t>extreme emotional stress.</a:t>
            </a:r>
          </a:p>
          <a:p>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symptoms</a:t>
            </a:r>
            <a:r>
              <a:rPr lang="en-US" baseline="0" dirty="0" smtClean="0"/>
              <a:t> tend to be located under the chest bone. Some of the descriptions associated with this are </a:t>
            </a:r>
            <a:r>
              <a:rPr lang="en-US" dirty="0" smtClean="0"/>
              <a:t>squeezing, constricting, tightness, pressure, or crushing, which is usually severe and may radiate to the neck, jaw, shoulder, or arm. It tends to last from 5 to 30 minutes, Can produce pain at any time, even during rest and sleep. May occur at the same time each day, usually between 12:00 midnight and 8:00 AM</a:t>
            </a:r>
            <a:r>
              <a:rPr lang="en-US" baseline="0" dirty="0" smtClean="0"/>
              <a:t> at times it c</a:t>
            </a:r>
            <a:r>
              <a:rPr lang="en-US" dirty="0" smtClean="0"/>
              <a:t>an cause fainting or loss of consciousness</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doing</a:t>
            </a:r>
            <a:r>
              <a:rPr lang="en-US" baseline="0" dirty="0" smtClean="0"/>
              <a:t> the interventions of </a:t>
            </a:r>
            <a:r>
              <a:rPr lang="en-US" baseline="0" dirty="0" err="1" smtClean="0"/>
              <a:t>Prinzmental</a:t>
            </a:r>
            <a:r>
              <a:rPr lang="en-US" baseline="0" dirty="0" smtClean="0"/>
              <a:t> Angina, we must document their pain as in documenting the following information, the location, duration, intensity on a grade scale of 1 to 10, precipitating factors, relief measures, and any symptoms that indicated changes. (OLD CARTS)</a:t>
            </a:r>
          </a:p>
          <a:p>
            <a:r>
              <a:rPr lang="en-US" baseline="0" dirty="0" smtClean="0"/>
              <a:t>Also, be able to assess vital signs with complaints to chest pain.</a:t>
            </a:r>
          </a:p>
          <a:p>
            <a:r>
              <a:rPr lang="en-US" baseline="0" dirty="0" smtClean="0"/>
              <a:t>When assessing heart and lung sounds note any changes and be able to make a quick decision if the patient would need medication.</a:t>
            </a:r>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main treatment goal for this is</a:t>
            </a:r>
            <a:r>
              <a:rPr lang="en-US" baseline="0" dirty="0" smtClean="0"/>
              <a:t> to r</a:t>
            </a:r>
            <a:r>
              <a:rPr lang="en-US" dirty="0" smtClean="0"/>
              <a:t>educe the incidence and severity of attacks. It can be treated</a:t>
            </a:r>
            <a:r>
              <a:rPr lang="en-US" baseline="0" dirty="0" smtClean="0"/>
              <a:t> by </a:t>
            </a:r>
            <a:r>
              <a:rPr lang="en-US" dirty="0" smtClean="0"/>
              <a:t>increasing cardiac oxygen supply</a:t>
            </a:r>
            <a:r>
              <a:rPr lang="en-US" baseline="0" dirty="0" smtClean="0"/>
              <a:t> and i</a:t>
            </a:r>
            <a:r>
              <a:rPr lang="en-US" dirty="0" smtClean="0"/>
              <a:t>n rare cases if the spasm is not stopped it can lead to a heart attack.</a:t>
            </a:r>
          </a:p>
          <a:p>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medicine</a:t>
            </a:r>
            <a:r>
              <a:rPr lang="en-US" sz="1200" b="0" i="0" kern="1200" baseline="0" dirty="0" smtClean="0">
                <a:solidFill>
                  <a:schemeClr val="tx1"/>
                </a:solidFill>
                <a:latin typeface="+mn-lt"/>
                <a:ea typeface="+mn-ea"/>
                <a:cs typeface="+mn-cs"/>
              </a:rPr>
              <a:t>s that are prescribed for </a:t>
            </a:r>
            <a:r>
              <a:rPr lang="en-US" sz="1200" b="0" i="0" kern="1200" baseline="0" dirty="0" err="1" smtClean="0">
                <a:solidFill>
                  <a:schemeClr val="tx1"/>
                </a:solidFill>
                <a:latin typeface="+mn-lt"/>
                <a:ea typeface="+mn-ea"/>
                <a:cs typeface="+mn-cs"/>
              </a:rPr>
              <a:t>Prinzmetal</a:t>
            </a:r>
            <a:r>
              <a:rPr lang="en-US" sz="1200" b="0" i="0" kern="1200" baseline="0" dirty="0" smtClean="0">
                <a:solidFill>
                  <a:schemeClr val="tx1"/>
                </a:solidFill>
                <a:latin typeface="+mn-lt"/>
                <a:ea typeface="+mn-ea"/>
                <a:cs typeface="+mn-cs"/>
              </a:rPr>
              <a:t> Angina are able to </a:t>
            </a:r>
            <a:r>
              <a:rPr lang="en-US" sz="1200" b="0" i="0" kern="1200" dirty="0" smtClean="0">
                <a:solidFill>
                  <a:schemeClr val="tx1"/>
                </a:solidFill>
                <a:latin typeface="+mn-lt"/>
                <a:ea typeface="+mn-ea"/>
                <a:cs typeface="+mn-cs"/>
              </a:rPr>
              <a:t>widen or open the blood vessels and improve blood and oxygen flow to the heart muscle. Calcium channel blockers are generally prescribed first. Also both do not alter the underlying pathology. </a:t>
            </a:r>
            <a:endParaRPr lang="en-US" dirty="0"/>
          </a:p>
        </p:txBody>
      </p:sp>
      <p:sp>
        <p:nvSpPr>
          <p:cNvPr id="4" name="Slide Number Placeholder 3"/>
          <p:cNvSpPr>
            <a:spLocks noGrp="1"/>
          </p:cNvSpPr>
          <p:nvPr>
            <p:ph type="sldNum" sz="quarter" idx="10"/>
          </p:nvPr>
        </p:nvSpPr>
        <p:spPr/>
        <p:txBody>
          <a:bodyPr/>
          <a:lstStyle/>
          <a:p>
            <a:fld id="{FA4B29FE-92E4-4B71-94ED-C48214A08D4F}"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C01CE744-BA61-45CB-A80E-3B60157C247A}" type="datetimeFigureOut">
              <a:rPr lang="en-US" smtClean="0"/>
              <a:pPr/>
              <a:t>3/28/2011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86E8C82-C121-4A06-9D16-1F6F2779A6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1CE744-BA61-45CB-A80E-3B60157C247A}" type="datetimeFigureOut">
              <a:rPr lang="en-US" smtClean="0"/>
              <a:pPr/>
              <a:t>3/28/2011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E8C82-C121-4A06-9D16-1F6F2779A6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1CE744-BA61-45CB-A80E-3B60157C247A}" type="datetimeFigureOut">
              <a:rPr lang="en-US" smtClean="0"/>
              <a:pPr/>
              <a:t>3/28/2011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E8C82-C121-4A06-9D16-1F6F2779A6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C01CE744-BA61-45CB-A80E-3B60157C247A}" type="datetimeFigureOut">
              <a:rPr lang="en-US" smtClean="0"/>
              <a:pPr/>
              <a:t>3/28/2011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D86E8C82-C121-4A06-9D16-1F6F2779A6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C01CE744-BA61-45CB-A80E-3B60157C247A}" type="datetimeFigureOut">
              <a:rPr lang="en-US" smtClean="0"/>
              <a:pPr/>
              <a:t>3/28/2011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D86E8C82-C121-4A06-9D16-1F6F2779A620}"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C01CE744-BA61-45CB-A80E-3B60157C247A}" type="datetimeFigureOut">
              <a:rPr lang="en-US" smtClean="0"/>
              <a:pPr/>
              <a:t>3/28/2011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D86E8C82-C121-4A06-9D16-1F6F2779A6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C01CE744-BA61-45CB-A80E-3B60157C247A}" type="datetimeFigureOut">
              <a:rPr lang="en-US" smtClean="0"/>
              <a:pPr/>
              <a:t>3/28/2011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D86E8C82-C121-4A06-9D16-1F6F2779A62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1CE744-BA61-45CB-A80E-3B60157C247A}" type="datetimeFigureOut">
              <a:rPr lang="en-US" smtClean="0"/>
              <a:pPr/>
              <a:t>3/28/2011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6E8C82-C121-4A06-9D16-1F6F2779A6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C01CE744-BA61-45CB-A80E-3B60157C247A}" type="datetimeFigureOut">
              <a:rPr lang="en-US" smtClean="0"/>
              <a:pPr/>
              <a:t>3/28/2011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D86E8C82-C121-4A06-9D16-1F6F2779A6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C01CE744-BA61-45CB-A80E-3B60157C247A}" type="datetimeFigureOut">
              <a:rPr lang="en-US" smtClean="0"/>
              <a:pPr/>
              <a:t>3/28/2011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D86E8C82-C121-4A06-9D16-1F6F2779A62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C01CE744-BA61-45CB-A80E-3B60157C247A}" type="datetimeFigureOut">
              <a:rPr lang="en-US" smtClean="0"/>
              <a:pPr/>
              <a:t>3/28/2011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D86E8C82-C121-4A06-9D16-1F6F2779A62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01CE744-BA61-45CB-A80E-3B60157C247A}" type="datetimeFigureOut">
              <a:rPr lang="en-US" smtClean="0"/>
              <a:pPr/>
              <a:t>3/28/2011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86E8C82-C121-4A06-9D16-1F6F2779A62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youtube.com/watch?v=BGuhQuPS82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Prinzmetal</a:t>
            </a:r>
            <a:r>
              <a:rPr lang="en-US" dirty="0" smtClean="0"/>
              <a:t> Angina</a:t>
            </a:r>
            <a:br>
              <a:rPr lang="en-US" dirty="0" smtClean="0"/>
            </a:br>
            <a:r>
              <a:rPr lang="en-US" dirty="0" smtClean="0"/>
              <a:t>(Variant Angina)</a:t>
            </a:r>
            <a:endParaRPr lang="en-US" dirty="0"/>
          </a:p>
        </p:txBody>
      </p:sp>
      <p:sp>
        <p:nvSpPr>
          <p:cNvPr id="3" name="Subtitle 2"/>
          <p:cNvSpPr>
            <a:spLocks noGrp="1"/>
          </p:cNvSpPr>
          <p:nvPr>
            <p:ph type="subTitle" idx="1"/>
          </p:nvPr>
        </p:nvSpPr>
        <p:spPr/>
        <p:txBody>
          <a:bodyPr/>
          <a:lstStyle/>
          <a:p>
            <a:r>
              <a:rPr lang="en-US" dirty="0" smtClean="0"/>
              <a:t>Lisa </a:t>
            </a:r>
            <a:r>
              <a:rPr lang="en-US" dirty="0" err="1" smtClean="0"/>
              <a:t>Fresso</a:t>
            </a:r>
            <a:r>
              <a:rPr lang="en-US" dirty="0" smtClean="0"/>
              <a:t>, Emily Stahl, Ashley </a:t>
            </a:r>
            <a:r>
              <a:rPr lang="en-US" dirty="0" err="1" smtClean="0"/>
              <a:t>Winnett</a:t>
            </a:r>
            <a:r>
              <a:rPr lang="en-US" dirty="0" smtClean="0"/>
              <a:t>, Gentry Scott, Anna Barrera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sz="half" idx="1"/>
          </p:nvPr>
        </p:nvSpPr>
        <p:spPr/>
        <p:txBody>
          <a:bodyPr>
            <a:normAutofit/>
          </a:bodyPr>
          <a:lstStyle/>
          <a:p>
            <a:r>
              <a:rPr lang="en-US" dirty="0" smtClean="0"/>
              <a:t>Cause</a:t>
            </a:r>
          </a:p>
          <a:p>
            <a:endParaRPr lang="en-US" dirty="0" smtClean="0"/>
          </a:p>
          <a:p>
            <a:r>
              <a:rPr lang="en-US" dirty="0" smtClean="0"/>
              <a:t>Pain type</a:t>
            </a:r>
          </a:p>
          <a:p>
            <a:endParaRPr lang="en-US" dirty="0" smtClean="0"/>
          </a:p>
          <a:p>
            <a:r>
              <a:rPr lang="en-US" dirty="0" smtClean="0"/>
              <a:t>Triggers</a:t>
            </a:r>
          </a:p>
          <a:p>
            <a:endParaRPr lang="en-US" dirty="0" smtClean="0"/>
          </a:p>
        </p:txBody>
      </p:sp>
      <p:pic>
        <p:nvPicPr>
          <p:cNvPr id="17410" name="Picture 2" descr="http://www.hearthealthywomen.org/images/spasm.gif"/>
          <p:cNvPicPr>
            <a:picLocks noChangeAspect="1" noChangeArrowheads="1"/>
          </p:cNvPicPr>
          <p:nvPr/>
        </p:nvPicPr>
        <p:blipFill>
          <a:blip r:embed="rId3" cstate="print"/>
          <a:srcRect/>
          <a:stretch>
            <a:fillRect/>
          </a:stretch>
        </p:blipFill>
        <p:spPr bwMode="auto">
          <a:xfrm>
            <a:off x="4800600" y="1524000"/>
            <a:ext cx="4019550" cy="468947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a:t>
            </a:r>
            <a:endParaRPr lang="en-US" dirty="0"/>
          </a:p>
        </p:txBody>
      </p:sp>
      <p:sp>
        <p:nvSpPr>
          <p:cNvPr id="5" name="Content Placeholder 4"/>
          <p:cNvSpPr>
            <a:spLocks noGrp="1"/>
          </p:cNvSpPr>
          <p:nvPr>
            <p:ph idx="1"/>
          </p:nvPr>
        </p:nvSpPr>
        <p:spPr/>
        <p:txBody>
          <a:bodyPr>
            <a:normAutofit/>
          </a:bodyPr>
          <a:lstStyle/>
          <a:p>
            <a:r>
              <a:rPr lang="en-US" dirty="0" smtClean="0"/>
              <a:t>The chest pain from </a:t>
            </a:r>
            <a:r>
              <a:rPr lang="en-US" dirty="0" err="1" smtClean="0"/>
              <a:t>Prinzmetal</a:t>
            </a:r>
            <a:r>
              <a:rPr lang="en-US" dirty="0" smtClean="0"/>
              <a:t> angina often has the following characteristics:</a:t>
            </a:r>
          </a:p>
          <a:p>
            <a:pPr lvl="1"/>
            <a:r>
              <a:rPr lang="en-US" dirty="0" smtClean="0"/>
              <a:t>Location</a:t>
            </a:r>
          </a:p>
          <a:p>
            <a:pPr lvl="1"/>
            <a:r>
              <a:rPr lang="en-US" dirty="0" smtClean="0"/>
              <a:t>Description</a:t>
            </a:r>
          </a:p>
          <a:p>
            <a:pPr lvl="1"/>
            <a:r>
              <a:rPr lang="en-US" dirty="0" smtClean="0"/>
              <a:t>Occurrence</a:t>
            </a:r>
          </a:p>
          <a:p>
            <a:pPr lvl="1">
              <a:buNone/>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Interventions</a:t>
            </a:r>
            <a:endParaRPr lang="en-US" dirty="0"/>
          </a:p>
        </p:txBody>
      </p:sp>
      <p:sp>
        <p:nvSpPr>
          <p:cNvPr id="3" name="Content Placeholder 2"/>
          <p:cNvSpPr>
            <a:spLocks noGrp="1"/>
          </p:cNvSpPr>
          <p:nvPr>
            <p:ph idx="1"/>
          </p:nvPr>
        </p:nvSpPr>
        <p:spPr/>
        <p:txBody>
          <a:bodyPr/>
          <a:lstStyle/>
          <a:p>
            <a:r>
              <a:rPr lang="en-US" dirty="0" smtClean="0"/>
              <a:t>Monitor their oxygen levels</a:t>
            </a:r>
          </a:p>
          <a:p>
            <a:r>
              <a:rPr lang="en-US" dirty="0" smtClean="0"/>
              <a:t>Asses and document pain characteristics</a:t>
            </a:r>
          </a:p>
          <a:p>
            <a:r>
              <a:rPr lang="en-US" dirty="0" smtClean="0"/>
              <a:t>Vital signs</a:t>
            </a:r>
          </a:p>
          <a:p>
            <a:r>
              <a:rPr lang="en-US" dirty="0" smtClean="0"/>
              <a:t>Heart and lung sounds</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Strategy</a:t>
            </a:r>
            <a:endParaRPr lang="en-US" dirty="0"/>
          </a:p>
        </p:txBody>
      </p:sp>
      <p:sp>
        <p:nvSpPr>
          <p:cNvPr id="3" name="Content Placeholder 2"/>
          <p:cNvSpPr>
            <a:spLocks noGrp="1"/>
          </p:cNvSpPr>
          <p:nvPr>
            <p:ph idx="1"/>
          </p:nvPr>
        </p:nvSpPr>
        <p:spPr/>
        <p:txBody>
          <a:bodyPr/>
          <a:lstStyle/>
          <a:p>
            <a:r>
              <a:rPr lang="en-US" dirty="0" smtClean="0"/>
              <a:t>Goal</a:t>
            </a:r>
          </a:p>
          <a:p>
            <a:endParaRPr lang="en-US" dirty="0" smtClean="0"/>
          </a:p>
          <a:p>
            <a:r>
              <a:rPr lang="en-US" dirty="0" smtClean="0"/>
              <a:t>Treatments</a:t>
            </a:r>
          </a:p>
          <a:p>
            <a:endParaRPr lang="en-US" dirty="0" smtClean="0"/>
          </a:p>
          <a:p>
            <a:r>
              <a:rPr lang="en-US" dirty="0" smtClean="0"/>
              <a:t>Problems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Agents</a:t>
            </a:r>
            <a:endParaRPr lang="en-US" dirty="0"/>
          </a:p>
        </p:txBody>
      </p:sp>
      <p:sp>
        <p:nvSpPr>
          <p:cNvPr id="3" name="Content Placeholder 2"/>
          <p:cNvSpPr>
            <a:spLocks noGrp="1"/>
          </p:cNvSpPr>
          <p:nvPr>
            <p:ph idx="1"/>
          </p:nvPr>
        </p:nvSpPr>
        <p:spPr/>
        <p:txBody>
          <a:bodyPr/>
          <a:lstStyle/>
          <a:p>
            <a:r>
              <a:rPr lang="en-US" dirty="0" smtClean="0"/>
              <a:t>Treated by two groups of drugs:</a:t>
            </a:r>
          </a:p>
          <a:p>
            <a:pPr lvl="1"/>
            <a:r>
              <a:rPr lang="en-US" dirty="0" smtClean="0"/>
              <a:t>Calcium Channel Blockers</a:t>
            </a:r>
          </a:p>
          <a:p>
            <a:pPr lvl="1"/>
            <a:r>
              <a:rPr lang="en-US" dirty="0" smtClean="0"/>
              <a:t>Organic Nitrates</a:t>
            </a:r>
          </a:p>
          <a:p>
            <a:r>
              <a:rPr lang="en-US" dirty="0" smtClean="0"/>
              <a:t>Both do not alter the underlying pathology</a:t>
            </a:r>
          </a:p>
          <a:p>
            <a:endParaRPr lang="en-US" dirty="0" smtClean="0"/>
          </a:p>
          <a:p>
            <a:endParaRPr lang="en-US" dirty="0" smtClean="0"/>
          </a:p>
          <a:p>
            <a:endParaRPr lang="en-US" dirty="0" smtClean="0"/>
          </a:p>
          <a:p>
            <a:endParaRPr lang="en-US" dirty="0" smtClean="0"/>
          </a:p>
          <a:p>
            <a:endParaRPr lang="en-US" dirty="0" smtClean="0"/>
          </a:p>
          <a:p>
            <a:pPr lvl="1">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hlinkClick r:id="rId2"/>
              </a:rPr>
              <a:t>http://www.youtube.com/watch?v=BGuhQuPS82U</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err="1" smtClean="0"/>
              <a:t>Lehne</a:t>
            </a:r>
            <a:r>
              <a:rPr lang="en-US" dirty="0" smtClean="0"/>
              <a:t>, R. A. (2010). Drugs for Angina Pectoris. </a:t>
            </a:r>
            <a:r>
              <a:rPr lang="en-US" i="1" dirty="0" smtClean="0"/>
              <a:t>Pharmacology for nursing care</a:t>
            </a:r>
            <a:r>
              <a:rPr lang="en-US" dirty="0" smtClean="0"/>
              <a:t>. St. Louis, MO: Saunders/Elsevier.</a:t>
            </a:r>
          </a:p>
          <a:p>
            <a:pPr>
              <a:buNone/>
            </a:pPr>
            <a:r>
              <a:rPr lang="en-US" dirty="0" err="1" smtClean="0"/>
              <a:t>Prinzmetal's</a:t>
            </a:r>
            <a:r>
              <a:rPr lang="en-US" dirty="0" smtClean="0"/>
              <a:t> Angina - </a:t>
            </a:r>
            <a:r>
              <a:rPr lang="en-US" dirty="0" err="1" smtClean="0"/>
              <a:t>Prinzmetal</a:t>
            </a:r>
            <a:r>
              <a:rPr lang="en-US" dirty="0" smtClean="0"/>
              <a:t> - cardiovascular-disease - Heart Healthy Women. (</a:t>
            </a:r>
            <a:r>
              <a:rPr lang="en-US" dirty="0" err="1" smtClean="0"/>
              <a:t>n.d</a:t>
            </a:r>
            <a:r>
              <a:rPr lang="en-US" dirty="0" smtClean="0"/>
              <a:t>.). </a:t>
            </a:r>
            <a:r>
              <a:rPr lang="en-US" i="1" dirty="0" smtClean="0"/>
              <a:t>Prevention, Diagnosis, and Treatment of Heart Disease in Women - Heart Healthy Women</a:t>
            </a:r>
            <a:r>
              <a:rPr lang="en-US" dirty="0" smtClean="0"/>
              <a:t>. Retrieved March 27, 2011, from http://</a:t>
            </a:r>
            <a:r>
              <a:rPr lang="en-US" dirty="0" smtClean="0"/>
              <a:t>www.hearthealthywomen.org/cardiovascular-disease/prinzmetals-angina/prinzmetals-angina.html</a:t>
            </a:r>
          </a:p>
          <a:p>
            <a:pPr>
              <a:buNone/>
            </a:pPr>
            <a:r>
              <a:rPr lang="en-US" dirty="0" smtClean="0"/>
              <a:t>You Tube. (2006). Angina </a:t>
            </a:r>
            <a:r>
              <a:rPr lang="en-US" dirty="0" err="1" smtClean="0"/>
              <a:t>prinzmetal.You</a:t>
            </a:r>
            <a:r>
              <a:rPr lang="en-US" dirty="0" smtClean="0"/>
              <a:t> Tube. San Bruno, CA: Adobe Flash </a:t>
            </a:r>
            <a:r>
              <a:rPr lang="en-US" dirty="0" smtClean="0"/>
              <a:t>Video. Retrieved </a:t>
            </a:r>
            <a:r>
              <a:rPr lang="en-US" dirty="0" smtClean="0"/>
              <a:t>from http://www.youtube.com/watch?v=BGuhQuPS82U</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638</TotalTime>
  <Words>382</Words>
  <Application>Microsoft Office PowerPoint</Application>
  <PresentationFormat>On-screen Show (4:3)</PresentationFormat>
  <Paragraphs>55</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Verve</vt:lpstr>
      <vt:lpstr>Prinzmetal Angina (Variant Angina)</vt:lpstr>
      <vt:lpstr>Background </vt:lpstr>
      <vt:lpstr>Symptoms</vt:lpstr>
      <vt:lpstr>Nursing Interventions</vt:lpstr>
      <vt:lpstr>Treatment Strategy</vt:lpstr>
      <vt:lpstr>Therapeutic Agents</vt:lpstr>
      <vt:lpstr>Overview</vt:lpstr>
      <vt:lpstr>References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Prinzmetal Angina (Variant Angina)</dc:title>
  <dc:creator>Anna Bee</dc:creator>
  <cp:lastModifiedBy>Gentry D. Scott</cp:lastModifiedBy>
  <cp:revision>8</cp:revision>
  <dcterms:created xsi:type="dcterms:W3CDTF">2011-03-27T18:39:04Z</dcterms:created>
  <dcterms:modified xsi:type="dcterms:W3CDTF">2011-03-28T23:01:31Z</dcterms:modified>
</cp:coreProperties>
</file>