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9" r:id="rId2"/>
    <p:sldId id="256" r:id="rId3"/>
    <p:sldId id="260" r:id="rId4"/>
    <p:sldId id="258" r:id="rId5"/>
    <p:sldId id="266" r:id="rId6"/>
    <p:sldId id="263" r:id="rId7"/>
    <p:sldId id="257" r:id="rId8"/>
    <p:sldId id="261" r:id="rId9"/>
    <p:sldId id="262" r:id="rId10"/>
    <p:sldId id="264"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0" d="100"/>
          <a:sy n="70" d="100"/>
        </p:scale>
        <p:origin x="-96"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notesMaster" Target="notesMasters/notesMaster1.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1D96B4-383D-4243-8D00-D1DD7658712D}" type="datetimeFigureOut">
              <a:rPr lang="en-US" smtClean="0"/>
              <a:t>10/24/12</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41FA32B-CFA0-2946-8619-2A0B05BFDD98}" type="slidenum">
              <a:rPr lang="en-US" smtClean="0"/>
              <a:t>‹#›</a:t>
            </a:fld>
            <a:endParaRPr lang="en-US" dirty="0"/>
          </a:p>
        </p:txBody>
      </p:sp>
    </p:spTree>
    <p:extLst>
      <p:ext uri="{BB962C8B-B14F-4D97-AF65-F5344CB8AC3E}">
        <p14:creationId xmlns:p14="http://schemas.microsoft.com/office/powerpoint/2010/main" val="339806001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Presentation to educate</a:t>
            </a:r>
            <a:r>
              <a:rPr lang="en-US" baseline="0" dirty="0" smtClean="0"/>
              <a:t> you on the risks involved with teen smoking. Our hope is to make everyone aware of the risks associated with smoking and prevent you from lighting up. We will discuss why people start, how it effects your health and statistics about smoking. There will be a game with prizes at the end so listen up and pay attention!</a:t>
            </a:r>
            <a:endParaRPr lang="en-US" dirty="0"/>
          </a:p>
        </p:txBody>
      </p:sp>
      <p:sp>
        <p:nvSpPr>
          <p:cNvPr id="4" name="Slide Number Placeholder 3"/>
          <p:cNvSpPr>
            <a:spLocks noGrp="1"/>
          </p:cNvSpPr>
          <p:nvPr>
            <p:ph type="sldNum" sz="quarter" idx="10"/>
          </p:nvPr>
        </p:nvSpPr>
        <p:spPr/>
        <p:txBody>
          <a:bodyPr/>
          <a:lstStyle/>
          <a:p>
            <a:fld id="{541FA32B-CFA0-2946-8619-2A0B05BFDD98}" type="slidenum">
              <a:rPr lang="en-US" smtClean="0"/>
              <a:t>2</a:t>
            </a:fld>
            <a:endParaRPr lang="en-US" dirty="0"/>
          </a:p>
        </p:txBody>
      </p:sp>
    </p:spTree>
    <p:extLst>
      <p:ext uri="{BB962C8B-B14F-4D97-AF65-F5344CB8AC3E}">
        <p14:creationId xmlns:p14="http://schemas.microsoft.com/office/powerpoint/2010/main" val="514556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Presentation to educate</a:t>
            </a:r>
            <a:r>
              <a:rPr lang="en-US" baseline="0" dirty="0" smtClean="0"/>
              <a:t> you on the risks involved with teen smoking. Our hope is to make everyone aware of the risks associated with smoking and prevent you from lighting up. We will discuss why people start, how it effects your health and statistics about smoking. There will be a game with prizes at the end so listen up and pay attention!</a:t>
            </a:r>
            <a:endParaRPr lang="en-US" dirty="0" smtClean="0"/>
          </a:p>
          <a:p>
            <a:endParaRPr lang="en-US" dirty="0"/>
          </a:p>
        </p:txBody>
      </p:sp>
      <p:sp>
        <p:nvSpPr>
          <p:cNvPr id="4" name="Slide Number Placeholder 3"/>
          <p:cNvSpPr>
            <a:spLocks noGrp="1"/>
          </p:cNvSpPr>
          <p:nvPr>
            <p:ph type="sldNum" sz="quarter" idx="10"/>
          </p:nvPr>
        </p:nvSpPr>
        <p:spPr/>
        <p:txBody>
          <a:bodyPr/>
          <a:lstStyle/>
          <a:p>
            <a:fld id="{541FA32B-CFA0-2946-8619-2A0B05BFDD98}" type="slidenum">
              <a:rPr lang="en-US" smtClean="0"/>
              <a:t>3</a:t>
            </a:fld>
            <a:endParaRPr lang="en-US" dirty="0"/>
          </a:p>
        </p:txBody>
      </p:sp>
    </p:spTree>
    <p:extLst>
      <p:ext uri="{BB962C8B-B14F-4D97-AF65-F5344CB8AC3E}">
        <p14:creationId xmlns:p14="http://schemas.microsoft.com/office/powerpoint/2010/main" val="67815137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Socialization</a:t>
            </a:r>
            <a:r>
              <a:rPr lang="en-US" baseline="0" dirty="0" smtClean="0"/>
              <a:t> : if your child’s best friend smokes they are 13 times more likely to smoke than if their friend did not smoke</a:t>
            </a:r>
          </a:p>
          <a:p>
            <a:r>
              <a:rPr lang="en-US" baseline="0" dirty="0" smtClean="0"/>
              <a:t>Teen girls tend to smoke more than teen boys due to social interaction</a:t>
            </a:r>
          </a:p>
          <a:p>
            <a:r>
              <a:rPr lang="en-US" dirty="0" smtClean="0"/>
              <a:t>Teens use</a:t>
            </a:r>
            <a:r>
              <a:rPr lang="en-US" baseline="0" dirty="0" smtClean="0"/>
              <a:t> smoking as a way to lubricant for communication </a:t>
            </a:r>
          </a:p>
          <a:p>
            <a:r>
              <a:rPr lang="en-US" dirty="0" smtClean="0"/>
              <a:t>Stress and Anxiety: Academic Performance, Self Esteem</a:t>
            </a:r>
            <a:r>
              <a:rPr lang="en-US" baseline="0" dirty="0" smtClean="0"/>
              <a:t> and Depression</a:t>
            </a:r>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541FA32B-CFA0-2946-8619-2A0B05BFDD98}" type="slidenum">
              <a:rPr lang="en-US" smtClean="0"/>
              <a:t>7</a:t>
            </a:fld>
            <a:endParaRPr lang="en-US" dirty="0"/>
          </a:p>
        </p:txBody>
      </p:sp>
    </p:spTree>
    <p:extLst>
      <p:ext uri="{BB962C8B-B14F-4D97-AF65-F5344CB8AC3E}">
        <p14:creationId xmlns:p14="http://schemas.microsoft.com/office/powerpoint/2010/main" val="32165062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Every time</a:t>
            </a:r>
            <a:r>
              <a:rPr lang="en-US" baseline="0" dirty="0" smtClean="0"/>
              <a:t> you light up a cigarette you  increase your chances for acquiring a life threatening condition.</a:t>
            </a:r>
          </a:p>
          <a:p>
            <a:r>
              <a:rPr lang="en-US" dirty="0" smtClean="0"/>
              <a:t>Cancer: Lung, Cervical, Pancreatic, Stomach, Kidney, some types of Leukemia </a:t>
            </a:r>
          </a:p>
          <a:p>
            <a:r>
              <a:rPr lang="en-US" dirty="0" smtClean="0"/>
              <a:t>Lung Disease:</a:t>
            </a:r>
            <a:r>
              <a:rPr lang="en-US" baseline="0" dirty="0" smtClean="0"/>
              <a:t> COPD (4</a:t>
            </a:r>
            <a:r>
              <a:rPr lang="en-US" baseline="30000" dirty="0" smtClean="0"/>
              <a:t>th</a:t>
            </a:r>
            <a:r>
              <a:rPr lang="en-US" baseline="0" dirty="0" smtClean="0"/>
              <a:t> leading cause of death in US), Emphysema </a:t>
            </a:r>
          </a:p>
          <a:p>
            <a:r>
              <a:rPr lang="en-US" baseline="0" dirty="0" smtClean="0"/>
              <a:t>Both Men/Women who smoke have problems with infertility </a:t>
            </a:r>
          </a:p>
        </p:txBody>
      </p:sp>
      <p:sp>
        <p:nvSpPr>
          <p:cNvPr id="4" name="Slide Number Placeholder 3"/>
          <p:cNvSpPr>
            <a:spLocks noGrp="1"/>
          </p:cNvSpPr>
          <p:nvPr>
            <p:ph type="sldNum" sz="quarter" idx="10"/>
          </p:nvPr>
        </p:nvSpPr>
        <p:spPr/>
        <p:txBody>
          <a:bodyPr/>
          <a:lstStyle/>
          <a:p>
            <a:fld id="{541FA32B-CFA0-2946-8619-2A0B05BFDD98}" type="slidenum">
              <a:rPr lang="en-US" smtClean="0"/>
              <a:t>8</a:t>
            </a:fld>
            <a:endParaRPr lang="en-US" dirty="0"/>
          </a:p>
        </p:txBody>
      </p:sp>
    </p:spTree>
    <p:extLst>
      <p:ext uri="{BB962C8B-B14F-4D97-AF65-F5344CB8AC3E}">
        <p14:creationId xmlns:p14="http://schemas.microsoft.com/office/powerpoint/2010/main" val="1312559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Of the 3000 teens</a:t>
            </a:r>
            <a:r>
              <a:rPr lang="en-US" baseline="0" dirty="0" smtClean="0"/>
              <a:t> who will start smoking today 1/3 or them will eventually die as a result of smoking</a:t>
            </a:r>
          </a:p>
          <a:p>
            <a:endParaRPr lang="en-US" dirty="0"/>
          </a:p>
        </p:txBody>
      </p:sp>
      <p:sp>
        <p:nvSpPr>
          <p:cNvPr id="4" name="Slide Number Placeholder 3"/>
          <p:cNvSpPr>
            <a:spLocks noGrp="1"/>
          </p:cNvSpPr>
          <p:nvPr>
            <p:ph type="sldNum" sz="quarter" idx="10"/>
          </p:nvPr>
        </p:nvSpPr>
        <p:spPr/>
        <p:txBody>
          <a:bodyPr/>
          <a:lstStyle/>
          <a:p>
            <a:fld id="{541FA32B-CFA0-2946-8619-2A0B05BFDD98}" type="slidenum">
              <a:rPr lang="en-US" smtClean="0"/>
              <a:t>9</a:t>
            </a:fld>
            <a:endParaRPr lang="en-US" dirty="0"/>
          </a:p>
        </p:txBody>
      </p:sp>
    </p:spTree>
    <p:extLst>
      <p:ext uri="{BB962C8B-B14F-4D97-AF65-F5344CB8AC3E}">
        <p14:creationId xmlns:p14="http://schemas.microsoft.com/office/powerpoint/2010/main" val="227092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10/24/12</a:t>
            </a:fld>
            <a:endParaRPr lang="en-US" dirty="0"/>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dirty="0"/>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en-US"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a:xfrm>
            <a:off x="174812" y="6356350"/>
            <a:ext cx="3863788" cy="365125"/>
          </a:xfrm>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en-US"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Drag picture to placeholder or click icon to add</a:t>
            </a:r>
            <a:endParaRPr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en-US"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10/24/12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en-US"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10/24/12</a:t>
            </a:fld>
            <a:endParaRPr lang="en-US" dirty="0"/>
          </a:p>
        </p:txBody>
      </p:sp>
      <p:sp>
        <p:nvSpPr>
          <p:cNvPr id="5" name="Footer Placeholder 4"/>
          <p:cNvSpPr>
            <a:spLocks noGrp="1"/>
          </p:cNvSpPr>
          <p:nvPr>
            <p:ph type="ftr" sz="quarter" idx="11"/>
          </p:nvPr>
        </p:nvSpPr>
        <p:spPr>
          <a:xfrm>
            <a:off x="3213847" y="6356350"/>
            <a:ext cx="4734112" cy="365125"/>
          </a:xfrm>
        </p:spPr>
        <p:txBody>
          <a:bodyPr/>
          <a:lstStyle/>
          <a:p>
            <a:endParaRPr lang="en-US" dirty="0"/>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en-US" dirty="0" smtClean="0"/>
              <a:t>Drag picture to placeholder or click icon to add</a:t>
            </a:r>
            <a:endParaRPr dirty="0"/>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en-US"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10/24/12</a:t>
            </a:fld>
            <a:endParaRPr lang="en-US" dirty="0"/>
          </a:p>
        </p:txBody>
      </p:sp>
      <p:sp>
        <p:nvSpPr>
          <p:cNvPr id="5" name="Footer Placeholder 4"/>
          <p:cNvSpPr>
            <a:spLocks noGrp="1"/>
          </p:cNvSpPr>
          <p:nvPr>
            <p:ph type="ftr" sz="quarter" idx="11"/>
          </p:nvPr>
        </p:nvSpPr>
        <p:spPr>
          <a:xfrm>
            <a:off x="2178423" y="6356350"/>
            <a:ext cx="4926852" cy="365125"/>
          </a:xfrm>
        </p:spPr>
        <p:txBody>
          <a:bodyPr/>
          <a:lstStyle/>
          <a:p>
            <a:endParaRPr lang="en-US" dirty="0"/>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10/24/12</a:t>
            </a:fld>
            <a:endParaRPr lang="en-US" dirty="0"/>
          </a:p>
        </p:txBody>
      </p:sp>
      <p:sp>
        <p:nvSpPr>
          <p:cNvPr id="5" name="Footer Placeholder 4"/>
          <p:cNvSpPr>
            <a:spLocks noGrp="1"/>
          </p:cNvSpPr>
          <p:nvPr>
            <p:ph type="ftr" sz="quarter" idx="11"/>
          </p:nvPr>
        </p:nvSpPr>
        <p:spPr>
          <a:xfrm>
            <a:off x="174812" y="6356350"/>
            <a:ext cx="5311588" cy="365125"/>
          </a:xfrm>
        </p:spPr>
        <p:txBody>
          <a:bodyPr/>
          <a:lstStyle/>
          <a:p>
            <a:endParaRPr lang="en-US" dirty="0"/>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dirty="0"/>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en-US" dirty="0" smtClean="0"/>
              <a:t>Drag picture to placeholder or click icon to add</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10/24/12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dirty="0"/>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10/24/12</a:t>
            </a:fld>
            <a:endParaRPr lang="en-US" dirty="0"/>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dirty="0"/>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lung.org/sgtop-smoking/about-smoking/facts-figures/children-teens-and-tobacco_and_kids" TargetMode="External"/><Relationship Id="rId4" Type="http://schemas.openxmlformats.org/officeDocument/2006/relationships/hyperlink" Target="http://www.stop-smoking-programs.org/chemicals-in-cigarettes.html" TargetMode="External"/><Relationship Id="rId1" Type="http://schemas.openxmlformats.org/officeDocument/2006/relationships/slideLayout" Target="../slideLayouts/slideLayout2.xml"/><Relationship Id="rId2" Type="http://schemas.openxmlformats.org/officeDocument/2006/relationships/hyperlink" Target="http://www.aacap.org/cs/root/facts_for_families/tobacco_and_kids"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37342" y="979715"/>
            <a:ext cx="6508377" cy="4457020"/>
          </a:xfrm>
        </p:spPr>
        <p:txBody>
          <a:bodyPr>
            <a:noAutofit/>
          </a:bodyPr>
          <a:lstStyle/>
          <a:p>
            <a:pPr marL="0" indent="0" algn="ctr">
              <a:buNone/>
            </a:pPr>
            <a:r>
              <a:rPr lang="en-US" sz="4800" dirty="0" smtClean="0"/>
              <a:t>What is a product legally sold that is known to cause harm or death to those who consume it??</a:t>
            </a:r>
            <a:endParaRPr lang="en-US" sz="4800" dirty="0"/>
          </a:p>
        </p:txBody>
      </p:sp>
    </p:spTree>
    <p:extLst>
      <p:ext uri="{BB962C8B-B14F-4D97-AF65-F5344CB8AC3E}">
        <p14:creationId xmlns:p14="http://schemas.microsoft.com/office/powerpoint/2010/main" val="5880146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 &amp; Figures Continue</a:t>
            </a:r>
            <a:endParaRPr lang="en-US" dirty="0"/>
          </a:p>
        </p:txBody>
      </p:sp>
      <p:sp>
        <p:nvSpPr>
          <p:cNvPr id="3" name="Content Placeholder 2"/>
          <p:cNvSpPr>
            <a:spLocks noGrp="1"/>
          </p:cNvSpPr>
          <p:nvPr>
            <p:ph idx="1"/>
          </p:nvPr>
        </p:nvSpPr>
        <p:spPr/>
        <p:txBody>
          <a:bodyPr/>
          <a:lstStyle/>
          <a:p>
            <a:r>
              <a:rPr lang="en-US" dirty="0" smtClean="0"/>
              <a:t>Teens who have parents that smoke are more than twice as likely to smoke than teens who</a:t>
            </a:r>
            <a:r>
              <a:rPr lang="fr-FR" dirty="0" smtClean="0"/>
              <a:t>’</a:t>
            </a:r>
            <a:r>
              <a:rPr lang="en-US" dirty="0" smtClean="0"/>
              <a:t>s parents do not smoke </a:t>
            </a:r>
          </a:p>
          <a:p>
            <a:r>
              <a:rPr lang="en-US" dirty="0"/>
              <a:t>68% of adult smokers began smoking before the age of 18, 85% started before the age of </a:t>
            </a:r>
            <a:r>
              <a:rPr lang="en-US" dirty="0" smtClean="0"/>
              <a:t>21</a:t>
            </a:r>
          </a:p>
          <a:p>
            <a:r>
              <a:rPr lang="en-US" dirty="0" smtClean="0"/>
              <a:t>Teenagers who smoke are </a:t>
            </a:r>
          </a:p>
          <a:p>
            <a:pPr lvl="1"/>
            <a:r>
              <a:rPr lang="en-US" dirty="0" smtClean="0"/>
              <a:t>3X more likely to drink alcohol</a:t>
            </a:r>
          </a:p>
          <a:p>
            <a:pPr lvl="1"/>
            <a:r>
              <a:rPr lang="en-US" dirty="0" smtClean="0"/>
              <a:t>8X more likely to smoke marijuana</a:t>
            </a:r>
          </a:p>
          <a:p>
            <a:pPr lvl="1"/>
            <a:r>
              <a:rPr lang="en-US" dirty="0" smtClean="0"/>
              <a:t>22X more likely to use Cocaine</a:t>
            </a:r>
          </a:p>
          <a:p>
            <a:pPr marL="228600" lvl="1" indent="0">
              <a:buNone/>
            </a:pPr>
            <a:endParaRPr lang="en-US" dirty="0"/>
          </a:p>
        </p:txBody>
      </p:sp>
    </p:spTree>
    <p:extLst>
      <p:ext uri="{BB962C8B-B14F-4D97-AF65-F5344CB8AC3E}">
        <p14:creationId xmlns:p14="http://schemas.microsoft.com/office/powerpoint/2010/main" val="111029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Stop</a:t>
            </a:r>
            <a:endParaRPr lang="en-US" dirty="0"/>
          </a:p>
        </p:txBody>
      </p:sp>
      <p:sp>
        <p:nvSpPr>
          <p:cNvPr id="3" name="Content Placeholder 2"/>
          <p:cNvSpPr>
            <a:spLocks noGrp="1"/>
          </p:cNvSpPr>
          <p:nvPr>
            <p:ph idx="1"/>
          </p:nvPr>
        </p:nvSpPr>
        <p:spPr/>
        <p:txBody>
          <a:bodyPr/>
          <a:lstStyle/>
          <a:p>
            <a:pPr lvl="1"/>
            <a:r>
              <a:rPr lang="en-US" dirty="0" smtClean="0"/>
              <a:t>Encourage your social group to stop</a:t>
            </a:r>
          </a:p>
          <a:p>
            <a:pPr marL="228600" lvl="1" indent="0">
              <a:buNone/>
            </a:pPr>
            <a:endParaRPr lang="en-US" dirty="0" smtClean="0"/>
          </a:p>
          <a:p>
            <a:pPr lvl="1"/>
            <a:r>
              <a:rPr lang="en-US" dirty="0" smtClean="0"/>
              <a:t>Get involved in other activities</a:t>
            </a:r>
          </a:p>
          <a:p>
            <a:pPr marL="228600" lvl="1" indent="0">
              <a:buNone/>
            </a:pPr>
            <a:endParaRPr lang="en-US" dirty="0" smtClean="0"/>
          </a:p>
          <a:p>
            <a:pPr lvl="1"/>
            <a:r>
              <a:rPr lang="en-US" dirty="0" smtClean="0"/>
              <a:t>Talk about it </a:t>
            </a:r>
          </a:p>
          <a:p>
            <a:pPr lvl="1"/>
            <a:endParaRPr lang="en-US" dirty="0" smtClean="0"/>
          </a:p>
          <a:p>
            <a:pPr lvl="1"/>
            <a:r>
              <a:rPr lang="en-US" dirty="0" smtClean="0"/>
              <a:t>Become more educated on the risks associated with Smoking</a:t>
            </a:r>
          </a:p>
        </p:txBody>
      </p:sp>
    </p:spTree>
    <p:extLst>
      <p:ext uri="{BB962C8B-B14F-4D97-AF65-F5344CB8AC3E}">
        <p14:creationId xmlns:p14="http://schemas.microsoft.com/office/powerpoint/2010/main" val="3293344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r>
              <a:rPr lang="en-US" smtClean="0"/>
              <a:t>American </a:t>
            </a:r>
            <a:r>
              <a:rPr lang="en-US" dirty="0"/>
              <a:t>Academy of Child &amp; Adolescent Psychiatry. (2011). Tobacco and kids. In American Academy of Child &amp; Adolescent Psychiatry. Retrieved from </a:t>
            </a:r>
            <a:r>
              <a:rPr lang="en-US" u="sng" dirty="0">
                <a:hlinkClick r:id="rId2"/>
              </a:rPr>
              <a:t>www.aacap.org/cs/root/facts_for_families/tobacco_and_kids</a:t>
            </a:r>
            <a:r>
              <a:rPr lang="en-US" dirty="0"/>
              <a:t>.</a:t>
            </a:r>
          </a:p>
          <a:p>
            <a:r>
              <a:rPr lang="en-US" dirty="0"/>
              <a:t>Baillie, L., </a:t>
            </a:r>
            <a:r>
              <a:rPr lang="en-US" dirty="0" err="1"/>
              <a:t>Lorato</a:t>
            </a:r>
            <a:r>
              <a:rPr lang="en-US" dirty="0"/>
              <a:t>, C., Johnson, J., &amp; </a:t>
            </a:r>
            <a:r>
              <a:rPr lang="en-US" dirty="0" err="1"/>
              <a:t>Kalan</a:t>
            </a:r>
            <a:r>
              <a:rPr lang="en-US" dirty="0"/>
              <a:t>, C. (2005).Smoking decisions from a teen perspective: A narrative study. </a:t>
            </a:r>
            <a:r>
              <a:rPr lang="en-US" i="1" dirty="0"/>
              <a:t>American Journal of Health Behavior</a:t>
            </a:r>
            <a:r>
              <a:rPr lang="en-US" dirty="0"/>
              <a:t>, 29(2), 99-106.</a:t>
            </a:r>
          </a:p>
          <a:p>
            <a:r>
              <a:rPr lang="en-US" dirty="0"/>
              <a:t>American Lung Association. (2010). Children and teens. In American Lung Association. Retrieved from </a:t>
            </a:r>
            <a:r>
              <a:rPr lang="en-US" u="sng" dirty="0">
                <a:hlinkClick r:id="rId3"/>
              </a:rPr>
              <a:t>www.lung.org/sgtop-smoking/about-smoking/facts-figures/children-teens-and-tobacco_and_kids</a:t>
            </a:r>
            <a:r>
              <a:rPr lang="en-US" dirty="0"/>
              <a:t>.</a:t>
            </a:r>
          </a:p>
          <a:p>
            <a:r>
              <a:rPr lang="en-US" dirty="0"/>
              <a:t>Stop Smoking Programs. (2012). Chemicals in cigarettes. In Stop Smoking Programs. Retrieved from </a:t>
            </a:r>
            <a:r>
              <a:rPr lang="en-US" u="sng" dirty="0">
                <a:hlinkClick r:id="rId4"/>
              </a:rPr>
              <a:t>http://www.stop-smoking-programs.org/chemicals-in-cigarettes.html</a:t>
            </a:r>
            <a:r>
              <a:rPr lang="en-US" dirty="0"/>
              <a:t>.</a:t>
            </a:r>
          </a:p>
          <a:p>
            <a:r>
              <a:rPr lang="en-US" dirty="0"/>
              <a:t>Surgeon General. (</a:t>
            </a:r>
            <a:r>
              <a:rPr lang="en-US" dirty="0" err="1"/>
              <a:t>n.d.</a:t>
            </a:r>
            <a:r>
              <a:rPr lang="en-US" dirty="0"/>
              <a:t>). Preventing tobacco use among youth and young adults: Fact sheet. In Surgeon General. http://</a:t>
            </a:r>
            <a:r>
              <a:rPr lang="en-US" dirty="0" err="1"/>
              <a:t>www.surgeongeneral.gov</a:t>
            </a:r>
            <a:r>
              <a:rPr lang="en-US" dirty="0"/>
              <a:t>/library/reports/preventing-youth-tobacco-use/</a:t>
            </a:r>
            <a:r>
              <a:rPr lang="en-US" dirty="0" err="1"/>
              <a:t>factsheet.html</a:t>
            </a:r>
            <a:r>
              <a:rPr lang="en-US" dirty="0"/>
              <a:t>.</a:t>
            </a:r>
          </a:p>
          <a:p>
            <a:endParaRPr lang="en-US" dirty="0"/>
          </a:p>
        </p:txBody>
      </p:sp>
    </p:spTree>
    <p:extLst>
      <p:ext uri="{BB962C8B-B14F-4D97-AF65-F5344CB8AC3E}">
        <p14:creationId xmlns:p14="http://schemas.microsoft.com/office/powerpoint/2010/main" val="20280256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Stop Teen Smoking</a:t>
            </a:r>
            <a:endParaRPr lang="en-US" dirty="0"/>
          </a:p>
        </p:txBody>
      </p:sp>
      <p:sp>
        <p:nvSpPr>
          <p:cNvPr id="3" name="Subtitle 2"/>
          <p:cNvSpPr>
            <a:spLocks noGrp="1"/>
          </p:cNvSpPr>
          <p:nvPr>
            <p:ph type="subTitle" idx="1"/>
          </p:nvPr>
        </p:nvSpPr>
        <p:spPr/>
        <p:txBody>
          <a:bodyPr/>
          <a:lstStyle/>
          <a:p>
            <a:r>
              <a:rPr lang="en-US" dirty="0" smtClean="0"/>
              <a:t>Megan Ward, Lauren </a:t>
            </a:r>
            <a:r>
              <a:rPr lang="en-US" dirty="0" err="1" smtClean="0"/>
              <a:t>Frerichs</a:t>
            </a:r>
            <a:r>
              <a:rPr lang="en-US" dirty="0" smtClean="0"/>
              <a:t>, </a:t>
            </a:r>
            <a:r>
              <a:rPr lang="en-US" dirty="0" err="1" smtClean="0"/>
              <a:t>Ema</a:t>
            </a:r>
            <a:r>
              <a:rPr lang="en-US" dirty="0" smtClean="0"/>
              <a:t> Nicholls, Erin Wolfe, </a:t>
            </a:r>
            <a:r>
              <a:rPr lang="en-US" dirty="0" err="1" smtClean="0"/>
              <a:t>Bela</a:t>
            </a:r>
            <a:r>
              <a:rPr lang="en-US" dirty="0" smtClean="0"/>
              <a:t> Patel, Mayra Sanchez, Michael Baird</a:t>
            </a:r>
            <a:endParaRPr lang="en-US" dirty="0"/>
          </a:p>
        </p:txBody>
      </p:sp>
    </p:spTree>
    <p:extLst>
      <p:ext uri="{BB962C8B-B14F-4D97-AF65-F5344CB8AC3E}">
        <p14:creationId xmlns:p14="http://schemas.microsoft.com/office/powerpoint/2010/main" val="29542297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Goals</a:t>
            </a:r>
            <a:endParaRPr lang="en-US" dirty="0"/>
          </a:p>
        </p:txBody>
      </p:sp>
      <p:sp>
        <p:nvSpPr>
          <p:cNvPr id="3" name="Content Placeholder 2"/>
          <p:cNvSpPr>
            <a:spLocks noGrp="1"/>
          </p:cNvSpPr>
          <p:nvPr>
            <p:ph idx="1"/>
          </p:nvPr>
        </p:nvSpPr>
        <p:spPr/>
        <p:txBody>
          <a:bodyPr/>
          <a:lstStyle/>
          <a:p>
            <a:r>
              <a:rPr lang="en-US" dirty="0" smtClean="0"/>
              <a:t>Educate teens on the dangers of lighting up</a:t>
            </a:r>
          </a:p>
          <a:p>
            <a:pPr marL="0" indent="0">
              <a:buNone/>
            </a:pPr>
            <a:r>
              <a:rPr lang="en-US" dirty="0"/>
              <a:t>	</a:t>
            </a:r>
            <a:r>
              <a:rPr lang="en-US" dirty="0" smtClean="0"/>
              <a:t>Health Risks Associated with Smoking</a:t>
            </a:r>
          </a:p>
          <a:p>
            <a:r>
              <a:rPr lang="en-US" dirty="0" smtClean="0"/>
              <a:t>Why do they do it?</a:t>
            </a:r>
          </a:p>
          <a:p>
            <a:pPr marL="687388" lvl="7" indent="0">
              <a:spcBef>
                <a:spcPts val="1800"/>
              </a:spcBef>
              <a:buNone/>
            </a:pPr>
            <a:r>
              <a:rPr lang="en-US" sz="2000" dirty="0" smtClean="0"/>
              <a:t>	Alternative options</a:t>
            </a:r>
            <a:endParaRPr lang="en-US" sz="2000" dirty="0"/>
          </a:p>
          <a:p>
            <a:r>
              <a:rPr lang="en-US" dirty="0" smtClean="0"/>
              <a:t>Facts about Teens and Smoking</a:t>
            </a:r>
          </a:p>
          <a:p>
            <a:endParaRPr lang="en-US" dirty="0"/>
          </a:p>
          <a:p>
            <a:pPr marL="0" indent="0">
              <a:buNone/>
            </a:pPr>
            <a:endParaRPr lang="en-US" dirty="0" smtClean="0"/>
          </a:p>
          <a:p>
            <a:pPr marL="914400" lvl="4" indent="0">
              <a:buNone/>
            </a:pPr>
            <a:endParaRPr lang="en-US" dirty="0"/>
          </a:p>
        </p:txBody>
      </p:sp>
    </p:spTree>
    <p:extLst>
      <p:ext uri="{BB962C8B-B14F-4D97-AF65-F5344CB8AC3E}">
        <p14:creationId xmlns:p14="http://schemas.microsoft.com/office/powerpoint/2010/main" val="37637496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Your Putting in Your Body</a:t>
            </a:r>
            <a:endParaRPr lang="en-US" dirty="0"/>
          </a:p>
        </p:txBody>
      </p:sp>
      <p:sp>
        <p:nvSpPr>
          <p:cNvPr id="3" name="Content Placeholder 2"/>
          <p:cNvSpPr>
            <a:spLocks noGrp="1"/>
          </p:cNvSpPr>
          <p:nvPr>
            <p:ph idx="1"/>
          </p:nvPr>
        </p:nvSpPr>
        <p:spPr>
          <a:xfrm>
            <a:off x="457199" y="2057400"/>
            <a:ext cx="6508377" cy="4484914"/>
          </a:xfrm>
        </p:spPr>
        <p:txBody>
          <a:bodyPr>
            <a:normAutofit/>
          </a:bodyPr>
          <a:lstStyle/>
          <a:p>
            <a:pPr marL="0" indent="0">
              <a:buNone/>
            </a:pPr>
            <a:r>
              <a:rPr lang="en-US" dirty="0" smtClean="0"/>
              <a:t>Tobacco Smoke Contains over 4000 different chemicals and over 50 are known cancer causing carcinogens </a:t>
            </a:r>
          </a:p>
          <a:p>
            <a:r>
              <a:rPr lang="en-US" dirty="0" smtClean="0"/>
              <a:t>Benzene is a colorless carcinogen associated with Leukemia</a:t>
            </a:r>
          </a:p>
          <a:p>
            <a:r>
              <a:rPr lang="en-US" dirty="0" smtClean="0"/>
              <a:t>Formaldehyde used to preserve dead bodies </a:t>
            </a:r>
          </a:p>
          <a:p>
            <a:r>
              <a:rPr lang="en-US" dirty="0" smtClean="0"/>
              <a:t>Acetone commonly known as nail polish remover </a:t>
            </a:r>
            <a:endParaRPr lang="en-US" dirty="0"/>
          </a:p>
          <a:p>
            <a:r>
              <a:rPr lang="en-US" dirty="0" smtClean="0"/>
              <a:t>Ammonia a common house hold cleaner is used as flavoring in cigarettes </a:t>
            </a:r>
          </a:p>
        </p:txBody>
      </p:sp>
    </p:spTree>
    <p:extLst>
      <p:ext uri="{BB962C8B-B14F-4D97-AF65-F5344CB8AC3E}">
        <p14:creationId xmlns:p14="http://schemas.microsoft.com/office/powerpoint/2010/main" val="19732892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 …</a:t>
            </a:r>
            <a:endParaRPr lang="en-US" dirty="0"/>
          </a:p>
        </p:txBody>
      </p:sp>
      <p:sp>
        <p:nvSpPr>
          <p:cNvPr id="3" name="Content Placeholder 2"/>
          <p:cNvSpPr>
            <a:spLocks noGrp="1"/>
          </p:cNvSpPr>
          <p:nvPr>
            <p:ph idx="1"/>
          </p:nvPr>
        </p:nvSpPr>
        <p:spPr/>
        <p:txBody>
          <a:bodyPr/>
          <a:lstStyle/>
          <a:p>
            <a:r>
              <a:rPr lang="en-US" dirty="0"/>
              <a:t>Nicotine is one of the most addictive substances and is a powerful and fast acting poison </a:t>
            </a:r>
            <a:endParaRPr lang="en-US" dirty="0" smtClean="0"/>
          </a:p>
          <a:p>
            <a:r>
              <a:rPr lang="en-US" dirty="0" smtClean="0"/>
              <a:t>Arsenic which is found in rat poison </a:t>
            </a:r>
            <a:endParaRPr lang="en-US" dirty="0"/>
          </a:p>
          <a:p>
            <a:r>
              <a:rPr lang="en-US" dirty="0"/>
              <a:t>Carbon Monoxide is the same gas that comes out of car exhausts and is the main gas found in smoke.</a:t>
            </a:r>
          </a:p>
          <a:p>
            <a:r>
              <a:rPr lang="en-US" dirty="0" smtClean="0"/>
              <a:t>Hydrogen Cyanide which is used to kill people in gas chambers (prison). </a:t>
            </a:r>
            <a:endParaRPr lang="en-US" dirty="0"/>
          </a:p>
        </p:txBody>
      </p:sp>
    </p:spTree>
    <p:extLst>
      <p:ext uri="{BB962C8B-B14F-4D97-AF65-F5344CB8AC3E}">
        <p14:creationId xmlns:p14="http://schemas.microsoft.com/office/powerpoint/2010/main" val="13606467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914400"/>
            <a:ext cx="8106230" cy="3639458"/>
          </a:xfrm>
        </p:spPr>
        <p:txBody>
          <a:bodyPr/>
          <a:lstStyle/>
          <a:p>
            <a:pPr algn="ctr"/>
            <a:r>
              <a:rPr lang="en-US" sz="7200" dirty="0" smtClean="0"/>
              <a:t>Why Do Teens Light Up?</a:t>
            </a:r>
            <a:endParaRPr lang="en-US" sz="7200" dirty="0"/>
          </a:p>
        </p:txBody>
      </p:sp>
    </p:spTree>
    <p:extLst>
      <p:ext uri="{BB962C8B-B14F-4D97-AF65-F5344CB8AC3E}">
        <p14:creationId xmlns:p14="http://schemas.microsoft.com/office/powerpoint/2010/main" val="41884658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Reasons Why …</a:t>
            </a:r>
            <a:endParaRPr lang="en-US" dirty="0"/>
          </a:p>
        </p:txBody>
      </p:sp>
      <p:sp>
        <p:nvSpPr>
          <p:cNvPr id="3" name="Content Placeholder 2"/>
          <p:cNvSpPr>
            <a:spLocks noGrp="1"/>
          </p:cNvSpPr>
          <p:nvPr>
            <p:ph idx="1"/>
          </p:nvPr>
        </p:nvSpPr>
        <p:spPr/>
        <p:txBody>
          <a:bodyPr/>
          <a:lstStyle/>
          <a:p>
            <a:r>
              <a:rPr lang="en-US" dirty="0" smtClean="0"/>
              <a:t>Tool of Socialization</a:t>
            </a:r>
          </a:p>
          <a:p>
            <a:r>
              <a:rPr lang="en-US" dirty="0" smtClean="0"/>
              <a:t>Combative Weight Gain</a:t>
            </a:r>
          </a:p>
          <a:p>
            <a:r>
              <a:rPr lang="en-US" dirty="0" smtClean="0"/>
              <a:t>Stress and Anxiety (home &amp; social)</a:t>
            </a:r>
          </a:p>
          <a:p>
            <a:r>
              <a:rPr lang="en-US" dirty="0" smtClean="0"/>
              <a:t>Rebellion associated with risk-taking behaviors</a:t>
            </a:r>
            <a:endParaRPr lang="en-US" dirty="0"/>
          </a:p>
          <a:p>
            <a:r>
              <a:rPr lang="en-US" dirty="0" smtClean="0"/>
              <a:t>Peer Pressure </a:t>
            </a:r>
          </a:p>
          <a:p>
            <a:r>
              <a:rPr lang="en-US" dirty="0" smtClean="0"/>
              <a:t>Family Influence</a:t>
            </a:r>
          </a:p>
          <a:p>
            <a:pPr marL="0" indent="0">
              <a:buNone/>
            </a:pPr>
            <a:endParaRPr lang="en-US" dirty="0" smtClean="0"/>
          </a:p>
        </p:txBody>
      </p:sp>
    </p:spTree>
    <p:extLst>
      <p:ext uri="{BB962C8B-B14F-4D97-AF65-F5344CB8AC3E}">
        <p14:creationId xmlns:p14="http://schemas.microsoft.com/office/powerpoint/2010/main" val="1974493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Health Risks Associated with Smoking</a:t>
            </a:r>
            <a:endParaRPr lang="en-US" dirty="0"/>
          </a:p>
        </p:txBody>
      </p:sp>
      <p:sp>
        <p:nvSpPr>
          <p:cNvPr id="3" name="Content Placeholder 2"/>
          <p:cNvSpPr>
            <a:spLocks noGrp="1"/>
          </p:cNvSpPr>
          <p:nvPr>
            <p:ph idx="1"/>
          </p:nvPr>
        </p:nvSpPr>
        <p:spPr/>
        <p:txBody>
          <a:bodyPr/>
          <a:lstStyle/>
          <a:p>
            <a:r>
              <a:rPr lang="en-US" dirty="0" smtClean="0"/>
              <a:t>#1 Cause of Preventable Death</a:t>
            </a:r>
          </a:p>
          <a:p>
            <a:r>
              <a:rPr lang="en-US" dirty="0" smtClean="0"/>
              <a:t>Cancer</a:t>
            </a:r>
          </a:p>
          <a:p>
            <a:r>
              <a:rPr lang="en-US" dirty="0" smtClean="0"/>
              <a:t>Lung Disease</a:t>
            </a:r>
          </a:p>
          <a:p>
            <a:r>
              <a:rPr lang="en-US" dirty="0" smtClean="0"/>
              <a:t>Heart Disease</a:t>
            </a:r>
          </a:p>
          <a:p>
            <a:r>
              <a:rPr lang="en-US" dirty="0" smtClean="0"/>
              <a:t>Reproductive Issues</a:t>
            </a:r>
          </a:p>
          <a:p>
            <a:pPr lvl="1"/>
            <a:r>
              <a:rPr lang="en-US" dirty="0" smtClean="0"/>
              <a:t>Teen girls who take oral birth control greatly increase their chances for blood clots and strokes </a:t>
            </a:r>
          </a:p>
          <a:p>
            <a:pPr marL="0" indent="0">
              <a:buNone/>
            </a:pPr>
            <a:endParaRPr lang="en-US" dirty="0"/>
          </a:p>
        </p:txBody>
      </p:sp>
    </p:spTree>
    <p:extLst>
      <p:ext uri="{BB962C8B-B14F-4D97-AF65-F5344CB8AC3E}">
        <p14:creationId xmlns:p14="http://schemas.microsoft.com/office/powerpoint/2010/main" val="2193347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Facts &amp; Figures</a:t>
            </a:r>
            <a:endParaRPr lang="en-US" dirty="0"/>
          </a:p>
        </p:txBody>
      </p:sp>
      <p:sp>
        <p:nvSpPr>
          <p:cNvPr id="3" name="Content Placeholder 2"/>
          <p:cNvSpPr>
            <a:spLocks noGrp="1"/>
          </p:cNvSpPr>
          <p:nvPr>
            <p:ph idx="1"/>
          </p:nvPr>
        </p:nvSpPr>
        <p:spPr/>
        <p:txBody>
          <a:bodyPr/>
          <a:lstStyle/>
          <a:p>
            <a:r>
              <a:rPr lang="en-US" dirty="0" smtClean="0"/>
              <a:t>3000 teens smoke their first cigarette each day</a:t>
            </a:r>
          </a:p>
          <a:p>
            <a:r>
              <a:rPr lang="en-US" dirty="0" smtClean="0"/>
              <a:t>The use of tobacco typically begins at age 16</a:t>
            </a:r>
          </a:p>
          <a:p>
            <a:r>
              <a:rPr lang="en-US" dirty="0" smtClean="0"/>
              <a:t>More than 600,000 middle school and 3,000,000 high school students smoke cigarettes</a:t>
            </a:r>
          </a:p>
          <a:p>
            <a:r>
              <a:rPr lang="en-US" dirty="0" smtClean="0"/>
              <a:t>Teens who have smoked at least 100 cigarettes have reported wanting to quite but are already unable</a:t>
            </a:r>
          </a:p>
          <a:p>
            <a:endParaRPr lang="en-US" dirty="0"/>
          </a:p>
        </p:txBody>
      </p:sp>
    </p:spTree>
    <p:extLst>
      <p:ext uri="{BB962C8B-B14F-4D97-AF65-F5344CB8AC3E}">
        <p14:creationId xmlns:p14="http://schemas.microsoft.com/office/powerpoint/2010/main" val="1069124419"/>
      </p:ext>
    </p:extLst>
  </p:cSld>
  <p:clrMapOvr>
    <a:masterClrMapping/>
  </p:clrMapOvr>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font script="Hans" typeface="宋体"/>
        <a:font script="Hant" typeface="新細明體"/>
      </a:majorFont>
      <a:minorFont>
        <a:latin typeface="Century Gothic"/>
        <a:ea typeface=""/>
        <a:cs typeface=""/>
        <a:font script="Jpan" typeface="メイリオ"/>
        <a:font script="Hans" typeface="宋体"/>
        <a:font script="Hant" typeface="新細明體"/>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176</TotalTime>
  <Words>865</Words>
  <Application>Microsoft Macintosh PowerPoint</Application>
  <PresentationFormat>On-screen Show (4:3)</PresentationFormat>
  <Paragraphs>79</Paragraphs>
  <Slides>12</Slides>
  <Notes>5</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Plaza</vt:lpstr>
      <vt:lpstr>PowerPoint Presentation</vt:lpstr>
      <vt:lpstr>Stop Teen Smoking</vt:lpstr>
      <vt:lpstr>Our Goals</vt:lpstr>
      <vt:lpstr>What Your Putting in Your Body</vt:lpstr>
      <vt:lpstr>Continued …</vt:lpstr>
      <vt:lpstr>Why Do Teens Light Up?</vt:lpstr>
      <vt:lpstr>Some Reasons Why …</vt:lpstr>
      <vt:lpstr>Health Risks Associated with Smoking</vt:lpstr>
      <vt:lpstr>Facts &amp; Figures</vt:lpstr>
      <vt:lpstr>Facts &amp; Figures Continue</vt:lpstr>
      <vt:lpstr>How to Stop</vt:lpstr>
      <vt:lpstr>References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Stop Teen Smoking</dc:title>
  <dc:creator>Erin Wolfe</dc:creator>
  <cp:lastModifiedBy>Erin Wolfe</cp:lastModifiedBy>
  <cp:revision>14</cp:revision>
  <dcterms:created xsi:type="dcterms:W3CDTF">2012-10-24T16:25:22Z</dcterms:created>
  <dcterms:modified xsi:type="dcterms:W3CDTF">2012-10-24T19:21:42Z</dcterms:modified>
</cp:coreProperties>
</file>