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6" r:id="rId4"/>
    <p:sldId id="267" r:id="rId5"/>
    <p:sldId id="268" r:id="rId6"/>
    <p:sldId id="258" r:id="rId7"/>
    <p:sldId id="259" r:id="rId8"/>
    <p:sldId id="260" r:id="rId9"/>
    <p:sldId id="261" r:id="rId10"/>
    <p:sldId id="262" r:id="rId11"/>
    <p:sldId id="263" r:id="rId12"/>
    <p:sldId id="264" r:id="rId13"/>
    <p:sldId id="26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5" d="100"/>
          <a:sy n="75" d="100"/>
        </p:scale>
        <p:origin x="-66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27094"/>
            <a:ext cx="7772400" cy="1470025"/>
          </a:xfrm>
        </p:spPr>
        <p:txBody>
          <a:bodyPr anchor="b" anchorCtr="0"/>
          <a:lstStyle>
            <a:lvl1pPr>
              <a:defRPr sz="5400">
                <a:gradFill>
                  <a:gsLst>
                    <a:gs pos="0">
                      <a:schemeClr val="tx2"/>
                    </a:gs>
                    <a:gs pos="100000">
                      <a:schemeClr val="tx2">
                        <a:lumMod val="75000"/>
                      </a:schemeClr>
                    </a:gs>
                  </a:gsLst>
                  <a:lin ang="5400000" scaled="0"/>
                </a:gradFill>
                <a:effectLst>
                  <a:outerShdw blurRad="50800" dist="25400" dir="5400000" algn="t"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685801" y="3810000"/>
            <a:ext cx="7770812" cy="1752600"/>
          </a:xfrm>
        </p:spPr>
        <p:txBody>
          <a:bodyPr>
            <a:normAutofit/>
          </a:bodyPr>
          <a:lstStyle>
            <a:lvl1pPr marL="0" indent="0" algn="ctr">
              <a:spcBef>
                <a:spcPts val="300"/>
              </a:spcBef>
              <a:buNone/>
              <a:defRPr sz="1600">
                <a:gradFill>
                  <a:gsLst>
                    <a:gs pos="0">
                      <a:schemeClr val="tx2"/>
                    </a:gs>
                    <a:gs pos="100000">
                      <a:schemeClr val="tx2">
                        <a:lumMod val="75000"/>
                      </a:schemeClr>
                    </a:gs>
                  </a:gsLst>
                  <a:lin ang="5400000" scaled="0"/>
                </a:gradFill>
                <a:effectLst>
                  <a:outerShdw blurRad="50800" dist="38100" dir="5400000" algn="t"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1778F24D-EB19-4AE0-B015-2BEA6D5224F2}" type="datetimeFigureOut">
              <a:rPr lang="en-US" smtClean="0"/>
              <a:t>3/17/13</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descr="CoverGlyph.png"/>
          <p:cNvPicPr>
            <a:picLocks noChangeAspect="1"/>
          </p:cNvPicPr>
          <p:nvPr/>
        </p:nvPicPr>
        <p:blipFill>
          <a:blip r:embed="rId2"/>
          <a:stretch>
            <a:fillRect/>
          </a:stretch>
        </p:blipFill>
        <p:spPr>
          <a:xfrm>
            <a:off x="4010025" y="3048000"/>
            <a:ext cx="1123950" cy="77152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738282"/>
            <a:ext cx="7770813" cy="1048870"/>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286000" y="457200"/>
            <a:ext cx="4572000" cy="3173506"/>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5800" y="5181600"/>
            <a:ext cx="7770813" cy="685800"/>
          </a:xfrm>
        </p:spPr>
        <p:txBody>
          <a:bodyPr vert="horz" lIns="91440" tIns="45720" rIns="91440" bIns="45720" rtlCol="0">
            <a:normAutofit/>
          </a:bodyPr>
          <a:lstStyle>
            <a:lvl1pPr marL="0" indent="0" algn="ctr">
              <a:spcBef>
                <a:spcPts val="3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t>3/17/13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4890247"/>
            <a:ext cx="1645920" cy="170411"/>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t>3/17/13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7882"/>
            <a:ext cx="1524000" cy="532503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7882"/>
            <a:ext cx="5889812" cy="5325036"/>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t>3/17/13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rot="5400000">
            <a:off x="6052928" y="3115195"/>
            <a:ext cx="1645920" cy="170411"/>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1778F24D-EB19-4AE0-B015-2BEA6D5224F2}" type="datetimeFigureOut">
              <a:rPr lang="en-US" smtClean="0"/>
              <a:t>3/17/13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626440"/>
            <a:ext cx="7770813" cy="1472184"/>
          </a:xfrm>
        </p:spPr>
        <p:txBody>
          <a:bodyPr anchor="b" anchorCtr="0"/>
          <a:lstStyle>
            <a:lvl1pPr algn="ctr">
              <a:defRPr sz="5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685800" y="3813048"/>
            <a:ext cx="7770813" cy="1755648"/>
          </a:xfrm>
        </p:spPr>
        <p:txBody>
          <a:bodyPr anchor="t" anchorCtr="0">
            <a:normAutofit/>
          </a:bodyPr>
          <a:lstStyle>
            <a:lvl1pPr marL="0" indent="0" algn="ctr">
              <a:spcBef>
                <a:spcPts val="30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1778F24D-EB19-4AE0-B015-2BEA6D5224F2}" type="datetimeFigureOut">
              <a:rPr lang="en-US" smtClean="0"/>
              <a:t>3/17/13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0D9BD3-E57B-4194-A545-2804EB95D970}" type="slidenum">
              <a:rPr lang="en-US" smtClean="0"/>
              <a:t>‹#›</a:t>
            </a:fld>
            <a:endParaRPr lang="en-US"/>
          </a:p>
        </p:txBody>
      </p:sp>
      <p:pic>
        <p:nvPicPr>
          <p:cNvPr id="7" name="Picture 6" descr="Glyph-SectionHeader.png"/>
          <p:cNvPicPr>
            <a:picLocks noChangeAspect="1"/>
          </p:cNvPicPr>
          <p:nvPr/>
        </p:nvPicPr>
        <p:blipFill>
          <a:blip r:embed="rId2"/>
          <a:stretch>
            <a:fillRect/>
          </a:stretch>
        </p:blipFill>
        <p:spPr>
          <a:xfrm>
            <a:off x="4038600" y="3174066"/>
            <a:ext cx="1066800" cy="59055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a:p>
            <a:pPr lvl="4"/>
            <a:endParaRPr dirty="0"/>
          </a:p>
        </p:txBody>
      </p:sp>
      <p:sp>
        <p:nvSpPr>
          <p:cNvPr id="4" name="Content Placeholder 3"/>
          <p:cNvSpPr>
            <a:spLocks noGrp="1"/>
          </p:cNvSpPr>
          <p:nvPr>
            <p:ph sz="half" idx="2"/>
          </p:nvPr>
        </p:nvSpPr>
        <p:spPr>
          <a:xfrm>
            <a:off x="4800600" y="2209801"/>
            <a:ext cx="3657600" cy="3657600"/>
          </a:xfrm>
        </p:spPr>
        <p:txBody>
          <a:bodyPr>
            <a:normAutofit/>
          </a:bodyPr>
          <a:lstStyle>
            <a:lvl1pPr>
              <a:defRPr sz="22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1778F24D-EB19-4AE0-B015-2BEA6D5224F2}" type="datetimeFigureOut">
              <a:rPr lang="en-US" smtClean="0"/>
              <a:t>3/17/13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800600" y="2027238"/>
            <a:ext cx="3657600" cy="639762"/>
          </a:xfrm>
        </p:spPr>
        <p:txBody>
          <a:bodyPr anchor="ctr" anchorCtr="0"/>
          <a:lstStyle>
            <a:lvl1pPr marL="0" indent="0" algn="ctr">
              <a:spcBef>
                <a:spcPts val="300"/>
              </a:spcBef>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819400"/>
            <a:ext cx="3657600" cy="3048000"/>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1778F24D-EB19-4AE0-B015-2BEA6D5224F2}" type="datetimeFigureOut">
              <a:rPr lang="en-US" smtClean="0"/>
              <a:t>3/17/13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0D9BD3-E57B-4194-A545-2804EB95D970}" type="slidenum">
              <a:rPr lang="en-US" smtClean="0"/>
              <a:t>‹#›</a:t>
            </a:fld>
            <a:endParaRPr lang="en-US"/>
          </a:p>
        </p:txBody>
      </p:sp>
      <p:pic>
        <p:nvPicPr>
          <p:cNvPr id="11"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778F24D-EB19-4AE0-B015-2BEA6D5224F2}" type="datetimeFigureOut">
              <a:rPr lang="en-US" smtClean="0"/>
              <a:t>3/17/13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0D9BD3-E57B-4194-A545-2804EB95D970}" type="slidenum">
              <a:rPr lang="en-US" smtClean="0"/>
              <a:t>‹#›</a:t>
            </a:fld>
            <a:endParaRPr lang="en-US"/>
          </a:p>
        </p:txBody>
      </p:sp>
      <p:pic>
        <p:nvPicPr>
          <p:cNvPr id="8" name="Picture 2" descr="HR-Glyph-R3.png"/>
          <p:cNvPicPr>
            <a:picLocks noChangeAspect="1" noChangeArrowheads="1"/>
          </p:cNvPicPr>
          <p:nvPr/>
        </p:nvPicPr>
        <p:blipFill>
          <a:blip r:embed="rId2" cstate="print"/>
          <a:srcRect/>
          <a:stretch>
            <a:fillRect/>
          </a:stretch>
        </p:blipFill>
        <p:spPr bwMode="auto">
          <a:xfrm>
            <a:off x="3749040" y="1658992"/>
            <a:ext cx="1645920" cy="170411"/>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78F24D-EB19-4AE0-B015-2BEA6D5224F2}" type="datetimeFigureOut">
              <a:rPr lang="en-US" smtClean="0"/>
              <a:t>3/17/13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0D9BD3-E57B-4194-A545-2804EB95D97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6" y="914400"/>
            <a:ext cx="3657600" cy="1162050"/>
          </a:xfrm>
        </p:spPr>
        <p:txBody>
          <a:bodyPr anchor="b"/>
          <a:lstStyle>
            <a:lvl1pPr algn="ctr">
              <a:defRPr sz="3800" b="0"/>
            </a:lvl1pPr>
          </a:lstStyle>
          <a:p>
            <a:r>
              <a:rPr lang="en-US" smtClean="0"/>
              <a:t>Click to edit Master title style</a:t>
            </a:r>
            <a:endParaRPr/>
          </a:p>
        </p:txBody>
      </p:sp>
      <p:sp>
        <p:nvSpPr>
          <p:cNvPr id="3" name="Content Placeholder 2"/>
          <p:cNvSpPr>
            <a:spLocks noGrp="1"/>
          </p:cNvSpPr>
          <p:nvPr>
            <p:ph idx="1"/>
          </p:nvPr>
        </p:nvSpPr>
        <p:spPr>
          <a:xfrm>
            <a:off x="4796118" y="457199"/>
            <a:ext cx="3657600" cy="5410201"/>
          </a:xfrm>
        </p:spPr>
        <p:txBody>
          <a:bodyPr>
            <a:normAutofit/>
          </a:bodyPr>
          <a:lstStyle>
            <a:lvl1pPr>
              <a:defRPr sz="2400"/>
            </a:lvl1pPr>
            <a:lvl2pPr>
              <a:defRPr sz="2200"/>
            </a:lvl2pPr>
            <a:lvl3pPr>
              <a:defRPr sz="2000"/>
            </a:lvl3pPr>
            <a:lvl4pPr>
              <a:defRPr sz="1800"/>
            </a:lvl4pPr>
            <a:lvl5pPr>
              <a:defRPr sz="1800"/>
            </a:lvl5pPr>
            <a:lvl6pPr marL="2290763" indent="-461963">
              <a:tabLst/>
              <a:defRPr sz="2000"/>
            </a:lvl6pPr>
            <a:lvl7pPr marL="2290763" indent="-461963">
              <a:tabLst/>
              <a:defRPr sz="2000"/>
            </a:lvl7pPr>
            <a:lvl8pPr marL="2290763" indent="-461963">
              <a:tabLst/>
              <a:defRPr sz="2000"/>
            </a:lvl8pPr>
            <a:lvl9pPr marL="2290763" indent="-461963">
              <a:tabLst/>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658906" y="2590799"/>
            <a:ext cx="3657600" cy="2895601"/>
          </a:xfrm>
        </p:spPr>
        <p:txBody>
          <a:bodyPr>
            <a:normAutofit/>
          </a:bodyPr>
          <a:lstStyle>
            <a:lvl1pPr marL="0" indent="0" algn="ctr">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t>3/17/13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10" name="Picture 2" descr="HR-Glyph-R3.png"/>
          <p:cNvPicPr>
            <a:picLocks noChangeAspect="1" noChangeArrowheads="1"/>
          </p:cNvPicPr>
          <p:nvPr/>
        </p:nvPicPr>
        <p:blipFill>
          <a:blip r:embed="rId2" cstate="print"/>
          <a:srcRect/>
          <a:stretch>
            <a:fillRect/>
          </a:stretch>
        </p:blipFill>
        <p:spPr bwMode="auto">
          <a:xfrm>
            <a:off x="1664746" y="2286000"/>
            <a:ext cx="1645920" cy="170411"/>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99013" y="914400"/>
            <a:ext cx="3657600" cy="1161288"/>
          </a:xfrm>
          <a:effectLst/>
        </p:spPr>
        <p:txBody>
          <a:bodyPr vert="horz" lIns="91440" tIns="45720" rIns="91440" bIns="45720" rtlCol="0" anchor="b" anchorCtr="0">
            <a:noAutofit/>
          </a:bodyPr>
          <a:lstStyle>
            <a:lvl1pPr algn="ctr" defTabSz="914400" rtl="0" eaLnBrk="1" latinLnBrk="0" hangingPunct="1">
              <a:spcBef>
                <a:spcPct val="0"/>
              </a:spcBef>
              <a:buNone/>
              <a:defRPr sz="3800" b="0" kern="1200">
                <a:solidFill>
                  <a:schemeClr val="tx2"/>
                </a:solidFill>
                <a:effectLst>
                  <a:outerShdw blurRad="38100" dist="12700" algn="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58906" y="457200"/>
            <a:ext cx="3657600" cy="5413248"/>
          </a:xfrm>
          <a:ln w="101600">
            <a:solidFill>
              <a:schemeClr val="tx1"/>
            </a:solidFill>
            <a:miter lim="800000"/>
          </a:ln>
          <a:effectLst>
            <a:outerShdw blurRad="50800" dist="381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799013" y="2587752"/>
            <a:ext cx="3657600" cy="2898648"/>
          </a:xfrm>
        </p:spPr>
        <p:txBody>
          <a:bodyPr vert="horz" lIns="91440" tIns="45720" rIns="91440" bIns="45720" rtlCol="0">
            <a:normAutofit/>
          </a:bodyPr>
          <a:lstStyle>
            <a:lvl1pPr marL="0" indent="0" algn="ctr">
              <a:spcBef>
                <a:spcPts val="600"/>
              </a:spcBef>
              <a:buNone/>
              <a:defRPr sz="180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Clr>
                <a:schemeClr val="accent3"/>
              </a:buClr>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1778F24D-EB19-4AE0-B015-2BEA6D5224F2}" type="datetimeFigureOut">
              <a:rPr lang="en-US" smtClean="0"/>
              <a:t>3/17/13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0D9BD3-E57B-4194-A545-2804EB95D970}" type="slidenum">
              <a:rPr lang="en-US" smtClean="0"/>
              <a:t>‹#›</a:t>
            </a:fld>
            <a:endParaRPr lang="en-US"/>
          </a:p>
        </p:txBody>
      </p:sp>
      <p:pic>
        <p:nvPicPr>
          <p:cNvPr id="9" name="Picture 2" descr="HR-Glyph-R3.png"/>
          <p:cNvPicPr>
            <a:picLocks noChangeAspect="1" noChangeArrowheads="1"/>
          </p:cNvPicPr>
          <p:nvPr/>
        </p:nvPicPr>
        <p:blipFill>
          <a:blip r:embed="rId2" cstate="print"/>
          <a:srcRect/>
          <a:stretch>
            <a:fillRect/>
          </a:stretch>
        </p:blipFill>
        <p:spPr bwMode="auto">
          <a:xfrm>
            <a:off x="5804853" y="2286000"/>
            <a:ext cx="1645920" cy="170411"/>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305300" y="6289115"/>
            <a:ext cx="53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90D9BD3-E57B-4194-A545-2804EB95D970}" type="slidenum">
              <a:rPr lang="en-US" smtClean="0"/>
              <a:t>‹#›</a:t>
            </a:fld>
            <a:endParaRPr lang="en-US"/>
          </a:p>
        </p:txBody>
      </p:sp>
      <p:sp>
        <p:nvSpPr>
          <p:cNvPr id="2" name="Title Placeholder 1"/>
          <p:cNvSpPr>
            <a:spLocks noGrp="1"/>
          </p:cNvSpPr>
          <p:nvPr>
            <p:ph type="title"/>
          </p:nvPr>
        </p:nvSpPr>
        <p:spPr>
          <a:xfrm>
            <a:off x="685800" y="67236"/>
            <a:ext cx="7770813" cy="1371600"/>
          </a:xfrm>
          <a:prstGeom prst="rect">
            <a:avLst/>
          </a:prstGeom>
          <a:effectLst/>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685800" y="2209800"/>
            <a:ext cx="7770813" cy="3657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6400800" y="6289115"/>
            <a:ext cx="23756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8F24D-EB19-4AE0-B015-2BEA6D5224F2}" type="datetimeFigureOut">
              <a:rPr lang="en-US" smtClean="0"/>
              <a:t>3/17/13</a:t>
            </a:fld>
            <a:endParaRPr lang="en-US"/>
          </a:p>
        </p:txBody>
      </p:sp>
      <p:sp>
        <p:nvSpPr>
          <p:cNvPr id="5" name="Footer Placeholder 4"/>
          <p:cNvSpPr>
            <a:spLocks noGrp="1"/>
          </p:cNvSpPr>
          <p:nvPr>
            <p:ph type="ftr" sz="quarter" idx="3"/>
          </p:nvPr>
        </p:nvSpPr>
        <p:spPr>
          <a:xfrm>
            <a:off x="349624" y="6289115"/>
            <a:ext cx="3155576"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5000" kern="1200">
          <a:solidFill>
            <a:schemeClr val="tx2"/>
          </a:solidFill>
          <a:effectLst>
            <a:outerShdw blurRad="38100" dist="12700" algn="l" rotWithShape="0">
              <a:prstClr val="black">
                <a:alpha val="40000"/>
              </a:prstClr>
            </a:outerShdw>
          </a:effectLst>
          <a:latin typeface="+mj-lt"/>
          <a:ea typeface="+mj-ea"/>
          <a:cs typeface="+mj-cs"/>
        </a:defRPr>
      </a:lvl1pPr>
    </p:titleStyle>
    <p:bodyStyle>
      <a:lvl1pPr marL="457200" indent="-457200" algn="l" defTabSz="914400" rtl="0" eaLnBrk="1" latinLnBrk="0" hangingPunct="1">
        <a:spcBef>
          <a:spcPts val="2000"/>
        </a:spcBef>
        <a:buClr>
          <a:schemeClr val="accent3"/>
        </a:buClr>
        <a:buFont typeface="Wingdings" pitchFamily="2" charset="2"/>
        <a:buChar char=""/>
        <a:defRPr sz="2400" kern="1200">
          <a:solidFill>
            <a:schemeClr val="tx2"/>
          </a:solidFill>
          <a:latin typeface="+mn-lt"/>
          <a:ea typeface="+mn-ea"/>
          <a:cs typeface="+mn-cs"/>
        </a:defRPr>
      </a:lvl1pPr>
      <a:lvl2pPr marL="914400" indent="-457200" algn="l" defTabSz="914400" rtl="0" eaLnBrk="1" latinLnBrk="0" hangingPunct="1">
        <a:spcBef>
          <a:spcPts val="600"/>
        </a:spcBef>
        <a:buClr>
          <a:schemeClr val="accent3">
            <a:lumMod val="50000"/>
          </a:schemeClr>
        </a:buClr>
        <a:buFont typeface="Wingdings" pitchFamily="2" charset="2"/>
        <a:buChar char=""/>
        <a:defRPr sz="2200" kern="1200">
          <a:solidFill>
            <a:schemeClr val="tx2"/>
          </a:solidFill>
          <a:latin typeface="+mn-lt"/>
          <a:ea typeface="+mn-ea"/>
          <a:cs typeface="+mn-cs"/>
        </a:defRPr>
      </a:lvl2pPr>
      <a:lvl3pPr marL="1371600" indent="-457200" algn="l" defTabSz="914400" rtl="0" eaLnBrk="1" latinLnBrk="0" hangingPunct="1">
        <a:spcBef>
          <a:spcPts val="600"/>
        </a:spcBef>
        <a:buClr>
          <a:schemeClr val="accent3"/>
        </a:buClr>
        <a:buFont typeface="Wingdings" pitchFamily="2" charset="2"/>
        <a:buChar char=""/>
        <a:defRPr sz="2000" kern="1200">
          <a:solidFill>
            <a:schemeClr val="tx2"/>
          </a:solidFill>
          <a:latin typeface="+mn-lt"/>
          <a:ea typeface="+mn-ea"/>
          <a:cs typeface="+mn-cs"/>
        </a:defRPr>
      </a:lvl3pPr>
      <a:lvl4pPr marL="1828800" indent="-457200" algn="l" defTabSz="914400" rtl="0" eaLnBrk="1" latinLnBrk="0" hangingPunct="1">
        <a:spcBef>
          <a:spcPts val="600"/>
        </a:spcBef>
        <a:buClr>
          <a:schemeClr val="accent3">
            <a:lumMod val="50000"/>
          </a:schemeClr>
        </a:buClr>
        <a:buFont typeface="Wingdings" pitchFamily="2" charset="2"/>
        <a:buChar char=""/>
        <a:defRPr sz="1800" kern="1200">
          <a:solidFill>
            <a:schemeClr val="tx2"/>
          </a:solidFill>
          <a:latin typeface="+mn-lt"/>
          <a:ea typeface="+mn-ea"/>
          <a:cs typeface="+mn-cs"/>
        </a:defRPr>
      </a:lvl4pPr>
      <a:lvl5pPr marL="2286000" indent="-457200" algn="l" defTabSz="914400" rtl="0" eaLnBrk="1" latinLnBrk="0" hangingPunct="1">
        <a:spcBef>
          <a:spcPts val="600"/>
        </a:spcBef>
        <a:buClr>
          <a:schemeClr val="accent3"/>
        </a:buClr>
        <a:buFont typeface="Wingdings" pitchFamily="2" charset="2"/>
        <a:buChar char=""/>
        <a:defRPr sz="1800" kern="1200">
          <a:solidFill>
            <a:schemeClr val="tx2"/>
          </a:solidFill>
          <a:latin typeface="+mn-lt"/>
          <a:ea typeface="+mn-ea"/>
          <a:cs typeface="+mn-cs"/>
        </a:defRPr>
      </a:lvl5pPr>
      <a:lvl6pPr marL="27432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6pPr>
      <a:lvl7pPr marL="32051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7pPr>
      <a:lvl8pPr marL="3657600" indent="-461963" algn="l" defTabSz="914400" rtl="0" eaLnBrk="1" latinLnBrk="0" hangingPunct="1">
        <a:spcBef>
          <a:spcPct val="20000"/>
        </a:spcBef>
        <a:buClr>
          <a:schemeClr val="accent3">
            <a:lumMod val="50000"/>
          </a:schemeClr>
        </a:buClr>
        <a:buFont typeface="Wingdings" pitchFamily="2" charset="2"/>
        <a:buChar char=""/>
        <a:defRPr sz="1800" kern="1200">
          <a:solidFill>
            <a:schemeClr val="tx1"/>
          </a:solidFill>
          <a:latin typeface="+mn-lt"/>
          <a:ea typeface="+mn-ea"/>
          <a:cs typeface="+mn-cs"/>
        </a:defRPr>
      </a:lvl8pPr>
      <a:lvl9pPr marL="4119563" indent="-461963" algn="l" defTabSz="914400" rtl="0" eaLnBrk="1" latinLnBrk="0" hangingPunct="1">
        <a:spcBef>
          <a:spcPct val="20000"/>
        </a:spcBef>
        <a:buClr>
          <a:schemeClr val="accent3"/>
        </a:buClr>
        <a:buFont typeface="Wingdings" pitchFamily="2" charset="2"/>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hyperlink" Target="http://www.seifmedgraphics.com/placental_abruption.htm" TargetMode="External"/><Relationship Id="rId1" Type="http://schemas.openxmlformats.org/officeDocument/2006/relationships/slideLayout" Target="../slideLayouts/slideLayout7.xml"/><Relationship Id="rId2" Type="http://schemas.openxmlformats.org/officeDocument/2006/relationships/hyperlink" Target="http://www.seifmedgraphics.com/seifstor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4" Type="http://schemas.openxmlformats.org/officeDocument/2006/relationships/hyperlink" Target="http://www.chop.edu/healthinfo/bleeding-in-pregnancy-placenta-previa-placental-abruption.html" TargetMode="External"/><Relationship Id="rId1" Type="http://schemas.openxmlformats.org/officeDocument/2006/relationships/slideLayout" Target="../slideLayouts/slideLayout7.xml"/><Relationship Id="rId2" Type="http://schemas.openxmlformats.org/officeDocument/2006/relationships/image" Target="../media/image10.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effectLst/>
              </a:rPr>
              <a:t>Placental </a:t>
            </a:r>
            <a:r>
              <a:rPr lang="en-US" dirty="0" smtClean="0">
                <a:effectLst/>
              </a:rPr>
              <a:t>Abruption </a:t>
            </a:r>
            <a:endParaRPr lang="en-US" dirty="0"/>
          </a:p>
        </p:txBody>
      </p:sp>
      <p:sp>
        <p:nvSpPr>
          <p:cNvPr id="3" name="Subtitle 2"/>
          <p:cNvSpPr>
            <a:spLocks noGrp="1"/>
          </p:cNvSpPr>
          <p:nvPr>
            <p:ph type="subTitle" idx="1"/>
          </p:nvPr>
        </p:nvSpPr>
        <p:spPr/>
        <p:txBody>
          <a:bodyPr/>
          <a:lstStyle/>
          <a:p>
            <a:r>
              <a:rPr lang="en-US" dirty="0" smtClean="0"/>
              <a:t>Jessica Key &amp; Stephanie Gonzalez</a:t>
            </a:r>
            <a:endParaRPr lang="en-US" dirty="0"/>
          </a:p>
        </p:txBody>
      </p:sp>
    </p:spTree>
    <p:extLst>
      <p:ext uri="{BB962C8B-B14F-4D97-AF65-F5344CB8AC3E}">
        <p14:creationId xmlns:p14="http://schemas.microsoft.com/office/powerpoint/2010/main" val="2169864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Diagnoses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4008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Nursing Interventions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353529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69719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86064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685800" y="2209799"/>
            <a:ext cx="7770813" cy="4157133"/>
          </a:xfrm>
        </p:spPr>
        <p:txBody>
          <a:bodyPr>
            <a:normAutofit fontScale="92500"/>
          </a:bodyPr>
          <a:lstStyle/>
          <a:p>
            <a:r>
              <a:rPr lang="en-US" dirty="0"/>
              <a:t>Placental </a:t>
            </a:r>
            <a:r>
              <a:rPr lang="en-US" dirty="0" smtClean="0"/>
              <a:t>Abruption</a:t>
            </a:r>
            <a:r>
              <a:rPr lang="en-US" dirty="0"/>
              <a:t> </a:t>
            </a:r>
            <a:r>
              <a:rPr lang="en-US" dirty="0" smtClean="0"/>
              <a:t>is </a:t>
            </a:r>
            <a:r>
              <a:rPr lang="en-US" dirty="0"/>
              <a:t>the premature separation of the placenta from the uterus during </a:t>
            </a:r>
            <a:r>
              <a:rPr lang="en-US" dirty="0" smtClean="0"/>
              <a:t>pregnancy</a:t>
            </a:r>
            <a:r>
              <a:rPr lang="en-US" dirty="0"/>
              <a:t>(Effects of intimate partner violence, 2010)</a:t>
            </a:r>
            <a:r>
              <a:rPr lang="en-US" dirty="0" smtClean="0"/>
              <a:t>.</a:t>
            </a:r>
            <a:endParaRPr lang="en-US" dirty="0" smtClean="0"/>
          </a:p>
          <a:p>
            <a:pPr lvl="1"/>
            <a:r>
              <a:rPr lang="en-US" dirty="0"/>
              <a:t>Abruption is the most common cause of serious vaginal bleeding, occurring in 1 percent of </a:t>
            </a:r>
            <a:r>
              <a:rPr lang="en-US" dirty="0" smtClean="0"/>
              <a:t>pregnancies</a:t>
            </a:r>
            <a:r>
              <a:rPr lang="en-US" dirty="0"/>
              <a:t>(Late Pregnancy Bleeding, 2007</a:t>
            </a:r>
            <a:r>
              <a:rPr lang="en-US" dirty="0" smtClean="0"/>
              <a:t>).</a:t>
            </a:r>
            <a:endParaRPr lang="en-US" dirty="0" smtClean="0"/>
          </a:p>
          <a:p>
            <a:pPr lvl="1"/>
            <a:r>
              <a:rPr lang="en-US" dirty="0" smtClean="0"/>
              <a:t>It </a:t>
            </a:r>
            <a:r>
              <a:rPr lang="en-US" dirty="0" smtClean="0"/>
              <a:t>is </a:t>
            </a:r>
            <a:r>
              <a:rPr lang="en-US" dirty="0"/>
              <a:t>a </a:t>
            </a:r>
            <a:r>
              <a:rPr lang="en-US" dirty="0" smtClean="0"/>
              <a:t>great </a:t>
            </a:r>
            <a:r>
              <a:rPr lang="en-US" dirty="0"/>
              <a:t>contributor to both maternal and fetal mortality and accounts for </a:t>
            </a:r>
            <a:r>
              <a:rPr lang="en-US" dirty="0" smtClean="0"/>
              <a:t>about </a:t>
            </a:r>
            <a:r>
              <a:rPr lang="en-US" dirty="0"/>
              <a:t>12% </a:t>
            </a:r>
            <a:r>
              <a:rPr lang="en-US" dirty="0" smtClean="0"/>
              <a:t>of </a:t>
            </a:r>
            <a:r>
              <a:rPr lang="en-US" dirty="0"/>
              <a:t>perinatal deaths</a:t>
            </a:r>
            <a:r>
              <a:rPr lang="en-US" dirty="0" smtClean="0"/>
              <a:t>.</a:t>
            </a:r>
          </a:p>
          <a:p>
            <a:pPr lvl="1"/>
            <a:r>
              <a:rPr lang="en-US" dirty="0"/>
              <a:t>Common risk factors for placental abruption include advanced maternal age, hypertension, trauma, and maternal substance </a:t>
            </a:r>
            <a:r>
              <a:rPr lang="en-US" dirty="0" smtClean="0"/>
              <a:t>use</a:t>
            </a:r>
            <a:r>
              <a:rPr lang="en-US" dirty="0"/>
              <a:t>(Effects of intimate partner violence, 2010)</a:t>
            </a:r>
            <a:r>
              <a:rPr lang="en-US" dirty="0" smtClean="0"/>
              <a:t>.</a:t>
            </a:r>
            <a:endParaRPr lang="en-US" dirty="0"/>
          </a:p>
          <a:p>
            <a:pPr lvl="1"/>
            <a:endParaRPr lang="en-US" dirty="0" smtClean="0"/>
          </a:p>
          <a:p>
            <a:pPr marL="457200" lvl="1" indent="0">
              <a:buNone/>
            </a:pPr>
            <a:endParaRPr lang="en-US" dirty="0" smtClean="0"/>
          </a:p>
        </p:txBody>
      </p:sp>
      <p:sp>
        <p:nvSpPr>
          <p:cNvPr id="4" name="TextBox 3"/>
          <p:cNvSpPr txBox="1"/>
          <p:nvPr/>
        </p:nvSpPr>
        <p:spPr>
          <a:xfrm>
            <a:off x="829733" y="4741333"/>
            <a:ext cx="7626880" cy="369332"/>
          </a:xfrm>
          <a:prstGeom prst="rect">
            <a:avLst/>
          </a:prstGeom>
          <a:noFill/>
        </p:spPr>
        <p:txBody>
          <a:bodyPr wrap="square" rtlCol="0">
            <a:spAutoFit/>
          </a:bodyPr>
          <a:lstStyle/>
          <a:p>
            <a:endParaRPr lang="en-US" dirty="0"/>
          </a:p>
        </p:txBody>
      </p:sp>
      <p:sp>
        <p:nvSpPr>
          <p:cNvPr id="5" name="Rectangle 4"/>
          <p:cNvSpPr/>
          <p:nvPr/>
        </p:nvSpPr>
        <p:spPr>
          <a:xfrm>
            <a:off x="685800" y="4198498"/>
            <a:ext cx="7770813" cy="369332"/>
          </a:xfrm>
          <a:prstGeom prst="rect">
            <a:avLst/>
          </a:prstGeom>
        </p:spPr>
        <p:txBody>
          <a:bodyPr wrap="square">
            <a:spAutoFit/>
          </a:bodyPr>
          <a:lstStyle/>
          <a:p>
            <a:endParaRPr lang="en-US" dirty="0"/>
          </a:p>
        </p:txBody>
      </p:sp>
    </p:spTree>
    <p:extLst>
      <p:ext uri="{BB962C8B-B14F-4D97-AF65-F5344CB8AC3E}">
        <p14:creationId xmlns:p14="http://schemas.microsoft.com/office/powerpoint/2010/main" val="248784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lacental abruption">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245039" y="1862667"/>
            <a:ext cx="6763403" cy="3928533"/>
          </a:xfrm>
          <a:prstGeom prst="rect">
            <a:avLst/>
          </a:prstGeom>
          <a:noFill/>
          <a:ln>
            <a:noFill/>
          </a:ln>
        </p:spPr>
      </p:pic>
      <p:sp>
        <p:nvSpPr>
          <p:cNvPr id="6" name="TextBox 5"/>
          <p:cNvSpPr txBox="1"/>
          <p:nvPr/>
        </p:nvSpPr>
        <p:spPr>
          <a:xfrm>
            <a:off x="899627" y="370465"/>
            <a:ext cx="7108815" cy="1077218"/>
          </a:xfrm>
          <a:prstGeom prst="rect">
            <a:avLst/>
          </a:prstGeom>
          <a:noFill/>
        </p:spPr>
        <p:txBody>
          <a:bodyPr wrap="square" rtlCol="0">
            <a:spAutoFit/>
          </a:bodyPr>
          <a:lstStyle/>
          <a:p>
            <a:r>
              <a:rPr lang="en-US" sz="3200" dirty="0" smtClean="0"/>
              <a:t>Examples of Placental Abruption- with different bleeding patterns.</a:t>
            </a:r>
            <a:endParaRPr lang="en-US" sz="3200" dirty="0"/>
          </a:p>
        </p:txBody>
      </p:sp>
      <p:sp>
        <p:nvSpPr>
          <p:cNvPr id="8" name="Rectangle 7"/>
          <p:cNvSpPr/>
          <p:nvPr/>
        </p:nvSpPr>
        <p:spPr>
          <a:xfrm>
            <a:off x="1245039" y="5791200"/>
            <a:ext cx="7136961" cy="369332"/>
          </a:xfrm>
          <a:prstGeom prst="rect">
            <a:avLst/>
          </a:prstGeom>
        </p:spPr>
        <p:txBody>
          <a:bodyPr wrap="square">
            <a:spAutoFit/>
          </a:bodyPr>
          <a:lstStyle/>
          <a:p>
            <a:r>
              <a:rPr lang="en-US" u="sng" dirty="0">
                <a:hlinkClick r:id="rId4"/>
              </a:rPr>
              <a:t>http://www.seifmedgraphics.com/placental_abruption.htm</a:t>
            </a:r>
            <a:endParaRPr lang="en-US" dirty="0"/>
          </a:p>
        </p:txBody>
      </p:sp>
    </p:spTree>
    <p:extLst>
      <p:ext uri="{BB962C8B-B14F-4D97-AF65-F5344CB8AC3E}">
        <p14:creationId xmlns:p14="http://schemas.microsoft.com/office/powerpoint/2010/main" val="138108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chop.edu/export/system/galleries/images/hospital/conditions/bleeding-in-pregnancy-placenta-previa-placental-abruption-142121.gif"/>
          <p:cNvPicPr/>
          <p:nvPr/>
        </p:nvPicPr>
        <p:blipFill>
          <a:blip r:embed="rId2">
            <a:extLst>
              <a:ext uri="{28A0092B-C50C-407E-A947-70E740481C1C}">
                <a14:useLocalDpi xmlns:a14="http://schemas.microsoft.com/office/drawing/2010/main" val="0"/>
              </a:ext>
            </a:extLst>
          </a:blip>
          <a:srcRect/>
          <a:stretch>
            <a:fillRect/>
          </a:stretch>
        </p:blipFill>
        <p:spPr bwMode="auto">
          <a:xfrm>
            <a:off x="539373" y="1570063"/>
            <a:ext cx="3994041" cy="4165434"/>
          </a:xfrm>
          <a:prstGeom prst="rect">
            <a:avLst/>
          </a:prstGeom>
          <a:noFill/>
          <a:ln>
            <a:noFill/>
          </a:ln>
        </p:spPr>
      </p:pic>
      <p:pic>
        <p:nvPicPr>
          <p:cNvPr id="3" name="Picture 2" descr="http://www.chop.edu/export/system/galleries/images/hospital/conditions/bleeding-in-pregnancy-placenta-previa-placental-abruption-142109.gif"/>
          <p:cNvPicPr/>
          <p:nvPr/>
        </p:nvPicPr>
        <p:blipFill>
          <a:blip r:embed="rId3">
            <a:extLst>
              <a:ext uri="{28A0092B-C50C-407E-A947-70E740481C1C}">
                <a14:useLocalDpi xmlns:a14="http://schemas.microsoft.com/office/drawing/2010/main" val="0"/>
              </a:ext>
            </a:extLst>
          </a:blip>
          <a:srcRect/>
          <a:stretch>
            <a:fillRect/>
          </a:stretch>
        </p:blipFill>
        <p:spPr bwMode="auto">
          <a:xfrm>
            <a:off x="4727449" y="1570063"/>
            <a:ext cx="3693321" cy="4165434"/>
          </a:xfrm>
          <a:prstGeom prst="rect">
            <a:avLst/>
          </a:prstGeom>
          <a:noFill/>
          <a:ln>
            <a:noFill/>
          </a:ln>
        </p:spPr>
      </p:pic>
      <p:sp>
        <p:nvSpPr>
          <p:cNvPr id="4" name="TextBox 3"/>
          <p:cNvSpPr txBox="1"/>
          <p:nvPr/>
        </p:nvSpPr>
        <p:spPr>
          <a:xfrm>
            <a:off x="1278882" y="823119"/>
            <a:ext cx="6861859" cy="523220"/>
          </a:xfrm>
          <a:prstGeom prst="rect">
            <a:avLst/>
          </a:prstGeom>
          <a:noFill/>
        </p:spPr>
        <p:txBody>
          <a:bodyPr wrap="square" rtlCol="0">
            <a:spAutoFit/>
          </a:bodyPr>
          <a:lstStyle/>
          <a:p>
            <a:r>
              <a:rPr lang="en-US" sz="2800" dirty="0" smtClean="0"/>
              <a:t>Concealed Bleeding and Visible Bleeding</a:t>
            </a:r>
            <a:endParaRPr lang="en-US" sz="2800" dirty="0"/>
          </a:p>
        </p:txBody>
      </p:sp>
      <p:sp>
        <p:nvSpPr>
          <p:cNvPr id="5" name="Rectangle 4"/>
          <p:cNvSpPr/>
          <p:nvPr/>
        </p:nvSpPr>
        <p:spPr>
          <a:xfrm>
            <a:off x="539373" y="5791897"/>
            <a:ext cx="7881397" cy="646331"/>
          </a:xfrm>
          <a:prstGeom prst="rect">
            <a:avLst/>
          </a:prstGeom>
        </p:spPr>
        <p:txBody>
          <a:bodyPr wrap="square">
            <a:spAutoFit/>
          </a:bodyPr>
          <a:lstStyle/>
          <a:p>
            <a:r>
              <a:rPr lang="en-US" u="sng" dirty="0">
                <a:hlinkClick r:id="rId4"/>
              </a:rPr>
              <a:t>http://www.chop.edu/healthinfo/bleeding-in-pregnancy-placenta-previa-placental-abruption.html</a:t>
            </a:r>
            <a:r>
              <a:rPr lang="en-US" dirty="0"/>
              <a:t> </a:t>
            </a:r>
          </a:p>
        </p:txBody>
      </p:sp>
    </p:spTree>
    <p:extLst>
      <p:ext uri="{BB962C8B-B14F-4D97-AF65-F5344CB8AC3E}">
        <p14:creationId xmlns:p14="http://schemas.microsoft.com/office/powerpoint/2010/main" val="1087016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hat-when-how.com/wp-content/uploads/2012/08/tmp34d627_thumb22.png"/>
          <p:cNvPicPr/>
          <p:nvPr/>
        </p:nvPicPr>
        <p:blipFill>
          <a:blip r:embed="rId2">
            <a:extLst>
              <a:ext uri="{28A0092B-C50C-407E-A947-70E740481C1C}">
                <a14:useLocalDpi xmlns:a14="http://schemas.microsoft.com/office/drawing/2010/main" val="0"/>
              </a:ext>
            </a:extLst>
          </a:blip>
          <a:srcRect/>
          <a:stretch>
            <a:fillRect/>
          </a:stretch>
        </p:blipFill>
        <p:spPr bwMode="auto">
          <a:xfrm>
            <a:off x="510590" y="2175876"/>
            <a:ext cx="8108477" cy="4016169"/>
          </a:xfrm>
          <a:prstGeom prst="rect">
            <a:avLst/>
          </a:prstGeom>
          <a:noFill/>
          <a:ln>
            <a:noFill/>
          </a:ln>
        </p:spPr>
      </p:pic>
      <p:sp>
        <p:nvSpPr>
          <p:cNvPr id="3" name="TextBox 2"/>
          <p:cNvSpPr txBox="1"/>
          <p:nvPr/>
        </p:nvSpPr>
        <p:spPr>
          <a:xfrm>
            <a:off x="2065867" y="726419"/>
            <a:ext cx="4859868" cy="523220"/>
          </a:xfrm>
          <a:prstGeom prst="rect">
            <a:avLst/>
          </a:prstGeom>
          <a:noFill/>
        </p:spPr>
        <p:txBody>
          <a:bodyPr wrap="square" rtlCol="0">
            <a:spAutoFit/>
          </a:bodyPr>
          <a:lstStyle/>
          <a:p>
            <a:r>
              <a:rPr lang="en-US" sz="2800" dirty="0" smtClean="0"/>
              <a:t>Different Levels of Separation</a:t>
            </a:r>
            <a:endParaRPr lang="en-US" sz="2800" dirty="0"/>
          </a:p>
        </p:txBody>
      </p:sp>
    </p:spTree>
    <p:extLst>
      <p:ext uri="{BB962C8B-B14F-4D97-AF65-F5344CB8AC3E}">
        <p14:creationId xmlns:p14="http://schemas.microsoft.com/office/powerpoint/2010/main" val="3318879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Etiology</a:t>
            </a:r>
            <a:endParaRPr lang="en-US" dirty="0"/>
          </a:p>
        </p:txBody>
      </p:sp>
      <p:sp>
        <p:nvSpPr>
          <p:cNvPr id="3" name="Content Placeholder 2"/>
          <p:cNvSpPr>
            <a:spLocks noGrp="1"/>
          </p:cNvSpPr>
          <p:nvPr>
            <p:ph idx="1"/>
          </p:nvPr>
        </p:nvSpPr>
        <p:spPr>
          <a:xfrm>
            <a:off x="685800" y="2082801"/>
            <a:ext cx="7770813" cy="4301066"/>
          </a:xfrm>
        </p:spPr>
        <p:txBody>
          <a:bodyPr>
            <a:normAutofit/>
          </a:bodyPr>
          <a:lstStyle/>
          <a:p>
            <a:r>
              <a:rPr lang="en-US" dirty="0"/>
              <a:t>Placental abruption </a:t>
            </a:r>
            <a:r>
              <a:rPr lang="en-US" dirty="0" smtClean="0"/>
              <a:t>is thought to be a </a:t>
            </a:r>
            <a:r>
              <a:rPr lang="en-US" dirty="0"/>
              <a:t>consequence of </a:t>
            </a:r>
            <a:r>
              <a:rPr lang="en-US" dirty="0" smtClean="0"/>
              <a:t>Intimate Partner Violence -evidence </a:t>
            </a:r>
            <a:r>
              <a:rPr lang="en-US" dirty="0"/>
              <a:t>linking the two is </a:t>
            </a:r>
            <a:r>
              <a:rPr lang="en-US" dirty="0" smtClean="0"/>
              <a:t>not sound</a:t>
            </a:r>
            <a:r>
              <a:rPr lang="en-US" dirty="0"/>
              <a:t>(Effects of intimate partner violence, 2010)</a:t>
            </a:r>
            <a:r>
              <a:rPr lang="en-US" dirty="0" smtClean="0"/>
              <a:t>.</a:t>
            </a:r>
          </a:p>
          <a:p>
            <a:r>
              <a:rPr lang="en-US" dirty="0"/>
              <a:t>To date, very little is known about the etiology of placental </a:t>
            </a:r>
            <a:r>
              <a:rPr lang="en-US" dirty="0" smtClean="0"/>
              <a:t>abruption.</a:t>
            </a:r>
            <a:r>
              <a:rPr lang="en-US" dirty="0"/>
              <a:t> </a:t>
            </a:r>
            <a:r>
              <a:rPr lang="en-US" dirty="0" smtClean="0"/>
              <a:t>Placental </a:t>
            </a:r>
            <a:r>
              <a:rPr lang="en-US" dirty="0"/>
              <a:t>abruption </a:t>
            </a:r>
            <a:r>
              <a:rPr lang="en-US" dirty="0" smtClean="0"/>
              <a:t>only occurs in about 6.5</a:t>
            </a:r>
            <a:r>
              <a:rPr lang="en-US" dirty="0"/>
              <a:t>/1000 </a:t>
            </a:r>
            <a:r>
              <a:rPr lang="en-US" dirty="0" smtClean="0"/>
              <a:t>births</a:t>
            </a:r>
            <a:r>
              <a:rPr lang="en-US" dirty="0"/>
              <a:t>(Effects of intimate partner violence, 2010</a:t>
            </a:r>
            <a:r>
              <a:rPr lang="en-US" dirty="0" smtClean="0"/>
              <a:t>).</a:t>
            </a:r>
          </a:p>
          <a:p>
            <a:r>
              <a:rPr lang="en-US" dirty="0"/>
              <a:t>Placental abruption typically manifests as vaginal bleeding, uterine tenderness or back pain, and evidence of fetal </a:t>
            </a:r>
            <a:r>
              <a:rPr lang="en-US" dirty="0" smtClean="0"/>
              <a:t>distress(</a:t>
            </a:r>
            <a:r>
              <a:rPr lang="en-US" dirty="0"/>
              <a:t>Late Pregnancy Bleeding, 2007</a:t>
            </a:r>
            <a:r>
              <a:rPr lang="en-US" dirty="0" smtClean="0"/>
              <a:t>).</a:t>
            </a:r>
            <a:endParaRPr lang="en-US" dirty="0"/>
          </a:p>
        </p:txBody>
      </p:sp>
    </p:spTree>
    <p:extLst>
      <p:ext uri="{BB962C8B-B14F-4D97-AF65-F5344CB8AC3E}">
        <p14:creationId xmlns:p14="http://schemas.microsoft.com/office/powerpoint/2010/main" val="359485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Etiology</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30111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556780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of Complication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Disseminated intravascular coagulation </a:t>
            </a:r>
            <a:r>
              <a:rPr lang="en-US" dirty="0" smtClean="0"/>
              <a:t>can </a:t>
            </a:r>
            <a:r>
              <a:rPr lang="en-US" dirty="0"/>
              <a:t>result from the release of </a:t>
            </a:r>
            <a:r>
              <a:rPr lang="en-US" dirty="0" err="1"/>
              <a:t>t</a:t>
            </a:r>
            <a:r>
              <a:rPr lang="en-US" dirty="0" err="1" smtClean="0"/>
              <a:t>hromboplastin</a:t>
            </a:r>
            <a:r>
              <a:rPr lang="en-US" dirty="0" smtClean="0"/>
              <a:t> </a:t>
            </a:r>
            <a:r>
              <a:rPr lang="en-US" dirty="0"/>
              <a:t>into the </a:t>
            </a:r>
            <a:r>
              <a:rPr lang="en-US" dirty="0" smtClean="0"/>
              <a:t>the mothers blood circulation when the placenta separates(Late Pregnancy Bleeding, 2007).</a:t>
            </a:r>
          </a:p>
          <a:p>
            <a:r>
              <a:rPr lang="en-US" dirty="0" smtClean="0"/>
              <a:t>Placental Abruption </a:t>
            </a:r>
            <a:r>
              <a:rPr lang="en-US" dirty="0"/>
              <a:t>is a major contributor to fetal </a:t>
            </a:r>
            <a:r>
              <a:rPr lang="en-US" u="sng" dirty="0"/>
              <a:t>and</a:t>
            </a:r>
            <a:r>
              <a:rPr lang="en-US" dirty="0"/>
              <a:t> maternal mortality(Effects of intimate partner violence, 2010).</a:t>
            </a:r>
          </a:p>
          <a:p>
            <a:pPr lvl="1"/>
            <a:r>
              <a:rPr lang="en-US" dirty="0"/>
              <a:t>The high fetal mortality is usually caused by preterm delivery. Maternal outcomes caused by placental abruption include major blood loss, disseminated intravascular coagulopathy, and renal failure(Effects of intimate partner violence, 2010). </a:t>
            </a:r>
            <a:endParaRPr lang="en-US" dirty="0" smtClean="0"/>
          </a:p>
          <a:p>
            <a:pPr lvl="1"/>
            <a:endParaRPr lang="en-US" dirty="0"/>
          </a:p>
        </p:txBody>
      </p:sp>
    </p:spTree>
    <p:extLst>
      <p:ext uri="{BB962C8B-B14F-4D97-AF65-F5344CB8AC3E}">
        <p14:creationId xmlns:p14="http://schemas.microsoft.com/office/powerpoint/2010/main" val="400155384"/>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Folio">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olio">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Folio">
      <a:fillStyleLst>
        <a:solidFill>
          <a:schemeClr val="phClr"/>
        </a:solidFill>
        <a:blipFill rotWithShape="1">
          <a:blip xmlns:r="http://schemas.openxmlformats.org/officeDocument/2006/relationships" r:embed="rId1">
            <a:duotone>
              <a:schemeClr val="phClr">
                <a:shade val="30000"/>
                <a:satMod val="120000"/>
              </a:schemeClr>
              <a:schemeClr val="phClr">
                <a:tint val="70000"/>
                <a:satMod val="350000"/>
                <a:lumMod val="110000"/>
              </a:schemeClr>
            </a:duotone>
          </a:blip>
          <a:stretch/>
        </a:blipFill>
        <a:blipFill rotWithShape="1">
          <a:blip xmlns:r="http://schemas.openxmlformats.org/officeDocument/2006/relationships" r:embed="rId2">
            <a:duotone>
              <a:schemeClr val="phClr">
                <a:shade val="40000"/>
                <a:satMod val="120000"/>
              </a:schemeClr>
              <a:schemeClr val="phClr">
                <a:tint val="70000"/>
                <a:satMod val="300000"/>
                <a:lumMod val="110000"/>
              </a:schemeClr>
            </a:duotone>
          </a:blip>
          <a:tile tx="0" ty="0" sx="50000" sy="50000" flip="none" algn="tl"/>
        </a:blip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38100" dist="25400" dir="5400000" algn="br" rotWithShape="0">
              <a:srgbClr val="000000">
                <a:alpha val="50000"/>
              </a:srgbClr>
            </a:outerShdw>
          </a:effectLst>
        </a:effectStyle>
        <a:effectStyle>
          <a:effectLst>
            <a:innerShdw blurRad="190500" dist="25400">
              <a:srgbClr val="000000">
                <a:alpha val="50000"/>
              </a:srgbClr>
            </a:innerShdw>
          </a:effectLst>
        </a:effectStyle>
      </a:effectStyleLst>
      <a:bgFillStyleLst>
        <a:blipFill rotWithShape="1">
          <a:blip xmlns:r="http://schemas.openxmlformats.org/officeDocument/2006/relationships" r:embed="rId3">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4">
            <a:duotone>
              <a:schemeClr val="phClr">
                <a:shade val="10000"/>
                <a:satMod val="125000"/>
              </a:schemeClr>
              <a:schemeClr val="phClr">
                <a:tint val="70000"/>
                <a:satMod val="350000"/>
                <a:lumMod val="110000"/>
              </a:schemeClr>
            </a:duotone>
          </a:blip>
          <a:stretch/>
        </a:blipFill>
        <a:blipFill rotWithShape="1">
          <a:blip xmlns:r="http://schemas.openxmlformats.org/officeDocument/2006/relationships" r:embed="rId5">
            <a:duotone>
              <a:schemeClr val="phClr">
                <a:shade val="3000"/>
                <a:lumMod val="10000"/>
              </a:schemeClr>
              <a:schemeClr val="phClr">
                <a:tint val="91000"/>
                <a:satMod val="500000"/>
                <a:lumMod val="125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Folio.thmx</Template>
  <TotalTime>142</TotalTime>
  <Words>345</Words>
  <Application>Microsoft Macintosh PowerPoint</Application>
  <PresentationFormat>On-screen Show (4:3)</PresentationFormat>
  <Paragraphs>26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Folio</vt:lpstr>
      <vt:lpstr>Placental Abruption </vt:lpstr>
      <vt:lpstr>Introduction</vt:lpstr>
      <vt:lpstr>PowerPoint Presentation</vt:lpstr>
      <vt:lpstr>PowerPoint Presentation</vt:lpstr>
      <vt:lpstr>PowerPoint Presentation</vt:lpstr>
      <vt:lpstr>Etiology</vt:lpstr>
      <vt:lpstr>Etiology</vt:lpstr>
      <vt:lpstr>Treatment</vt:lpstr>
      <vt:lpstr>Consequences of Complication</vt:lpstr>
      <vt:lpstr>Nursing Diagnoses</vt:lpstr>
      <vt:lpstr>Nursing Interventions</vt:lpstr>
      <vt:lpstr>Conclusion</vt:lpstr>
      <vt:lpstr>References</vt:lpstr>
    </vt:vector>
  </TitlesOfParts>
  <Company>All Source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Placental Abruption </dc:title>
  <dc:creator>Jessica Key</dc:creator>
  <cp:lastModifiedBy>Jessica Key</cp:lastModifiedBy>
  <cp:revision>11</cp:revision>
  <dcterms:created xsi:type="dcterms:W3CDTF">2013-03-17T04:55:26Z</dcterms:created>
  <dcterms:modified xsi:type="dcterms:W3CDTF">2013-03-17T17:24:09Z</dcterms:modified>
</cp:coreProperties>
</file>