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Default Extension="gif" ContentType="image/gif"/>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19"/>
  </p:notesMasterIdLst>
  <p:sldIdLst>
    <p:sldId id="256" r:id="rId2"/>
    <p:sldId id="257" r:id="rId3"/>
    <p:sldId id="258" r:id="rId4"/>
    <p:sldId id="270" r:id="rId5"/>
    <p:sldId id="271" r:id="rId6"/>
    <p:sldId id="259" r:id="rId7"/>
    <p:sldId id="260" r:id="rId8"/>
    <p:sldId id="261" r:id="rId9"/>
    <p:sldId id="262" r:id="rId10"/>
    <p:sldId id="268" r:id="rId11"/>
    <p:sldId id="269" r:id="rId12"/>
    <p:sldId id="263" r:id="rId13"/>
    <p:sldId id="264" r:id="rId14"/>
    <p:sldId id="265" r:id="rId15"/>
    <p:sldId id="266" r:id="rId16"/>
    <p:sldId id="267"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06" autoAdjust="0"/>
    <p:restoredTop sz="61837" autoAdjust="0"/>
  </p:normalViewPr>
  <p:slideViewPr>
    <p:cSldViewPr>
      <p:cViewPr varScale="1">
        <p:scale>
          <a:sx n="69" d="100"/>
          <a:sy n="69" d="100"/>
        </p:scale>
        <p:origin x="-166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err="1" smtClean="0"/>
              <a:t>Eggenberger</a:t>
            </a:r>
            <a:r>
              <a:rPr lang="en-US" baseline="0" dirty="0" smtClean="0"/>
              <a:t>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baseline="0" dirty="0" err="1" smtClean="0"/>
              <a:t>Eggenberger</a:t>
            </a:r>
            <a:r>
              <a:rPr lang="en-US" baseline="0" dirty="0" smtClean="0"/>
              <a:t> et al., 2010, p. 24).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Windle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Windle et al., “Patients were asked to quantify their pain/discomfort level after the intradermal injection and IV insertion using a modified visual analog scale. Significant findings (P=&lt; .05) indicated that BNS was less painful on injection, and both BNS and </a:t>
            </a:r>
            <a:r>
              <a:rPr lang="en-US" baseline="0" dirty="0" err="1" smtClean="0"/>
              <a:t>lidocaine</a:t>
            </a:r>
            <a:r>
              <a:rPr lang="en-US" baseline="0" dirty="0" smtClean="0"/>
              <a:t> were effective as local anesthetics for IV insertion” (Windle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rtl="0"/>
            <a:r>
              <a:rPr lang="en-US" sz="1200" kern="1200" dirty="0" smtClean="0">
                <a:solidFill>
                  <a:schemeClr val="tx1"/>
                </a:solidFill>
                <a:latin typeface="+mn-lt"/>
                <a:ea typeface="+mn-ea"/>
                <a:cs typeface="+mn-cs"/>
              </a:rPr>
              <a:t>The research question being addressed in the </a:t>
            </a:r>
            <a:r>
              <a:rPr lang="en-US" dirty="0" smtClean="0"/>
              <a:t>article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a:t>
            </a:r>
            <a:r>
              <a:rPr lang="en-US" sz="1200" kern="1200" dirty="0" smtClean="0">
                <a:solidFill>
                  <a:schemeClr val="tx1"/>
                </a:solidFill>
                <a:latin typeface="+mn-lt"/>
                <a:ea typeface="+mn-ea"/>
                <a:cs typeface="+mn-cs"/>
              </a:rPr>
              <a:t>was how do nursing students show caring. </a:t>
            </a:r>
          </a:p>
          <a:p>
            <a:pPr lvl="0" rt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“This study was conducted to explore how students come to know persons as caring, and, how caring are expressed using a high-fidelity human simulator in emergent nursing situations”(</a:t>
            </a:r>
            <a:r>
              <a:rPr lang="en-US" baseline="0" dirty="0" err="1" smtClean="0"/>
              <a:t>Eggenberger</a:t>
            </a:r>
            <a:r>
              <a:rPr lang="en-US" baseline="0" dirty="0" smtClean="0"/>
              <a:t> et al., 2010, p. 24).</a:t>
            </a:r>
            <a:endParaRPr lang="en-US" sz="1200" kern="1200" dirty="0" smtClean="0">
              <a:solidFill>
                <a:schemeClr val="tx1"/>
              </a:solidFill>
              <a:latin typeface="+mn-lt"/>
              <a:ea typeface="+mn-ea"/>
              <a:cs typeface="+mn-cs"/>
            </a:endParaRPr>
          </a:p>
          <a:p>
            <a:pPr lvl="0"/>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study done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a:t>
            </a:r>
            <a:r>
              <a:rPr lang="en-US" sz="1200" kern="1200" dirty="0" smtClean="0">
                <a:solidFill>
                  <a:schemeClr val="tx1"/>
                </a:solidFill>
                <a:latin typeface="+mn-lt"/>
                <a:ea typeface="+mn-ea"/>
                <a:cs typeface="+mn-cs"/>
              </a:rPr>
              <a:t>was done so nurse educators take the information that was collected by the study and be able to change their ways on how to help students learn to care for their patients. </a:t>
            </a:r>
          </a:p>
          <a:p>
            <a:endParaRPr lang="en-US" dirty="0" smtClean="0"/>
          </a:p>
          <a:p>
            <a:pPr lvl="0" rtl="0"/>
            <a:r>
              <a:rPr lang="en-US" sz="1200" kern="1200" dirty="0" smtClean="0">
                <a:solidFill>
                  <a:schemeClr val="tx1"/>
                </a:solidFill>
                <a:latin typeface="+mn-lt"/>
                <a:ea typeface="+mn-ea"/>
                <a:cs typeface="+mn-cs"/>
              </a:rPr>
              <a:t>Quality care and comfort is one of the most important interventions nurses can give. </a:t>
            </a:r>
          </a:p>
          <a:p>
            <a:pPr lvl="0" rt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study done by, Windle et al. (2006) was done </a:t>
            </a:r>
            <a:r>
              <a:rPr lang="en-US" sz="1200" kern="1200" dirty="0" smtClean="0">
                <a:solidFill>
                  <a:schemeClr val="tx1"/>
                </a:solidFill>
                <a:latin typeface="+mn-lt"/>
                <a:ea typeface="+mn-ea"/>
                <a:cs typeface="+mn-cs"/>
              </a:rPr>
              <a:t>to determine if the patients experienced a different level of pain with intradermal injection with </a:t>
            </a:r>
            <a:r>
              <a:rPr lang="en-US" sz="1200" kern="1200" dirty="0" err="1" smtClean="0">
                <a:solidFill>
                  <a:schemeClr val="tx1"/>
                </a:solidFill>
                <a:latin typeface="+mn-lt"/>
                <a:ea typeface="+mn-ea"/>
                <a:cs typeface="+mn-cs"/>
              </a:rPr>
              <a:t>venipunture</a:t>
            </a:r>
            <a:r>
              <a:rPr lang="en-US" sz="1200" kern="1200" dirty="0" smtClean="0">
                <a:solidFill>
                  <a:schemeClr val="tx1"/>
                </a:solidFill>
                <a:latin typeface="+mn-lt"/>
                <a:ea typeface="+mn-ea"/>
                <a:cs typeface="+mn-cs"/>
              </a:rPr>
              <a:t> with different types of anesthesia, such as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BSN, or none at all. </a:t>
            </a:r>
          </a:p>
          <a:p>
            <a:pPr lv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Just like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and Keller’s experiment, this experiment helped nurses for future reference.  It helped, “</a:t>
            </a:r>
            <a:r>
              <a:rPr lang="en-US" sz="1200" kern="1200" dirty="0" err="1" smtClean="0">
                <a:solidFill>
                  <a:schemeClr val="tx1"/>
                </a:solidFill>
                <a:latin typeface="+mn-lt"/>
                <a:ea typeface="+mn-ea"/>
                <a:cs typeface="+mn-cs"/>
              </a:rPr>
              <a:t>perianesthesia</a:t>
            </a:r>
            <a:r>
              <a:rPr lang="en-US" sz="1200" kern="1200" dirty="0" smtClean="0">
                <a:solidFill>
                  <a:schemeClr val="tx1"/>
                </a:solidFill>
                <a:latin typeface="+mn-lt"/>
                <a:ea typeface="+mn-ea"/>
                <a:cs typeface="+mn-cs"/>
              </a:rPr>
              <a:t> nurses and patients determine which method of IV insertion is more effective and reasonably acceptable to ensure patient comfort, satisfaction, and positive outcomes”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“Independent variable (intervention, treatment, or experimental variable) is manipulated or varied by the researcher to cause an effect on the dependent variable” </a:t>
            </a:r>
            <a:r>
              <a:rPr lang="en-US" baseline="0" dirty="0" smtClean="0"/>
              <a:t>(Burns and Grove,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dependent variable (response to outcome variable) is measured to examine the effect created by the independent variable” (Burns and Grove,</a:t>
            </a:r>
            <a:r>
              <a:rPr lang="en-US" sz="1200" kern="1200" baseline="0" dirty="0" smtClean="0">
                <a:solidFill>
                  <a:schemeClr val="tx1"/>
                </a:solidFill>
                <a:latin typeface="+mn-lt"/>
                <a:ea typeface="+mn-ea"/>
                <a:cs typeface="+mn-cs"/>
              </a:rPr>
              <a:t>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t>
            </a:r>
            <a:r>
              <a:rPr lang="en-US" sz="1200" kern="1200" dirty="0" err="1" smtClean="0">
                <a:solidFill>
                  <a:schemeClr val="tx1"/>
                </a:solidFill>
                <a:latin typeface="+mn-lt"/>
                <a:ea typeface="+mn-ea"/>
                <a:cs typeface="+mn-cs"/>
              </a:rPr>
              <a:t>Widle</a:t>
            </a:r>
            <a:r>
              <a:rPr lang="en-US" sz="1200" kern="1200" dirty="0" smtClean="0">
                <a:solidFill>
                  <a:schemeClr val="tx1"/>
                </a:solidFill>
                <a:latin typeface="+mn-lt"/>
                <a:ea typeface="+mn-ea"/>
                <a:cs typeface="+mn-cs"/>
              </a:rPr>
              <a:t> et al. (2006) experiment, the independent variable was the different types of anesthesia,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BSN, or no anesthesia at all.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dependent variable was the patients level of comfort and pain.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purpose of this study was to figure out how students expressed a caring manner in a simulator experience, and how they recognize patients as being caring (</a:t>
            </a:r>
            <a:r>
              <a:rPr lang="en-US" sz="1200" dirty="0" err="1" smtClean="0"/>
              <a:t>Eggenberger</a:t>
            </a:r>
            <a:r>
              <a:rPr lang="en-US" sz="1200" dirty="0" smtClean="0"/>
              <a:t>, T., Keller, K., </a:t>
            </a:r>
            <a:r>
              <a:rPr lang="en-US" sz="1200" dirty="0" err="1" smtClean="0"/>
              <a:t>Locsin</a:t>
            </a:r>
            <a:r>
              <a:rPr lang="en-US" sz="1200" dirty="0" smtClean="0"/>
              <a:t>, R., p.24)</a:t>
            </a:r>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sz="1200" dirty="0" err="1" smtClean="0"/>
              <a:t>Eggenberger</a:t>
            </a:r>
            <a:r>
              <a:rPr lang="en-US" sz="1200" dirty="0" smtClean="0"/>
              <a:t>, T., Keller, K., </a:t>
            </a:r>
            <a:r>
              <a:rPr lang="en-US" sz="1200" dirty="0" err="1" smtClean="0"/>
              <a:t>Locsin</a:t>
            </a:r>
            <a:r>
              <a:rPr lang="en-US" sz="1200" dirty="0" smtClean="0"/>
              <a:t>, R., p. 26). 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a:t>
            </a:r>
            <a:r>
              <a:rPr lang="en-US" sz="1200" dirty="0" err="1" smtClean="0"/>
              <a:t>foind</a:t>
            </a:r>
            <a:r>
              <a:rPr lang="en-US" sz="1200" dirty="0" smtClean="0"/>
              <a:t> that by identifying nursing call and responses students were better able to care for the patient and provide the respect they deserved (</a:t>
            </a:r>
            <a:r>
              <a:rPr lang="en-US" sz="1200" dirty="0" err="1" smtClean="0"/>
              <a:t>Eggenberger</a:t>
            </a:r>
            <a:r>
              <a:rPr lang="en-US" sz="1200" dirty="0" smtClean="0"/>
              <a:t>, T., Keller, K., </a:t>
            </a:r>
            <a:r>
              <a:rPr lang="en-US" sz="1200" dirty="0" err="1" smtClean="0"/>
              <a:t>Locsin</a:t>
            </a:r>
            <a:r>
              <a:rPr lang="en-US" sz="1200" dirty="0" smtClean="0"/>
              <a:t>, R., p. 26-27).</a:t>
            </a:r>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question being explored by this research was; “Does a difference exist in pain when </a:t>
            </a:r>
            <a:r>
              <a:rPr lang="en-US" sz="1200" dirty="0" err="1" smtClean="0"/>
              <a:t>transdermal</a:t>
            </a:r>
            <a:r>
              <a:rPr lang="en-US" sz="1200" dirty="0" smtClean="0"/>
              <a:t> anesthesia was used?” (Windle, P., p.251). This question was conclusively answered upon the completion of this study.  </a:t>
            </a:r>
          </a:p>
          <a:p>
            <a:r>
              <a:rPr lang="en-US" sz="1200" dirty="0" smtClean="0"/>
              <a:t>This study looked at the pain level result when using BNS and </a:t>
            </a:r>
            <a:r>
              <a:rPr lang="en-US" sz="1200" dirty="0" err="1" smtClean="0"/>
              <a:t>lidocaine</a:t>
            </a:r>
            <a:r>
              <a:rPr lang="en-US" sz="1200" dirty="0" smtClean="0"/>
              <a:t> intradermal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intradermal injections with </a:t>
            </a:r>
            <a:r>
              <a:rPr lang="en-US" sz="1200" dirty="0" err="1" smtClean="0"/>
              <a:t>lidocaine</a:t>
            </a:r>
            <a:r>
              <a:rPr lang="en-US" sz="1200" dirty="0" smtClean="0"/>
              <a:t> or BNS in them.  Table four reflects this. Then discussion of the table.</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conclusions of this study found that simulation experiences are necessary to teach caring behaviors to students coming into the nursing field. It proved that it is possible to evaluate caring behaviors in emergent situations in the simulation setting  (</a:t>
            </a:r>
            <a:r>
              <a:rPr lang="en-US" sz="1200" dirty="0" err="1" smtClean="0"/>
              <a:t>Eggenberger</a:t>
            </a:r>
            <a:r>
              <a:rPr lang="en-US" sz="1200" dirty="0" smtClean="0"/>
              <a:t>, T., Keller, K., </a:t>
            </a:r>
            <a:r>
              <a:rPr lang="en-US" sz="1200" dirty="0" err="1" smtClean="0"/>
              <a:t>Locsin</a:t>
            </a:r>
            <a:r>
              <a:rPr lang="en-US" sz="1200" dirty="0" smtClean="0"/>
              <a:t>, R., p.28). It also proved that it</a:t>
            </a:r>
            <a:r>
              <a:rPr lang="en-US" sz="1200" baseline="0" dirty="0" smtClean="0"/>
              <a:t> is an</a:t>
            </a:r>
            <a:r>
              <a:rPr lang="en-US" sz="1200" dirty="0" smtClean="0"/>
              <a:t> effective way to ensure that students are better prepared to be practicing in the actual health care setting.</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this study the authors concluded that it would be beneficial to change the way that Iv’s are inserted. It was found that using intradermal medication, such as BNS, greatly decreases the pain that the patients experience. It was also found to be very cost-</a:t>
            </a:r>
            <a:r>
              <a:rPr lang="en-US" sz="1200" dirty="0" err="1" smtClean="0"/>
              <a:t>effectiive</a:t>
            </a:r>
            <a:r>
              <a:rPr lang="en-US" sz="1200" dirty="0" smtClean="0"/>
              <a:t>. According to their conclusion, a change in the way that Iv insertion is approached is a must to improve patient satisfaction (Windle, P., p. 258)</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 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when they state, “Students were asked whether or not they would be interested to participate in a study focused on evaluating caring behaviors using simulation technology. The study process was explained and the students were asked to voluntarily participate”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Windle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(Windle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stated, “It was made clear that participation was not a criterion for obtaining a grade, nor would non-participation influence their course grade”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According to Windle et al., “All the participants were assured that they would be given the same standard of care whether they participated in the study or not” (Windle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9/24/2011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9/24/2011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9/24/2011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9/24/2011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9/24/2011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9/24/2011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dirty="0" smtClean="0"/>
              <a:t>Authors conclusions for </a:t>
            </a:r>
            <a:r>
              <a:rPr lang="en-US" sz="3200" dirty="0" smtClean="0"/>
              <a:t/>
            </a:r>
            <a:br>
              <a:rPr lang="en-US" sz="3200" dirty="0" smtClean="0"/>
            </a:br>
            <a:r>
              <a:rPr lang="en-US" sz="3200" i="1" dirty="0" smtClean="0"/>
              <a:t>Valuing </a:t>
            </a:r>
            <a:r>
              <a:rPr lang="en-US" sz="3200" i="1" dirty="0" smtClean="0"/>
              <a:t>Caring Behaviors Within</a:t>
            </a:r>
            <a:br>
              <a:rPr lang="en-US" sz="3200" i="1" dirty="0" smtClean="0"/>
            </a:br>
            <a:r>
              <a:rPr lang="en-US" sz="3200" i="1" dirty="0" smtClean="0"/>
              <a:t>Simulated Emergent Nursing Situations </a:t>
            </a:r>
            <a:endParaRPr lang="en-US" dirty="0"/>
          </a:p>
        </p:txBody>
      </p:sp>
      <p:sp>
        <p:nvSpPr>
          <p:cNvPr id="3" name="Content Placeholder 2"/>
          <p:cNvSpPr>
            <a:spLocks noGrp="1"/>
          </p:cNvSpPr>
          <p:nvPr>
            <p:ph sz="quarter" idx="1"/>
          </p:nvPr>
        </p:nvSpPr>
        <p:spPr/>
        <p:txBody>
          <a:bodyPr>
            <a:normAutofit/>
          </a:bodyPr>
          <a:lstStyle/>
          <a:p>
            <a:pPr algn="ctr">
              <a:buNone/>
            </a:pPr>
            <a:endParaRPr lang="en-US" sz="3200" dirty="0" smtClean="0"/>
          </a:p>
          <a:p>
            <a:pPr algn="ctr"/>
            <a:r>
              <a:rPr lang="en-US" sz="3200" dirty="0" smtClean="0"/>
              <a:t>Simulation experiences are vital!</a:t>
            </a:r>
          </a:p>
          <a:p>
            <a:pPr algn="ctr"/>
            <a:endParaRPr lang="en-US" sz="3200" dirty="0" smtClean="0"/>
          </a:p>
          <a:p>
            <a:pPr algn="ctr"/>
            <a:endParaRPr lang="en-US" sz="3200" dirty="0" smtClean="0"/>
          </a:p>
          <a:p>
            <a:pPr algn="ctr"/>
            <a:r>
              <a:rPr lang="en-US" sz="3200" dirty="0" smtClean="0"/>
              <a:t>Students thrive off of simulation experience by engaging with and learning from a simulated patient.</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467600" cy="1143000"/>
          </a:xfrm>
        </p:spPr>
        <p:txBody>
          <a:bodyPr>
            <a:noAutofit/>
          </a:bodyPr>
          <a:lstStyle/>
          <a:p>
            <a:pPr algn="ctr"/>
            <a:r>
              <a:rPr lang="en-US" sz="2400" dirty="0" smtClean="0"/>
              <a:t>Authors Findings for </a:t>
            </a:r>
            <a:r>
              <a:rPr lang="en-US" sz="2400" dirty="0" smtClean="0"/>
              <a:t/>
            </a:r>
            <a:br>
              <a:rPr lang="en-US" sz="2400" dirty="0" smtClean="0"/>
            </a:br>
            <a:r>
              <a:rPr lang="en-US" sz="2400" i="1" dirty="0" smtClean="0"/>
              <a:t>Comparison </a:t>
            </a:r>
            <a:r>
              <a:rPr lang="en-US" sz="2400" i="1" dirty="0" smtClean="0"/>
              <a:t>of </a:t>
            </a:r>
            <a:r>
              <a:rPr lang="en-US" sz="2400" i="1" dirty="0" err="1" smtClean="0"/>
              <a:t>Bacteriostatic</a:t>
            </a:r>
            <a:r>
              <a:rPr lang="en-US" sz="2400" i="1" dirty="0" smtClean="0"/>
              <a:t> Normal Saline</a:t>
            </a:r>
            <a:br>
              <a:rPr lang="en-US" sz="2400" i="1" dirty="0" smtClean="0"/>
            </a:br>
            <a:r>
              <a:rPr lang="en-US" sz="2400" i="1" dirty="0" smtClean="0"/>
              <a:t>and </a:t>
            </a:r>
            <a:r>
              <a:rPr lang="en-US" sz="2400" i="1" dirty="0" err="1" smtClean="0"/>
              <a:t>Lidocaine</a:t>
            </a:r>
            <a:r>
              <a:rPr lang="en-US" sz="2400" i="1" dirty="0" smtClean="0"/>
              <a:t> Used as Intradermal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a:xfrm>
            <a:off x="457200" y="1371600"/>
            <a:ext cx="7467600" cy="4873752"/>
          </a:xfrm>
        </p:spPr>
        <p:txBody>
          <a:bodyPr/>
          <a:lstStyle/>
          <a:p>
            <a:endParaRPr lang="en-US" dirty="0" smtClean="0"/>
          </a:p>
          <a:p>
            <a:pPr algn="ctr"/>
            <a:r>
              <a:rPr lang="en-US" sz="2800" dirty="0" smtClean="0"/>
              <a:t>Intradermal medication are beneficial in IV insertion.</a:t>
            </a:r>
          </a:p>
          <a:p>
            <a:pPr algn="ctr"/>
            <a:endParaRPr lang="en-US" sz="2800" dirty="0" smtClean="0"/>
          </a:p>
          <a:p>
            <a:pPr algn="ctr"/>
            <a:r>
              <a:rPr lang="en-US" sz="2800" dirty="0" smtClean="0"/>
              <a:t>Patient satisfaction is effected by a patient’s pain.</a:t>
            </a:r>
          </a:p>
          <a:p>
            <a:pPr algn="ctr"/>
            <a:endParaRPr lang="en-US" sz="2800" dirty="0" smtClean="0"/>
          </a:p>
          <a:p>
            <a:pPr algn="ctr"/>
            <a:r>
              <a:rPr lang="en-US" sz="2800" dirty="0" smtClean="0"/>
              <a:t>Using intradermal medications decrease a patients pain.</a:t>
            </a:r>
            <a:endParaRPr lang="en-US" sz="2800" dirty="0"/>
          </a:p>
        </p:txBody>
      </p:sp>
      <p:pic>
        <p:nvPicPr>
          <p:cNvPr id="4" name="Picture 3" descr="wong_faces0-10.gif"/>
          <p:cNvPicPr>
            <a:picLocks noChangeAspect="1"/>
          </p:cNvPicPr>
          <p:nvPr/>
        </p:nvPicPr>
        <p:blipFill>
          <a:blip r:embed="rId3" cstate="print"/>
          <a:stretch>
            <a:fillRect/>
          </a:stretch>
        </p:blipFill>
        <p:spPr>
          <a:xfrm>
            <a:off x="2286000" y="5638800"/>
            <a:ext cx="4191000" cy="100480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4" presetClass="entr" presetSubtype="16"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ox(in)">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Alli</a:t>
            </a:r>
            <a:r>
              <a:rPr lang="en-US" dirty="0" smtClean="0"/>
              <a:t> 7</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Alli</a:t>
            </a:r>
            <a:r>
              <a:rPr lang="en-US" dirty="0" smtClean="0"/>
              <a:t> 8</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Informed Consent</a:t>
            </a:r>
            <a:endParaRPr lang="en-US" sz="4000" dirty="0"/>
          </a:p>
        </p:txBody>
      </p:sp>
      <p:sp>
        <p:nvSpPr>
          <p:cNvPr id="3" name="Content Placeholder 2"/>
          <p:cNvSpPr>
            <a:spLocks noGrp="1"/>
          </p:cNvSpPr>
          <p:nvPr>
            <p:ph sz="quarter" idx="1"/>
          </p:nvPr>
        </p:nvSpPr>
        <p:spPr>
          <a:xfrm>
            <a:off x="533400" y="1371600"/>
            <a:ext cx="7467600" cy="4873752"/>
          </a:xfrm>
        </p:spPr>
        <p:txBody>
          <a:bodyPr>
            <a:normAutofit/>
          </a:bodyPr>
          <a:lstStyle/>
          <a:p>
            <a:pPr algn="ctr">
              <a:buNone/>
            </a:pPr>
            <a:endParaRPr lang="en-US" dirty="0" smtClean="0"/>
          </a:p>
          <a:p>
            <a:pPr algn="ctr">
              <a:buNone/>
            </a:pPr>
            <a:endParaRPr lang="en-US" dirty="0" smtClean="0"/>
          </a:p>
          <a:p>
            <a:pPr algn="ctr"/>
            <a:r>
              <a:rPr lang="en-US" sz="2800" dirty="0" smtClean="0"/>
              <a:t>Obtaining Informed </a:t>
            </a:r>
            <a:r>
              <a:rPr lang="en-US" sz="2800" dirty="0" smtClean="0"/>
              <a:t>Consent</a:t>
            </a:r>
            <a:endParaRPr lang="en-US" sz="2800" dirty="0" smtClean="0"/>
          </a:p>
          <a:p>
            <a:pPr lvl="6"/>
            <a:r>
              <a:rPr lang="en-US" sz="2800" dirty="0" smtClean="0"/>
              <a:t>Introduction of research activities</a:t>
            </a:r>
          </a:p>
          <a:p>
            <a:pPr lvl="6"/>
            <a:r>
              <a:rPr lang="en-US" sz="2800" dirty="0" smtClean="0"/>
              <a:t>Offer to answer questions</a:t>
            </a:r>
          </a:p>
          <a:p>
            <a:pPr lvl="6"/>
            <a:r>
              <a:rPr lang="en-US" sz="2800" dirty="0" err="1" smtClean="0"/>
              <a:t>Noncoercive</a:t>
            </a:r>
            <a:r>
              <a:rPr lang="en-US" sz="2800" dirty="0" smtClean="0"/>
              <a:t> disclaimer </a:t>
            </a:r>
            <a:endParaRPr lang="en-US" sz="2800" dirty="0" smtClean="0"/>
          </a:p>
          <a:p>
            <a:pPr lvl="6"/>
            <a:endParaRPr lang="en-US" sz="2800" dirty="0" smtClean="0"/>
          </a:p>
          <a:p>
            <a:pPr algn="ctr"/>
            <a:r>
              <a:rPr lang="en-US" sz="2800" dirty="0" smtClean="0"/>
              <a:t>Institutional Review Board (IRB)</a:t>
            </a:r>
          </a:p>
          <a:p>
            <a:pPr>
              <a:buNone/>
            </a:pPr>
            <a:endParaRPr lang="en-US" dirty="0"/>
          </a:p>
        </p:txBody>
      </p:sp>
      <p:pic>
        <p:nvPicPr>
          <p:cNvPr id="4" name="Picture 3" descr="consent.jpg"/>
          <p:cNvPicPr>
            <a:picLocks noChangeAspect="1"/>
          </p:cNvPicPr>
          <p:nvPr/>
        </p:nvPicPr>
        <p:blipFill>
          <a:blip r:embed="rId3" cstate="print"/>
          <a:stretch>
            <a:fillRect/>
          </a:stretch>
        </p:blipFill>
        <p:spPr>
          <a:xfrm rot="20181909">
            <a:off x="329142" y="713479"/>
            <a:ext cx="1927490" cy="128499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4" presetClass="entr" presetSubtype="16" fill="hold" nodeType="with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box(in)">
                                      <p:cBhvr>
                                        <p:cTn id="3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4000" dirty="0" smtClean="0"/>
              <a:t>Qualitative</a:t>
            </a:r>
          </a:p>
          <a:p>
            <a:pPr algn="ctr">
              <a:buNone/>
            </a:pPr>
            <a:r>
              <a:rPr lang="en-US" sz="4000" dirty="0" smtClean="0"/>
              <a:t>&amp;</a:t>
            </a:r>
          </a:p>
          <a:p>
            <a:pPr algn="ctr"/>
            <a:r>
              <a:rPr lang="en-US" sz="4000" dirty="0" smtClean="0"/>
              <a:t>Quantitative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a:xfrm>
            <a:off x="2667000" y="1984248"/>
            <a:ext cx="3276600" cy="4873752"/>
          </a:xfrm>
        </p:spPr>
        <p:txBody>
          <a:bodyPr/>
          <a:lstStyle/>
          <a:p>
            <a:r>
              <a:rPr lang="en-US" sz="3600" dirty="0" smtClean="0"/>
              <a:t>Qualitative</a:t>
            </a:r>
          </a:p>
          <a:p>
            <a:pPr lvl="1"/>
            <a:r>
              <a:rPr lang="en-US" sz="3600" dirty="0" smtClean="0"/>
              <a:t>Article 1</a:t>
            </a:r>
          </a:p>
          <a:p>
            <a:pPr lvl="1"/>
            <a:endParaRPr lang="en-US" sz="3600" dirty="0" smtClean="0"/>
          </a:p>
          <a:p>
            <a:pPr lvl="1"/>
            <a:endParaRPr lang="en-US" sz="3600" dirty="0" smtClean="0"/>
          </a:p>
          <a:p>
            <a:r>
              <a:rPr lang="en-US" sz="3600" dirty="0" smtClean="0"/>
              <a:t>Qualitative</a:t>
            </a:r>
          </a:p>
          <a:p>
            <a:pPr lvl="1"/>
            <a:r>
              <a:rPr lang="en-US" sz="3600" dirty="0" smtClean="0"/>
              <a:t>Article 2</a:t>
            </a:r>
          </a:p>
          <a:p>
            <a:pPr lvl="1"/>
            <a:endParaRPr lang="en-US" sz="36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References</a:t>
            </a:r>
            <a:endParaRPr lang="en-US" sz="4400" dirty="0"/>
          </a:p>
        </p:txBody>
      </p:sp>
      <p:sp>
        <p:nvSpPr>
          <p:cNvPr id="3" name="Content Placeholder 2"/>
          <p:cNvSpPr>
            <a:spLocks noGrp="1"/>
          </p:cNvSpPr>
          <p:nvPr>
            <p:ph sz="quarter" idx="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Research question being asked</a:t>
            </a:r>
            <a:endParaRPr lang="en-US" sz="4000" dirty="0"/>
          </a:p>
        </p:txBody>
      </p:sp>
      <p:sp>
        <p:nvSpPr>
          <p:cNvPr id="3" name="Content Placeholder 2"/>
          <p:cNvSpPr>
            <a:spLocks noGrp="1"/>
          </p:cNvSpPr>
          <p:nvPr>
            <p:ph sz="quarter" idx="1"/>
          </p:nvPr>
        </p:nvSpPr>
        <p:spPr/>
        <p:txBody>
          <a:bodyPr/>
          <a:lstStyle/>
          <a:p>
            <a:endParaRPr lang="en-US" dirty="0" smtClean="0"/>
          </a:p>
          <a:p>
            <a:pPr algn="ctr"/>
            <a:r>
              <a:rPr lang="en-US" sz="2800" dirty="0" err="1" smtClean="0"/>
              <a:t>Eggenberger</a:t>
            </a:r>
            <a:r>
              <a:rPr lang="en-US" sz="2800" dirty="0" smtClean="0"/>
              <a:t>, Keller, and </a:t>
            </a:r>
            <a:r>
              <a:rPr lang="en-US" sz="2800" dirty="0" err="1" smtClean="0"/>
              <a:t>Locsin</a:t>
            </a:r>
            <a:r>
              <a:rPr lang="en-US" sz="2800" dirty="0" smtClean="0"/>
              <a:t> (2010) </a:t>
            </a:r>
          </a:p>
          <a:p>
            <a:pPr lvl="1" algn="ctr"/>
            <a:r>
              <a:rPr lang="en-US" sz="2400" dirty="0" smtClean="0"/>
              <a:t>How do nursing students demonstrate caring?</a:t>
            </a:r>
            <a:endParaRPr lang="en-US" sz="2400" dirty="0" smtClean="0"/>
          </a:p>
          <a:p>
            <a:pPr algn="ctr">
              <a:buNone/>
            </a:pPr>
            <a:endParaRPr lang="en-US" sz="2800" dirty="0" smtClean="0"/>
          </a:p>
          <a:p>
            <a:pPr algn="ctr">
              <a:buNone/>
            </a:pPr>
            <a:endParaRPr lang="en-US" sz="2800" dirty="0" smtClean="0"/>
          </a:p>
          <a:p>
            <a:pPr algn="ctr"/>
            <a:r>
              <a:rPr lang="en-US" sz="2800" dirty="0" smtClean="0"/>
              <a:t>Windle et al. (2006</a:t>
            </a:r>
            <a:r>
              <a:rPr lang="en-US" sz="2800" dirty="0" smtClean="0"/>
              <a:t>)</a:t>
            </a:r>
          </a:p>
          <a:p>
            <a:pPr lvl="1" algn="ctr"/>
            <a:r>
              <a:rPr lang="en-US" sz="2400" dirty="0" smtClean="0"/>
              <a:t>Does anesthesia help with the level of pain?</a:t>
            </a:r>
            <a:endParaRPr lang="en-US" sz="2400" dirty="0" smtClean="0"/>
          </a:p>
          <a:p>
            <a:pPr algn="ctr">
              <a:buNone/>
            </a:pPr>
            <a:endParaRPr lang="en-US" sz="28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Why Each Study Was Done</a:t>
            </a:r>
            <a:endParaRPr lang="en-US" sz="4000" dirty="0"/>
          </a:p>
        </p:txBody>
      </p:sp>
      <p:sp>
        <p:nvSpPr>
          <p:cNvPr id="3" name="Content Placeholder 2"/>
          <p:cNvSpPr>
            <a:spLocks noGrp="1"/>
          </p:cNvSpPr>
          <p:nvPr>
            <p:ph sz="quarter" idx="1"/>
          </p:nvPr>
        </p:nvSpPr>
        <p:spPr/>
        <p:txBody>
          <a:bodyPr/>
          <a:lstStyle/>
          <a:p>
            <a:pPr algn="ctr"/>
            <a:endParaRPr lang="en-US" sz="2800" dirty="0" smtClean="0"/>
          </a:p>
          <a:p>
            <a:pPr algn="ctr"/>
            <a:endParaRPr lang="en-US" sz="2800" dirty="0" smtClean="0"/>
          </a:p>
          <a:p>
            <a:pPr algn="ctr"/>
            <a:r>
              <a:rPr lang="en-US" sz="2800" dirty="0" err="1" smtClean="0"/>
              <a:t>Eggenberger</a:t>
            </a:r>
            <a:r>
              <a:rPr lang="en-US" sz="2800" dirty="0" smtClean="0"/>
              <a:t>, Keller, and </a:t>
            </a:r>
            <a:r>
              <a:rPr lang="en-US" sz="2800" dirty="0" err="1" smtClean="0"/>
              <a:t>Locsin</a:t>
            </a:r>
            <a:r>
              <a:rPr lang="en-US" sz="2800" dirty="0" smtClean="0"/>
              <a:t> (2010) </a:t>
            </a:r>
          </a:p>
          <a:p>
            <a:pPr lvl="1" algn="ctr"/>
            <a:r>
              <a:rPr lang="en-US" sz="2400" dirty="0" smtClean="0"/>
              <a:t>Future Reference</a:t>
            </a:r>
          </a:p>
          <a:p>
            <a:pPr algn="ctr">
              <a:buNone/>
            </a:pPr>
            <a:endParaRPr lang="en-US" sz="2800" dirty="0" smtClean="0"/>
          </a:p>
          <a:p>
            <a:pPr algn="ctr">
              <a:buNone/>
            </a:pPr>
            <a:endParaRPr lang="en-US" sz="2800" dirty="0" smtClean="0"/>
          </a:p>
          <a:p>
            <a:pPr algn="ctr"/>
            <a:r>
              <a:rPr lang="en-US" sz="2800" dirty="0" smtClean="0"/>
              <a:t>Windle et al. (2006)</a:t>
            </a:r>
          </a:p>
          <a:p>
            <a:pPr lvl="1" algn="ctr"/>
            <a:r>
              <a:rPr lang="en-US" sz="2400" dirty="0" smtClean="0"/>
              <a:t>Future Reference</a:t>
            </a:r>
            <a:endParaRPr lang="en-US" sz="24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t>Independent and Dependent Variables</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a:bodyPr>
          <a:lstStyle/>
          <a:p>
            <a:pPr algn="ctr"/>
            <a:r>
              <a:rPr lang="en-US" sz="3600" dirty="0" smtClean="0"/>
              <a:t>What are independent and dependent variables?</a:t>
            </a:r>
          </a:p>
          <a:p>
            <a:pPr algn="ctr">
              <a:buNone/>
            </a:pPr>
            <a:endParaRPr lang="en-US" sz="3600" dirty="0" smtClean="0"/>
          </a:p>
          <a:p>
            <a:pPr algn="ctr"/>
            <a:r>
              <a:rPr lang="en-US" sz="3600" dirty="0" smtClean="0"/>
              <a:t>Independent variables in Windle et al. (2006) study</a:t>
            </a:r>
          </a:p>
          <a:p>
            <a:pPr algn="ctr">
              <a:buNone/>
            </a:pPr>
            <a:endParaRPr lang="en-US" sz="3300" dirty="0" smtClean="0"/>
          </a:p>
          <a:p>
            <a:pPr algn="ctr"/>
            <a:r>
              <a:rPr lang="en-US" sz="3300" dirty="0" smtClean="0"/>
              <a:t>Dependent variables in the Windle et al. (2006) study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7467600" cy="1143000"/>
          </a:xfrm>
        </p:spPr>
        <p:txBody>
          <a:bodyPr>
            <a:normAutofit fontScale="90000"/>
          </a:bodyPr>
          <a:lstStyle/>
          <a:p>
            <a:pPr algn="ctr"/>
            <a:r>
              <a:rPr lang="en-US" sz="3600" dirty="0" smtClean="0"/>
              <a:t>Concepts the researchers were </a:t>
            </a:r>
            <a:r>
              <a:rPr lang="en-US" sz="3600" dirty="0" smtClean="0"/>
              <a:t>analyzing</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pPr algn="ctr"/>
            <a:endParaRPr lang="en-US" i="1" dirty="0" smtClean="0"/>
          </a:p>
          <a:p>
            <a:pPr algn="ctr"/>
            <a:endParaRPr lang="en-US" i="1" dirty="0" smtClean="0"/>
          </a:p>
          <a:p>
            <a:pPr algn="ctr"/>
            <a:r>
              <a:rPr lang="en-US" sz="3600" dirty="0" smtClean="0"/>
              <a:t>In the </a:t>
            </a:r>
            <a:r>
              <a:rPr lang="en-US" sz="3600" dirty="0" smtClean="0"/>
              <a:t>Windle et al. (2006</a:t>
            </a:r>
            <a:r>
              <a:rPr lang="en-US" sz="3600" dirty="0" smtClean="0"/>
              <a:t>) study.</a:t>
            </a:r>
            <a:endParaRPr lang="en-US" sz="3600" dirty="0" smtClean="0"/>
          </a:p>
          <a:p>
            <a:pPr algn="ct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Britt 3</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Britt 4</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Autofit/>
          </a:bodyPr>
          <a:lstStyle/>
          <a:p>
            <a:pPr algn="ctr"/>
            <a:r>
              <a:rPr lang="en-US" sz="2800" dirty="0" smtClean="0"/>
              <a:t>Article Findings </a:t>
            </a:r>
            <a:r>
              <a:rPr lang="en-US" sz="2800" dirty="0" smtClean="0"/>
              <a:t>for </a:t>
            </a:r>
            <a:br>
              <a:rPr lang="en-US" sz="2800" dirty="0" smtClean="0"/>
            </a:br>
            <a:r>
              <a:rPr lang="en-US" sz="2800" i="1" dirty="0" smtClean="0"/>
              <a:t>Valuing </a:t>
            </a:r>
            <a:r>
              <a:rPr lang="en-US" sz="2800" i="1" dirty="0" smtClean="0"/>
              <a:t>Caring Behaviors Within Simulated Emergent Nursing Situations</a:t>
            </a:r>
            <a:endParaRPr lang="en-US" sz="2800" dirty="0"/>
          </a:p>
        </p:txBody>
      </p:sp>
      <p:sp>
        <p:nvSpPr>
          <p:cNvPr id="3" name="Content Placeholder 2"/>
          <p:cNvSpPr>
            <a:spLocks noGrp="1"/>
          </p:cNvSpPr>
          <p:nvPr>
            <p:ph sz="quarter" idx="1"/>
          </p:nvPr>
        </p:nvSpPr>
        <p:spPr/>
        <p:txBody>
          <a:bodyPr>
            <a:normAutofit fontScale="92500" lnSpcReduction="10000"/>
          </a:bodyPr>
          <a:lstStyle/>
          <a:p>
            <a:endParaRPr lang="en-US" sz="1800" dirty="0" smtClean="0"/>
          </a:p>
          <a:p>
            <a:pPr algn="ctr"/>
            <a:r>
              <a:rPr lang="en-US" sz="3600" dirty="0" smtClean="0"/>
              <a:t>The Purpose of This </a:t>
            </a:r>
            <a:r>
              <a:rPr lang="en-US" sz="3600" dirty="0" smtClean="0"/>
              <a:t>S</a:t>
            </a:r>
            <a:r>
              <a:rPr lang="en-US" sz="3600" dirty="0" smtClean="0"/>
              <a:t>tudy</a:t>
            </a:r>
            <a:endParaRPr lang="en-US" sz="3600" dirty="0" smtClean="0"/>
          </a:p>
          <a:p>
            <a:pPr>
              <a:buNone/>
            </a:pPr>
            <a:endParaRPr lang="en-US" sz="3600" dirty="0" smtClean="0"/>
          </a:p>
          <a:p>
            <a:pPr>
              <a:buNone/>
            </a:pPr>
            <a:endParaRPr lang="en-US" sz="3600" dirty="0" smtClean="0"/>
          </a:p>
          <a:p>
            <a:pPr algn="ctr"/>
            <a:r>
              <a:rPr lang="en-US" sz="3600" dirty="0" smtClean="0"/>
              <a:t>Thematic categories</a:t>
            </a:r>
          </a:p>
          <a:p>
            <a:pPr marL="342900" indent="-342900" algn="ctr">
              <a:buFont typeface="+mj-lt"/>
              <a:buAutoNum type="arabicPeriod"/>
            </a:pPr>
            <a:r>
              <a:rPr lang="en-US" sz="3600" dirty="0" smtClean="0"/>
              <a:t>Knowing persons</a:t>
            </a:r>
          </a:p>
          <a:p>
            <a:pPr marL="342900" indent="-342900" algn="ctr">
              <a:buFont typeface="+mj-lt"/>
              <a:buAutoNum type="arabicPeriod"/>
            </a:pPr>
            <a:r>
              <a:rPr lang="en-US" sz="3600" dirty="0" smtClean="0"/>
              <a:t>Ways of knowing in nursing</a:t>
            </a:r>
          </a:p>
          <a:p>
            <a:pPr marL="342900" indent="-342900" algn="ctr">
              <a:buFont typeface="+mj-lt"/>
              <a:buAutoNum type="arabicPeriod"/>
            </a:pPr>
            <a:r>
              <a:rPr lang="en-US" sz="3600" dirty="0" smtClean="0"/>
              <a:t>Identifying nursing calls and responses</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467600" cy="1143000"/>
          </a:xfrm>
        </p:spPr>
        <p:txBody>
          <a:bodyPr>
            <a:noAutofit/>
          </a:bodyPr>
          <a:lstStyle/>
          <a:p>
            <a:pPr algn="ctr"/>
            <a:r>
              <a:rPr lang="en-US" sz="2400" dirty="0" smtClean="0"/>
              <a:t>Article Findings for </a:t>
            </a:r>
            <a:r>
              <a:rPr lang="en-US" sz="2400" dirty="0" smtClean="0"/>
              <a:t/>
            </a:r>
            <a:br>
              <a:rPr lang="en-US" sz="2400" dirty="0" smtClean="0"/>
            </a:br>
            <a:r>
              <a:rPr lang="en-US" sz="2400" i="1" dirty="0" smtClean="0"/>
              <a:t>Comparison </a:t>
            </a:r>
            <a:r>
              <a:rPr lang="en-US" sz="2400" i="1" dirty="0" smtClean="0"/>
              <a:t>of </a:t>
            </a:r>
            <a:r>
              <a:rPr lang="en-US" sz="2400" i="1" dirty="0" err="1" smtClean="0"/>
              <a:t>Bacteriostatic</a:t>
            </a:r>
            <a:r>
              <a:rPr lang="en-US" sz="2400" i="1" dirty="0" smtClean="0"/>
              <a:t> Normal Saline</a:t>
            </a:r>
            <a:br>
              <a:rPr lang="en-US" sz="2400" i="1" dirty="0" smtClean="0"/>
            </a:br>
            <a:r>
              <a:rPr lang="en-US" sz="2400" i="1" dirty="0" smtClean="0"/>
              <a:t>and </a:t>
            </a:r>
            <a:r>
              <a:rPr lang="en-US" sz="2400" i="1" dirty="0" err="1" smtClean="0"/>
              <a:t>Lidocaine</a:t>
            </a:r>
            <a:r>
              <a:rPr lang="en-US" sz="2400" i="1" dirty="0" smtClean="0"/>
              <a:t> Used as Intradermal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a:xfrm>
            <a:off x="533400" y="2060448"/>
            <a:ext cx="7467600" cy="4873752"/>
          </a:xfrm>
        </p:spPr>
        <p:txBody>
          <a:bodyPr>
            <a:normAutofit/>
          </a:bodyPr>
          <a:lstStyle/>
          <a:p>
            <a:pPr>
              <a:buNone/>
            </a:pPr>
            <a:r>
              <a:rPr lang="en-US" sz="1400" b="1" dirty="0" smtClean="0"/>
              <a:t>Table 4</a:t>
            </a:r>
            <a:endParaRPr lang="en-US" sz="1400" b="1" dirty="0" smtClean="0"/>
          </a:p>
          <a:p>
            <a:pPr>
              <a:buNone/>
            </a:pPr>
            <a:endParaRPr lang="en-US" sz="1900" dirty="0" smtClean="0"/>
          </a:p>
          <a:p>
            <a:pPr>
              <a:buNone/>
            </a:pPr>
            <a:endParaRPr lang="en-US" dirty="0"/>
          </a:p>
        </p:txBody>
      </p:sp>
      <p:graphicFrame>
        <p:nvGraphicFramePr>
          <p:cNvPr id="5" name="Table 4"/>
          <p:cNvGraphicFramePr>
            <a:graphicFrameLocks noGrp="1"/>
          </p:cNvGraphicFramePr>
          <p:nvPr/>
        </p:nvGraphicFramePr>
        <p:xfrm>
          <a:off x="533400" y="3048000"/>
          <a:ext cx="7696200" cy="2819400"/>
        </p:xfrm>
        <a:graphic>
          <a:graphicData uri="http://schemas.openxmlformats.org/drawingml/2006/table">
            <a:tbl>
              <a:tblPr firstRow="1" bandRow="1">
                <a:tableStyleId>{5C22544A-7EE6-4342-B048-85BDC9FD1C3A}</a:tableStyleId>
              </a:tblPr>
              <a:tblGrid>
                <a:gridCol w="1539240"/>
                <a:gridCol w="1539240"/>
                <a:gridCol w="1569720"/>
                <a:gridCol w="1508760"/>
                <a:gridCol w="1539240"/>
              </a:tblGrid>
              <a:tr h="704850">
                <a:tc>
                  <a:txBody>
                    <a:bodyPr/>
                    <a:lstStyle/>
                    <a:p>
                      <a:r>
                        <a:rPr lang="en-US" dirty="0" smtClean="0"/>
                        <a:t>Type</a:t>
                      </a:r>
                      <a:endParaRPr lang="en-US" dirty="0"/>
                    </a:p>
                  </a:txBody>
                  <a:tcPr/>
                </a:tc>
                <a:tc>
                  <a:txBody>
                    <a:bodyPr/>
                    <a:lstStyle/>
                    <a:p>
                      <a:r>
                        <a:rPr lang="en-US" dirty="0" smtClean="0"/>
                        <a:t>Mean</a:t>
                      </a:r>
                      <a:endParaRPr lang="en-US" dirty="0"/>
                    </a:p>
                  </a:txBody>
                  <a:tcPr/>
                </a:tc>
                <a:tc>
                  <a:txBody>
                    <a:bodyPr/>
                    <a:lstStyle/>
                    <a:p>
                      <a:r>
                        <a:rPr lang="en-US" dirty="0" smtClean="0"/>
                        <a:t>SD</a:t>
                      </a:r>
                      <a:endParaRPr lang="en-US" dirty="0"/>
                    </a:p>
                  </a:txBody>
                  <a:tcPr/>
                </a:tc>
                <a:tc>
                  <a:txBody>
                    <a:bodyPr/>
                    <a:lstStyle/>
                    <a:p>
                      <a:r>
                        <a:rPr lang="en-US" dirty="0" smtClean="0"/>
                        <a:t>Mean</a:t>
                      </a:r>
                      <a:endParaRPr lang="en-US" dirty="0"/>
                    </a:p>
                  </a:txBody>
                  <a:tcPr/>
                </a:tc>
                <a:tc>
                  <a:txBody>
                    <a:bodyPr/>
                    <a:lstStyle/>
                    <a:p>
                      <a:r>
                        <a:rPr lang="en-US" dirty="0" smtClean="0"/>
                        <a:t>SD</a:t>
                      </a:r>
                      <a:endParaRPr lang="en-US" dirty="0"/>
                    </a:p>
                  </a:txBody>
                  <a:tcPr/>
                </a:tc>
              </a:tr>
              <a:tr h="704850">
                <a:tc>
                  <a:txBody>
                    <a:bodyPr/>
                    <a:lstStyle/>
                    <a:p>
                      <a:r>
                        <a:rPr lang="en-US" dirty="0" err="1" smtClean="0"/>
                        <a:t>Lidocaine</a:t>
                      </a:r>
                      <a:endParaRPr lang="en-US" dirty="0"/>
                    </a:p>
                  </a:txBody>
                  <a:tcPr/>
                </a:tc>
                <a:tc>
                  <a:txBody>
                    <a:bodyPr/>
                    <a:lstStyle/>
                    <a:p>
                      <a:r>
                        <a:rPr lang="en-US" dirty="0" smtClean="0"/>
                        <a:t>16.94</a:t>
                      </a:r>
                    </a:p>
                  </a:txBody>
                  <a:tcPr/>
                </a:tc>
                <a:tc>
                  <a:txBody>
                    <a:bodyPr/>
                    <a:lstStyle/>
                    <a:p>
                      <a:r>
                        <a:rPr lang="en-US" dirty="0" smtClean="0"/>
                        <a:t>16.58</a:t>
                      </a:r>
                      <a:endParaRPr lang="en-US" dirty="0"/>
                    </a:p>
                  </a:txBody>
                  <a:tcPr/>
                </a:tc>
                <a:tc>
                  <a:txBody>
                    <a:bodyPr/>
                    <a:lstStyle/>
                    <a:p>
                      <a:r>
                        <a:rPr lang="en-US" dirty="0" smtClean="0"/>
                        <a:t>8.16</a:t>
                      </a:r>
                      <a:endParaRPr lang="en-US" dirty="0"/>
                    </a:p>
                  </a:txBody>
                  <a:tcPr/>
                </a:tc>
                <a:tc>
                  <a:txBody>
                    <a:bodyPr/>
                    <a:lstStyle/>
                    <a:p>
                      <a:r>
                        <a:rPr lang="en-US" dirty="0" smtClean="0"/>
                        <a:t>14.86</a:t>
                      </a:r>
                      <a:endParaRPr lang="en-US" dirty="0"/>
                    </a:p>
                  </a:txBody>
                  <a:tcPr/>
                </a:tc>
              </a:tr>
              <a:tr h="704850">
                <a:tc>
                  <a:txBody>
                    <a:bodyPr/>
                    <a:lstStyle/>
                    <a:p>
                      <a:r>
                        <a:rPr lang="en-US" dirty="0" smtClean="0"/>
                        <a:t>Saline</a:t>
                      </a:r>
                      <a:endParaRPr lang="en-US" dirty="0"/>
                    </a:p>
                  </a:txBody>
                  <a:tcPr/>
                </a:tc>
                <a:tc>
                  <a:txBody>
                    <a:bodyPr/>
                    <a:lstStyle/>
                    <a:p>
                      <a:r>
                        <a:rPr lang="en-US" dirty="0" smtClean="0"/>
                        <a:t>11.15</a:t>
                      </a:r>
                      <a:endParaRPr lang="en-US" dirty="0"/>
                    </a:p>
                  </a:txBody>
                  <a:tcPr/>
                </a:tc>
                <a:tc>
                  <a:txBody>
                    <a:bodyPr/>
                    <a:lstStyle/>
                    <a:p>
                      <a:r>
                        <a:rPr lang="en-US" dirty="0" smtClean="0"/>
                        <a:t>14.36</a:t>
                      </a:r>
                      <a:endParaRPr lang="en-US" dirty="0"/>
                    </a:p>
                  </a:txBody>
                  <a:tcPr/>
                </a:tc>
                <a:tc>
                  <a:txBody>
                    <a:bodyPr/>
                    <a:lstStyle/>
                    <a:p>
                      <a:r>
                        <a:rPr lang="en-US" dirty="0" smtClean="0"/>
                        <a:t>13.61</a:t>
                      </a:r>
                      <a:endParaRPr lang="en-US" dirty="0"/>
                    </a:p>
                  </a:txBody>
                  <a:tcPr/>
                </a:tc>
                <a:tc>
                  <a:txBody>
                    <a:bodyPr/>
                    <a:lstStyle/>
                    <a:p>
                      <a:r>
                        <a:rPr lang="en-US" dirty="0" smtClean="0"/>
                        <a:t>15.67</a:t>
                      </a:r>
                      <a:endParaRPr lang="en-US" dirty="0"/>
                    </a:p>
                  </a:txBody>
                  <a:tcPr/>
                </a:tc>
              </a:tr>
              <a:tr h="704850">
                <a:tc>
                  <a:txBody>
                    <a:bodyPr/>
                    <a:lstStyle/>
                    <a:p>
                      <a:r>
                        <a:rPr lang="en-US" dirty="0" smtClean="0"/>
                        <a:t>None</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27.47</a:t>
                      </a:r>
                      <a:endParaRPr lang="en-US" dirty="0"/>
                    </a:p>
                  </a:txBody>
                  <a:tcPr/>
                </a:tc>
                <a:tc>
                  <a:txBody>
                    <a:bodyPr/>
                    <a:lstStyle/>
                    <a:p>
                      <a:r>
                        <a:rPr lang="en-US" dirty="0" smtClean="0"/>
                        <a:t>20.71</a:t>
                      </a:r>
                      <a:endParaRPr lang="en-US" dirty="0"/>
                    </a:p>
                  </a:txBody>
                  <a:tcPr/>
                </a:tc>
              </a:tr>
            </a:tbl>
          </a:graphicData>
        </a:graphic>
      </p:graphicFrame>
      <p:graphicFrame>
        <p:nvGraphicFramePr>
          <p:cNvPr id="6" name="Table 5"/>
          <p:cNvGraphicFramePr>
            <a:graphicFrameLocks noGrp="1"/>
          </p:cNvGraphicFramePr>
          <p:nvPr/>
        </p:nvGraphicFramePr>
        <p:xfrm>
          <a:off x="533400" y="2362200"/>
          <a:ext cx="7696200" cy="640080"/>
        </p:xfrm>
        <a:graphic>
          <a:graphicData uri="http://schemas.openxmlformats.org/drawingml/2006/table">
            <a:tbl>
              <a:tblPr firstRow="1" bandRow="1">
                <a:tableStyleId>{93296810-A885-4BE3-A3E7-6D5BEEA58F35}</a:tableStyleId>
              </a:tblPr>
              <a:tblGrid>
                <a:gridCol w="1524000"/>
                <a:gridCol w="3124200"/>
                <a:gridCol w="3048000"/>
              </a:tblGrid>
              <a:tr h="411480">
                <a:tc>
                  <a:txBody>
                    <a:bodyPr/>
                    <a:lstStyle/>
                    <a:p>
                      <a:pPr algn="ctr"/>
                      <a:endParaRPr lang="en-US" dirty="0" smtClean="0"/>
                    </a:p>
                    <a:p>
                      <a:pPr algn="ctr"/>
                      <a:r>
                        <a:rPr lang="en-US" dirty="0" smtClean="0"/>
                        <a:t>Anesthesia</a:t>
                      </a:r>
                      <a:endParaRPr lang="en-US" dirty="0"/>
                    </a:p>
                  </a:txBody>
                  <a:tcPr/>
                </a:tc>
                <a:tc>
                  <a:txBody>
                    <a:bodyPr/>
                    <a:lstStyle/>
                    <a:p>
                      <a:pPr algn="ctr"/>
                      <a:endParaRPr lang="en-US" dirty="0" smtClean="0"/>
                    </a:p>
                    <a:p>
                      <a:pPr algn="ctr"/>
                      <a:r>
                        <a:rPr lang="en-US" dirty="0" smtClean="0"/>
                        <a:t>During Intradermal Wheal </a:t>
                      </a:r>
                      <a:endParaRPr lang="en-US" dirty="0"/>
                    </a:p>
                  </a:txBody>
                  <a:tcPr/>
                </a:tc>
                <a:tc>
                  <a:txBody>
                    <a:bodyPr/>
                    <a:lstStyle/>
                    <a:p>
                      <a:pPr algn="ctr"/>
                      <a:endParaRPr lang="en-US" dirty="0" smtClean="0"/>
                    </a:p>
                    <a:p>
                      <a:pPr algn="ctr"/>
                      <a:r>
                        <a:rPr lang="en-US" dirty="0" smtClean="0"/>
                        <a:t>During IV Insertion</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207</TotalTime>
  <Words>2103</Words>
  <Application>Microsoft Office PowerPoint</Application>
  <PresentationFormat>On-screen Show (4:3)</PresentationFormat>
  <Paragraphs>162</Paragraphs>
  <Slides>17</Slides>
  <Notes>11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Oriel</vt:lpstr>
      <vt:lpstr>Slide 1</vt:lpstr>
      <vt:lpstr>Research question being asked</vt:lpstr>
      <vt:lpstr>Why Each Study Was Done</vt:lpstr>
      <vt:lpstr>Independent and Dependent Variables </vt:lpstr>
      <vt:lpstr>Concepts the researchers were analyzing </vt:lpstr>
      <vt:lpstr>Britt 3</vt:lpstr>
      <vt:lpstr>Britt 4</vt:lpstr>
      <vt:lpstr>Article Findings for  Valuing Caring Behaviors Within Simulated Emergent Nursing Situations</vt:lpstr>
      <vt:lpstr>Article Findings for  Comparison of Bacteriostatic Normal Saline and Lidocaine Used as Intradermal Anesthesia for the Placement of Intravenous Lines</vt:lpstr>
      <vt:lpstr>Authors conclusions for  Valuing Caring Behaviors Within Simulated Emergent Nursing Situations </vt:lpstr>
      <vt:lpstr>Authors Findings for  Comparison of Bacteriostatic Normal Saline and Lidocaine Used as Intradermal Anesthesia for the Placement of Intravenous Lines</vt:lpstr>
      <vt:lpstr>Alli 7</vt:lpstr>
      <vt:lpstr>Alli 8</vt:lpstr>
      <vt:lpstr>Informed Consent</vt:lpstr>
      <vt:lpstr>Research Methodologies</vt:lpstr>
      <vt:lpstr>Research Methodologies</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ltslab</cp:lastModifiedBy>
  <cp:revision>59</cp:revision>
  <dcterms:created xsi:type="dcterms:W3CDTF">2011-09-23T17:30:37Z</dcterms:created>
  <dcterms:modified xsi:type="dcterms:W3CDTF">2011-09-24T18:19:57Z</dcterms:modified>
</cp:coreProperties>
</file>