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008" r:id="rId1"/>
  </p:sldMasterIdLst>
  <p:notesMasterIdLst>
    <p:notesMasterId r:id="rId16"/>
  </p:notesMasterIdLst>
  <p:sldIdLst>
    <p:sldId id="256" r:id="rId2"/>
    <p:sldId id="257" r:id="rId3"/>
    <p:sldId id="258" r:id="rId4"/>
    <p:sldId id="259" r:id="rId5"/>
    <p:sldId id="260" r:id="rId6"/>
    <p:sldId id="261" r:id="rId7"/>
    <p:sldId id="262" r:id="rId8"/>
    <p:sldId id="268" r:id="rId9"/>
    <p:sldId id="269" r:id="rId10"/>
    <p:sldId id="263" r:id="rId11"/>
    <p:sldId id="264" r:id="rId12"/>
    <p:sldId id="265" r:id="rId13"/>
    <p:sldId id="266" r:id="rId14"/>
    <p:sldId id="267"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1837" autoAdjust="0"/>
  </p:normalViewPr>
  <p:slideViewPr>
    <p:cSldViewPr>
      <p:cViewPr varScale="1">
        <p:scale>
          <a:sx n="69" d="100"/>
          <a:sy n="69" d="100"/>
        </p:scale>
        <p:origin x="-2208"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968A24D-BA5A-40A1-A33D-F194ACF35ABF}" type="datetimeFigureOut">
              <a:rPr lang="en-US" smtClean="0"/>
              <a:pPr/>
              <a:t>9/24/2011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D7020F-7790-4202-9080-C893B740F2C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purpose of this study was to figure out how students expressed a caring manner in a simulator experience, and how they recognize patients as being caring (</a:t>
            </a:r>
            <a:r>
              <a:rPr lang="en-US" sz="1200" dirty="0" err="1" smtClean="0"/>
              <a:t>Eggenberger</a:t>
            </a:r>
            <a:r>
              <a:rPr lang="en-US" sz="1200" dirty="0" smtClean="0"/>
              <a:t>, T., Keller, K., </a:t>
            </a:r>
            <a:r>
              <a:rPr lang="en-US" sz="1200" dirty="0" err="1" smtClean="0"/>
              <a:t>Locsin</a:t>
            </a:r>
            <a:r>
              <a:rPr lang="en-US" sz="1200" dirty="0" smtClean="0"/>
              <a:t>, R., p.24)</a:t>
            </a:r>
          </a:p>
          <a:p>
            <a:r>
              <a:rPr lang="en-US" sz="1200" dirty="0" smtClean="0"/>
              <a:t>The researchers analyzed their data by identifying significant responses that described how the students responded to the emergent situations. According to this study, “The thematic categories that emerged from the data included knowing persons through descriptions from significant others, utilizing ways of knowing in nursing, and identifying nursing calls and responses” (</a:t>
            </a:r>
            <a:r>
              <a:rPr lang="en-US" sz="1200" dirty="0" err="1" smtClean="0"/>
              <a:t>Eggenberger</a:t>
            </a:r>
            <a:r>
              <a:rPr lang="en-US" sz="1200" dirty="0" smtClean="0"/>
              <a:t>, T., Keller, K., </a:t>
            </a:r>
            <a:r>
              <a:rPr lang="en-US" sz="1200" dirty="0" err="1" smtClean="0"/>
              <a:t>Locsin</a:t>
            </a:r>
            <a:r>
              <a:rPr lang="en-US" sz="1200" dirty="0" smtClean="0"/>
              <a:t>, R., p. 26). It was found that in knowing the person through the significant other the student was able to bond with both the patient and the significant other by being able to relate the love of their relationship to the care they deserved. The way of knowing illustrated that students showed they were caring empirically, ethically, and aesthetically. It was also </a:t>
            </a:r>
            <a:r>
              <a:rPr lang="en-US" sz="1200" dirty="0" err="1" smtClean="0"/>
              <a:t>foind</a:t>
            </a:r>
            <a:r>
              <a:rPr lang="en-US" sz="1200" dirty="0" smtClean="0"/>
              <a:t> that by identifying nursing call and responses students were better able to care for the patient and provide the respect they deserved (</a:t>
            </a:r>
            <a:r>
              <a:rPr lang="en-US" sz="1200" dirty="0" err="1" smtClean="0"/>
              <a:t>Eggenberger</a:t>
            </a:r>
            <a:r>
              <a:rPr lang="en-US" sz="1200" dirty="0" smtClean="0"/>
              <a:t>, T., Keller, K., </a:t>
            </a:r>
            <a:r>
              <a:rPr lang="en-US" sz="1200" dirty="0" err="1" smtClean="0"/>
              <a:t>Locsin</a:t>
            </a:r>
            <a:r>
              <a:rPr lang="en-US" sz="1200" dirty="0" smtClean="0"/>
              <a:t>, R., p. 26-27).</a:t>
            </a:r>
          </a:p>
          <a:p>
            <a:r>
              <a:rPr lang="en-US" sz="1200" dirty="0" smtClean="0"/>
              <a:t>The finding from these categories were; In each category the students performed caring nursing and proved that simulation can be effective to study compassion in student nurses. They were indeed able to answer their research question.</a:t>
            </a:r>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6</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dirty="0" smtClean="0"/>
              <a:t>The question being explored by this research was; “Does a difference exist in pain when </a:t>
            </a:r>
            <a:r>
              <a:rPr lang="en-US" sz="1200" dirty="0" err="1" smtClean="0"/>
              <a:t>transdermal</a:t>
            </a:r>
            <a:r>
              <a:rPr lang="en-US" sz="1200" dirty="0" smtClean="0"/>
              <a:t> anesthesia was used?” (</a:t>
            </a:r>
            <a:r>
              <a:rPr lang="en-US" sz="1200" dirty="0" err="1" smtClean="0"/>
              <a:t>Windle</a:t>
            </a:r>
            <a:r>
              <a:rPr lang="en-US" sz="1200" dirty="0" smtClean="0"/>
              <a:t>, P., p.251). This question was conclusively answered upon the completion of this study.  </a:t>
            </a:r>
          </a:p>
          <a:p>
            <a:r>
              <a:rPr lang="en-US" sz="1200" dirty="0" smtClean="0"/>
              <a:t>This study looked at the pain level result when using BNS and </a:t>
            </a:r>
            <a:r>
              <a:rPr lang="en-US" sz="1200" dirty="0" err="1" smtClean="0"/>
              <a:t>lidocaine</a:t>
            </a:r>
            <a:r>
              <a:rPr lang="en-US" sz="1200" dirty="0" smtClean="0"/>
              <a:t> </a:t>
            </a:r>
            <a:r>
              <a:rPr lang="en-US" sz="1200" dirty="0" err="1" smtClean="0"/>
              <a:t>intradermal</a:t>
            </a:r>
            <a:r>
              <a:rPr lang="en-US" sz="1200" dirty="0" smtClean="0"/>
              <a:t> injections and injections using no anesthetic. The overall results showed that patients who received no anesthetic before IV </a:t>
            </a:r>
            <a:r>
              <a:rPr lang="en-US" sz="1200" dirty="0" err="1" smtClean="0"/>
              <a:t>cannulation</a:t>
            </a:r>
            <a:r>
              <a:rPr lang="en-US" sz="1200" dirty="0" smtClean="0"/>
              <a:t> reported experiencing pain compared to those patients receiving the </a:t>
            </a:r>
            <a:r>
              <a:rPr lang="en-US" sz="1200" dirty="0" err="1" smtClean="0"/>
              <a:t>intradermal</a:t>
            </a:r>
            <a:r>
              <a:rPr lang="en-US" sz="1200" dirty="0" smtClean="0"/>
              <a:t> injections with </a:t>
            </a:r>
            <a:r>
              <a:rPr lang="en-US" sz="1200" dirty="0" err="1" smtClean="0"/>
              <a:t>lidocaine</a:t>
            </a:r>
            <a:r>
              <a:rPr lang="en-US" sz="1200" dirty="0" smtClean="0"/>
              <a:t> or BNS in them.  Table four reflects this. Then discussion of the table.</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7</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The conclusions of this study found that simulation experiences are necessary to teach caring behaviors to students coming into the nursing field. It proved that it is possible to evaluate caring behaviors in emergent situations in the simulation setting  (</a:t>
            </a:r>
            <a:r>
              <a:rPr lang="en-US" sz="1200" dirty="0" err="1" smtClean="0"/>
              <a:t>Eggenberger</a:t>
            </a:r>
            <a:r>
              <a:rPr lang="en-US" sz="1200" dirty="0" smtClean="0"/>
              <a:t>, T., Keller, K., </a:t>
            </a:r>
            <a:r>
              <a:rPr lang="en-US" sz="1200" dirty="0" err="1" smtClean="0"/>
              <a:t>Locsin</a:t>
            </a:r>
            <a:r>
              <a:rPr lang="en-US" sz="1200" dirty="0" smtClean="0"/>
              <a:t>, R., p.28). It also proved that it</a:t>
            </a:r>
            <a:r>
              <a:rPr lang="en-US" sz="1200" baseline="0" dirty="0" smtClean="0"/>
              <a:t> is an</a:t>
            </a:r>
            <a:r>
              <a:rPr lang="en-US" sz="1200" dirty="0" smtClean="0"/>
              <a:t> effective way to ensure that students are better prepared to be practicing in the actual health care setting.</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8</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t>In this study the authors concluded that it would be beneficial to change the way that Iv’s are inserted. It was found that using </a:t>
            </a:r>
            <a:r>
              <a:rPr lang="en-US" sz="1200" dirty="0" err="1" smtClean="0"/>
              <a:t>intradermal</a:t>
            </a:r>
            <a:r>
              <a:rPr lang="en-US" sz="1200" dirty="0" smtClean="0"/>
              <a:t> medication, such as BNS, greatly decreases the pain that the patients experience. It was also found to be very cost-</a:t>
            </a:r>
            <a:r>
              <a:rPr lang="en-US" sz="1200" dirty="0" err="1" smtClean="0"/>
              <a:t>effectiive</a:t>
            </a:r>
            <a:r>
              <a:rPr lang="en-US" sz="1200" dirty="0" smtClean="0"/>
              <a:t>. According to their conclusion, a change in the way that Iv insertion is approached is a must to improve patient satisfaction (</a:t>
            </a:r>
            <a:r>
              <a:rPr lang="en-US" sz="1200" dirty="0" err="1" smtClean="0"/>
              <a:t>Windle</a:t>
            </a:r>
            <a:r>
              <a:rPr lang="en-US" sz="1200" dirty="0" smtClean="0"/>
              <a:t>, P., p. </a:t>
            </a:r>
            <a:r>
              <a:rPr lang="en-US" sz="1200" smtClean="0"/>
              <a:t>258)</a:t>
            </a:r>
          </a:p>
          <a:p>
            <a:endParaRPr lang="en-US"/>
          </a:p>
        </p:txBody>
      </p:sp>
      <p:sp>
        <p:nvSpPr>
          <p:cNvPr id="4" name="Slide Number Placeholder 3"/>
          <p:cNvSpPr>
            <a:spLocks noGrp="1"/>
          </p:cNvSpPr>
          <p:nvPr>
            <p:ph type="sldNum" sz="quarter" idx="10"/>
          </p:nvPr>
        </p:nvSpPr>
        <p:spPr/>
        <p:txBody>
          <a:bodyPr/>
          <a:lstStyle/>
          <a:p>
            <a:fld id="{BAD7020F-7790-4202-9080-C893B740F2C8}" type="slidenum">
              <a:rPr lang="en-US" smtClean="0"/>
              <a:pPr/>
              <a:t>9</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77500" lnSpcReduction="20000"/>
          </a:bodyPr>
          <a:lstStyle/>
          <a:p>
            <a:r>
              <a:rPr lang="en-US" sz="1200" kern="1200" baseline="0" dirty="0" smtClean="0">
                <a:solidFill>
                  <a:schemeClr val="tx1"/>
                </a:solidFill>
                <a:latin typeface="+mn-lt"/>
                <a:ea typeface="+mn-ea"/>
                <a:cs typeface="+mn-cs"/>
              </a:rPr>
              <a:t> I</a:t>
            </a:r>
            <a:r>
              <a:rPr lang="en-US" sz="1200" kern="1200" dirty="0" smtClean="0">
                <a:solidFill>
                  <a:schemeClr val="tx1"/>
                </a:solidFill>
                <a:latin typeface="+mn-lt"/>
                <a:ea typeface="+mn-ea"/>
                <a:cs typeface="+mn-cs"/>
              </a:rPr>
              <a:t>nformed consent is</a:t>
            </a:r>
            <a:r>
              <a:rPr lang="en-US" sz="1200" kern="1200" baseline="0" dirty="0" smtClean="0">
                <a:solidFill>
                  <a:schemeClr val="tx1"/>
                </a:solidFill>
                <a:latin typeface="+mn-lt"/>
                <a:ea typeface="+mn-ea"/>
                <a:cs typeface="+mn-cs"/>
              </a:rPr>
              <a:t> crucial in </a:t>
            </a:r>
            <a:r>
              <a:rPr lang="en-US" sz="1200" kern="1200" dirty="0" smtClean="0">
                <a:solidFill>
                  <a:schemeClr val="tx1"/>
                </a:solidFill>
                <a:latin typeface="+mn-lt"/>
                <a:ea typeface="+mn-ea"/>
                <a:cs typeface="+mn-cs"/>
              </a:rPr>
              <a:t>ethical</a:t>
            </a:r>
            <a:r>
              <a:rPr lang="en-US" sz="1200" kern="1200" baseline="0" dirty="0" smtClean="0">
                <a:solidFill>
                  <a:schemeClr val="tx1"/>
                </a:solidFill>
                <a:latin typeface="+mn-lt"/>
                <a:ea typeface="+mn-ea"/>
                <a:cs typeface="+mn-cs"/>
              </a:rPr>
              <a:t> research (Burns and grove 2009).  </a:t>
            </a:r>
            <a:r>
              <a:rPr lang="en-US" sz="1200" kern="1200" dirty="0" smtClean="0">
                <a:solidFill>
                  <a:schemeClr val="tx1"/>
                </a:solidFill>
                <a:latin typeface="+mn-lt"/>
                <a:ea typeface="+mn-ea"/>
                <a:cs typeface="+mn-cs"/>
              </a:rPr>
              <a:t>According to Burns and Grove, “Informing is the transmission of essential ideas and content from the investigator to the prospective subject. Consent is the prospective subject’s agreement to participate in the study as a subject, which the subject reaches after assimilating essential information “(Burns &amp; Grove, 2009, p. 201). </a:t>
            </a:r>
          </a:p>
          <a:p>
            <a:endParaRPr lang="en-US" sz="1200" kern="1200" dirty="0" smtClean="0">
              <a:solidFill>
                <a:schemeClr val="tx1"/>
              </a:solidFill>
              <a:latin typeface="+mn-lt"/>
              <a:ea typeface="+mn-ea"/>
              <a:cs typeface="+mn-cs"/>
            </a:endParaRPr>
          </a:p>
          <a:p>
            <a:r>
              <a:rPr lang="en-US" sz="1200" kern="1200" dirty="0" smtClean="0">
                <a:solidFill>
                  <a:schemeClr val="tx1"/>
                </a:solidFill>
                <a:latin typeface="+mn-lt"/>
                <a:ea typeface="+mn-ea"/>
                <a:cs typeface="+mn-cs"/>
              </a:rPr>
              <a:t>According</a:t>
            </a:r>
            <a:r>
              <a:rPr lang="en-US" sz="1200" kern="1200" baseline="0" dirty="0" smtClean="0">
                <a:solidFill>
                  <a:schemeClr val="tx1"/>
                </a:solidFill>
                <a:latin typeface="+mn-lt"/>
                <a:ea typeface="+mn-ea"/>
                <a:cs typeface="+mn-cs"/>
              </a:rPr>
              <a:t> to Burns and Grove, “Informed consent requires the researcher to disclose specific information to each prospective subject” (Burns and Grove, 2009, p.201).  The specific information used in these studies included an introduction of research activities, offering to answer any questions, and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The introduction of the research must indicate that a study is being conducted and provide key information about the study </a:t>
            </a:r>
            <a:r>
              <a:rPr lang="en-US" sz="1200" kern="1200" dirty="0" smtClean="0">
                <a:solidFill>
                  <a:schemeClr val="tx1"/>
                </a:solidFill>
                <a:latin typeface="+mn-lt"/>
                <a:ea typeface="+mn-ea"/>
                <a:cs typeface="+mn-cs"/>
              </a:rPr>
              <a:t>“(Burns &amp; Grove, 2009, p. 201).</a:t>
            </a:r>
            <a:r>
              <a:rPr lang="en-US" sz="1200" kern="1200" baseline="0" dirty="0" smtClean="0">
                <a:solidFill>
                  <a:schemeClr val="tx1"/>
                </a:solidFill>
                <a:latin typeface="+mn-lt"/>
                <a:ea typeface="+mn-ea"/>
                <a:cs typeface="+mn-cs"/>
              </a:rPr>
              <a:t> Introduction of research activities is demonstrated by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when they state, “Students were asked whether or not they would be interested to participate in a study focused on evaluating caring behaviors using simulation technology. The study process was explained and the students were asked to voluntarily participate”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State, “Subjects meeting the inclusion criteria were counseled regarding the study. Informed consent was obtained and participants were </a:t>
            </a:r>
            <a:r>
              <a:rPr lang="en-US" sz="1200" kern="1200" baseline="0" dirty="0" err="1" smtClean="0">
                <a:solidFill>
                  <a:schemeClr val="tx1"/>
                </a:solidFill>
                <a:latin typeface="+mn-lt"/>
                <a:ea typeface="+mn-ea"/>
                <a:cs typeface="+mn-cs"/>
              </a:rPr>
              <a:t>radomly</a:t>
            </a:r>
            <a:r>
              <a:rPr lang="en-US" sz="1200" kern="1200" baseline="0" dirty="0" smtClean="0">
                <a:solidFill>
                  <a:schemeClr val="tx1"/>
                </a:solidFill>
                <a:latin typeface="+mn-lt"/>
                <a:ea typeface="+mn-ea"/>
                <a:cs typeface="+mn-cs"/>
              </a:rPr>
              <a:t> assigned into three groups”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According to Burns and Grove, “The researcher offers to answer any questions that the prospective subjects may raise”</a:t>
            </a:r>
            <a:r>
              <a:rPr lang="en-US" baseline="0" dirty="0" smtClean="0"/>
              <a:t> (</a:t>
            </a:r>
            <a:r>
              <a:rPr lang="en-US" sz="1200" kern="1200" dirty="0" smtClean="0">
                <a:solidFill>
                  <a:schemeClr val="tx1"/>
                </a:solidFill>
                <a:latin typeface="+mn-lt"/>
                <a:ea typeface="+mn-ea"/>
                <a:cs typeface="+mn-cs"/>
              </a:rPr>
              <a:t>Burns &amp; Grove, 2009, p. 202). Both</a:t>
            </a:r>
            <a:r>
              <a:rPr lang="en-US" sz="1200" kern="1200" baseline="0" dirty="0" smtClean="0">
                <a:solidFill>
                  <a:schemeClr val="tx1"/>
                </a:solidFill>
                <a:latin typeface="+mn-lt"/>
                <a:ea typeface="+mn-ea"/>
                <a:cs typeface="+mn-cs"/>
              </a:rPr>
              <a:t> researchers set aside specific time to makes sure the questions of potential participants were addressed and answered.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Burns and Grove state, “A </a:t>
            </a:r>
            <a:r>
              <a:rPr lang="en-US" sz="1200" kern="1200" baseline="0" dirty="0" err="1" smtClean="0">
                <a:solidFill>
                  <a:schemeClr val="tx1"/>
                </a:solidFill>
                <a:latin typeface="+mn-lt"/>
                <a:ea typeface="+mn-ea"/>
                <a:cs typeface="+mn-cs"/>
              </a:rPr>
              <a:t>noncoercive</a:t>
            </a:r>
            <a:r>
              <a:rPr lang="en-US" sz="1200" kern="1200" baseline="0" dirty="0" smtClean="0">
                <a:solidFill>
                  <a:schemeClr val="tx1"/>
                </a:solidFill>
                <a:latin typeface="+mn-lt"/>
                <a:ea typeface="+mn-ea"/>
                <a:cs typeface="+mn-cs"/>
              </a:rPr>
              <a:t> disclaimer is a statement that participation is voluntary and refusal to participate will involve no penalty or loss of benefits to which the subject is entitled”</a:t>
            </a:r>
            <a:r>
              <a:rPr lang="en-US" baseline="0" dirty="0" smtClean="0"/>
              <a:t> (</a:t>
            </a:r>
            <a:r>
              <a:rPr lang="en-US" sz="1200" kern="1200" dirty="0" smtClean="0">
                <a:solidFill>
                  <a:schemeClr val="tx1"/>
                </a:solidFill>
                <a:latin typeface="+mn-lt"/>
                <a:ea typeface="+mn-ea"/>
                <a:cs typeface="+mn-cs"/>
              </a:rPr>
              <a:t>Burns &amp; Grove, 2009, p. 202). The disclaimer was  enacted </a:t>
            </a:r>
            <a:r>
              <a:rPr lang="en-US" sz="1200" kern="1200" baseline="0" dirty="0" smtClean="0">
                <a:solidFill>
                  <a:schemeClr val="tx1"/>
                </a:solidFill>
                <a:latin typeface="+mn-lt"/>
                <a:ea typeface="+mn-ea"/>
                <a:cs typeface="+mn-cs"/>
              </a:rPr>
              <a:t>when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stated, “It was made clear that participation was not a criterion for obtaining a grade, nor would non-participation influence their course grade” (</a:t>
            </a:r>
            <a:r>
              <a:rPr lang="en-US" sz="1200" kern="1200" baseline="0" dirty="0" err="1"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 2010 p. 25). According to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“All the participants were assured that they would be given the same standard of care whether they participated in the study or not” (</a:t>
            </a:r>
            <a:r>
              <a:rPr lang="en-US" sz="1200" kern="1200" baseline="0" dirty="0" err="1" smtClean="0">
                <a:solidFill>
                  <a:schemeClr val="tx1"/>
                </a:solidFill>
                <a:latin typeface="+mn-lt"/>
                <a:ea typeface="+mn-ea"/>
                <a:cs typeface="+mn-cs"/>
              </a:rPr>
              <a:t>Windle</a:t>
            </a:r>
            <a:r>
              <a:rPr lang="en-US" sz="1200" kern="1200" baseline="0" dirty="0" smtClean="0">
                <a:solidFill>
                  <a:schemeClr val="tx1"/>
                </a:solidFill>
                <a:latin typeface="+mn-lt"/>
                <a:ea typeface="+mn-ea"/>
                <a:cs typeface="+mn-cs"/>
              </a:rPr>
              <a:t> et al., 2006, p. 254). </a:t>
            </a:r>
          </a:p>
          <a:p>
            <a:endParaRPr lang="en-US" sz="1200" kern="1200" baseline="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Burns and Grove add, “</a:t>
            </a:r>
            <a:r>
              <a:rPr lang="en-US" baseline="0" dirty="0" smtClean="0"/>
              <a:t>Institutional review board (IRB) Committee that reviews research to ensure that the investigator is conducting the research ethically. Universities, hospital corporations, and many managed care centers have IRBs to promote the conduct of ethical research and to protect the rights of prospective subjects at their institutions “ (</a:t>
            </a:r>
            <a:r>
              <a:rPr lang="en-US" sz="1200" kern="1200" dirty="0" smtClean="0">
                <a:solidFill>
                  <a:schemeClr val="tx1"/>
                </a:solidFill>
                <a:latin typeface="+mn-lt"/>
                <a:ea typeface="+mn-ea"/>
                <a:cs typeface="+mn-cs"/>
              </a:rPr>
              <a:t>Burns &amp; Grove, 2009, p. 207). Both studies went</a:t>
            </a:r>
            <a:r>
              <a:rPr lang="en-US" sz="1200" kern="1200" baseline="0" dirty="0" smtClean="0">
                <a:solidFill>
                  <a:schemeClr val="tx1"/>
                </a:solidFill>
                <a:latin typeface="+mn-lt"/>
                <a:ea typeface="+mn-ea"/>
                <a:cs typeface="+mn-cs"/>
              </a:rPr>
              <a:t> through the proper channels to ensure that their research study was conducted ethically. </a:t>
            </a:r>
            <a:endParaRPr lang="en-US" sz="1200" kern="120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sz="1200" kern="1200" baseline="0" dirty="0" smtClean="0">
              <a:solidFill>
                <a:schemeClr val="tx1"/>
              </a:solidFill>
              <a:latin typeface="+mn-lt"/>
              <a:ea typeface="+mn-ea"/>
              <a:cs typeface="+mn-cs"/>
            </a:endParaRPr>
          </a:p>
          <a:p>
            <a:endParaRPr lang="en-US" dirty="0" smtClean="0"/>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12</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aseline="0" dirty="0" smtClean="0"/>
          </a:p>
          <a:p>
            <a:r>
              <a:rPr lang="en-US" baseline="0" dirty="0" smtClean="0"/>
              <a:t>Burns and Grove state, “Qualitative research is a systematic, interactive, subjective approach used to describe life experiences and give them meaning (….) This type of research is conducted to describe and promote our understanding of human experiences such as pain, caring, and comfort” (Burns and Grove, 2009, p. 22).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Burns and Grove, “Quantitative research</a:t>
            </a:r>
            <a:r>
              <a:rPr lang="en-US" baseline="0" dirty="0" smtClean="0"/>
              <a:t> is a formal, objective, systematic process in which numerical data are used to obtain information about the world. This research method is used to describe variables, examine relationships among variables, and determine cause-and-effect interactions between variables” (Burns and Grove, 2009, p. 22).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13</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The article by </a:t>
            </a:r>
            <a:r>
              <a:rPr lang="en-US" dirty="0" err="1" smtClean="0"/>
              <a:t>Eggenberger</a:t>
            </a:r>
            <a:r>
              <a:rPr lang="en-US" dirty="0" smtClean="0"/>
              <a:t>, Keller,</a:t>
            </a:r>
            <a:r>
              <a:rPr lang="en-US" baseline="0" dirty="0" smtClean="0"/>
              <a:t> and </a:t>
            </a:r>
            <a:r>
              <a:rPr lang="en-US" baseline="0" dirty="0" err="1" smtClean="0"/>
              <a:t>Locsin</a:t>
            </a:r>
            <a:r>
              <a:rPr lang="en-US" baseline="0" dirty="0" smtClean="0"/>
              <a:t> (2010) is a phenomenological study aimed at understanding the feelings of nursing students during a simulated emergent situation. According to Burns and Grove Phenomenological research is, “Inductive, descriptive qualitative methodology developed from phenomenological philosophy for the purpose of describing experiences as they are lived by the study participants” (Burns and Grove, 2009, p. 713). </a:t>
            </a:r>
          </a:p>
          <a:p>
            <a:endParaRPr lang="en-US" baseline="0" dirty="0" smtClean="0"/>
          </a:p>
          <a:p>
            <a:r>
              <a:rPr lang="en-US" baseline="0" dirty="0" err="1" smtClean="0"/>
              <a:t>Eggenberger</a:t>
            </a:r>
            <a:r>
              <a:rPr lang="en-US" baseline="0" dirty="0" smtClean="0"/>
              <a:t> et al. state, “The study utilized qualitative focus group research method. This technique uses a semi-structured group session, moderated by a group leader, with the purpose of obtaining opinions, beliefs, and attitudes about a designated topic. This qualitative approach offers a powerful means by which to explore a wide variety of phenomena of interest to nurses” (</a:t>
            </a:r>
            <a:r>
              <a:rPr lang="en-US" baseline="0" dirty="0" err="1" smtClean="0"/>
              <a:t>Eggenberger</a:t>
            </a:r>
            <a:r>
              <a:rPr lang="en-US" baseline="0" dirty="0" smtClean="0"/>
              <a:t> et al., 2010, p. 24).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article by </a:t>
            </a:r>
            <a:r>
              <a:rPr lang="en-US" baseline="0" dirty="0" err="1" smtClean="0"/>
              <a:t>Windle</a:t>
            </a:r>
            <a:r>
              <a:rPr lang="en-US" baseline="0" dirty="0" smtClean="0"/>
              <a:t> et al. (2006) is </a:t>
            </a:r>
            <a:r>
              <a:rPr lang="en-US" baseline="0" dirty="0" err="1" smtClean="0"/>
              <a:t>correlational</a:t>
            </a:r>
            <a:r>
              <a:rPr lang="en-US" baseline="0" dirty="0" smtClean="0"/>
              <a:t> study comparing </a:t>
            </a:r>
            <a:r>
              <a:rPr lang="en-US" baseline="0" dirty="0" err="1" smtClean="0"/>
              <a:t>bacteriostatic</a:t>
            </a:r>
            <a:r>
              <a:rPr lang="en-US" baseline="0" dirty="0" smtClean="0"/>
              <a:t> normal saline and </a:t>
            </a:r>
            <a:r>
              <a:rPr lang="en-US" baseline="0" dirty="0" err="1" smtClean="0"/>
              <a:t>lidocane</a:t>
            </a:r>
            <a:r>
              <a:rPr lang="en-US" baseline="0" dirty="0" smtClean="0"/>
              <a:t> as anesthesia for intravenous lines. According to Burns and Grove </a:t>
            </a:r>
            <a:r>
              <a:rPr lang="en-US" baseline="0" dirty="0" err="1" smtClean="0"/>
              <a:t>correlational</a:t>
            </a:r>
            <a:r>
              <a:rPr lang="en-US" baseline="0" dirty="0" smtClean="0"/>
              <a:t> research is, “Systematic investigation of relationships between two or more variables to explain the type (positive or negative) and strength of relationships in the world and not to examine cause and effects” (Burns and Grove, 2009, p. 694).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According to </a:t>
            </a:r>
            <a:r>
              <a:rPr lang="en-US" baseline="0" dirty="0" err="1" smtClean="0"/>
              <a:t>Windle</a:t>
            </a:r>
            <a:r>
              <a:rPr lang="en-US" baseline="0" dirty="0" smtClean="0"/>
              <a:t> et al., “Patients were asked to quantify their pain/discomfort level after the </a:t>
            </a:r>
            <a:r>
              <a:rPr lang="en-US" baseline="0" dirty="0" err="1" smtClean="0"/>
              <a:t>intradermal</a:t>
            </a:r>
            <a:r>
              <a:rPr lang="en-US" baseline="0" dirty="0" smtClean="0"/>
              <a:t> injection and IV insertion using a modified visual analog scale. Significant findings (P=&lt; .05) indicated that BNS was less painful on injection, and both BNS and </a:t>
            </a:r>
            <a:r>
              <a:rPr lang="en-US" baseline="0" dirty="0" err="1" smtClean="0"/>
              <a:t>lidocaine</a:t>
            </a:r>
            <a:r>
              <a:rPr lang="en-US" baseline="0" dirty="0" smtClean="0"/>
              <a:t> were effective as local anesthetics for IV insertion” (</a:t>
            </a:r>
            <a:r>
              <a:rPr lang="en-US" baseline="0" dirty="0" err="1" smtClean="0"/>
              <a:t>Windle</a:t>
            </a:r>
            <a:r>
              <a:rPr lang="en-US" baseline="0" dirty="0" smtClean="0"/>
              <a:t> et al., 2006, p. 251). </a:t>
            </a:r>
          </a:p>
          <a:p>
            <a:endParaRPr lang="en-US" dirty="0"/>
          </a:p>
        </p:txBody>
      </p:sp>
      <p:sp>
        <p:nvSpPr>
          <p:cNvPr id="4" name="Slide Number Placeholder 3"/>
          <p:cNvSpPr>
            <a:spLocks noGrp="1"/>
          </p:cNvSpPr>
          <p:nvPr>
            <p:ph type="sldNum" sz="quarter" idx="10"/>
          </p:nvPr>
        </p:nvSpPr>
        <p:spPr/>
        <p:txBody>
          <a:bodyPr/>
          <a:lstStyle/>
          <a:p>
            <a:fld id="{BAD7020F-7790-4202-9080-C893B740F2C8}" type="slidenum">
              <a:rPr lang="en-US" smtClean="0"/>
              <a:pPr/>
              <a:t>14</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669ED4DA-CEDF-4215-B336-D630E1A8ACD7}" type="datetimeFigureOut">
              <a:rPr lang="en-US" smtClean="0"/>
              <a:pPr/>
              <a:t>9/24/2011</a:t>
            </a:fld>
            <a:endParaRPr lang="en-US"/>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en-US"/>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ADBD5861-D218-4F5E-9149-ACACDE983214}"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9" name="Slide Number Placeholder 8"/>
          <p:cNvSpPr>
            <a:spLocks noGrp="1"/>
          </p:cNvSpPr>
          <p:nvPr>
            <p:ph type="sldNum" sz="quarter" idx="15"/>
          </p:nvPr>
        </p:nvSpPr>
        <p:spPr/>
        <p:txBody>
          <a:bodyPr rtlCol="0"/>
          <a:lstStyle/>
          <a:p>
            <a:fld id="{ADBD5861-D218-4F5E-9149-ACACDE983214}" type="slidenum">
              <a:rPr lang="en-US" smtClean="0"/>
              <a:pPr/>
              <a:t>‹#›</a:t>
            </a:fld>
            <a:endParaRPr lang="en-US"/>
          </a:p>
        </p:txBody>
      </p:sp>
      <p:sp>
        <p:nvSpPr>
          <p:cNvPr id="10" name="Footer Placeholder 9"/>
          <p:cNvSpPr>
            <a:spLocks noGrp="1"/>
          </p:cNvSpPr>
          <p:nvPr>
            <p:ph type="ftr" sz="quarter" idx="16"/>
          </p:nvPr>
        </p:nvSpPr>
        <p:spPr/>
        <p:txBody>
          <a:bodyPr rtlCol="0"/>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669ED4DA-CEDF-4215-B336-D630E1A8ACD7}" type="datetimeFigureOut">
              <a:rPr lang="en-US" smtClean="0"/>
              <a:pPr/>
              <a:t>9/24/2011</a:t>
            </a:fld>
            <a:endParaRPr lang="en-US"/>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en-US"/>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ADBD5861-D218-4F5E-9149-ACACDE983214}"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669ED4DA-CEDF-4215-B336-D630E1A8ACD7}" type="datetimeFigureOut">
              <a:rPr lang="en-US" smtClean="0"/>
              <a:pPr/>
              <a:t>9/24/2011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DBD5861-D218-4F5E-9149-ACACDE983214}" type="slidenum">
              <a:rPr lang="en-US" smtClean="0"/>
              <a:pPr/>
              <a:t>‹#›</a:t>
            </a:fld>
            <a:endParaRPr lang="en-US"/>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669ED4DA-CEDF-4215-B336-D630E1A8ACD7}" type="datetimeFigureOut">
              <a:rPr lang="en-US" smtClean="0"/>
              <a:pPr/>
              <a:t>9/24/2011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DBD5861-D218-4F5E-9149-ACACDE983214}" type="slidenum">
              <a:rPr lang="en-US" smtClean="0"/>
              <a:pPr/>
              <a:t>‹#›</a:t>
            </a:fld>
            <a:endParaRPr lang="en-US"/>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7" name="Slide Number Placeholder 6"/>
          <p:cNvSpPr>
            <a:spLocks noGrp="1"/>
          </p:cNvSpPr>
          <p:nvPr>
            <p:ph type="sldNum" sz="quarter" idx="11"/>
          </p:nvPr>
        </p:nvSpPr>
        <p:spPr/>
        <p:txBody>
          <a:bodyPr rtlCol="0"/>
          <a:lstStyle/>
          <a:p>
            <a:fld id="{ADBD5861-D218-4F5E-9149-ACACDE983214}" type="slidenum">
              <a:rPr lang="en-US" smtClean="0"/>
              <a:pPr/>
              <a:t>‹#›</a:t>
            </a:fld>
            <a:endParaRPr lang="en-US"/>
          </a:p>
        </p:txBody>
      </p:sp>
      <p:sp>
        <p:nvSpPr>
          <p:cNvPr id="8" name="Footer Placeholder 7"/>
          <p:cNvSpPr>
            <a:spLocks noGrp="1"/>
          </p:cNvSpPr>
          <p:nvPr>
            <p:ph type="ftr" sz="quarter" idx="12"/>
          </p:nvPr>
        </p:nvSpPr>
        <p:spPr/>
        <p:txBody>
          <a:bodyPr rtlCol="0"/>
          <a:lstStyle/>
          <a:p>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69ED4DA-CEDF-4215-B336-D630E1A8ACD7}" type="datetimeFigureOut">
              <a:rPr lang="en-US" smtClean="0"/>
              <a:pPr/>
              <a:t>9/24/2011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DBD5861-D218-4F5E-9149-ACACDE98321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669ED4DA-CEDF-4215-B336-D630E1A8ACD7}" type="datetimeFigureOut">
              <a:rPr lang="en-US" smtClean="0"/>
              <a:pPr/>
              <a:t>9/24/2011</a:t>
            </a:fld>
            <a:endParaRPr lang="en-US"/>
          </a:p>
        </p:txBody>
      </p:sp>
      <p:sp>
        <p:nvSpPr>
          <p:cNvPr id="22" name="Slide Number Placeholder 21"/>
          <p:cNvSpPr>
            <a:spLocks noGrp="1"/>
          </p:cNvSpPr>
          <p:nvPr>
            <p:ph type="sldNum" sz="quarter" idx="15"/>
          </p:nvPr>
        </p:nvSpPr>
        <p:spPr/>
        <p:txBody>
          <a:bodyPr rtlCol="0"/>
          <a:lstStyle/>
          <a:p>
            <a:fld id="{ADBD5861-D218-4F5E-9149-ACACDE983214}" type="slidenum">
              <a:rPr lang="en-US" smtClean="0"/>
              <a:pPr/>
              <a:t>‹#›</a:t>
            </a:fld>
            <a:endParaRPr lang="en-US"/>
          </a:p>
        </p:txBody>
      </p:sp>
      <p:sp>
        <p:nvSpPr>
          <p:cNvPr id="23" name="Footer Placeholder 22"/>
          <p:cNvSpPr>
            <a:spLocks noGrp="1"/>
          </p:cNvSpPr>
          <p:nvPr>
            <p:ph type="ftr" sz="quarter" idx="16"/>
          </p:nvPr>
        </p:nvSpPr>
        <p:spPr/>
        <p:txBody>
          <a:bodyPr rtlCol="0"/>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669ED4DA-CEDF-4215-B336-D630E1A8ACD7}" type="datetimeFigureOut">
              <a:rPr lang="en-US" smtClean="0"/>
              <a:pPr/>
              <a:t>9/24/2011</a:t>
            </a:fld>
            <a:endParaRPr lang="en-US"/>
          </a:p>
        </p:txBody>
      </p:sp>
      <p:sp>
        <p:nvSpPr>
          <p:cNvPr id="18" name="Slide Number Placeholder 17"/>
          <p:cNvSpPr>
            <a:spLocks noGrp="1"/>
          </p:cNvSpPr>
          <p:nvPr>
            <p:ph type="sldNum" sz="quarter" idx="11"/>
          </p:nvPr>
        </p:nvSpPr>
        <p:spPr/>
        <p:txBody>
          <a:bodyPr rtlCol="0"/>
          <a:lstStyle/>
          <a:p>
            <a:fld id="{ADBD5861-D218-4F5E-9149-ACACDE983214}" type="slidenum">
              <a:rPr lang="en-US" smtClean="0"/>
              <a:pPr/>
              <a:t>‹#›</a:t>
            </a:fld>
            <a:endParaRPr lang="en-US"/>
          </a:p>
        </p:txBody>
      </p:sp>
      <p:sp>
        <p:nvSpPr>
          <p:cNvPr id="21" name="Footer Placeholder 20"/>
          <p:cNvSpPr>
            <a:spLocks noGrp="1"/>
          </p:cNvSpPr>
          <p:nvPr>
            <p:ph type="ftr" sz="quarter" idx="12"/>
          </p:nvPr>
        </p:nvSpPr>
        <p:spPr/>
        <p:txBody>
          <a:bodyPr rtlCol="0"/>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669ED4DA-CEDF-4215-B336-D630E1A8ACD7}" type="datetimeFigureOut">
              <a:rPr lang="en-US" smtClean="0"/>
              <a:pPr/>
              <a:t>9/24/2011</a:t>
            </a:fld>
            <a:endParaRPr lang="en-US"/>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en-US"/>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ADBD5861-D218-4F5E-9149-ACACDE98321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4009" r:id="rId1"/>
    <p:sldLayoutId id="2147484010" r:id="rId2"/>
    <p:sldLayoutId id="2147484011" r:id="rId3"/>
    <p:sldLayoutId id="2147484012" r:id="rId4"/>
    <p:sldLayoutId id="2147484013" r:id="rId5"/>
    <p:sldLayoutId id="2147484014" r:id="rId6"/>
    <p:sldLayoutId id="2147484015" r:id="rId7"/>
    <p:sldLayoutId id="2147484016" r:id="rId8"/>
    <p:sldLayoutId id="2147484017" r:id="rId9"/>
    <p:sldLayoutId id="2147484018" r:id="rId10"/>
    <p:sldLayoutId id="21474840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7</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Alli</a:t>
            </a:r>
            <a:r>
              <a:rPr lang="en-US" dirty="0" smtClean="0"/>
              <a:t> 8</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Informed Consent</a:t>
            </a:r>
            <a:endParaRPr lang="en-US" sz="4000" dirty="0"/>
          </a:p>
        </p:txBody>
      </p:sp>
      <p:sp>
        <p:nvSpPr>
          <p:cNvPr id="3" name="Content Placeholder 2"/>
          <p:cNvSpPr>
            <a:spLocks noGrp="1"/>
          </p:cNvSpPr>
          <p:nvPr>
            <p:ph sz="quarter" idx="1"/>
          </p:nvPr>
        </p:nvSpPr>
        <p:spPr/>
        <p:txBody>
          <a:bodyPr>
            <a:normAutofit/>
          </a:bodyPr>
          <a:lstStyle/>
          <a:p>
            <a:pPr algn="ctr">
              <a:buNone/>
            </a:pPr>
            <a:endParaRPr lang="en-US" dirty="0" smtClean="0"/>
          </a:p>
          <a:p>
            <a:pPr algn="ctr"/>
            <a:r>
              <a:rPr lang="en-US" sz="2800" dirty="0" smtClean="0"/>
              <a:t>Obtaining Informed consent</a:t>
            </a:r>
          </a:p>
          <a:p>
            <a:pPr lvl="6"/>
            <a:r>
              <a:rPr lang="en-US" sz="2800" dirty="0" smtClean="0"/>
              <a:t>Introduction of research activities</a:t>
            </a:r>
          </a:p>
          <a:p>
            <a:pPr lvl="6"/>
            <a:r>
              <a:rPr lang="en-US" sz="2800" dirty="0" smtClean="0"/>
              <a:t>Offer to answer questions</a:t>
            </a:r>
          </a:p>
          <a:p>
            <a:pPr lvl="6"/>
            <a:r>
              <a:rPr lang="en-US" sz="2800" dirty="0" err="1" smtClean="0"/>
              <a:t>Noncoercive</a:t>
            </a:r>
            <a:r>
              <a:rPr lang="en-US" sz="2800" dirty="0" smtClean="0"/>
              <a:t> disclaimer </a:t>
            </a:r>
          </a:p>
          <a:p>
            <a:pPr lvl="6"/>
            <a:endParaRPr lang="en-US" sz="2800" dirty="0" smtClean="0"/>
          </a:p>
          <a:p>
            <a:pPr algn="ctr"/>
            <a:r>
              <a:rPr lang="en-US" sz="2800" dirty="0" smtClean="0"/>
              <a:t>Institutional Review Board (IRB)</a:t>
            </a:r>
          </a:p>
          <a:p>
            <a:pPr>
              <a:buNone/>
            </a:pP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3048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p:txBody>
          <a:bodyPr/>
          <a:lstStyle/>
          <a:p>
            <a:pPr algn="ctr">
              <a:buNone/>
            </a:pPr>
            <a:endParaRPr lang="en-US" dirty="0" smtClean="0"/>
          </a:p>
          <a:p>
            <a:pPr algn="ctr"/>
            <a:endParaRPr lang="en-US" sz="4000" dirty="0" smtClean="0"/>
          </a:p>
          <a:p>
            <a:pPr algn="ctr"/>
            <a:r>
              <a:rPr lang="en-US" sz="4000" dirty="0" smtClean="0"/>
              <a:t>Qualitative</a:t>
            </a:r>
          </a:p>
          <a:p>
            <a:pPr algn="ctr">
              <a:buNone/>
            </a:pPr>
            <a:r>
              <a:rPr lang="en-US" sz="4000" dirty="0" smtClean="0"/>
              <a:t>&amp;</a:t>
            </a:r>
          </a:p>
          <a:p>
            <a:pPr algn="ctr"/>
            <a:r>
              <a:rPr lang="en-US" sz="4000" dirty="0" smtClean="0"/>
              <a:t>Quantitative</a:t>
            </a:r>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467600" cy="1143000"/>
          </a:xfrm>
        </p:spPr>
        <p:txBody>
          <a:bodyPr>
            <a:normAutofit/>
          </a:bodyPr>
          <a:lstStyle/>
          <a:p>
            <a:pPr algn="ctr"/>
            <a:r>
              <a:rPr lang="en-US" sz="4000" dirty="0" smtClean="0"/>
              <a:t>Research Methodologies</a:t>
            </a:r>
            <a:endParaRPr lang="en-US" sz="4000" dirty="0"/>
          </a:p>
        </p:txBody>
      </p:sp>
      <p:sp>
        <p:nvSpPr>
          <p:cNvPr id="3" name="Content Placeholder 2"/>
          <p:cNvSpPr>
            <a:spLocks noGrp="1"/>
          </p:cNvSpPr>
          <p:nvPr>
            <p:ph sz="quarter" idx="1"/>
          </p:nvPr>
        </p:nvSpPr>
        <p:spPr>
          <a:xfrm>
            <a:off x="2667000" y="1984248"/>
            <a:ext cx="3276600" cy="4873752"/>
          </a:xfrm>
        </p:spPr>
        <p:txBody>
          <a:bodyPr/>
          <a:lstStyle/>
          <a:p>
            <a:r>
              <a:rPr lang="en-US" sz="3600" dirty="0" smtClean="0"/>
              <a:t>Qualitative</a:t>
            </a:r>
          </a:p>
          <a:p>
            <a:pPr lvl="1"/>
            <a:r>
              <a:rPr lang="en-US" sz="3600" dirty="0" smtClean="0"/>
              <a:t>Article 1</a:t>
            </a:r>
          </a:p>
          <a:p>
            <a:pPr lvl="1"/>
            <a:endParaRPr lang="en-US" sz="3600" dirty="0" smtClean="0"/>
          </a:p>
          <a:p>
            <a:pPr lvl="1"/>
            <a:endParaRPr lang="en-US" sz="3600" dirty="0" smtClean="0"/>
          </a:p>
          <a:p>
            <a:r>
              <a:rPr lang="en-US" sz="3600" dirty="0" smtClean="0"/>
              <a:t>Qualitative</a:t>
            </a:r>
          </a:p>
          <a:p>
            <a:pPr lvl="1"/>
            <a:r>
              <a:rPr lang="en-US" sz="3600" dirty="0" smtClean="0"/>
              <a:t>Article 2</a:t>
            </a:r>
          </a:p>
          <a:p>
            <a:pPr lvl="1"/>
            <a:endParaRPr lang="en-US" sz="3600" dirty="0" smtClean="0"/>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1</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Bree</a:t>
            </a:r>
            <a:r>
              <a:rPr lang="en-US" dirty="0" smtClean="0"/>
              <a:t> 2</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3</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Britt 4</a:t>
            </a:r>
            <a:endParaRPr lang="en-US" dirty="0"/>
          </a:p>
        </p:txBody>
      </p:sp>
      <p:sp>
        <p:nvSpPr>
          <p:cNvPr id="3" name="Content Placeholder 2"/>
          <p:cNvSpPr>
            <a:spLocks noGrp="1"/>
          </p:cNvSpPr>
          <p:nvPr>
            <p:ph sz="quarter" idx="1"/>
          </p:nvPr>
        </p:nvSpPr>
        <p:spPr/>
        <p:txBody>
          <a:bodyP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7467600" cy="1143000"/>
          </a:xfrm>
        </p:spPr>
        <p:txBody>
          <a:bodyPr>
            <a:normAutofit/>
          </a:bodyPr>
          <a:lstStyle/>
          <a:p>
            <a:r>
              <a:rPr lang="en-US" sz="2400" dirty="0" smtClean="0"/>
              <a:t>Article Findings for </a:t>
            </a:r>
            <a:r>
              <a:rPr lang="en-US" sz="2400" i="1" dirty="0" smtClean="0"/>
              <a:t>Valuing Caring Behaviors Within Simulated Emergent Nursing Situations</a:t>
            </a:r>
            <a:endParaRPr lang="en-US" sz="2400" dirty="0"/>
          </a:p>
        </p:txBody>
      </p:sp>
      <p:sp>
        <p:nvSpPr>
          <p:cNvPr id="3" name="Content Placeholder 2"/>
          <p:cNvSpPr>
            <a:spLocks noGrp="1"/>
          </p:cNvSpPr>
          <p:nvPr>
            <p:ph sz="quarter" idx="1"/>
          </p:nvPr>
        </p:nvSpPr>
        <p:spPr/>
        <p:txBody>
          <a:bodyPr/>
          <a:lstStyle/>
          <a:p>
            <a:endParaRPr lang="en-US" sz="1800" dirty="0" smtClean="0"/>
          </a:p>
          <a:p>
            <a:r>
              <a:rPr lang="en-US" sz="1800" dirty="0" smtClean="0"/>
              <a:t>The purpose of this study was to figure out how students expressed a caring manner in a simulator experience, and how they recognize patients as being caring (</a:t>
            </a:r>
            <a:r>
              <a:rPr lang="en-US" sz="1800" dirty="0" err="1" smtClean="0"/>
              <a:t>Eggenberger</a:t>
            </a:r>
            <a:r>
              <a:rPr lang="en-US" sz="1800" dirty="0" smtClean="0"/>
              <a:t>, T., Keller, K., </a:t>
            </a:r>
            <a:r>
              <a:rPr lang="en-US" sz="1800" dirty="0" err="1" smtClean="0"/>
              <a:t>Locsin</a:t>
            </a:r>
            <a:r>
              <a:rPr lang="en-US" sz="1800" dirty="0" smtClean="0"/>
              <a:t>, R., p.24)</a:t>
            </a:r>
          </a:p>
          <a:p>
            <a:pPr>
              <a:buNone/>
            </a:pPr>
            <a:endParaRPr lang="en-US" sz="1800" dirty="0" smtClean="0"/>
          </a:p>
          <a:p>
            <a:r>
              <a:rPr lang="en-US" sz="1800" dirty="0" smtClean="0"/>
              <a:t>Thematic categories</a:t>
            </a:r>
          </a:p>
          <a:p>
            <a:pPr marL="342900" indent="-342900">
              <a:buFont typeface="+mj-lt"/>
              <a:buAutoNum type="arabicPeriod"/>
            </a:pPr>
            <a:r>
              <a:rPr lang="en-US" sz="1800" dirty="0" smtClean="0"/>
              <a:t>Knowing persons</a:t>
            </a:r>
          </a:p>
          <a:p>
            <a:pPr marL="342900" indent="-342900">
              <a:buFont typeface="+mj-lt"/>
              <a:buAutoNum type="arabicPeriod"/>
            </a:pPr>
            <a:r>
              <a:rPr lang="en-US" sz="1800" dirty="0" smtClean="0"/>
              <a:t>Ways of knowing in nursing</a:t>
            </a:r>
          </a:p>
          <a:p>
            <a:pPr marL="342900" indent="-342900">
              <a:buFont typeface="+mj-lt"/>
              <a:buAutoNum type="arabicPeriod"/>
            </a:pPr>
            <a:r>
              <a:rPr lang="en-US" sz="1800" dirty="0" smtClean="0"/>
              <a:t>Identifying nursing calls and responses</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7467600" cy="1143000"/>
          </a:xfrm>
        </p:spPr>
        <p:txBody>
          <a:bodyPr>
            <a:noAutofit/>
          </a:bodyPr>
          <a:lstStyle/>
          <a:p>
            <a:r>
              <a:rPr lang="en-US" sz="2400" dirty="0" smtClean="0"/>
              <a:t>Article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a:xfrm>
            <a:off x="457200" y="1984248"/>
            <a:ext cx="7467600" cy="4873752"/>
          </a:xfrm>
        </p:spPr>
        <p:txBody>
          <a:bodyPr>
            <a:normAutofit/>
          </a:bodyPr>
          <a:lstStyle/>
          <a:p>
            <a:pPr>
              <a:buNone/>
            </a:pPr>
            <a:r>
              <a:rPr lang="en-US" sz="1400" dirty="0" smtClean="0"/>
              <a:t>Table 4-</a:t>
            </a:r>
          </a:p>
          <a:p>
            <a:pPr>
              <a:buNone/>
            </a:pPr>
            <a:r>
              <a:rPr lang="en-US" sz="1900" dirty="0" smtClean="0"/>
              <a:t>Anesthesia		During			</a:t>
            </a:r>
            <a:r>
              <a:rPr lang="en-US" sz="1900" dirty="0" err="1" smtClean="0"/>
              <a:t>During</a:t>
            </a:r>
            <a:r>
              <a:rPr lang="en-US" sz="1900" dirty="0" smtClean="0"/>
              <a:t> IV </a:t>
            </a:r>
          </a:p>
          <a:p>
            <a:pPr>
              <a:buNone/>
            </a:pPr>
            <a:r>
              <a:rPr lang="en-US" sz="1900" dirty="0" smtClean="0"/>
              <a:t>			   </a:t>
            </a:r>
            <a:r>
              <a:rPr lang="en-US" sz="1900" dirty="0" err="1" smtClean="0"/>
              <a:t>Intradermal</a:t>
            </a:r>
            <a:r>
              <a:rPr lang="en-US" sz="1900" dirty="0" smtClean="0"/>
              <a:t> Wheal	             Insertion</a:t>
            </a:r>
          </a:p>
          <a:p>
            <a:pPr>
              <a:buNone/>
            </a:pPr>
            <a:endParaRPr lang="en-US" sz="1900" dirty="0" smtClean="0"/>
          </a:p>
          <a:p>
            <a:pPr>
              <a:buNone/>
            </a:pPr>
            <a:r>
              <a:rPr lang="en-US" sz="1900" dirty="0" smtClean="0"/>
              <a:t>Type		Mean	SD		Mean	SD</a:t>
            </a:r>
          </a:p>
          <a:p>
            <a:pPr>
              <a:buNone/>
            </a:pPr>
            <a:r>
              <a:rPr lang="en-US" sz="1900" dirty="0" smtClean="0"/>
              <a:t>Lido		16.94	16.58		8.16	14.86</a:t>
            </a:r>
          </a:p>
          <a:p>
            <a:pPr>
              <a:buNone/>
            </a:pPr>
            <a:r>
              <a:rPr lang="en-US" sz="1900" dirty="0" smtClean="0"/>
              <a:t>Saline		11.15	14.36		13.61	15.67</a:t>
            </a:r>
          </a:p>
          <a:p>
            <a:pPr>
              <a:buNone/>
            </a:pPr>
            <a:r>
              <a:rPr lang="en-US" sz="1900" dirty="0" smtClean="0"/>
              <a:t>None					27.47	20.71</a:t>
            </a:r>
          </a:p>
          <a:p>
            <a:pPr>
              <a:buNone/>
            </a:pPr>
            <a:r>
              <a:rPr lang="en-US" sz="1900" dirty="0" smtClean="0"/>
              <a:t> (</a:t>
            </a:r>
            <a:r>
              <a:rPr lang="en-US" sz="1900" dirty="0" err="1" smtClean="0"/>
              <a:t>Windle</a:t>
            </a:r>
            <a:r>
              <a:rPr lang="en-US" sz="1900" dirty="0" smtClean="0"/>
              <a:t>, P, p.251) asked about citing waiting on response from </a:t>
            </a:r>
            <a:r>
              <a:rPr lang="en-US" sz="1900" dirty="0" err="1" smtClean="0"/>
              <a:t>cindy</a:t>
            </a:r>
            <a:endParaRPr lang="en-US" sz="1900" dirty="0" smtClean="0"/>
          </a:p>
          <a:p>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smtClean="0"/>
              <a:t>Authors conclusions for </a:t>
            </a:r>
            <a:r>
              <a:rPr lang="en-US" sz="3200" i="1" dirty="0" smtClean="0"/>
              <a:t>Valuing Caring Behaviors Within</a:t>
            </a:r>
            <a:br>
              <a:rPr lang="en-US" sz="3200" i="1" dirty="0" smtClean="0"/>
            </a:br>
            <a:r>
              <a:rPr lang="en-US" sz="3200" i="1" dirty="0" smtClean="0"/>
              <a:t>Simulated Emergent Nursing Situations </a:t>
            </a:r>
            <a:endParaRPr lang="en-US" dirty="0"/>
          </a:p>
        </p:txBody>
      </p:sp>
      <p:sp>
        <p:nvSpPr>
          <p:cNvPr id="3" name="Content Placeholder 2"/>
          <p:cNvSpPr>
            <a:spLocks noGrp="1"/>
          </p:cNvSpPr>
          <p:nvPr>
            <p:ph sz="quarter" idx="1"/>
          </p:nvPr>
        </p:nvSpPr>
        <p:spPr/>
        <p:txBody>
          <a:bodyPr/>
          <a:lstStyle/>
          <a:p>
            <a:endParaRPr lang="en-US" dirty="0" smtClean="0"/>
          </a:p>
          <a:p>
            <a:r>
              <a:rPr lang="en-US" dirty="0" smtClean="0"/>
              <a:t>Simulation experiences are vital!</a:t>
            </a:r>
          </a:p>
          <a:p>
            <a:endParaRPr lang="en-US" dirty="0" smtClean="0"/>
          </a:p>
          <a:p>
            <a:r>
              <a:rPr lang="en-US" dirty="0" smtClean="0"/>
              <a:t>Students thrive off of simulation experience by engaging with and learning from a simulated patient.</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457200"/>
            <a:ext cx="7467600" cy="1143000"/>
          </a:xfrm>
        </p:spPr>
        <p:txBody>
          <a:bodyPr>
            <a:noAutofit/>
          </a:bodyPr>
          <a:lstStyle/>
          <a:p>
            <a:r>
              <a:rPr lang="en-US" sz="2400" dirty="0" smtClean="0"/>
              <a:t>Authors Findings for </a:t>
            </a:r>
            <a:r>
              <a:rPr lang="en-US" sz="2400" i="1" dirty="0" smtClean="0"/>
              <a:t>Comparison of </a:t>
            </a:r>
            <a:r>
              <a:rPr lang="en-US" sz="2400" i="1" dirty="0" err="1" smtClean="0"/>
              <a:t>Bacteriostatic</a:t>
            </a:r>
            <a:r>
              <a:rPr lang="en-US" sz="2400" i="1" dirty="0" smtClean="0"/>
              <a:t> Normal Saline</a:t>
            </a:r>
            <a:br>
              <a:rPr lang="en-US" sz="2400" i="1" dirty="0" smtClean="0"/>
            </a:br>
            <a:r>
              <a:rPr lang="en-US" sz="2400" i="1" dirty="0" smtClean="0"/>
              <a:t>and </a:t>
            </a:r>
            <a:r>
              <a:rPr lang="en-US" sz="2400" i="1" dirty="0" err="1" smtClean="0"/>
              <a:t>Lidocaine</a:t>
            </a:r>
            <a:r>
              <a:rPr lang="en-US" sz="2400" i="1" dirty="0" smtClean="0"/>
              <a:t> Used as </a:t>
            </a:r>
            <a:r>
              <a:rPr lang="en-US" sz="2400" i="1" dirty="0" err="1" smtClean="0"/>
              <a:t>Intradermal</a:t>
            </a:r>
            <a:r>
              <a:rPr lang="en-US" sz="2400" i="1" dirty="0" smtClean="0"/>
              <a:t> Anesthesia</a:t>
            </a:r>
            <a:br>
              <a:rPr lang="en-US" sz="2400" i="1" dirty="0" smtClean="0"/>
            </a:br>
            <a:r>
              <a:rPr lang="en-US" sz="2400" i="1" dirty="0" smtClean="0"/>
              <a:t>for the Placement of Intravenous Lines</a:t>
            </a:r>
            <a:endParaRPr lang="en-US" sz="2400" dirty="0"/>
          </a:p>
        </p:txBody>
      </p:sp>
      <p:sp>
        <p:nvSpPr>
          <p:cNvPr id="3" name="Content Placeholder 2"/>
          <p:cNvSpPr>
            <a:spLocks noGrp="1"/>
          </p:cNvSpPr>
          <p:nvPr>
            <p:ph sz="quarter" idx="1"/>
          </p:nvPr>
        </p:nvSpPr>
        <p:spPr/>
        <p:txBody>
          <a:bodyPr/>
          <a:lstStyle/>
          <a:p>
            <a:endParaRPr lang="en-US" dirty="0" smtClean="0"/>
          </a:p>
          <a:p>
            <a:r>
              <a:rPr lang="en-US" dirty="0" err="1" smtClean="0"/>
              <a:t>Intradermal</a:t>
            </a:r>
            <a:r>
              <a:rPr lang="en-US" dirty="0" smtClean="0"/>
              <a:t> medication are beneficial in IV insertion.</a:t>
            </a:r>
          </a:p>
          <a:p>
            <a:endParaRPr lang="en-US" dirty="0" smtClean="0"/>
          </a:p>
          <a:p>
            <a:r>
              <a:rPr lang="en-US" dirty="0" smtClean="0"/>
              <a:t>Patient satisfaction is effected by a patient’s pain.</a:t>
            </a:r>
          </a:p>
          <a:p>
            <a:endParaRPr lang="en-US" dirty="0" smtClean="0"/>
          </a:p>
          <a:p>
            <a:r>
              <a:rPr lang="en-US" dirty="0" smtClean="0"/>
              <a:t>Using </a:t>
            </a:r>
            <a:r>
              <a:rPr lang="en-US" dirty="0" err="1" smtClean="0"/>
              <a:t>intradermal</a:t>
            </a:r>
            <a:r>
              <a:rPr lang="en-US" dirty="0" smtClean="0"/>
              <a:t> medications decrease a patients pain.</a:t>
            </a:r>
            <a:endParaRPr lang="en-US"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115</TotalTime>
  <Words>1684</Words>
  <Application>Microsoft Office PowerPoint</Application>
  <PresentationFormat>On-screen Show (4:3)</PresentationFormat>
  <Paragraphs>97</Paragraphs>
  <Slides>14</Slides>
  <Notes>8</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Oriel</vt:lpstr>
      <vt:lpstr>Slide 1</vt:lpstr>
      <vt:lpstr>Bree 1</vt:lpstr>
      <vt:lpstr>Bree 2</vt:lpstr>
      <vt:lpstr>Britt 3</vt:lpstr>
      <vt:lpstr>Britt 4</vt:lpstr>
      <vt:lpstr>Article Findings for Valuing Caring Behaviors Within Simulated Emergent Nursing Situations</vt:lpstr>
      <vt:lpstr>Article Findings for Comparison of Bacteriostatic Normal Saline and Lidocaine Used as Intradermal Anesthesia for the Placement of Intravenous Lines</vt:lpstr>
      <vt:lpstr>Authors conclusions for Valuing Caring Behaviors Within Simulated Emergent Nursing Situations </vt:lpstr>
      <vt:lpstr>Authors Findings for Comparison of Bacteriostatic Normal Saline and Lidocaine Used as Intradermal Anesthesia for the Placement of Intravenous Lines</vt:lpstr>
      <vt:lpstr>Alli 7</vt:lpstr>
      <vt:lpstr>Alli 8</vt:lpstr>
      <vt:lpstr>Informed Consent</vt:lpstr>
      <vt:lpstr>Research Methodologies</vt:lpstr>
      <vt:lpstr>Research Methodologies</vt:lpstr>
    </vt:vector>
  </TitlesOfParts>
  <Company>Eastern Illinois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ltslab</dc:creator>
  <cp:lastModifiedBy>ltslab</cp:lastModifiedBy>
  <cp:revision>32</cp:revision>
  <dcterms:created xsi:type="dcterms:W3CDTF">2011-09-23T17:30:37Z</dcterms:created>
  <dcterms:modified xsi:type="dcterms:W3CDTF">2011-09-24T16:48:15Z</dcterms:modified>
</cp:coreProperties>
</file>