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302" r:id="rId2"/>
    <p:sldId id="256" r:id="rId3"/>
    <p:sldId id="257" r:id="rId4"/>
    <p:sldId id="258" r:id="rId5"/>
    <p:sldId id="259" r:id="rId6"/>
    <p:sldId id="260" r:id="rId7"/>
    <p:sldId id="261" r:id="rId8"/>
    <p:sldId id="262" r:id="rId9"/>
    <p:sldId id="287" r:id="rId10"/>
    <p:sldId id="288" r:id="rId11"/>
    <p:sldId id="289" r:id="rId12"/>
    <p:sldId id="290" r:id="rId13"/>
    <p:sldId id="291" r:id="rId14"/>
    <p:sldId id="292" r:id="rId15"/>
    <p:sldId id="293" r:id="rId16"/>
    <p:sldId id="294" r:id="rId17"/>
    <p:sldId id="295" r:id="rId18"/>
    <p:sldId id="296" r:id="rId19"/>
    <p:sldId id="297" r:id="rId20"/>
    <p:sldId id="298" r:id="rId21"/>
    <p:sldId id="299" r:id="rId22"/>
    <p:sldId id="270" r:id="rId23"/>
    <p:sldId id="271" r:id="rId24"/>
    <p:sldId id="301" r:id="rId25"/>
    <p:sldId id="263"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1228" autoAdjust="0"/>
  </p:normalViewPr>
  <p:slideViewPr>
    <p:cSldViewPr>
      <p:cViewPr varScale="1">
        <p:scale>
          <a:sx n="36" d="100"/>
          <a:sy n="36" d="100"/>
        </p:scale>
        <p:origin x="-1482" y="-90"/>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F23C09-334F-4058-A33F-15173CF7C4C2}" type="datetimeFigureOut">
              <a:rPr lang="en-US" smtClean="0"/>
              <a:pPr/>
              <a:t>6/15/2011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1556D7-4358-47C7-A7EC-A710BA43EB69}" type="slidenum">
              <a:rPr lang="en-US" smtClean="0"/>
              <a:pPr/>
              <a:t>‹#›</a:t>
            </a:fld>
            <a:endParaRPr lang="en-US"/>
          </a:p>
        </p:txBody>
      </p:sp>
    </p:spTree>
    <p:extLst>
      <p:ext uri="{BB962C8B-B14F-4D97-AF65-F5344CB8AC3E}">
        <p14:creationId xmlns="" xmlns:p14="http://schemas.microsoft.com/office/powerpoint/2010/main" val="4800005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I recommend the title page</a:t>
            </a:r>
            <a:r>
              <a:rPr lang="en-US" b="1" u="sng" baseline="0" dirty="0" smtClean="0"/>
              <a:t> of a PowerPoint also includes almost all of the same components as the title of a paper (i.e., school, course and date).</a:t>
            </a:r>
            <a:endParaRPr lang="en-US" b="1" u="sng" dirty="0"/>
          </a:p>
        </p:txBody>
      </p:sp>
      <p:sp>
        <p:nvSpPr>
          <p:cNvPr id="4" name="Slide Number Placeholder 3"/>
          <p:cNvSpPr>
            <a:spLocks noGrp="1"/>
          </p:cNvSpPr>
          <p:nvPr>
            <p:ph type="sldNum" sz="quarter" idx="10"/>
          </p:nvPr>
        </p:nvSpPr>
        <p:spPr/>
        <p:txBody>
          <a:bodyPr/>
          <a:lstStyle/>
          <a:p>
            <a:fld id="{521556D7-4358-47C7-A7EC-A710BA43EB69}"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According to Burns and Grove (2009</a:t>
            </a:r>
            <a:r>
              <a:rPr lang="en-US" b="1" u="sng" baseline="0" dirty="0" smtClean="0"/>
              <a:t>) the focus quantitative </a:t>
            </a:r>
            <a:r>
              <a:rPr lang="en-US" baseline="0" dirty="0" smtClean="0"/>
              <a:t>research is sample size. In order to determine the differences among groups, and establish relationships between variables the sample size must be large enough to do so. However, in qualitative research numbers are not as critical, as the quality of information collected from participants, situation, events, etc., yet if the sample size is too small there may not be enough information to support claims (Burns &amp; Grove, 2009). </a:t>
            </a:r>
            <a:r>
              <a:rPr lang="en-US" dirty="0" smtClean="0"/>
              <a:t>The study consisted of 108 nurses who were enrolled</a:t>
            </a:r>
            <a:r>
              <a:rPr lang="en-US" baseline="0" dirty="0" smtClean="0"/>
              <a:t> in one of the two End-of-Life nursing education classes. The End- of-Life class was three day training program for nurses. There were a total of 149 nurses who attended one class, of the 75 that participated in the written survey 51 granted permission to use their survey. The other class included 123 nurses that took the course, of the 75 that participated 51 indicated permission (Ferrell, 2006). There was a sufficient number of participants included in this study to get the adequate information needed for the study.  </a:t>
            </a: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1" u="sng" baseline="0" dirty="0" smtClean="0"/>
              <a:t>Slide needs at least 3 bullet points.</a:t>
            </a:r>
            <a:endParaRPr lang="en-US" b="1" u="sng" dirty="0"/>
          </a:p>
        </p:txBody>
      </p:sp>
      <p:sp>
        <p:nvSpPr>
          <p:cNvPr id="4" name="Slide Number Placeholder 3"/>
          <p:cNvSpPr>
            <a:spLocks noGrp="1"/>
          </p:cNvSpPr>
          <p:nvPr>
            <p:ph type="sldNum" sz="quarter" idx="10"/>
          </p:nvPr>
        </p:nvSpPr>
        <p:spPr/>
        <p:txBody>
          <a:bodyPr/>
          <a:lstStyle/>
          <a:p>
            <a:fld id="{22053625-FDA8-4054-A38A-C0DF4CD3B255}"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 to Burns</a:t>
            </a:r>
            <a:r>
              <a:rPr lang="en-US" baseline="0" dirty="0" smtClean="0"/>
              <a:t> and Grove (2009) data collection is the process of selecting subjects and gathering data from these subjects </a:t>
            </a:r>
            <a:r>
              <a:rPr lang="en-US" b="1" u="sng" strike="sngStrike" baseline="0" dirty="0" smtClean="0"/>
              <a:t>(Burns &amp; Grove, 2006). </a:t>
            </a:r>
            <a:r>
              <a:rPr lang="en-US" baseline="0" dirty="0" smtClean="0"/>
              <a:t>The purpose of data collection is to obtain information enough information to support a research topic. Data collection can be done several way or in combination with one another by observation, online, telephone, survey, questionnaire, test (Burns &amp; Grove 2009). Ferrell (2006), collected data though analysis of written surveys of nurses participating in End-of- Life education course. The nurses were asked to express ethical issues in End-of-Life care nurses enrolled in the course were encouraged to participate in a one page journal activity. The nurses were given the one page survey, however they did not have to participate although it was highly encouraged (Ferrell, 2006). </a:t>
            </a:r>
            <a:endParaRPr lang="en-US" baseline="0" dirty="0" smtClean="0"/>
          </a:p>
          <a:p>
            <a:endParaRPr lang="en-US" baseline="0" dirty="0" smtClean="0"/>
          </a:p>
          <a:p>
            <a:r>
              <a:rPr lang="en-US" b="1" u="sng" baseline="0" dirty="0" smtClean="0"/>
              <a:t>What other data was collected? Demographics? Informed consent?</a:t>
            </a:r>
          </a:p>
          <a:p>
            <a:endParaRPr lang="en-US" b="1" u="sng" baseline="0" dirty="0" smtClean="0"/>
          </a:p>
          <a:p>
            <a:r>
              <a:rPr lang="en-US" b="1" u="sng" baseline="0" dirty="0" smtClean="0"/>
              <a:t>The notes page did not offer any other information other than what is presented in the notes. </a:t>
            </a:r>
            <a:endParaRPr lang="en-US" b="1" u="sng" dirty="0"/>
          </a:p>
        </p:txBody>
      </p:sp>
      <p:sp>
        <p:nvSpPr>
          <p:cNvPr id="4" name="Slide Number Placeholder 3"/>
          <p:cNvSpPr>
            <a:spLocks noGrp="1"/>
          </p:cNvSpPr>
          <p:nvPr>
            <p:ph type="sldNum" sz="quarter" idx="10"/>
          </p:nvPr>
        </p:nvSpPr>
        <p:spPr/>
        <p:txBody>
          <a:bodyPr/>
          <a:lstStyle/>
          <a:p>
            <a:fld id="{22053625-FDA8-4054-A38A-C0DF4CD3B255}"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findings</a:t>
            </a:r>
            <a:r>
              <a:rPr lang="en-US" baseline="0" dirty="0" smtClean="0"/>
              <a:t> of this study highlight the importance of support for nurses as professionals intimately involved with patients and families (Ferrell, 2006, p. 928). According to Ferrell (2006) experiences lead to immense moral distress, due to the vivid detail nurses were able to recollect from experiences where they witnessed futile care, for many of the nurses the experience happed several years ago. The narrative encouraged the need for a chaplain, to help meet the spiritual needs of not only the patient and family, but to collaborate with the nurses and to focus on their spiritual distress as well (Ferrell, 2006).  </a:t>
            </a:r>
            <a:endParaRPr lang="en-US" baseline="0" dirty="0" smtClean="0"/>
          </a:p>
          <a:p>
            <a:endParaRPr lang="en-US" baseline="0" dirty="0" smtClean="0"/>
          </a:p>
          <a:p>
            <a:endParaRPr lang="en-US" baseline="0" dirty="0" smtClean="0"/>
          </a:p>
          <a:p>
            <a:r>
              <a:rPr lang="en-US" b="1" u="sng" baseline="0" dirty="0" smtClean="0"/>
              <a:t>The slide offers more information then the notes page and it should be the other way around. </a:t>
            </a:r>
          </a:p>
          <a:p>
            <a:endParaRPr lang="en-US" b="1" u="sng" baseline="0" dirty="0" smtClean="0"/>
          </a:p>
          <a:p>
            <a:r>
              <a:rPr lang="en-US" b="1" u="sng" baseline="0" dirty="0" smtClean="0"/>
              <a:t>Complete discussion of the findings would have included a summary of the characteristics identified in Table 1 on page 926.</a:t>
            </a:r>
            <a:endParaRPr lang="en-US" b="1" u="sng" dirty="0"/>
          </a:p>
        </p:txBody>
      </p:sp>
      <p:sp>
        <p:nvSpPr>
          <p:cNvPr id="4" name="Slide Number Placeholder 3"/>
          <p:cNvSpPr>
            <a:spLocks noGrp="1"/>
          </p:cNvSpPr>
          <p:nvPr>
            <p:ph type="sldNum" sz="quarter" idx="10"/>
          </p:nvPr>
        </p:nvSpPr>
        <p:spPr/>
        <p:txBody>
          <a:bodyPr/>
          <a:lstStyle/>
          <a:p>
            <a:fld id="{22053625-FDA8-4054-A38A-C0DF4CD3B255}"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 to Ferrell (2006) </a:t>
            </a:r>
            <a:r>
              <a:rPr lang="en-US" b="1" u="sng" dirty="0" smtClean="0"/>
              <a:t>M</a:t>
            </a:r>
            <a:r>
              <a:rPr lang="en-US" dirty="0" smtClean="0"/>
              <a:t>edical</a:t>
            </a:r>
            <a:r>
              <a:rPr lang="en-US" baseline="0" dirty="0" smtClean="0"/>
              <a:t> futility and the moral distress experienced by the nurses are likely to remain important concerns amidst the technological advances in care and the many cultural and emotional issues surrounding the decision making (Ferrell, 2006, p.929) </a:t>
            </a:r>
            <a:endParaRPr lang="en-US" baseline="0" dirty="0" smtClean="0"/>
          </a:p>
          <a:p>
            <a:endParaRPr lang="en-US" baseline="0" dirty="0" smtClean="0"/>
          </a:p>
          <a:p>
            <a:endParaRPr lang="en-US" baseline="0" dirty="0" smtClean="0"/>
          </a:p>
          <a:p>
            <a:r>
              <a:rPr lang="en-US" b="1" u="sng" baseline="0" dirty="0" smtClean="0"/>
              <a:t>This discussion is way too brief. There are many things discussed in the section titled “Discussion” of the article.</a:t>
            </a:r>
          </a:p>
          <a:p>
            <a:endParaRPr lang="en-US" b="1" u="sng" baseline="0" dirty="0" smtClean="0"/>
          </a:p>
          <a:p>
            <a:r>
              <a:rPr lang="en-US" b="1" u="sng" baseline="0" dirty="0" smtClean="0"/>
              <a:t>Slide is also lacking.</a:t>
            </a:r>
            <a:endParaRPr lang="en-US" b="1" u="sng" dirty="0"/>
          </a:p>
        </p:txBody>
      </p:sp>
      <p:sp>
        <p:nvSpPr>
          <p:cNvPr id="4" name="Slide Number Placeholder 3"/>
          <p:cNvSpPr>
            <a:spLocks noGrp="1"/>
          </p:cNvSpPr>
          <p:nvPr>
            <p:ph type="sldNum" sz="quarter" idx="10"/>
          </p:nvPr>
        </p:nvSpPr>
        <p:spPr/>
        <p:txBody>
          <a:bodyPr/>
          <a:lstStyle/>
          <a:p>
            <a:fld id="{22053625-FDA8-4054-A38A-C0DF4CD3B255}" type="slidenum">
              <a:rPr lang="en-US" smtClean="0"/>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sz="1200" kern="1200" dirty="0" smtClean="0">
                <a:solidFill>
                  <a:schemeClr val="tx1"/>
                </a:solidFill>
                <a:latin typeface="+mn-lt"/>
                <a:ea typeface="+mn-ea"/>
                <a:cs typeface="+mn-cs"/>
              </a:rPr>
              <a:t>In a quantitative research study such as </a:t>
            </a:r>
            <a:r>
              <a:rPr lang="en-US" sz="1200" i="0" kern="1200" dirty="0" err="1" smtClean="0">
                <a:solidFill>
                  <a:schemeClr val="tx1"/>
                </a:solidFill>
                <a:latin typeface="+mn-lt"/>
                <a:ea typeface="+mn-ea"/>
                <a:cs typeface="+mn-cs"/>
              </a:rPr>
              <a:t>Windle</a:t>
            </a:r>
            <a:r>
              <a:rPr lang="en-US" sz="1200" i="0" kern="1200" baseline="0" dirty="0" smtClean="0">
                <a:solidFill>
                  <a:schemeClr val="tx1"/>
                </a:solidFill>
                <a:latin typeface="+mn-lt"/>
                <a:ea typeface="+mn-ea"/>
                <a:cs typeface="+mn-cs"/>
              </a:rPr>
              <a:t> et al.</a:t>
            </a:r>
            <a:r>
              <a:rPr lang="en-US" sz="1200" kern="1200" dirty="0" smtClean="0">
                <a:solidFill>
                  <a:schemeClr val="tx1"/>
                </a:solidFill>
                <a:latin typeface="+mn-lt"/>
                <a:ea typeface="+mn-ea"/>
                <a:cs typeface="+mn-cs"/>
              </a:rPr>
              <a:t>, secondary</a:t>
            </a:r>
            <a:r>
              <a:rPr lang="en-US" sz="1200" kern="1200" baseline="0" dirty="0" smtClean="0">
                <a:solidFill>
                  <a:schemeClr val="tx1"/>
                </a:solidFill>
                <a:latin typeface="+mn-lt"/>
                <a:ea typeface="+mn-ea"/>
                <a:cs typeface="+mn-cs"/>
              </a:rPr>
              <a:t> sources are used </a:t>
            </a:r>
            <a:r>
              <a:rPr lang="en-US" sz="1200" kern="1200" dirty="0" smtClean="0">
                <a:solidFill>
                  <a:schemeClr val="tx1"/>
                </a:solidFill>
                <a:latin typeface="+mn-lt"/>
                <a:ea typeface="+mn-ea"/>
                <a:cs typeface="+mn-cs"/>
              </a:rPr>
              <a:t>to direct the development of the research. The first use is generally in the introduction to support and summarize the research topic/problem. (Burns &amp; Grove, 2009, p. 90)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uses secondary literature sources in the introduction to show that pain and anxiety prior to IV insertion is actually a problem and a significant issue in nursing care (p. 252). In addition, studies that have shown that analgesic administration, specifically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and </a:t>
            </a:r>
            <a:r>
              <a:rPr lang="en-US" sz="1200" kern="1200" dirty="0" err="1" smtClean="0">
                <a:solidFill>
                  <a:schemeClr val="tx1"/>
                </a:solidFill>
                <a:latin typeface="+mn-lt"/>
                <a:ea typeface="+mn-ea"/>
                <a:cs typeface="+mn-cs"/>
              </a:rPr>
              <a:t>bacteriostatic</a:t>
            </a:r>
            <a:r>
              <a:rPr lang="en-US" sz="1200" kern="1200" dirty="0" smtClean="0">
                <a:solidFill>
                  <a:schemeClr val="tx1"/>
                </a:solidFill>
                <a:latin typeface="+mn-lt"/>
                <a:ea typeface="+mn-ea"/>
                <a:cs typeface="+mn-cs"/>
              </a:rPr>
              <a:t> normal saline, prior to starting of IVs is beneficial are also cited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p. 252). This helps frame the aim and purpose of their research. </a:t>
            </a: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also includes a section reviewing past literature on the topic of analgesia administration prior to IV starts. This section is used to identify themes or trends associated with the topic (Burns &amp; Grove, 2009, p. 92). As Burns </a:t>
            </a:r>
            <a:r>
              <a:rPr lang="en-US" sz="1200" b="1" u="sng" kern="1200" dirty="0" smtClean="0">
                <a:solidFill>
                  <a:schemeClr val="tx1"/>
                </a:solidFill>
                <a:latin typeface="+mn-lt"/>
                <a:ea typeface="+mn-ea"/>
                <a:cs typeface="+mn-cs"/>
              </a:rPr>
              <a:t>&amp;</a:t>
            </a:r>
            <a:r>
              <a:rPr lang="en-US" sz="1200" kern="1200" dirty="0" smtClean="0">
                <a:solidFill>
                  <a:schemeClr val="tx1"/>
                </a:solidFill>
                <a:latin typeface="+mn-lt"/>
                <a:ea typeface="+mn-ea"/>
                <a:cs typeface="+mn-cs"/>
              </a:rPr>
              <a:t> Grove (2009) state, “literature reviews can be written for several purposes…review of research to determine the strength of evidence on which to base clinical nursing practice, and reviews conducted to propose or guide the conduct of the research (p. 92).” In the case of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the purpose included both of these objectives—to aid in changing nursing procedures concerning administration of pain medication before IV sticks as well as to help shape their own research by providing relevant research findings on the extend of the problem and the forms of analgesia used (p. 252-254).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p>
          <a:p>
            <a:r>
              <a:rPr lang="en-US" sz="1200" b="1" u="sng" strike="sngStrike" kern="1200" dirty="0" err="1" smtClean="0">
                <a:solidFill>
                  <a:schemeClr val="tx1"/>
                </a:solidFill>
                <a:latin typeface="+mn-lt"/>
                <a:ea typeface="+mn-ea"/>
                <a:cs typeface="+mn-cs"/>
              </a:rPr>
              <a:t>Lidocaine</a:t>
            </a:r>
            <a:r>
              <a:rPr lang="en-US" sz="1200" b="1" u="sng" strike="sngStrike"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Galinkin</a:t>
            </a:r>
            <a:r>
              <a:rPr lang="en-US" sz="1200" kern="1200" dirty="0" smtClean="0">
                <a:solidFill>
                  <a:schemeClr val="tx1"/>
                </a:solidFill>
                <a:latin typeface="+mn-lt"/>
                <a:ea typeface="+mn-ea"/>
                <a:cs typeface="+mn-cs"/>
              </a:rPr>
              <a:t> et al. </a:t>
            </a:r>
            <a:r>
              <a:rPr lang="en-US" sz="1200" kern="1200" dirty="0" smtClean="0">
                <a:solidFill>
                  <a:schemeClr val="tx1"/>
                </a:solidFill>
                <a:latin typeface="+mn-lt"/>
                <a:ea typeface="+mn-ea"/>
                <a:cs typeface="+mn-cs"/>
              </a:rPr>
              <a:t> </a:t>
            </a:r>
            <a:r>
              <a:rPr lang="en-US" sz="1200" b="1" u="sng" kern="1200" dirty="0" smtClean="0">
                <a:solidFill>
                  <a:schemeClr val="tx1"/>
                </a:solidFill>
                <a:latin typeface="+mn-lt"/>
                <a:ea typeface="+mn-ea"/>
                <a:cs typeface="+mn-cs"/>
              </a:rPr>
              <a:t>(date</a:t>
            </a:r>
            <a:r>
              <a:rPr lang="en-US" sz="1200" kern="1200" dirty="0" smtClean="0">
                <a:solidFill>
                  <a:schemeClr val="tx1"/>
                </a:solidFill>
                <a:latin typeface="+mn-lt"/>
                <a:ea typeface="+mn-ea"/>
                <a:cs typeface="+mn-cs"/>
              </a:rPr>
              <a:t>) found </a:t>
            </a:r>
            <a:r>
              <a:rPr lang="en-US" sz="1200" kern="1200" dirty="0" smtClean="0">
                <a:solidFill>
                  <a:schemeClr val="tx1"/>
                </a:solidFill>
                <a:latin typeface="+mn-lt"/>
                <a:ea typeface="+mn-ea"/>
                <a:cs typeface="+mn-cs"/>
              </a:rPr>
              <a:t>that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and EMLA had similar pain relieving qualities and </a:t>
            </a:r>
            <a:r>
              <a:rPr lang="en-US" sz="1200" kern="1200" dirty="0" err="1" smtClean="0">
                <a:solidFill>
                  <a:schemeClr val="tx1"/>
                </a:solidFill>
                <a:latin typeface="+mn-lt"/>
                <a:ea typeface="+mn-ea"/>
                <a:cs typeface="+mn-cs"/>
              </a:rPr>
              <a:t>Kleiber</a:t>
            </a:r>
            <a:r>
              <a:rPr lang="en-US" sz="1200" kern="1200" dirty="0" smtClean="0">
                <a:solidFill>
                  <a:schemeClr val="tx1"/>
                </a:solidFill>
                <a:latin typeface="+mn-lt"/>
                <a:ea typeface="+mn-ea"/>
                <a:cs typeface="+mn-cs"/>
              </a:rPr>
              <a:t> et. al </a:t>
            </a:r>
            <a:r>
              <a:rPr lang="en-US" sz="1200" kern="1200" dirty="0" smtClean="0">
                <a:solidFill>
                  <a:schemeClr val="tx1"/>
                </a:solidFill>
                <a:latin typeface="+mn-lt"/>
                <a:ea typeface="+mn-ea"/>
                <a:cs typeface="+mn-cs"/>
              </a:rPr>
              <a:t> </a:t>
            </a:r>
            <a:r>
              <a:rPr lang="en-US" sz="1200" b="1" u="sng" kern="1200" dirty="0" smtClean="0">
                <a:solidFill>
                  <a:schemeClr val="tx1"/>
                </a:solidFill>
                <a:latin typeface="+mn-lt"/>
                <a:ea typeface="+mn-ea"/>
                <a:cs typeface="+mn-cs"/>
              </a:rPr>
              <a:t>(date) </a:t>
            </a:r>
            <a:r>
              <a:rPr lang="en-US" sz="1200" kern="1200" dirty="0" smtClean="0">
                <a:solidFill>
                  <a:schemeClr val="tx1"/>
                </a:solidFill>
                <a:latin typeface="+mn-lt"/>
                <a:ea typeface="+mn-ea"/>
                <a:cs typeface="+mn-cs"/>
              </a:rPr>
              <a:t>found </a:t>
            </a:r>
            <a:r>
              <a:rPr lang="en-US" sz="1200" kern="1200" dirty="0" smtClean="0">
                <a:solidFill>
                  <a:schemeClr val="tx1"/>
                </a:solidFill>
                <a:latin typeface="+mn-lt"/>
                <a:ea typeface="+mn-ea"/>
                <a:cs typeface="+mn-cs"/>
              </a:rPr>
              <a:t>no difference in ELA-Max and EMLA had similar pain relieving qualities. </a:t>
            </a:r>
            <a:r>
              <a:rPr lang="en-US" sz="1200" kern="1200" dirty="0" smtClean="0">
                <a:solidFill>
                  <a:schemeClr val="tx1"/>
                </a:solidFill>
                <a:latin typeface="+mn-lt"/>
                <a:ea typeface="+mn-ea"/>
                <a:cs typeface="+mn-cs"/>
              </a:rPr>
              <a:t>(</a:t>
            </a:r>
            <a:r>
              <a:rPr lang="en-US" sz="1200" b="1" u="sng" kern="1200" dirty="0" smtClean="0">
                <a:solidFill>
                  <a:schemeClr val="tx1"/>
                </a:solidFill>
                <a:latin typeface="+mn-lt"/>
                <a:ea typeface="+mn-ea"/>
                <a:cs typeface="+mn-cs"/>
              </a:rPr>
              <a:t>as cited in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et al., 2006, p. 252) Therefore,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could conclude that ELA-Max and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provided similar levels of analgesia and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could be selected as a research variable (p. 252). </a:t>
            </a:r>
          </a:p>
          <a:p>
            <a:r>
              <a:rPr lang="en-US" sz="1200" kern="1200" dirty="0" smtClean="0">
                <a:solidFill>
                  <a:schemeClr val="tx1"/>
                </a:solidFill>
                <a:latin typeface="+mn-lt"/>
                <a:ea typeface="+mn-ea"/>
                <a:cs typeface="+mn-cs"/>
              </a:rPr>
              <a:t> </a:t>
            </a:r>
          </a:p>
          <a:p>
            <a:endParaRPr lang="en-US" sz="1200" kern="1200" dirty="0" smtClean="0">
              <a:solidFill>
                <a:schemeClr val="tx1"/>
              </a:solidFill>
              <a:latin typeface="+mn-lt"/>
              <a:ea typeface="+mn-ea"/>
              <a:cs typeface="+mn-cs"/>
            </a:endParaRPr>
          </a:p>
          <a:p>
            <a:r>
              <a:rPr lang="en-US" sz="1200" b="1" u="sng" strike="sngStrike" kern="1200" dirty="0" err="1" smtClean="0">
                <a:solidFill>
                  <a:schemeClr val="tx1"/>
                </a:solidFill>
                <a:latin typeface="+mn-lt"/>
                <a:ea typeface="+mn-ea"/>
                <a:cs typeface="+mn-cs"/>
              </a:rPr>
              <a:t>Bacteriostatic</a:t>
            </a:r>
            <a:r>
              <a:rPr lang="en-US" sz="1200" b="1" u="sng" strike="sngStrike" kern="1200" dirty="0" smtClean="0">
                <a:solidFill>
                  <a:schemeClr val="tx1"/>
                </a:solidFill>
                <a:latin typeface="+mn-lt"/>
                <a:ea typeface="+mn-ea"/>
                <a:cs typeface="+mn-cs"/>
              </a:rPr>
              <a:t> Normal Saline: </a:t>
            </a:r>
            <a:r>
              <a:rPr lang="en-US" sz="1200" kern="1200" dirty="0" smtClean="0">
                <a:solidFill>
                  <a:schemeClr val="tx1"/>
                </a:solidFill>
                <a:latin typeface="+mn-lt"/>
                <a:ea typeface="+mn-ea"/>
                <a:cs typeface="+mn-cs"/>
              </a:rPr>
              <a:t>In the selection of BNS as a research variable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sited several studies, both current and classic, that found BSN had analgesic properties comparable to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 </a:t>
            </a:r>
            <a:r>
              <a:rPr lang="en-US" sz="1200" b="1" u="sng" kern="1200" dirty="0" smtClean="0">
                <a:solidFill>
                  <a:schemeClr val="tx1"/>
                </a:solidFill>
                <a:latin typeface="+mn-lt"/>
                <a:ea typeface="+mn-ea"/>
                <a:cs typeface="+mn-cs"/>
              </a:rPr>
              <a:t>What were some of them, specifically?</a:t>
            </a:r>
            <a:endParaRPr lang="en-US" sz="1200" b="1" u="sng"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p>
          <a:p>
            <a:endParaRPr lang="en-US" sz="1200" kern="1200" dirty="0" smtClean="0">
              <a:solidFill>
                <a:schemeClr val="tx1"/>
              </a:solidFill>
              <a:latin typeface="+mn-lt"/>
              <a:ea typeface="+mn-ea"/>
              <a:cs typeface="+mn-cs"/>
            </a:endParaRPr>
          </a:p>
          <a:p>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sites 15 different secondary sources. Of these sources, eight were published within five years of the study, four within ten years, and others at 13 years, 21 years, and 30 years. (p. 258) A literature review should include full text articles relevant to the topic within the last ten years and also the classic studies concerning the research topic (Burns &amp; Grove, 2009, p. 93). Most of the sources used were within the </a:t>
            </a:r>
            <a:r>
              <a:rPr lang="en-US" sz="1200" b="1" u="sng" kern="1200" dirty="0" smtClean="0">
                <a:solidFill>
                  <a:schemeClr val="tx1"/>
                </a:solidFill>
                <a:latin typeface="+mn-lt"/>
                <a:ea typeface="+mn-ea"/>
                <a:cs typeface="+mn-cs"/>
              </a:rPr>
              <a:t>ten </a:t>
            </a:r>
            <a:r>
              <a:rPr lang="en-US" sz="1200" kern="1200" dirty="0" smtClean="0">
                <a:solidFill>
                  <a:schemeClr val="tx1"/>
                </a:solidFill>
                <a:latin typeface="+mn-lt"/>
                <a:ea typeface="+mn-ea"/>
                <a:cs typeface="+mn-cs"/>
              </a:rPr>
              <a:t>year window allotted for the references to be considered current. However, the threshold for currency may be considered less, often as five years.  </a:t>
            </a:r>
          </a:p>
          <a:p>
            <a:r>
              <a:rPr lang="en-US" sz="1200" kern="1200" dirty="0" smtClean="0">
                <a:solidFill>
                  <a:schemeClr val="tx1"/>
                </a:solidFill>
                <a:latin typeface="+mn-lt"/>
                <a:ea typeface="+mn-ea"/>
                <a:cs typeface="+mn-cs"/>
              </a:rPr>
              <a:t>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Journals used by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included such peer reviewed journals as </a:t>
            </a:r>
            <a:r>
              <a:rPr lang="en-US" sz="1200" i="1" kern="1200" dirty="0" smtClean="0">
                <a:solidFill>
                  <a:schemeClr val="tx1"/>
                </a:solidFill>
                <a:latin typeface="+mn-lt"/>
                <a:ea typeface="+mn-ea"/>
                <a:cs typeface="+mn-cs"/>
              </a:rPr>
              <a:t>The International Journal or Clinical Practice</a:t>
            </a:r>
            <a:r>
              <a:rPr lang="en-US" sz="1200" kern="1200" dirty="0" smtClean="0">
                <a:solidFill>
                  <a:schemeClr val="tx1"/>
                </a:solidFill>
                <a:latin typeface="+mn-lt"/>
                <a:ea typeface="+mn-ea"/>
                <a:cs typeface="+mn-cs"/>
              </a:rPr>
              <a:t>, </a:t>
            </a:r>
            <a:r>
              <a:rPr lang="en-US" sz="1200" i="1" kern="1200" dirty="0" smtClean="0">
                <a:solidFill>
                  <a:schemeClr val="tx1"/>
                </a:solidFill>
                <a:latin typeface="+mn-lt"/>
                <a:ea typeface="+mn-ea"/>
                <a:cs typeface="+mn-cs"/>
              </a:rPr>
              <a:t>Journal of the American Academy of Nurse Anesthetists, </a:t>
            </a:r>
            <a:r>
              <a:rPr lang="en-US" sz="1200" kern="1200" dirty="0" smtClean="0">
                <a:solidFill>
                  <a:schemeClr val="tx1"/>
                </a:solidFill>
                <a:latin typeface="+mn-lt"/>
                <a:ea typeface="+mn-ea"/>
                <a:cs typeface="+mn-cs"/>
              </a:rPr>
              <a:t>and </a:t>
            </a:r>
            <a:r>
              <a:rPr lang="en-US" sz="1200" i="1" kern="1200" dirty="0" smtClean="0">
                <a:solidFill>
                  <a:schemeClr val="tx1"/>
                </a:solidFill>
                <a:latin typeface="+mn-lt"/>
                <a:ea typeface="+mn-ea"/>
                <a:cs typeface="+mn-cs"/>
              </a:rPr>
              <a:t>Anesthesia and Analgesia</a:t>
            </a:r>
            <a:r>
              <a:rPr lang="en-US" sz="1200" kern="1200" dirty="0" smtClean="0">
                <a:solidFill>
                  <a:schemeClr val="tx1"/>
                </a:solidFill>
                <a:latin typeface="+mn-lt"/>
                <a:ea typeface="+mn-ea"/>
                <a:cs typeface="+mn-cs"/>
              </a:rPr>
              <a:t>. In addition, as shown, the</a:t>
            </a:r>
            <a:r>
              <a:rPr lang="en-US" sz="1200" kern="1200" baseline="0" dirty="0" smtClean="0">
                <a:solidFill>
                  <a:schemeClr val="tx1"/>
                </a:solidFill>
                <a:latin typeface="+mn-lt"/>
                <a:ea typeface="+mn-ea"/>
                <a:cs typeface="+mn-cs"/>
              </a:rPr>
              <a:t> secondary sources utilized by </a:t>
            </a:r>
            <a:r>
              <a:rPr lang="en-US" sz="1200" kern="1200" baseline="0" dirty="0" err="1"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 were all directly relevant to the research topic at hand. </a:t>
            </a:r>
            <a:endParaRPr lang="en-US" sz="1200" kern="1200" dirty="0" smtClean="0">
              <a:solidFill>
                <a:schemeClr val="tx1"/>
              </a:solidFill>
              <a:latin typeface="+mn-lt"/>
              <a:ea typeface="+mn-ea"/>
              <a:cs typeface="+mn-cs"/>
            </a:endParaRPr>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FAA168C0-0A5D-4DB6-B011-E12C45354FE3}" type="slidenum">
              <a:rPr lang="en-US" smtClean="0"/>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sz="1200" kern="1200" dirty="0" smtClean="0">
                <a:solidFill>
                  <a:schemeClr val="tx1"/>
                </a:solidFill>
                <a:latin typeface="+mn-lt"/>
                <a:ea typeface="+mn-ea"/>
                <a:cs typeface="+mn-cs"/>
              </a:rPr>
              <a:t>Intravenous (IV) line starts are an extremely common procedure in the hospital setting. In addition, IV line placement is most often required for surgical procedures. In the hospital setting, nurses must often obtain intravenous access in patients. Pain and anxiety is often associated with IV line placement. Pain is now considered the fifth vital sign illustrating the importance of pain in nursing care. Whenever possible, patient’s pain should be at minimal levels and if possible steps should be taken to reduce pain.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sought to determine the differences experienced in pain level associated with three different means of starting IV lines (p. 252). </a:t>
            </a:r>
          </a:p>
          <a:p>
            <a:r>
              <a:rPr lang="en-US" sz="1200" kern="1200" dirty="0" smtClean="0">
                <a:solidFill>
                  <a:schemeClr val="tx1"/>
                </a:solidFill>
                <a:latin typeface="+mn-lt"/>
                <a:ea typeface="+mn-ea"/>
                <a:cs typeface="+mn-cs"/>
              </a:rPr>
              <a:t>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findings of this research study indicate that for the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injection (administration of analgesic agent) participants reported significantly higher pain scores for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than for </a:t>
            </a:r>
            <a:r>
              <a:rPr lang="en-US" sz="1200" kern="1200" dirty="0" err="1" smtClean="0">
                <a:solidFill>
                  <a:schemeClr val="tx1"/>
                </a:solidFill>
                <a:latin typeface="+mn-lt"/>
                <a:ea typeface="+mn-ea"/>
                <a:cs typeface="+mn-cs"/>
              </a:rPr>
              <a:t>bacteriostatic</a:t>
            </a:r>
            <a:r>
              <a:rPr lang="en-US" sz="1200" kern="1200" dirty="0" smtClean="0">
                <a:solidFill>
                  <a:schemeClr val="tx1"/>
                </a:solidFill>
                <a:latin typeface="+mn-lt"/>
                <a:ea typeface="+mn-ea"/>
                <a:cs typeface="+mn-cs"/>
              </a:rPr>
              <a:t> normal saline. For the starting of the intravenous line it was found that pain rating were significantly higher when no analgesia was used, but there was no significant difference in pain ratings for those who had either type of analgesia, </a:t>
            </a:r>
            <a:r>
              <a:rPr lang="en-US" sz="1200" kern="1200" dirty="0" err="1" smtClean="0">
                <a:solidFill>
                  <a:schemeClr val="tx1"/>
                </a:solidFill>
                <a:latin typeface="+mn-lt"/>
                <a:ea typeface="+mn-ea"/>
                <a:cs typeface="+mn-cs"/>
              </a:rPr>
              <a:t>bacteriostatic</a:t>
            </a:r>
            <a:r>
              <a:rPr lang="en-US" sz="1200" kern="1200" dirty="0" smtClean="0">
                <a:solidFill>
                  <a:schemeClr val="tx1"/>
                </a:solidFill>
                <a:latin typeface="+mn-lt"/>
                <a:ea typeface="+mn-ea"/>
                <a:cs typeface="+mn-cs"/>
              </a:rPr>
              <a:t> normal saline or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p. 256-257) Therefore, as the authors concluding, use of </a:t>
            </a:r>
            <a:r>
              <a:rPr lang="en-US" sz="1200" kern="1200" dirty="0" err="1" smtClean="0">
                <a:solidFill>
                  <a:schemeClr val="tx1"/>
                </a:solidFill>
                <a:latin typeface="+mn-lt"/>
                <a:ea typeface="+mn-ea"/>
                <a:cs typeface="+mn-cs"/>
              </a:rPr>
              <a:t>bacteriostatic</a:t>
            </a:r>
            <a:r>
              <a:rPr lang="en-US" sz="1200" kern="1200" dirty="0" smtClean="0">
                <a:solidFill>
                  <a:schemeClr val="tx1"/>
                </a:solidFill>
                <a:latin typeface="+mn-lt"/>
                <a:ea typeface="+mn-ea"/>
                <a:cs typeface="+mn-cs"/>
              </a:rPr>
              <a:t> normal saline as an analgesic for the starting of intravenous lines was found to be the least painful method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p. 258).  </a:t>
            </a: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AA168C0-0A5D-4DB6-B011-E12C45354FE3}" type="slidenum">
              <a:rPr lang="en-US" smtClean="0"/>
              <a:pPr/>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r>
              <a:rPr lang="en-US" sz="1200" kern="1200" dirty="0" smtClean="0">
                <a:solidFill>
                  <a:schemeClr val="tx1"/>
                </a:solidFill>
                <a:latin typeface="+mn-lt"/>
                <a:ea typeface="+mn-ea"/>
                <a:cs typeface="+mn-cs"/>
              </a:rPr>
              <a:t>Informed consent has four main components that must be met for it to be found ethical. These are (1) disclosure of essential information, (2) comprehension, (3) competency, and (4) voluntarism. (Burns &amp; Grove, 2009, p. 201) </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Part 1: Disclosure of essential information.</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The very first step in the informed consent process is making sure participants are aware that a study is taking place. Certain information about the study must also be provided. This information should include the purpose(s) of the research, the length of participation, which activities and interventions are related to research and which are not as well as a description of any research procedures, and that at any time the participant may withdraw from the study. Other information that needs to be provided beforehand includes disclosure of any risks or discomfort that may result and how these things will be dealt with and minimized; in addition, potential or actual benefits should also be disclosed; any alternative treatments; promise of confidentiality; what would happen in the event of injury such as medical treatment or compensation; opportunity for participants to ask questions; assurance that participation is voluntary and that participants have the right to withdraw from the study at any time. (Burns &amp; Grove, 2009, p. 201-202) </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In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little information is given as to the extent of information offered in the informed consent process. The study simply states that subjects were “counseled regarding the study [and] [</a:t>
            </a:r>
            <a:r>
              <a:rPr lang="en-US" sz="1200" kern="1200" dirty="0" err="1" smtClean="0">
                <a:solidFill>
                  <a:schemeClr val="tx1"/>
                </a:solidFill>
                <a:latin typeface="+mn-lt"/>
                <a:ea typeface="+mn-ea"/>
                <a:cs typeface="+mn-cs"/>
              </a:rPr>
              <a:t>i</a:t>
            </a:r>
            <a:r>
              <a:rPr lang="en-US" sz="1200" kern="1200" dirty="0" smtClean="0">
                <a:solidFill>
                  <a:schemeClr val="tx1"/>
                </a:solidFill>
                <a:latin typeface="+mn-lt"/>
                <a:ea typeface="+mn-ea"/>
                <a:cs typeface="+mn-cs"/>
              </a:rPr>
              <a:t>]</a:t>
            </a:r>
            <a:r>
              <a:rPr lang="en-US" sz="1200" kern="1200" dirty="0" err="1" smtClean="0">
                <a:solidFill>
                  <a:schemeClr val="tx1"/>
                </a:solidFill>
                <a:latin typeface="+mn-lt"/>
                <a:ea typeface="+mn-ea"/>
                <a:cs typeface="+mn-cs"/>
              </a:rPr>
              <a:t>nformed</a:t>
            </a:r>
            <a:r>
              <a:rPr lang="en-US" sz="1200" kern="1200" dirty="0" smtClean="0">
                <a:solidFill>
                  <a:schemeClr val="tx1"/>
                </a:solidFill>
                <a:latin typeface="+mn-lt"/>
                <a:ea typeface="+mn-ea"/>
                <a:cs typeface="+mn-cs"/>
              </a:rPr>
              <a:t> consent was obtained…” (p. 224). Participant were given opportunity to ask questions and voice concerns about the study at the time they were briefed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p.225) as is necessary for informed consent (Burns &amp; Grove, 2009, p. 202). In addition, participants were informed that the value of their care would not be affected by whether or not they choose to participate in the study. As Burns and Grove (2009) point out, this type of statement and the following treatment is necessary so that participation in the study remains voluntary (p. 202). </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Part 2: Comprehension</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Informed consent should be presented in a way that is easily understood by study participants. Language should be not include professional jargon or difficult or technical terminology and should be free of bias (Burns &amp; Grove, 2009, p. 203). The informed consent form or transcript of the </a:t>
            </a:r>
            <a:r>
              <a:rPr lang="en-US" sz="1200" kern="1200" dirty="0" err="1" smtClean="0">
                <a:solidFill>
                  <a:schemeClr val="tx1"/>
                </a:solidFill>
                <a:latin typeface="+mn-lt"/>
                <a:ea typeface="+mn-ea"/>
                <a:cs typeface="+mn-cs"/>
              </a:rPr>
              <a:t>expalantion</a:t>
            </a:r>
            <a:r>
              <a:rPr lang="en-US" sz="1200" kern="1200" dirty="0" smtClean="0">
                <a:solidFill>
                  <a:schemeClr val="tx1"/>
                </a:solidFill>
                <a:latin typeface="+mn-lt"/>
                <a:ea typeface="+mn-ea"/>
                <a:cs typeface="+mn-cs"/>
              </a:rPr>
              <a:t> of the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is not included in the publication of the research; however, as the procedures of the study are fairly simple, straight forward, and uncomplicated, it is likely that participant comprehension was high. In addition, participants were given opportunity to ask questions in case there was anything unclear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p. 255). In addition, one of the subject conditions was that participants must be able to read and write English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p. 254) lending to better comprehension of the informed consent.  </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Part 3: Competency</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All research participants in the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study were over 18 years of age and able to read and write English (p. 254). Only adults were included as they are legally able to consent themselves and being able to read and write English helps to insure that participants understand the information being provided to them. </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Part 4: Volunteerism </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While the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research article does not specifically state that participation was voluntary some clues are given as to the voluntary nature of participation. For example, “All the participants were assured that they would be given the same standard of care whether they participated in the study or not (p. 255).” This lends to the assumption that participation was voluntary. </a:t>
            </a:r>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FAA168C0-0A5D-4DB6-B011-E12C45354FE3}" type="slidenum">
              <a:rPr lang="en-US" smtClean="0"/>
              <a:pPr/>
              <a:t>17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A5991DD-5960-434F-97E5-FABFE86D1A68}" type="slidenum">
              <a:rPr lang="en-US"/>
              <a:pPr/>
              <a:t>18</a:t>
            </a:fld>
            <a:endParaRPr lang="en-US"/>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p:txBody>
          <a:bodyPr/>
          <a:lstStyle/>
          <a:p>
            <a:pPr>
              <a:lnSpc>
                <a:spcPct val="80000"/>
              </a:lnSpc>
            </a:pPr>
            <a:r>
              <a:rPr lang="en-US" sz="800" dirty="0"/>
              <a:t>	Ferrell (2006) discusses about the many issues that arises from medical futile care. Issues of society, ethics, and theology comprises the understanding the moral distress in the nursing profession. Ferrell effectively executes the use of secondary sources by providing similar nursing research topics that correlated with a particular issue. As for theology, religion acts as a barrier when providing plan of care for futile patients in nursing. Ferrell (2006) describes a case example of which a family’s religious views on God’s way of giving “miracles” for the sick resulted in a patient undergoing unnecessary aggressive treatment. </a:t>
            </a:r>
            <a:r>
              <a:rPr lang="en-US" sz="800" dirty="0" err="1"/>
              <a:t>Baggs</a:t>
            </a:r>
            <a:r>
              <a:rPr lang="en-US" sz="800" dirty="0"/>
              <a:t> and </a:t>
            </a:r>
            <a:r>
              <a:rPr lang="en-US" sz="800" dirty="0" err="1"/>
              <a:t>Shmitt</a:t>
            </a:r>
            <a:r>
              <a:rPr lang="en-US" sz="800" dirty="0"/>
              <a:t> </a:t>
            </a:r>
            <a:r>
              <a:rPr lang="en-US" sz="800" dirty="0" smtClean="0"/>
              <a:t>(</a:t>
            </a:r>
            <a:r>
              <a:rPr lang="en-US" sz="800" b="1" u="sng" dirty="0" smtClean="0"/>
              <a:t>date) </a:t>
            </a:r>
            <a:r>
              <a:rPr lang="en-US" sz="800" dirty="0" smtClean="0"/>
              <a:t>concluded </a:t>
            </a:r>
            <a:r>
              <a:rPr lang="en-US" sz="800" dirty="0"/>
              <a:t>that many patients are influenced by religion when approaching end-of-life situations </a:t>
            </a:r>
            <a:r>
              <a:rPr lang="en-US" sz="800" dirty="0" smtClean="0"/>
              <a:t>(</a:t>
            </a:r>
            <a:r>
              <a:rPr lang="en-US" sz="800" b="1" u="sng" dirty="0" smtClean="0"/>
              <a:t>as cited in </a:t>
            </a:r>
            <a:r>
              <a:rPr lang="en-US" sz="800" dirty="0" smtClean="0"/>
              <a:t>Ferrell</a:t>
            </a:r>
            <a:r>
              <a:rPr lang="en-US" sz="800" dirty="0"/>
              <a:t>, 2006). </a:t>
            </a:r>
          </a:p>
          <a:p>
            <a:pPr>
              <a:lnSpc>
                <a:spcPct val="80000"/>
              </a:lnSpc>
            </a:pPr>
            <a:endParaRPr lang="en-US" sz="800" dirty="0"/>
          </a:p>
          <a:p>
            <a:pPr>
              <a:lnSpc>
                <a:spcPct val="80000"/>
              </a:lnSpc>
            </a:pPr>
            <a:r>
              <a:rPr lang="en-US" sz="800" dirty="0"/>
              <a:t>	Statistics support the ideas made by Ferrell to improve the overall quality of the research through factual data and numerical values. </a:t>
            </a:r>
            <a:r>
              <a:rPr lang="en-US" sz="800" dirty="0" err="1"/>
              <a:t>Puntillo</a:t>
            </a:r>
            <a:r>
              <a:rPr lang="en-US" sz="800" dirty="0"/>
              <a:t> et al. devised a survey involving 906 nurses addressing the issue of futility; 34 percent of the nurses “acted against their conscience” while 6% had acted “to a great extent” (as cited by Ferrell, 2006, p. 924). Ferrell (2006) </a:t>
            </a:r>
            <a:r>
              <a:rPr lang="en-US" sz="800" b="1" u="sng" dirty="0"/>
              <a:t>used the statistics to his ideas. </a:t>
            </a:r>
          </a:p>
          <a:p>
            <a:pPr>
              <a:lnSpc>
                <a:spcPct val="80000"/>
              </a:lnSpc>
            </a:pPr>
            <a:endParaRPr lang="en-US" sz="800" dirty="0"/>
          </a:p>
          <a:p>
            <a:pPr>
              <a:lnSpc>
                <a:spcPct val="80000"/>
              </a:lnSpc>
            </a:pPr>
            <a:r>
              <a:rPr lang="en-US" sz="800" dirty="0"/>
              <a:t>	Professional distress nurses experience when dealing with medical futility is one major issue in this article. Ferrell (2006) uses multiple secondary sources to support her claims in each issue. A source may be used to address other themes in each issue such as Curtis and Burt </a:t>
            </a:r>
            <a:r>
              <a:rPr lang="en-US" sz="800" dirty="0" smtClean="0"/>
              <a:t> (</a:t>
            </a:r>
            <a:r>
              <a:rPr lang="en-US" sz="800" b="1" u="sng" dirty="0" smtClean="0"/>
              <a:t>date)</a:t>
            </a:r>
            <a:r>
              <a:rPr lang="en-US" sz="800" b="1" u="sng" baseline="0" dirty="0" smtClean="0"/>
              <a:t> </a:t>
            </a:r>
            <a:r>
              <a:rPr lang="en-US" sz="800" dirty="0" smtClean="0"/>
              <a:t>discussing </a:t>
            </a:r>
            <a:r>
              <a:rPr lang="en-US" sz="800" dirty="0"/>
              <a:t>the moral distress of a nursing staff due to the feeling of distrust by the family members (Ferrell, 2006). Another source may impose a qualitative approach through the use of numbers and statistics. Ahrens et al. </a:t>
            </a:r>
            <a:r>
              <a:rPr lang="en-US" sz="800" b="1" u="sng" dirty="0" smtClean="0"/>
              <a:t>date)</a:t>
            </a:r>
            <a:r>
              <a:rPr lang="en-US" sz="800" dirty="0" smtClean="0"/>
              <a:t>devised </a:t>
            </a:r>
            <a:r>
              <a:rPr lang="en-US" sz="800" dirty="0"/>
              <a:t>a study proving that nurses committing to strong and clear communication to families resulted in a decrease length of stay in the ICU </a:t>
            </a:r>
            <a:r>
              <a:rPr lang="en-US" sz="800" dirty="0" smtClean="0"/>
              <a:t>( </a:t>
            </a:r>
            <a:r>
              <a:rPr lang="en-US" sz="800" b="1" u="sng" dirty="0" smtClean="0"/>
              <a:t>as cited in </a:t>
            </a:r>
            <a:r>
              <a:rPr lang="en-US" sz="800" dirty="0" smtClean="0"/>
              <a:t>Ferrell</a:t>
            </a:r>
            <a:r>
              <a:rPr lang="en-US" sz="800" dirty="0"/>
              <a:t>, 2006). </a:t>
            </a:r>
          </a:p>
          <a:p>
            <a:pPr>
              <a:lnSpc>
                <a:spcPct val="80000"/>
              </a:lnSpc>
            </a:pPr>
            <a:endParaRPr lang="en-US" sz="800" dirty="0"/>
          </a:p>
          <a:p>
            <a:pPr>
              <a:lnSpc>
                <a:spcPct val="80000"/>
              </a:lnSpc>
            </a:pPr>
            <a:r>
              <a:rPr lang="en-US" sz="800" dirty="0"/>
              <a:t>	According to Burns and Grove (2009), there is no exact definitive time frame of which a source is considered current. Factors such as available resources and the complexity of an issue can impede the ideal time frame of a source. Faculty members whom teach at mastery-level courses usually require full text articles of at around a ten year window (Burns &amp; Grove, 2009). Most professors ideally prefer a time frame of about five to ten years max of date to consider the source current. </a:t>
            </a:r>
          </a:p>
          <a:p>
            <a:pPr>
              <a:lnSpc>
                <a:spcPct val="80000"/>
              </a:lnSpc>
            </a:pPr>
            <a:endParaRPr lang="en-US" sz="800" dirty="0"/>
          </a:p>
          <a:p>
            <a:pPr>
              <a:lnSpc>
                <a:spcPct val="80000"/>
              </a:lnSpc>
            </a:pPr>
            <a:r>
              <a:rPr lang="en-US" sz="800" dirty="0"/>
              <a:t>	Analysis of a source greatly impacts the congruency and relevance of a proposed research. Two steps discussed by Burns and Grove (2009) are the critique and comparison phases of source analysis. Critiquing multiple studies by paragraph allows the researcher to review the literature and develop a form of research. Comparing the work recently critiqued with other studies of similar topics provides individualistic insight in determining the level of relevance the source has for the research (Burns &amp; Grove, 2009). </a:t>
            </a:r>
          </a:p>
          <a:p>
            <a:pPr>
              <a:lnSpc>
                <a:spcPct val="80000"/>
              </a:lnSpc>
            </a:pPr>
            <a:endParaRPr lang="en-US" sz="800" dirty="0"/>
          </a:p>
          <a:p>
            <a:pPr>
              <a:lnSpc>
                <a:spcPct val="80000"/>
              </a:lnSpc>
            </a:pPr>
            <a:r>
              <a:rPr lang="en-US" sz="800" dirty="0"/>
              <a:t>	 Ferrell’s article consists of t</a:t>
            </a:r>
            <a:r>
              <a:rPr lang="en-US" sz="800" b="1" u="sng" dirty="0"/>
              <a:t>hirty-five </a:t>
            </a:r>
            <a:r>
              <a:rPr lang="en-US" sz="800" dirty="0"/>
              <a:t>different secondary sources. Ranges from about a </a:t>
            </a:r>
            <a:r>
              <a:rPr lang="en-US" sz="800" b="1" u="sng" dirty="0"/>
              <a:t>twelve year </a:t>
            </a:r>
            <a:r>
              <a:rPr lang="en-US" sz="800" dirty="0"/>
              <a:t>window, 1994-2006, results in most of Ferrell’s sources being considered current (Ferrell, 2006). The author clearly states the ideas addressing the issues of futility by paraphrasing the content of most secondary sources in her own words. The themes and points the author addresses therefore impacts the quality of research by connecting these points to the sources (Burns &amp; Grove, 2009). </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8E4D872-E074-4D51-84EC-760931CDED81}" type="slidenum">
              <a:rPr lang="en-US"/>
              <a:pPr/>
              <a:t>19</a:t>
            </a:fld>
            <a:endParaRPr lang="en-US"/>
          </a:p>
        </p:txBody>
      </p:sp>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p:txBody>
          <a:bodyPr/>
          <a:lstStyle/>
          <a:p>
            <a:r>
              <a:rPr lang="en-US" sz="1600" dirty="0"/>
              <a:t>	This article presents great relevance to present nursing research. Medical futility, the life-sustaining care that will most likely end in an unmeaning survival, has become a major issue in areas like the oncology unit. Multiple issues are common themes in this article to provide insight on the difficulties of nursing care in these types of situations. Ferrell (2006) believed that the choice made by either patients or families in forgoing aggressive treatment for futile clients may potentiate in deteriorating a patient’s health status rather than alleviating and curing the body from physiological harm. </a:t>
            </a:r>
          </a:p>
          <a:p>
            <a:r>
              <a:rPr lang="en-US" sz="1600" dirty="0"/>
              <a:t>	Religious and spiritual beliefs of families poses barriers in planning care for patients due to most views on end-of-life situations as god providing the client with a miracle to become free from being sick. Ethical perspectives then arise in questioning whether to follow the family’s decision in progressing treatment to avoid possible lawsuits or improving a nurse’s competency by addressing to the family that laying a member to rest is the more ideal option (Ferrell, 2006). Other issues all contribute to profession distress to the nurses leading to possible burnout.</a:t>
            </a:r>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0E9B298-7532-4CCC-BBB5-6BD99366F000}" type="slidenum">
              <a:rPr lang="en-US"/>
              <a:pPr/>
              <a:t>20</a:t>
            </a:fld>
            <a:endParaRPr lang="en-US"/>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p:txBody>
          <a:bodyPr/>
          <a:lstStyle/>
          <a:p>
            <a:r>
              <a:rPr lang="en-US" dirty="0"/>
              <a:t>	Two courses of End-of-Life nursing education in Pasadena and Washington DC consisted of nurses completing continuing education. The two groups of 123 and 149 nurses were asked to complete a survey. Prior to filling out the survey, the author of this article informed the nurses that the survey was voluntary and that it was to express experiences similar to a journal (Ferrell, 2006). The survey contained several questions regarding nursing experiences about futility. In addition, there was a space provided in the survey that would grant permission to use the nurses’ experiences as examples for nursing research (Ferrell, 2006). </a:t>
            </a:r>
          </a:p>
          <a:p>
            <a:r>
              <a:rPr lang="en-US" dirty="0"/>
              <a:t>	Ferrell properly used the process of obtaining informed consent</a:t>
            </a:r>
            <a:r>
              <a:rPr lang="en-US" dirty="0" smtClean="0"/>
              <a:t>. </a:t>
            </a:r>
            <a:r>
              <a:rPr lang="en-US" b="1" u="sng" dirty="0" smtClean="0"/>
              <a:t>How do you know this? What does Burns and Grove say about informed consent?</a:t>
            </a:r>
            <a:r>
              <a:rPr lang="en-US" dirty="0" smtClean="0"/>
              <a:t> </a:t>
            </a:r>
            <a:r>
              <a:rPr lang="en-US" dirty="0"/>
              <a:t>She allowed the participants to make the decision in whether to participate in the study which resulted in valuing the autonomy of the nurses. Given the option of voluntarism, there were no unethical issues seen by Ferrell during the study. The survey comprised of questions regarding nursing experiences. Ideally, Ferrell also formally addressed in the survey to ask if experiences can be used for publication and nursing research.  </a:t>
            </a:r>
          </a:p>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 to </a:t>
            </a:r>
            <a:r>
              <a:rPr lang="en-US" dirty="0" err="1" smtClean="0"/>
              <a:t>Windle</a:t>
            </a:r>
            <a:r>
              <a:rPr lang="en-US" dirty="0" smtClean="0"/>
              <a:t>, Kwan, Warwick,</a:t>
            </a:r>
            <a:r>
              <a:rPr lang="en-US" baseline="0" dirty="0" smtClean="0"/>
              <a:t> </a:t>
            </a:r>
            <a:r>
              <a:rPr lang="en-US" baseline="0" dirty="0" err="1" smtClean="0"/>
              <a:t>Sibayan</a:t>
            </a:r>
            <a:r>
              <a:rPr lang="en-US" baseline="0" dirty="0" smtClean="0"/>
              <a:t>, Espiritu, and </a:t>
            </a:r>
            <a:r>
              <a:rPr lang="en-US" baseline="0" dirty="0" err="1" smtClean="0"/>
              <a:t>Vergara</a:t>
            </a:r>
            <a:r>
              <a:rPr lang="en-US" baseline="0" dirty="0" smtClean="0"/>
              <a:t> (2006), many patients are afraid of the initial needle insertion. Fear can cause vasoconstriction, which makes it more difficult to start an IV (</a:t>
            </a:r>
            <a:r>
              <a:rPr lang="en-US" baseline="0" dirty="0" err="1" smtClean="0"/>
              <a:t>Windle</a:t>
            </a:r>
            <a:r>
              <a:rPr lang="en-US" baseline="0" dirty="0" smtClean="0"/>
              <a:t> et al., 2006, p. 252). By reducing the pain, the patient won’t be so fearful of the initial needle stick and the IV start can be quickly done</a:t>
            </a:r>
            <a:r>
              <a:rPr lang="en-US" baseline="0" dirty="0" smtClean="0"/>
              <a:t>.</a:t>
            </a:r>
          </a:p>
          <a:p>
            <a:endParaRPr lang="en-US" baseline="0" dirty="0" smtClean="0"/>
          </a:p>
          <a:p>
            <a:r>
              <a:rPr lang="en-US" b="1" u="sng" baseline="0" dirty="0" smtClean="0"/>
              <a:t>The discussion is correct but does not provide enough “meat.” And, as with a paper, you are to support your information from Burns and Grove (2009).  There is more information in the slide than in the notes, and the opposite should be the case.</a:t>
            </a:r>
          </a:p>
          <a:p>
            <a:endParaRPr lang="en-US" b="1" u="sng" baseline="0" dirty="0" smtClean="0"/>
          </a:p>
          <a:p>
            <a:r>
              <a:rPr lang="en-US" b="1" u="sng" baseline="0" dirty="0" smtClean="0"/>
              <a:t>The audience would like to see the title of the article and maybe the names of the authors.</a:t>
            </a:r>
            <a:endParaRPr lang="en-US" b="1" u="sng" dirty="0"/>
          </a:p>
        </p:txBody>
      </p:sp>
      <p:sp>
        <p:nvSpPr>
          <p:cNvPr id="4" name="Slide Number Placeholder 3"/>
          <p:cNvSpPr>
            <a:spLocks noGrp="1"/>
          </p:cNvSpPr>
          <p:nvPr>
            <p:ph type="sldNum" sz="quarter" idx="10"/>
          </p:nvPr>
        </p:nvSpPr>
        <p:spPr/>
        <p:txBody>
          <a:bodyPr/>
          <a:lstStyle/>
          <a:p>
            <a:fld id="{521556D7-4358-47C7-A7EC-A710BA43EB69}" type="slidenum">
              <a:rPr lang="en-US" smtClean="0"/>
              <a:pPr/>
              <a:t>3</a:t>
            </a:fld>
            <a:endParaRPr lang="en-US"/>
          </a:p>
        </p:txBody>
      </p:sp>
    </p:spTree>
    <p:extLst>
      <p:ext uri="{BB962C8B-B14F-4D97-AF65-F5344CB8AC3E}">
        <p14:creationId xmlns="" xmlns:p14="http://schemas.microsoft.com/office/powerpoint/2010/main" val="25247923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200" kern="1200" dirty="0" smtClean="0">
                <a:solidFill>
                  <a:schemeClr val="tx1"/>
                </a:solidFill>
                <a:latin typeface="+mn-lt"/>
                <a:ea typeface="+mn-ea"/>
                <a:cs typeface="+mn-cs"/>
              </a:rPr>
              <a:t>According to Burns and Grove (2009), the focus of quantitative research is concise, objective, and </a:t>
            </a:r>
            <a:r>
              <a:rPr lang="en-US" sz="1200" kern="1200" dirty="0" err="1" smtClean="0">
                <a:solidFill>
                  <a:schemeClr val="tx1"/>
                </a:solidFill>
                <a:latin typeface="+mn-lt"/>
                <a:ea typeface="+mn-ea"/>
                <a:cs typeface="+mn-cs"/>
              </a:rPr>
              <a:t>reductionistic</a:t>
            </a:r>
            <a:r>
              <a:rPr lang="en-US" sz="1200" kern="1200" dirty="0" smtClean="0">
                <a:solidFill>
                  <a:schemeClr val="tx1"/>
                </a:solidFill>
                <a:latin typeface="+mn-lt"/>
                <a:ea typeface="+mn-ea"/>
                <a:cs typeface="+mn-cs"/>
              </a:rPr>
              <a:t> whereas in contrast, the focus of qualitative research is broad, subjective, and holistic (p.18). </a:t>
            </a:r>
            <a:r>
              <a:rPr lang="en-US" sz="1200" kern="1200" baseline="0" dirty="0" smtClean="0">
                <a:solidFill>
                  <a:schemeClr val="tx1"/>
                </a:solidFill>
                <a:latin typeface="+mn-lt"/>
                <a:ea typeface="+mn-ea"/>
                <a:cs typeface="+mn-cs"/>
              </a:rPr>
              <a:t> Quantitative research is conducted to describe new situations, events, or concepts in the world while qualitative research is used to described life experiences and give them meaning (Burns &amp; Grove, 2009, p. 24).  </a:t>
            </a:r>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The findings from a qualitative study lead to understanding of a phenomenon in a particular situation and are not generalized in the same way in which quantitative studies are (Burns &amp; Grove, 2009, p. 62).  The methods used for qualitative research include phenomenological, grounded theory, ethnographic, and historical research. While qualitative research follows the same steps used in a quantitative research process, the strategy used in data collection, management and analysis of data, and interpretation of the findings differs.  Qualitative research provides a process through which nurses can examine a phenomenon outside of traditional views (Burns &amp; Grove, 2009, p. 62).  Another variance between the two research methods is the terminology used, and the different concerns for conducting an accurate study.  Rigor and validity are both of high importance in conducting a qualitative study.  Rigor is associated with openness, scrupulous adherence to a philosophical perspective, thoroughness in collecting data, and consideration of all of the data in the subjective theory development phase (Burns &amp; Grove, 2009, p. 91).  Validity in this case refers to the sources from which data are collected, of which primary sources are considered to be more valid and reliable than secondary sources. </a:t>
            </a:r>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Quantitative research is a process for generating information about the world that dominates nursing research.  A broad range of quantitative research approaches are needed to develop knowledge for nursing practice (Burns &amp; Grove, 2009, p. 24).  These methods include descriptive, </a:t>
            </a:r>
            <a:r>
              <a:rPr lang="en-US" sz="1200" kern="1200" baseline="0" dirty="0" err="1" smtClean="0">
                <a:solidFill>
                  <a:schemeClr val="tx1"/>
                </a:solidFill>
                <a:latin typeface="+mn-lt"/>
                <a:ea typeface="+mn-ea"/>
                <a:cs typeface="+mn-cs"/>
              </a:rPr>
              <a:t>correlational</a:t>
            </a:r>
            <a:r>
              <a:rPr lang="en-US" sz="1200" kern="1200" baseline="0" dirty="0" smtClean="0">
                <a:solidFill>
                  <a:schemeClr val="tx1"/>
                </a:solidFill>
                <a:latin typeface="+mn-lt"/>
                <a:ea typeface="+mn-ea"/>
                <a:cs typeface="+mn-cs"/>
              </a:rPr>
              <a:t>, quasi-experimental, and experimental research.  Important concepts in quantitative research includes rigor, control, and variables.  Rigor is the striving for excellence in research, and it requires discipline, adherence to detail, and strict accuracy (Burns &amp; Grove, 2009, p. 28).  Burns and Grove (2009) says control involves the imposing of rules by the researcher to decrease the possibility of error, thereby increasing the probability that the study’s findings are an accurate reflection of reality (p. 28). The variables in quantitative research include those both independent and dependent.  The independent variable is what the researcher manipulates in order to cause an effect of the dependent variable, thus the dependent variable is what is affected by the independent variable.                           </a:t>
            </a:r>
          </a:p>
          <a:p>
            <a:endParaRPr lang="en-US" sz="1200" kern="1200" baseline="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21556D7-4358-47C7-A7EC-A710BA43EB69}" type="slidenum">
              <a:rPr lang="en-US" smtClean="0"/>
              <a:pPr/>
              <a:t>21</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A study done by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Kwan, Warwick, </a:t>
            </a:r>
            <a:r>
              <a:rPr lang="en-US" sz="1200" kern="1200" dirty="0" err="1" smtClean="0">
                <a:solidFill>
                  <a:schemeClr val="tx1"/>
                </a:solidFill>
                <a:latin typeface="+mn-lt"/>
                <a:ea typeface="+mn-ea"/>
                <a:cs typeface="+mn-cs"/>
              </a:rPr>
              <a:t>Sibayan</a:t>
            </a:r>
            <a:r>
              <a:rPr lang="en-US" sz="1200" kern="1200" dirty="0" smtClean="0">
                <a:solidFill>
                  <a:schemeClr val="tx1"/>
                </a:solidFill>
                <a:latin typeface="+mn-lt"/>
                <a:ea typeface="+mn-ea"/>
                <a:cs typeface="+mn-cs"/>
              </a:rPr>
              <a:t>, Espiritu, and </a:t>
            </a:r>
            <a:r>
              <a:rPr lang="en-US" sz="1200" kern="1200" dirty="0" err="1" smtClean="0">
                <a:solidFill>
                  <a:schemeClr val="tx1"/>
                </a:solidFill>
                <a:latin typeface="+mn-lt"/>
                <a:ea typeface="+mn-ea"/>
                <a:cs typeface="+mn-cs"/>
              </a:rPr>
              <a:t>Vergara</a:t>
            </a:r>
            <a:r>
              <a:rPr lang="en-US" sz="1200" kern="1200" dirty="0" smtClean="0">
                <a:solidFill>
                  <a:schemeClr val="tx1"/>
                </a:solidFill>
                <a:latin typeface="+mn-lt"/>
                <a:ea typeface="+mn-ea"/>
                <a:cs typeface="+mn-cs"/>
              </a:rPr>
              <a:t> (2006), used a quantitative approach to compare the effects of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bacteriostatic</a:t>
            </a:r>
            <a:r>
              <a:rPr lang="en-US" sz="1200" kern="1200" dirty="0" smtClean="0">
                <a:solidFill>
                  <a:schemeClr val="tx1"/>
                </a:solidFill>
                <a:latin typeface="+mn-lt"/>
                <a:ea typeface="+mn-ea"/>
                <a:cs typeface="+mn-cs"/>
              </a:rPr>
              <a:t> normal saline (BNS), and no local anesthesia prior to IV insertion.  “Patients were asked to quantify their pain/discomfort level after the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injection and IV insertion using a modified visual analog scale”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p.254). In the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a:t>
            </a:r>
            <a:r>
              <a:rPr lang="en-US" sz="1200" b="1" u="sng" kern="1200" dirty="0" smtClean="0">
                <a:solidFill>
                  <a:schemeClr val="tx1"/>
                </a:solidFill>
                <a:latin typeface="+mn-lt"/>
                <a:ea typeface="+mn-ea"/>
                <a:cs typeface="+mn-cs"/>
              </a:rPr>
              <a:t>et al. </a:t>
            </a:r>
            <a:r>
              <a:rPr lang="en-US" sz="1200" kern="1200" dirty="0" smtClean="0">
                <a:solidFill>
                  <a:schemeClr val="tx1"/>
                </a:solidFill>
                <a:latin typeface="+mn-lt"/>
                <a:ea typeface="+mn-ea"/>
                <a:cs typeface="+mn-cs"/>
              </a:rPr>
              <a:t>study</a:t>
            </a:r>
            <a:r>
              <a:rPr lang="en-US" sz="1200" kern="1200" dirty="0" smtClean="0">
                <a:solidFill>
                  <a:schemeClr val="tx1"/>
                </a:solidFill>
                <a:latin typeface="+mn-lt"/>
                <a:ea typeface="+mn-ea"/>
                <a:cs typeface="+mn-cs"/>
              </a:rPr>
              <a:t>, participants rated their response on a numerical scale, and thus all results of the study were quantitative.</a:t>
            </a: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In</a:t>
            </a:r>
            <a:r>
              <a:rPr lang="en-US" sz="1200" kern="1200" baseline="0" dirty="0" smtClean="0">
                <a:solidFill>
                  <a:schemeClr val="tx1"/>
                </a:solidFill>
                <a:latin typeface="+mn-lt"/>
                <a:ea typeface="+mn-ea"/>
                <a:cs typeface="+mn-cs"/>
              </a:rPr>
              <a:t> the study done by Ferrell (2006), the author</a:t>
            </a:r>
            <a:r>
              <a:rPr lang="en-US" sz="1200" kern="1200" dirty="0" smtClean="0">
                <a:solidFill>
                  <a:schemeClr val="tx1"/>
                </a:solidFill>
                <a:latin typeface="+mn-lt"/>
                <a:ea typeface="+mn-ea"/>
                <a:cs typeface="+mn-cs"/>
              </a:rPr>
              <a:t> coded each narrative to identify quantitatively the elements of the experience of moral distress (p. 925).   The narratives were coded to identify the setting in which the conflict occurred, the type of conflict, thos</a:t>
            </a:r>
            <a:r>
              <a:rPr lang="en-US" sz="1200" kern="1200" baseline="0" dirty="0" smtClean="0">
                <a:solidFill>
                  <a:schemeClr val="tx1"/>
                </a:solidFill>
                <a:latin typeface="+mn-lt"/>
                <a:ea typeface="+mn-ea"/>
                <a:cs typeface="+mn-cs"/>
              </a:rPr>
              <a:t>e involved in the conflict, cultural factors identified as influencing the clinical experience, spiritual or religious factors identified, the patient’s diagnosis, and the nursing response or emotion (Ferrell,  2006, p. 925).  </a:t>
            </a:r>
            <a:endParaRPr lang="en-US" dirty="0" smtClean="0"/>
          </a:p>
          <a:p>
            <a:endParaRPr lang="en-US" dirty="0"/>
          </a:p>
        </p:txBody>
      </p:sp>
      <p:sp>
        <p:nvSpPr>
          <p:cNvPr id="4" name="Slide Number Placeholder 3"/>
          <p:cNvSpPr>
            <a:spLocks noGrp="1"/>
          </p:cNvSpPr>
          <p:nvPr>
            <p:ph type="sldNum" sz="quarter" idx="10"/>
          </p:nvPr>
        </p:nvSpPr>
        <p:spPr/>
        <p:txBody>
          <a:bodyPr/>
          <a:lstStyle/>
          <a:p>
            <a:fld id="{521556D7-4358-47C7-A7EC-A710BA43EB69}" type="slidenum">
              <a:rPr lang="en-US" smtClean="0"/>
              <a:pPr/>
              <a:t>22</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A study done by Ferrell (2006), utilized both quantitative and qualitative research, which the results of the study reflects.  The author coded each narrative to identify quantitatively the elements of the experience of moral distress as well as to obtain qualitative examples (Ferrell, 2006, p. 925).  To explore nursing perspectives of this ethical concern, the author applied</a:t>
            </a:r>
            <a:r>
              <a:rPr lang="en-US" sz="1200" kern="1200" baseline="0" dirty="0" smtClean="0">
                <a:solidFill>
                  <a:schemeClr val="tx1"/>
                </a:solidFill>
                <a:latin typeface="+mn-lt"/>
                <a:ea typeface="+mn-ea"/>
                <a:cs typeface="+mn-cs"/>
              </a:rPr>
              <a:t> qualitative research methods through analysis of written surveys of nurses participating in two end-of-life nursing education courses (Ferrell, 2006, p. 925).  The first step of the content analysis process was to enter the narratives into a word processing program for use in extracting examples and analyzing the data (Ferrell, 2006, p. 925).  </a:t>
            </a:r>
            <a:r>
              <a:rPr lang="en-US" sz="1200" kern="1200" dirty="0" smtClean="0">
                <a:solidFill>
                  <a:schemeClr val="tx1"/>
                </a:solidFill>
                <a:latin typeface="+mn-lt"/>
                <a:ea typeface="+mn-ea"/>
                <a:cs typeface="+mn-cs"/>
              </a:rPr>
              <a:t> </a:t>
            </a: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There were several methods of qualitative research</a:t>
            </a:r>
            <a:r>
              <a:rPr lang="en-US" sz="1200" kern="1200" baseline="0" dirty="0" smtClean="0">
                <a:solidFill>
                  <a:schemeClr val="tx1"/>
                </a:solidFill>
                <a:latin typeface="+mn-lt"/>
                <a:ea typeface="+mn-ea"/>
                <a:cs typeface="+mn-cs"/>
              </a:rPr>
              <a:t> used in this study: grounded theory, phenomenological, and ethnographic.  Burns and Grove (2009) says that the grounded theory method recognizes individual’s unique perspective of symbolic meanings (p.66).  In the study by Ferrell (2006), the survey asked participants to explore how their beliefs are related to their actions, in respect to medically futile care.  The topic of how beliefs are related to actions is at the core of how grounded theory research is done (Burns &amp; Grove, 2006, p. 66).  The purpose of descriptive phenomenological research is to describe experiences as they are lived, which Ferrell (2006) asked participants to do by asking them to ‘describe a distressing clinical experience they have had as a nurse when they witnessed care they would describe as futile (p.925).  Ethnographic research finds its focus in culture, where it  helps to promote culturally-sensitive care.  Ferrell (2006) incorporated this type of research into its study by recognizing that individual’s culture could affect the type and intensity of care they chose to give or receive.  Overall, Ferrell (2006) was able to create their survey to incorporate all possible influences of the caregiver’s viewpoint and reaction to the medically futile experience.      </a:t>
            </a:r>
            <a:endParaRPr lang="en-US" dirty="0"/>
          </a:p>
        </p:txBody>
      </p:sp>
      <p:sp>
        <p:nvSpPr>
          <p:cNvPr id="4" name="Slide Number Placeholder 3"/>
          <p:cNvSpPr>
            <a:spLocks noGrp="1"/>
          </p:cNvSpPr>
          <p:nvPr>
            <p:ph type="sldNum" sz="quarter" idx="10"/>
          </p:nvPr>
        </p:nvSpPr>
        <p:spPr/>
        <p:txBody>
          <a:bodyPr/>
          <a:lstStyle/>
          <a:p>
            <a:fld id="{521556D7-4358-47C7-A7EC-A710BA43EB69}" type="slidenum">
              <a:rPr lang="en-US" smtClean="0"/>
              <a:pPr/>
              <a:t>23</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Through</a:t>
            </a:r>
            <a:r>
              <a:rPr lang="en-US" baseline="0" dirty="0" smtClean="0"/>
              <a:t> critiquing these two research articles, we have found that </a:t>
            </a:r>
            <a:r>
              <a:rPr lang="en-US" baseline="0" dirty="0" err="1" smtClean="0"/>
              <a:t>Windle</a:t>
            </a:r>
            <a:r>
              <a:rPr lang="en-US" baseline="0" dirty="0" smtClean="0"/>
              <a:t> et al. (2006) </a:t>
            </a:r>
            <a:r>
              <a:rPr lang="en-US" b="1" u="sng" baseline="0" dirty="0" err="1" smtClean="0"/>
              <a:t>soley</a:t>
            </a:r>
            <a:r>
              <a:rPr lang="en-US" baseline="0" dirty="0" smtClean="0"/>
              <a:t> used quantitative research while Ferrell (2006) used a combination of quantitative and qualitative research.  However, although each author had their own approach, both were able to reach conclusive finding that are very applicable, and useful in the field of nursing.  </a:t>
            </a:r>
            <a:r>
              <a:rPr lang="en-US" baseline="0" dirty="0" err="1" smtClean="0"/>
              <a:t>Windle</a:t>
            </a:r>
            <a:r>
              <a:rPr lang="en-US" baseline="0" dirty="0" smtClean="0"/>
              <a:t> et al. (2006) was able to give us a view into the different methods used for relieving the pain and anxiety associated with inserting an intravenous catheter while Ferrell (2006) was able to identify and accurately show the effects medically futile care can have on nurses.  We, as future and current nurses can take the information provided in these articles with a high degree of certainty, as the methods of obtaining data were very reliable, and their informed consent process very strict and free from human judgment.  While the methodologies used in obtaining quantitative and qualitative research differ, they are each appropriate for the type of data they are attempting to ascertain.  Overall, critiquing the Ferrell (2006) and </a:t>
            </a:r>
            <a:r>
              <a:rPr lang="en-US" baseline="0" dirty="0" err="1" smtClean="0"/>
              <a:t>Windle</a:t>
            </a:r>
            <a:r>
              <a:rPr lang="en-US" baseline="0" dirty="0" smtClean="0"/>
              <a:t> et al. (2006) articles has given us a small glimpse into the process and usefulness of nursing research as well as its applicability into nursing our nursing practice.  </a:t>
            </a:r>
            <a:endParaRPr lang="en-US" dirty="0"/>
          </a:p>
        </p:txBody>
      </p:sp>
      <p:sp>
        <p:nvSpPr>
          <p:cNvPr id="4" name="Slide Number Placeholder 3"/>
          <p:cNvSpPr>
            <a:spLocks noGrp="1"/>
          </p:cNvSpPr>
          <p:nvPr>
            <p:ph type="sldNum" sz="quarter" idx="10"/>
          </p:nvPr>
        </p:nvSpPr>
        <p:spPr/>
        <p:txBody>
          <a:bodyPr/>
          <a:lstStyle/>
          <a:p>
            <a:fld id="{521556D7-4358-47C7-A7EC-A710BA43EB69}" type="slidenum">
              <a:rPr lang="en-US" smtClean="0"/>
              <a:pPr/>
              <a:t>24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 to Burns and Grove (2009), the relationship between independent and dependent variables is the origin for articulating experimental studies. An independent</a:t>
            </a:r>
            <a:r>
              <a:rPr lang="en-US" baseline="0" dirty="0" smtClean="0"/>
              <a:t> variable is something that the researcher can manipulate in order to produce an effect on the dependent variable. A dependent variable is the response that the researcher wants to predict or explain. The dependent variable can also be classified as an effect or outcome (Burns &amp; Grove, 2009, p. 177). </a:t>
            </a:r>
            <a:r>
              <a:rPr lang="en-US" b="1" u="sng" baseline="0" dirty="0" smtClean="0"/>
              <a:t>The intradermal injections are the independent variables because they were being manipulated by the researcher within the study. Each participant was given an injection of </a:t>
            </a:r>
            <a:r>
              <a:rPr lang="en-US" b="1" u="sng" baseline="0" dirty="0" err="1" smtClean="0"/>
              <a:t>lidocaine</a:t>
            </a:r>
            <a:r>
              <a:rPr lang="en-US" b="1" u="sng" baseline="0" dirty="0" smtClean="0"/>
              <a:t>, BNS, or no injection. They were then expected to rate the pain after receiving the injection; which is the dependent variable because the rain is the response to the initial injection</a:t>
            </a:r>
            <a:r>
              <a:rPr lang="en-US" b="1" u="sng" baseline="0" dirty="0" smtClean="0"/>
              <a:t>. THIS INFORMATION NEEDS TO BE CITED.</a:t>
            </a:r>
          </a:p>
          <a:p>
            <a:endParaRPr lang="en-US" baseline="0" dirty="0" smtClean="0"/>
          </a:p>
          <a:p>
            <a:endParaRPr lang="en-US" baseline="0" dirty="0" smtClean="0"/>
          </a:p>
          <a:p>
            <a:r>
              <a:rPr lang="en-US" b="1" u="sng" baseline="0" dirty="0" smtClean="0"/>
              <a:t>Neither the slide or the notes is clear about what article you are discussing.</a:t>
            </a:r>
            <a:endParaRPr lang="en-US" b="1" u="sng" dirty="0"/>
          </a:p>
        </p:txBody>
      </p:sp>
      <p:sp>
        <p:nvSpPr>
          <p:cNvPr id="4" name="Slide Number Placeholder 3"/>
          <p:cNvSpPr>
            <a:spLocks noGrp="1"/>
          </p:cNvSpPr>
          <p:nvPr>
            <p:ph type="sldNum" sz="quarter" idx="10"/>
          </p:nvPr>
        </p:nvSpPr>
        <p:spPr/>
        <p:txBody>
          <a:bodyPr/>
          <a:lstStyle/>
          <a:p>
            <a:fld id="{521556D7-4358-47C7-A7EC-A710BA43EB69}" type="slidenum">
              <a:rPr lang="en-US" smtClean="0"/>
              <a:pPr/>
              <a:t>4</a:t>
            </a:fld>
            <a:endParaRPr lang="en-US"/>
          </a:p>
        </p:txBody>
      </p:sp>
    </p:spTree>
    <p:extLst>
      <p:ext uri="{BB962C8B-B14F-4D97-AF65-F5344CB8AC3E}">
        <p14:creationId xmlns="" xmlns:p14="http://schemas.microsoft.com/office/powerpoint/2010/main" val="3202986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 to Burns and Grove</a:t>
            </a:r>
            <a:r>
              <a:rPr lang="en-US" baseline="0" dirty="0" smtClean="0"/>
              <a:t> (2009), a sample size must be large enough to identify relationships between variables and large enough to determine the differences between the groups within the study. The sample size needed is determined by the complexity of information that is being researched. The sample size can be considered too small when the information collected lacks complexity. The sample size is sufficient when saturation of information is accomplished (Burns &amp; Grove, 2009, p. 361). The sample size seems adequate enough for this study. A total of 221 participants were used in determining which kind of intradermal anesthesia works best when trying to relieve pain during an IV insertion. According to </a:t>
            </a:r>
            <a:r>
              <a:rPr lang="en-US" baseline="0" dirty="0" err="1" smtClean="0"/>
              <a:t>Windle</a:t>
            </a:r>
            <a:r>
              <a:rPr lang="en-US" baseline="0" dirty="0" smtClean="0"/>
              <a:t> et al. (2006), the participants were divided into three groups in order to clarify which anesthetic the participant was going to receive (</a:t>
            </a:r>
            <a:r>
              <a:rPr lang="en-US" baseline="0" dirty="0" err="1" smtClean="0"/>
              <a:t>Windle</a:t>
            </a:r>
            <a:r>
              <a:rPr lang="en-US" baseline="0" dirty="0" smtClean="0"/>
              <a:t> et al., 2006, p. 251). Therefore, the study used enough variation in order to determine which intradermal anesthetic works best</a:t>
            </a:r>
            <a:r>
              <a:rPr lang="en-US" baseline="0" dirty="0" smtClean="0"/>
              <a:t>.</a:t>
            </a:r>
          </a:p>
          <a:p>
            <a:endParaRPr lang="en-US" baseline="0" dirty="0" smtClean="0"/>
          </a:p>
          <a:p>
            <a:r>
              <a:rPr lang="en-US" b="1" u="sng" baseline="0" dirty="0" smtClean="0"/>
              <a:t>Again, though correct, this discussion, to be more complete, would have included a summary of the information found in Table 1 on page 256. Also, how about a discussion of the criteria?</a:t>
            </a:r>
          </a:p>
          <a:p>
            <a:endParaRPr lang="en-US" b="1" u="sng" baseline="0" dirty="0" smtClean="0"/>
          </a:p>
          <a:p>
            <a:r>
              <a:rPr lang="en-US" b="1" u="sng" baseline="0" dirty="0" smtClean="0"/>
              <a:t>A slide should have at least three bullet points.</a:t>
            </a:r>
            <a:endParaRPr lang="en-US" b="1" u="sng" dirty="0"/>
          </a:p>
        </p:txBody>
      </p:sp>
      <p:sp>
        <p:nvSpPr>
          <p:cNvPr id="4" name="Slide Number Placeholder 3"/>
          <p:cNvSpPr>
            <a:spLocks noGrp="1"/>
          </p:cNvSpPr>
          <p:nvPr>
            <p:ph type="sldNum" sz="quarter" idx="10"/>
          </p:nvPr>
        </p:nvSpPr>
        <p:spPr/>
        <p:txBody>
          <a:bodyPr/>
          <a:lstStyle/>
          <a:p>
            <a:fld id="{521556D7-4358-47C7-A7EC-A710BA43EB69}" type="slidenum">
              <a:rPr lang="en-US" smtClean="0"/>
              <a:pPr/>
              <a:t>5</a:t>
            </a:fld>
            <a:endParaRPr lang="en-US"/>
          </a:p>
        </p:txBody>
      </p:sp>
    </p:spTree>
    <p:extLst>
      <p:ext uri="{BB962C8B-B14F-4D97-AF65-F5344CB8AC3E}">
        <p14:creationId xmlns="" xmlns:p14="http://schemas.microsoft.com/office/powerpoint/2010/main" val="29747184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 to </a:t>
            </a:r>
            <a:r>
              <a:rPr lang="en-US" dirty="0" err="1" smtClean="0"/>
              <a:t>Windle</a:t>
            </a:r>
            <a:r>
              <a:rPr lang="en-US" dirty="0" smtClean="0"/>
              <a:t> et al. (2006), a modified visual analog scale was used to calculate the pain accompanying the local anesthetic at two different points: 1) directly after</a:t>
            </a:r>
            <a:r>
              <a:rPr lang="en-US" baseline="0" dirty="0" smtClean="0"/>
              <a:t> intradermal injection and 2) after IV </a:t>
            </a:r>
            <a:r>
              <a:rPr lang="en-US" baseline="0" dirty="0" err="1" smtClean="0"/>
              <a:t>cannulation</a:t>
            </a:r>
            <a:r>
              <a:rPr lang="en-US" baseline="0" dirty="0" smtClean="0"/>
              <a:t>. The procedure was explained to each participant before beginning. A 29-guage needle was used to inject the intradermal anesthetic on the back of the hand or forearm. A 20-guage or 18-guage needle was used for the IV catheterization. The participants were unaware of what intradermal solution was being used on them. After the intradermal injection, participants were asked to rate their pain. One minute after IV </a:t>
            </a:r>
            <a:r>
              <a:rPr lang="en-US" baseline="0" dirty="0" err="1" smtClean="0"/>
              <a:t>cannulation</a:t>
            </a:r>
            <a:r>
              <a:rPr lang="en-US" baseline="0" dirty="0" smtClean="0"/>
              <a:t> the participants were asked to rate their pain again (</a:t>
            </a:r>
            <a:r>
              <a:rPr lang="en-US" baseline="0" dirty="0" err="1" smtClean="0"/>
              <a:t>Windle</a:t>
            </a:r>
            <a:r>
              <a:rPr lang="en-US" baseline="0" dirty="0" smtClean="0"/>
              <a:t> et al., 2006, p. 256</a:t>
            </a:r>
            <a:r>
              <a:rPr lang="en-US" baseline="0" dirty="0" smtClean="0"/>
              <a:t>).</a:t>
            </a:r>
          </a:p>
          <a:p>
            <a:endParaRPr lang="en-US" baseline="0" dirty="0" smtClean="0"/>
          </a:p>
          <a:p>
            <a:r>
              <a:rPr lang="en-US" b="1" u="sng" baseline="0" dirty="0" smtClean="0"/>
              <a:t>Who explained the information to the participants?</a:t>
            </a:r>
          </a:p>
          <a:p>
            <a:r>
              <a:rPr lang="en-US" b="1" u="sng" baseline="0" dirty="0" smtClean="0"/>
              <a:t>Who collected the data?</a:t>
            </a:r>
          </a:p>
          <a:p>
            <a:r>
              <a:rPr lang="en-US" b="1" u="sng" baseline="0" dirty="0" smtClean="0"/>
              <a:t>What does Burns and Grove say about data collection in quantitative research?</a:t>
            </a:r>
            <a:endParaRPr lang="en-US" b="1" u="sng" dirty="0"/>
          </a:p>
        </p:txBody>
      </p:sp>
      <p:sp>
        <p:nvSpPr>
          <p:cNvPr id="4" name="Slide Number Placeholder 3"/>
          <p:cNvSpPr>
            <a:spLocks noGrp="1"/>
          </p:cNvSpPr>
          <p:nvPr>
            <p:ph type="sldNum" sz="quarter" idx="10"/>
          </p:nvPr>
        </p:nvSpPr>
        <p:spPr/>
        <p:txBody>
          <a:bodyPr/>
          <a:lstStyle/>
          <a:p>
            <a:fld id="{521556D7-4358-47C7-A7EC-A710BA43EB69}" type="slidenum">
              <a:rPr lang="en-US" smtClean="0"/>
              <a:pPr/>
              <a:t>6</a:t>
            </a:fld>
            <a:endParaRPr lang="en-US"/>
          </a:p>
        </p:txBody>
      </p:sp>
    </p:spTree>
    <p:extLst>
      <p:ext uri="{BB962C8B-B14F-4D97-AF65-F5344CB8AC3E}">
        <p14:creationId xmlns="" xmlns:p14="http://schemas.microsoft.com/office/powerpoint/2010/main" val="25581631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 to </a:t>
            </a:r>
            <a:r>
              <a:rPr lang="en-US" dirty="0" err="1" smtClean="0"/>
              <a:t>Windle</a:t>
            </a:r>
            <a:r>
              <a:rPr lang="en-US" dirty="0" smtClean="0"/>
              <a:t> et al.</a:t>
            </a:r>
            <a:r>
              <a:rPr lang="en-US" baseline="0" dirty="0" smtClean="0"/>
              <a:t> (2006), the results of the study indicated that the use of BNS is less painful for the patient during intradermal injection than the use of </a:t>
            </a:r>
            <a:r>
              <a:rPr lang="en-US" baseline="0" dirty="0" err="1" smtClean="0"/>
              <a:t>lidocaine</a:t>
            </a:r>
            <a:r>
              <a:rPr lang="en-US" baseline="0" dirty="0" smtClean="0"/>
              <a:t> or no anesthesia. The overall mean of the use of BNS is 11.15. The mean for the use of </a:t>
            </a:r>
            <a:r>
              <a:rPr lang="en-US" baseline="0" dirty="0" err="1" smtClean="0"/>
              <a:t>lidocaine</a:t>
            </a:r>
            <a:r>
              <a:rPr lang="en-US" baseline="0" dirty="0" smtClean="0"/>
              <a:t> is 16.94. This proves that using intradermal BNS can decrease the pain experienced by the patient. However, the BNS was not as effective in relieving pain during the IV insertion. Participants who had the </a:t>
            </a:r>
            <a:r>
              <a:rPr lang="en-US" baseline="0" dirty="0" err="1" smtClean="0"/>
              <a:t>lidocaine</a:t>
            </a:r>
            <a:r>
              <a:rPr lang="en-US" baseline="0" dirty="0" smtClean="0"/>
              <a:t> or BNS injection before the IV insertion reported less pain than the participants who had no anesthesia. Although, the difference in reported pain between </a:t>
            </a:r>
            <a:r>
              <a:rPr lang="en-US" baseline="0" dirty="0" err="1" smtClean="0"/>
              <a:t>lidocaine</a:t>
            </a:r>
            <a:r>
              <a:rPr lang="en-US" baseline="0" dirty="0" smtClean="0"/>
              <a:t> and BNS was not significant (</a:t>
            </a:r>
            <a:r>
              <a:rPr lang="en-US" baseline="0" dirty="0" err="1" smtClean="0"/>
              <a:t>Windle</a:t>
            </a:r>
            <a:r>
              <a:rPr lang="en-US" baseline="0" dirty="0" smtClean="0"/>
              <a:t> et al., 2006, p. 257).</a:t>
            </a:r>
          </a:p>
          <a:p>
            <a:endParaRPr lang="en-US" baseline="0" dirty="0" smtClean="0"/>
          </a:p>
          <a:p>
            <a:endParaRPr lang="en-US" baseline="0" dirty="0" smtClean="0"/>
          </a:p>
          <a:p>
            <a:r>
              <a:rPr lang="en-US" b="1" u="sng" baseline="0" dirty="0" smtClean="0"/>
              <a:t>Was the research question answered?</a:t>
            </a:r>
            <a:endParaRPr lang="en-US" b="1" u="sng" baseline="0" dirty="0" smtClean="0"/>
          </a:p>
        </p:txBody>
      </p:sp>
      <p:sp>
        <p:nvSpPr>
          <p:cNvPr id="4" name="Slide Number Placeholder 3"/>
          <p:cNvSpPr>
            <a:spLocks noGrp="1"/>
          </p:cNvSpPr>
          <p:nvPr>
            <p:ph type="sldNum" sz="quarter" idx="10"/>
          </p:nvPr>
        </p:nvSpPr>
        <p:spPr/>
        <p:txBody>
          <a:bodyPr/>
          <a:lstStyle/>
          <a:p>
            <a:fld id="{521556D7-4358-47C7-A7EC-A710BA43EB69}" type="slidenum">
              <a:rPr lang="en-US" smtClean="0"/>
              <a:pPr/>
              <a:t>7</a:t>
            </a:fld>
            <a:endParaRPr lang="en-US"/>
          </a:p>
        </p:txBody>
      </p:sp>
    </p:spTree>
    <p:extLst>
      <p:ext uri="{BB962C8B-B14F-4D97-AF65-F5344CB8AC3E}">
        <p14:creationId xmlns="" xmlns:p14="http://schemas.microsoft.com/office/powerpoint/2010/main" val="36187108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 to </a:t>
            </a:r>
            <a:r>
              <a:rPr lang="en-US" dirty="0" err="1" smtClean="0"/>
              <a:t>Windle</a:t>
            </a:r>
            <a:r>
              <a:rPr lang="en-US" dirty="0" smtClean="0"/>
              <a:t> et al. (2006),</a:t>
            </a:r>
            <a:r>
              <a:rPr lang="en-US" baseline="0" dirty="0" smtClean="0"/>
              <a:t> bacteriostatic normal saline has few risks for patients and is low in cost. BNS has few side effects and is considered a safe intradermal medication for IV line insertion (</a:t>
            </a:r>
            <a:r>
              <a:rPr lang="en-US" baseline="0" dirty="0" err="1" smtClean="0"/>
              <a:t>Windle</a:t>
            </a:r>
            <a:r>
              <a:rPr lang="en-US" baseline="0" dirty="0" smtClean="0"/>
              <a:t> et al., 2006, p. 257-258</a:t>
            </a:r>
            <a:r>
              <a:rPr lang="en-US" baseline="0" dirty="0" smtClean="0"/>
              <a:t>).</a:t>
            </a:r>
          </a:p>
          <a:p>
            <a:endParaRPr lang="en-US" baseline="0" dirty="0" smtClean="0"/>
          </a:p>
          <a:p>
            <a:endParaRPr lang="en-US" baseline="0" dirty="0" smtClean="0"/>
          </a:p>
          <a:p>
            <a:r>
              <a:rPr lang="en-US" b="1" u="sng" baseline="0" dirty="0" smtClean="0"/>
              <a:t>Your discussion of the researchers’ conclusions is too brief. There were many other points listed in the sections titled “Discussion and Nursing Implications” and “Conclusions.”</a:t>
            </a:r>
            <a:endParaRPr lang="en-US" b="1" u="sng" dirty="0"/>
          </a:p>
        </p:txBody>
      </p:sp>
      <p:sp>
        <p:nvSpPr>
          <p:cNvPr id="4" name="Slide Number Placeholder 3"/>
          <p:cNvSpPr>
            <a:spLocks noGrp="1"/>
          </p:cNvSpPr>
          <p:nvPr>
            <p:ph type="sldNum" sz="quarter" idx="10"/>
          </p:nvPr>
        </p:nvSpPr>
        <p:spPr/>
        <p:txBody>
          <a:bodyPr/>
          <a:lstStyle/>
          <a:p>
            <a:fld id="{521556D7-4358-47C7-A7EC-A710BA43EB69}" type="slidenum">
              <a:rPr lang="en-US" smtClean="0"/>
              <a:pPr/>
              <a:t>8</a:t>
            </a:fld>
            <a:endParaRPr lang="en-US"/>
          </a:p>
        </p:txBody>
      </p:sp>
    </p:spTree>
    <p:extLst>
      <p:ext uri="{BB962C8B-B14F-4D97-AF65-F5344CB8AC3E}">
        <p14:creationId xmlns="" xmlns:p14="http://schemas.microsoft.com/office/powerpoint/2010/main" val="21254766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Your audience</a:t>
            </a:r>
            <a:r>
              <a:rPr lang="en-US" b="1" u="sng" baseline="0" dirty="0" smtClean="0"/>
              <a:t> needs to know the title of the article and who the authors are. </a:t>
            </a:r>
          </a:p>
          <a:p>
            <a:endParaRPr lang="en-US" b="1" u="sng" baseline="0" dirty="0" smtClean="0"/>
          </a:p>
          <a:p>
            <a:r>
              <a:rPr lang="en-US" b="1" u="sng" baseline="0" dirty="0" smtClean="0"/>
              <a:t>The expectation is to provide bullet points in the slides and detailed discussion in the notes. Where are your notes?</a:t>
            </a:r>
            <a:endParaRPr lang="en-US" b="1" u="sng" dirty="0"/>
          </a:p>
        </p:txBody>
      </p:sp>
      <p:sp>
        <p:nvSpPr>
          <p:cNvPr id="4" name="Slide Number Placeholder 3"/>
          <p:cNvSpPr>
            <a:spLocks noGrp="1"/>
          </p:cNvSpPr>
          <p:nvPr>
            <p:ph type="sldNum" sz="quarter" idx="10"/>
          </p:nvPr>
        </p:nvSpPr>
        <p:spPr/>
        <p:txBody>
          <a:bodyPr/>
          <a:lstStyle/>
          <a:p>
            <a:fld id="{22053625-FDA8-4054-A38A-C0DF4CD3B255}"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 to Burns</a:t>
            </a:r>
            <a:r>
              <a:rPr lang="en-US" baseline="0" dirty="0" smtClean="0"/>
              <a:t> and Grove (2009), the statement purpose should be clear and concise, which states, the aim of the study in some detail, telling readers what they should know about the study. </a:t>
            </a:r>
            <a:r>
              <a:rPr lang="en-US" b="1" u="sng" baseline="0" dirty="0" smtClean="0"/>
              <a:t>Typically includes the type of study being used, for instance (experimental, quantitative, qualitative etc.) that is being conducted. </a:t>
            </a:r>
            <a:r>
              <a:rPr lang="en-US" baseline="0" dirty="0" smtClean="0"/>
              <a:t>This study used both quantitative and qualitative research. Ferrell (2006), coded each narrative to identify quantitatively the elements of the experience of moral distress as well as to obtain qualitative examples (Ferrell, </a:t>
            </a:r>
            <a:r>
              <a:rPr lang="en-US" b="1" u="sng" baseline="0" dirty="0" smtClean="0"/>
              <a:t>2006p.925</a:t>
            </a:r>
            <a:r>
              <a:rPr lang="en-US" baseline="0" dirty="0" smtClean="0"/>
              <a:t>).  The qualitative research was obtained though written surveys given to nurses enrolled in two end of the life courses (Ferrell, 2006). </a:t>
            </a:r>
            <a:endParaRPr lang="en-US" dirty="0"/>
          </a:p>
        </p:txBody>
      </p:sp>
      <p:sp>
        <p:nvSpPr>
          <p:cNvPr id="4" name="Slide Number Placeholder 3"/>
          <p:cNvSpPr>
            <a:spLocks noGrp="1"/>
          </p:cNvSpPr>
          <p:nvPr>
            <p:ph type="sldNum" sz="quarter" idx="10"/>
          </p:nvPr>
        </p:nvSpPr>
        <p:spPr/>
        <p:txBody>
          <a:bodyPr/>
          <a:lstStyle/>
          <a:p>
            <a:fld id="{22053625-FDA8-4054-A38A-C0DF4CD3B255}"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EE2089F3-5998-44D4-907E-A55D9796F314}" type="datetimeFigureOut">
              <a:rPr lang="en-US" smtClean="0"/>
              <a:pPr/>
              <a:t>6/15/2011</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13C756CE-1FFC-4951-AFF3-97ADDA8A252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E2089F3-5998-44D4-907E-A55D9796F314}" type="datetimeFigureOut">
              <a:rPr lang="en-US" smtClean="0"/>
              <a:pPr/>
              <a:t>6/15/2011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C756CE-1FFC-4951-AFF3-97ADDA8A252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E2089F3-5998-44D4-907E-A55D9796F314}" type="datetimeFigureOut">
              <a:rPr lang="en-US" smtClean="0"/>
              <a:pPr/>
              <a:t>6/15/2011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C756CE-1FFC-4951-AFF3-97ADDA8A252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EE2089F3-5998-44D4-907E-A55D9796F314}" type="datetimeFigureOut">
              <a:rPr lang="en-US" smtClean="0"/>
              <a:pPr/>
              <a:t>6/15/2011</a:t>
            </a:fld>
            <a:endParaRPr lang="en-US"/>
          </a:p>
        </p:txBody>
      </p:sp>
      <p:sp>
        <p:nvSpPr>
          <p:cNvPr id="9" name="Slide Number Placeholder 8"/>
          <p:cNvSpPr>
            <a:spLocks noGrp="1"/>
          </p:cNvSpPr>
          <p:nvPr>
            <p:ph type="sldNum" sz="quarter" idx="15"/>
          </p:nvPr>
        </p:nvSpPr>
        <p:spPr/>
        <p:txBody>
          <a:bodyPr rtlCol="0"/>
          <a:lstStyle/>
          <a:p>
            <a:fld id="{13C756CE-1FFC-4951-AFF3-97ADDA8A2523}"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EE2089F3-5998-44D4-907E-A55D9796F314}" type="datetimeFigureOut">
              <a:rPr lang="en-US" smtClean="0"/>
              <a:pPr/>
              <a:t>6/15/2011</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13C756CE-1FFC-4951-AFF3-97ADDA8A252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E2089F3-5998-44D4-907E-A55D9796F314}" type="datetimeFigureOut">
              <a:rPr lang="en-US" smtClean="0"/>
              <a:pPr/>
              <a:t>6/15/2011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C756CE-1FFC-4951-AFF3-97ADDA8A2523}"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EE2089F3-5998-44D4-907E-A55D9796F314}" type="datetimeFigureOut">
              <a:rPr lang="en-US" smtClean="0"/>
              <a:pPr/>
              <a:t>6/15/2011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C756CE-1FFC-4951-AFF3-97ADDA8A2523}"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EE2089F3-5998-44D4-907E-A55D9796F314}" type="datetimeFigureOut">
              <a:rPr lang="en-US" smtClean="0"/>
              <a:pPr/>
              <a:t>6/15/2011</a:t>
            </a:fld>
            <a:endParaRPr lang="en-US"/>
          </a:p>
        </p:txBody>
      </p:sp>
      <p:sp>
        <p:nvSpPr>
          <p:cNvPr id="7" name="Slide Number Placeholder 6"/>
          <p:cNvSpPr>
            <a:spLocks noGrp="1"/>
          </p:cNvSpPr>
          <p:nvPr>
            <p:ph type="sldNum" sz="quarter" idx="11"/>
          </p:nvPr>
        </p:nvSpPr>
        <p:spPr/>
        <p:txBody>
          <a:bodyPr rtlCol="0"/>
          <a:lstStyle/>
          <a:p>
            <a:fld id="{13C756CE-1FFC-4951-AFF3-97ADDA8A2523}"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2089F3-5998-44D4-907E-A55D9796F314}" type="datetimeFigureOut">
              <a:rPr lang="en-US" smtClean="0"/>
              <a:pPr/>
              <a:t>6/15/2011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C756CE-1FFC-4951-AFF3-97ADDA8A252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EE2089F3-5998-44D4-907E-A55D9796F314}" type="datetimeFigureOut">
              <a:rPr lang="en-US" smtClean="0"/>
              <a:pPr/>
              <a:t>6/15/2011</a:t>
            </a:fld>
            <a:endParaRPr lang="en-US"/>
          </a:p>
        </p:txBody>
      </p:sp>
      <p:sp>
        <p:nvSpPr>
          <p:cNvPr id="22" name="Slide Number Placeholder 21"/>
          <p:cNvSpPr>
            <a:spLocks noGrp="1"/>
          </p:cNvSpPr>
          <p:nvPr>
            <p:ph type="sldNum" sz="quarter" idx="15"/>
          </p:nvPr>
        </p:nvSpPr>
        <p:spPr/>
        <p:txBody>
          <a:bodyPr rtlCol="0"/>
          <a:lstStyle/>
          <a:p>
            <a:fld id="{13C756CE-1FFC-4951-AFF3-97ADDA8A2523}"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EE2089F3-5998-44D4-907E-A55D9796F314}" type="datetimeFigureOut">
              <a:rPr lang="en-US" smtClean="0"/>
              <a:pPr/>
              <a:t>6/15/2011</a:t>
            </a:fld>
            <a:endParaRPr lang="en-US"/>
          </a:p>
        </p:txBody>
      </p:sp>
      <p:sp>
        <p:nvSpPr>
          <p:cNvPr id="18" name="Slide Number Placeholder 17"/>
          <p:cNvSpPr>
            <a:spLocks noGrp="1"/>
          </p:cNvSpPr>
          <p:nvPr>
            <p:ph type="sldNum" sz="quarter" idx="11"/>
          </p:nvPr>
        </p:nvSpPr>
        <p:spPr/>
        <p:txBody>
          <a:bodyPr rtlCol="0"/>
          <a:lstStyle/>
          <a:p>
            <a:fld id="{13C756CE-1FFC-4951-AFF3-97ADDA8A2523}"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EE2089F3-5998-44D4-907E-A55D9796F314}" type="datetimeFigureOut">
              <a:rPr lang="en-US" smtClean="0"/>
              <a:pPr/>
              <a:t>6/15/2011</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13C756CE-1FFC-4951-AFF3-97ADDA8A252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90600"/>
            <a:ext cx="8229600" cy="1981200"/>
          </a:xfrm>
        </p:spPr>
        <p:txBody>
          <a:bodyPr>
            <a:noAutofit/>
          </a:bodyPr>
          <a:lstStyle/>
          <a:p>
            <a:pPr algn="ctr"/>
            <a:r>
              <a:rPr lang="en-US" sz="5400" b="1" dirty="0" smtClean="0"/>
              <a:t/>
            </a:r>
            <a:br>
              <a:rPr lang="en-US" sz="5400" b="1" dirty="0" smtClean="0"/>
            </a:br>
            <a:r>
              <a:rPr lang="en-US" sz="5400" b="1" dirty="0" smtClean="0"/>
              <a:t/>
            </a:r>
            <a:br>
              <a:rPr lang="en-US" sz="5400" b="1" dirty="0" smtClean="0"/>
            </a:br>
            <a:r>
              <a:rPr lang="en-US" sz="5400" b="1" dirty="0" smtClean="0"/>
              <a:t>IDENTIFYING &amp; CRITIQUING RESEARCH ARTICLES</a:t>
            </a:r>
            <a:endParaRPr lang="en-US" sz="5400" b="1" dirty="0"/>
          </a:p>
        </p:txBody>
      </p:sp>
      <p:sp>
        <p:nvSpPr>
          <p:cNvPr id="3" name="Content Placeholder 2"/>
          <p:cNvSpPr>
            <a:spLocks noGrp="1"/>
          </p:cNvSpPr>
          <p:nvPr>
            <p:ph sz="quarter" idx="1"/>
          </p:nvPr>
        </p:nvSpPr>
        <p:spPr>
          <a:xfrm>
            <a:off x="533400" y="3124200"/>
            <a:ext cx="8077200" cy="3459163"/>
          </a:xfrm>
        </p:spPr>
        <p:txBody>
          <a:bodyPr/>
          <a:lstStyle/>
          <a:p>
            <a:pPr>
              <a:buNone/>
            </a:pPr>
            <a:endParaRPr lang="en-US" sz="3600" dirty="0" smtClean="0"/>
          </a:p>
          <a:p>
            <a:pPr>
              <a:buNone/>
            </a:pPr>
            <a:endParaRPr lang="en-US" sz="3600" dirty="0" smtClean="0"/>
          </a:p>
          <a:p>
            <a:pPr>
              <a:buNone/>
            </a:pPr>
            <a:r>
              <a:rPr lang="en-US" sz="3600" dirty="0" smtClean="0"/>
              <a:t>Authors: </a:t>
            </a:r>
            <a:r>
              <a:rPr lang="en-US" sz="2800" dirty="0" smtClean="0"/>
              <a:t>Morgan Ives, Cassondra Johnson, Sara </a:t>
            </a:r>
            <a:r>
              <a:rPr lang="en-US" sz="2800" dirty="0" err="1" smtClean="0"/>
              <a:t>Janes</a:t>
            </a:r>
            <a:r>
              <a:rPr lang="en-US" sz="2800" dirty="0" smtClean="0"/>
              <a:t>, Christopher Josef, Elizabeth Jansen</a:t>
            </a:r>
            <a:endParaRPr lang="en-US"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What is the purpose of this?</a:t>
            </a:r>
            <a:endParaRPr lang="en-US" sz="4000" dirty="0"/>
          </a:p>
        </p:txBody>
      </p:sp>
      <p:sp>
        <p:nvSpPr>
          <p:cNvPr id="3" name="Content Placeholder 2"/>
          <p:cNvSpPr>
            <a:spLocks noGrp="1"/>
          </p:cNvSpPr>
          <p:nvPr>
            <p:ph sz="quarter" idx="1"/>
          </p:nvPr>
        </p:nvSpPr>
        <p:spPr/>
        <p:txBody>
          <a:bodyPr/>
          <a:lstStyle/>
          <a:p>
            <a:r>
              <a:rPr lang="en-US" dirty="0" smtClean="0"/>
              <a:t>The </a:t>
            </a:r>
            <a:r>
              <a:rPr lang="en-US" b="1" dirty="0" smtClean="0">
                <a:solidFill>
                  <a:srgbClr val="FF0000"/>
                </a:solidFill>
              </a:rPr>
              <a:t>purpose of article </a:t>
            </a:r>
            <a:r>
              <a:rPr lang="en-US" dirty="0" smtClean="0"/>
              <a:t>is to explore more fully the impact on nurses of witnessing treatment deemed to be futile. The nursing perspective of medical futility is explored through literature review and the use of narratives provided by 108 nurses.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Study Samples</a:t>
            </a:r>
            <a:endParaRPr lang="en-US" sz="4000" dirty="0"/>
          </a:p>
        </p:txBody>
      </p:sp>
      <p:sp>
        <p:nvSpPr>
          <p:cNvPr id="3" name="Content Placeholder 2"/>
          <p:cNvSpPr>
            <a:spLocks noGrp="1"/>
          </p:cNvSpPr>
          <p:nvPr>
            <p:ph sz="quarter" idx="1"/>
          </p:nvPr>
        </p:nvSpPr>
        <p:spPr/>
        <p:txBody>
          <a:bodyPr/>
          <a:lstStyle/>
          <a:p>
            <a:r>
              <a:rPr lang="en-US" dirty="0" smtClean="0"/>
              <a:t>A total of 108 nurses were included in this study.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How was the data collected?</a:t>
            </a:r>
            <a:endParaRPr lang="en-US" sz="4000" dirty="0"/>
          </a:p>
        </p:txBody>
      </p:sp>
      <p:sp>
        <p:nvSpPr>
          <p:cNvPr id="3" name="Content Placeholder 2"/>
          <p:cNvSpPr>
            <a:spLocks noGrp="1"/>
          </p:cNvSpPr>
          <p:nvPr>
            <p:ph sz="quarter" idx="1"/>
          </p:nvPr>
        </p:nvSpPr>
        <p:spPr/>
        <p:txBody>
          <a:bodyPr>
            <a:normAutofit/>
          </a:bodyPr>
          <a:lstStyle/>
          <a:p>
            <a:r>
              <a:rPr lang="en-US" dirty="0" smtClean="0"/>
              <a:t>Nurses participating in two End-of- Life education courses were encouraged to do a written survey. </a:t>
            </a:r>
          </a:p>
          <a:p>
            <a:r>
              <a:rPr lang="en-US" dirty="0" smtClean="0"/>
              <a:t>Participation was voluntary </a:t>
            </a:r>
          </a:p>
          <a:p>
            <a:r>
              <a:rPr lang="en-US" dirty="0" smtClean="0"/>
              <a:t> The survey was a single page survey, and included space to indicate permission to use their examples to be used in research.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0"/>
            <a:ext cx="7467600" cy="1143000"/>
          </a:xfrm>
        </p:spPr>
        <p:txBody>
          <a:bodyPr>
            <a:noAutofit/>
          </a:bodyPr>
          <a:lstStyle/>
          <a:p>
            <a:pPr algn="ctr"/>
            <a:r>
              <a:rPr lang="en-US" sz="4000" dirty="0" smtClean="0"/>
              <a:t>What were the findings? Was the research question answered?</a:t>
            </a:r>
            <a:endParaRPr lang="en-US" sz="4000" dirty="0"/>
          </a:p>
        </p:txBody>
      </p:sp>
      <p:sp>
        <p:nvSpPr>
          <p:cNvPr id="3" name="Content Placeholder 2"/>
          <p:cNvSpPr>
            <a:spLocks noGrp="1"/>
          </p:cNvSpPr>
          <p:nvPr>
            <p:ph sz="quarter" idx="1"/>
          </p:nvPr>
        </p:nvSpPr>
        <p:spPr/>
        <p:txBody>
          <a:bodyPr>
            <a:normAutofit/>
          </a:bodyPr>
          <a:lstStyle/>
          <a:p>
            <a:endParaRPr lang="en-US" dirty="0" smtClean="0"/>
          </a:p>
          <a:p>
            <a:r>
              <a:rPr lang="en-US" dirty="0" smtClean="0"/>
              <a:t>Many of the nurses involved in the study expressed that continuing aggressive care considered futile denies patients the benefits of palliative care and was a moral dilemma for nurses. </a:t>
            </a:r>
          </a:p>
          <a:p>
            <a:r>
              <a:rPr lang="en-US" dirty="0"/>
              <a:t>C</a:t>
            </a:r>
            <a:r>
              <a:rPr lang="en-US" dirty="0" smtClean="0"/>
              <a:t>onflicts among the physicians, patients, and family members the nurses felt like they were the ones that were stuck in the middle. </a:t>
            </a:r>
          </a:p>
          <a:p>
            <a:r>
              <a:rPr lang="en-US" dirty="0" smtClean="0"/>
              <a:t>Spiritual needs not only need to be assessed in the patient and family members, but respond to the nurses needs as well</a:t>
            </a:r>
          </a:p>
          <a:p>
            <a:r>
              <a:rPr lang="en-US" dirty="0" smtClean="0"/>
              <a:t>Yes the research question was answered.</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000" dirty="0" smtClean="0"/>
              <a:t>What did the author conclude?</a:t>
            </a:r>
            <a:endParaRPr lang="en-US" sz="4000" dirty="0"/>
          </a:p>
        </p:txBody>
      </p:sp>
      <p:sp>
        <p:nvSpPr>
          <p:cNvPr id="3" name="Content Placeholder 2"/>
          <p:cNvSpPr>
            <a:spLocks noGrp="1"/>
          </p:cNvSpPr>
          <p:nvPr>
            <p:ph sz="quarter" idx="1"/>
          </p:nvPr>
        </p:nvSpPr>
        <p:spPr/>
        <p:txBody>
          <a:bodyPr>
            <a:normAutofit/>
          </a:bodyPr>
          <a:lstStyle/>
          <a:p>
            <a:r>
              <a:rPr lang="en-US" dirty="0" smtClean="0"/>
              <a:t>The problem of moral distress of nurses witnessing medical futile care is an important concern. </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85800" y="838200"/>
            <a:ext cx="7467600" cy="1143000"/>
          </a:xfrm>
        </p:spPr>
        <p:txBody>
          <a:bodyPr>
            <a:noAutofit/>
          </a:bodyPr>
          <a:lstStyle/>
          <a:p>
            <a:pPr algn="ctr"/>
            <a:r>
              <a:rPr lang="en-US" sz="4000" dirty="0" smtClean="0"/>
              <a:t>Evaluation of use of Secondary Sources by </a:t>
            </a:r>
            <a:r>
              <a:rPr lang="en-US" sz="4000" dirty="0" err="1" smtClean="0"/>
              <a:t>Windle</a:t>
            </a:r>
            <a:r>
              <a:rPr lang="en-US" sz="4000" dirty="0" smtClean="0"/>
              <a:t> et al. (2006)</a:t>
            </a:r>
            <a:endParaRPr lang="en-US" sz="4000" dirty="0"/>
          </a:p>
        </p:txBody>
      </p:sp>
      <p:sp>
        <p:nvSpPr>
          <p:cNvPr id="7" name="Content Placeholder 6"/>
          <p:cNvSpPr>
            <a:spLocks noGrp="1"/>
          </p:cNvSpPr>
          <p:nvPr>
            <p:ph sz="quarter" idx="1"/>
          </p:nvPr>
        </p:nvSpPr>
        <p:spPr/>
        <p:txBody>
          <a:bodyPr/>
          <a:lstStyle/>
          <a:p>
            <a:endParaRPr lang="en-US" dirty="0" smtClean="0"/>
          </a:p>
          <a:p>
            <a:r>
              <a:rPr lang="en-US" dirty="0" smtClean="0"/>
              <a:t>Introduction of the topic to be studied</a:t>
            </a:r>
          </a:p>
          <a:p>
            <a:r>
              <a:rPr lang="en-US" dirty="0" smtClean="0"/>
              <a:t>Background on the subject</a:t>
            </a:r>
          </a:p>
          <a:p>
            <a:r>
              <a:rPr lang="en-US" dirty="0" smtClean="0"/>
              <a:t>Selection of research variables</a:t>
            </a:r>
          </a:p>
          <a:p>
            <a:pPr lvl="1"/>
            <a:r>
              <a:rPr lang="en-US" dirty="0" err="1" smtClean="0"/>
              <a:t>Lidocaine</a:t>
            </a:r>
            <a:r>
              <a:rPr lang="en-US" dirty="0" smtClean="0"/>
              <a:t> </a:t>
            </a:r>
          </a:p>
          <a:p>
            <a:pPr lvl="1"/>
            <a:r>
              <a:rPr lang="en-US" dirty="0" err="1" smtClean="0"/>
              <a:t>Bacteriostatic</a:t>
            </a:r>
            <a:r>
              <a:rPr lang="en-US" dirty="0" smtClean="0"/>
              <a:t> Normal </a:t>
            </a:r>
            <a:r>
              <a:rPr lang="en-US" dirty="0" smtClean="0"/>
              <a:t>Saline</a:t>
            </a:r>
          </a:p>
          <a:p>
            <a:pPr lvl="1"/>
            <a:r>
              <a:rPr lang="en-US" b="1" dirty="0" smtClean="0">
                <a:solidFill>
                  <a:srgbClr val="92D050"/>
                </a:solidFill>
              </a:rPr>
              <a:t>No local anesthesia (You forgot this!)</a:t>
            </a:r>
            <a:endParaRPr lang="en-US" b="1" dirty="0" smtClean="0">
              <a:solidFill>
                <a:srgbClr val="92D050"/>
              </a:solidFill>
            </a:endParaRPr>
          </a:p>
          <a:p>
            <a:r>
              <a:rPr lang="en-US" dirty="0" smtClean="0"/>
              <a:t>Currency </a:t>
            </a:r>
          </a:p>
          <a:p>
            <a:r>
              <a:rPr lang="en-US" dirty="0" smtClean="0"/>
              <a:t>Quality and relevance of secondary sources</a:t>
            </a:r>
          </a:p>
          <a:p>
            <a:endParaRPr lang="en-US"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000" dirty="0" smtClean="0"/>
              <a:t>Applicability of </a:t>
            </a:r>
            <a:r>
              <a:rPr lang="en-US" sz="4000" dirty="0" err="1" smtClean="0"/>
              <a:t>Windle</a:t>
            </a:r>
            <a:r>
              <a:rPr lang="en-US" sz="4000" dirty="0"/>
              <a:t> </a:t>
            </a:r>
            <a:r>
              <a:rPr lang="en-US" sz="4000" dirty="0" smtClean="0"/>
              <a:t>et al. (2006) to Nursing Practice</a:t>
            </a:r>
            <a:endParaRPr lang="en-US" sz="4000" dirty="0"/>
          </a:p>
        </p:txBody>
      </p:sp>
      <p:sp>
        <p:nvSpPr>
          <p:cNvPr id="3" name="Content Placeholder 2"/>
          <p:cNvSpPr>
            <a:spLocks noGrp="1"/>
          </p:cNvSpPr>
          <p:nvPr>
            <p:ph sz="quarter" idx="1"/>
          </p:nvPr>
        </p:nvSpPr>
        <p:spPr>
          <a:xfrm>
            <a:off x="457200" y="2057400"/>
            <a:ext cx="8229600" cy="4068763"/>
          </a:xfrm>
        </p:spPr>
        <p:txBody>
          <a:bodyPr/>
          <a:lstStyle/>
          <a:p>
            <a:r>
              <a:rPr lang="en-US" dirty="0" smtClean="0"/>
              <a:t>IV starts are a common procedure that nurses perform</a:t>
            </a:r>
          </a:p>
          <a:p>
            <a:r>
              <a:rPr lang="en-US" dirty="0" smtClean="0"/>
              <a:t>Patient reactions to IVs</a:t>
            </a:r>
          </a:p>
          <a:p>
            <a:r>
              <a:rPr lang="en-US" dirty="0" smtClean="0"/>
              <a:t>Reduction of pain and discomfort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000" dirty="0" smtClean="0"/>
              <a:t>Analysis of Informed Consent for </a:t>
            </a:r>
            <a:r>
              <a:rPr lang="en-US" sz="4000" dirty="0" err="1" smtClean="0"/>
              <a:t>Windle</a:t>
            </a:r>
            <a:r>
              <a:rPr lang="en-US" sz="4000" dirty="0" smtClean="0"/>
              <a:t> et al. (2006)</a:t>
            </a:r>
            <a:endParaRPr lang="en-US" sz="4000" dirty="0"/>
          </a:p>
        </p:txBody>
      </p:sp>
      <p:sp>
        <p:nvSpPr>
          <p:cNvPr id="3" name="Content Placeholder 2"/>
          <p:cNvSpPr>
            <a:spLocks noGrp="1"/>
          </p:cNvSpPr>
          <p:nvPr>
            <p:ph sz="quarter" idx="1"/>
          </p:nvPr>
        </p:nvSpPr>
        <p:spPr>
          <a:xfrm>
            <a:off x="457200" y="1981200"/>
            <a:ext cx="8229600" cy="4144963"/>
          </a:xfrm>
        </p:spPr>
        <p:txBody>
          <a:bodyPr/>
          <a:lstStyle/>
          <a:p>
            <a:r>
              <a:rPr lang="en-US" dirty="0" smtClean="0"/>
              <a:t>Components of Informed consent</a:t>
            </a:r>
          </a:p>
          <a:p>
            <a:pPr lvl="1"/>
            <a:r>
              <a:rPr lang="en-US" dirty="0" smtClean="0"/>
              <a:t>Disclosure of Essential Information</a:t>
            </a:r>
          </a:p>
          <a:p>
            <a:pPr lvl="1"/>
            <a:r>
              <a:rPr lang="en-US" dirty="0" smtClean="0"/>
              <a:t>Comprehension</a:t>
            </a:r>
          </a:p>
          <a:p>
            <a:pPr lvl="1"/>
            <a:r>
              <a:rPr lang="en-US" dirty="0" smtClean="0"/>
              <a:t>Competency</a:t>
            </a:r>
          </a:p>
          <a:p>
            <a:pPr lvl="1"/>
            <a:r>
              <a:rPr lang="en-US" dirty="0" smtClean="0"/>
              <a:t>Volunteerism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762000" y="1143000"/>
            <a:ext cx="7467600" cy="1143000"/>
          </a:xfrm>
        </p:spPr>
        <p:txBody>
          <a:bodyPr>
            <a:noAutofit/>
          </a:bodyPr>
          <a:lstStyle/>
          <a:p>
            <a:pPr algn="ctr"/>
            <a:r>
              <a:rPr lang="en-US" sz="4000" dirty="0"/>
              <a:t>Evaluation of use of Secondary Sources by Ferrell (2006)</a:t>
            </a:r>
          </a:p>
        </p:txBody>
      </p:sp>
      <p:sp>
        <p:nvSpPr>
          <p:cNvPr id="29699" name="Rectangle 3"/>
          <p:cNvSpPr>
            <a:spLocks noGrp="1" noChangeArrowheads="1"/>
          </p:cNvSpPr>
          <p:nvPr>
            <p:ph sz="quarter" idx="1"/>
          </p:nvPr>
        </p:nvSpPr>
        <p:spPr/>
        <p:txBody>
          <a:bodyPr/>
          <a:lstStyle/>
          <a:p>
            <a:endParaRPr lang="en-US" dirty="0" smtClean="0"/>
          </a:p>
          <a:p>
            <a:endParaRPr lang="en-US" dirty="0" smtClean="0"/>
          </a:p>
          <a:p>
            <a:r>
              <a:rPr lang="en-US" dirty="0" smtClean="0"/>
              <a:t>Information </a:t>
            </a:r>
            <a:r>
              <a:rPr lang="en-US" dirty="0"/>
              <a:t>used from Secondary Sources</a:t>
            </a:r>
          </a:p>
          <a:p>
            <a:pPr lvl="1"/>
            <a:r>
              <a:rPr lang="en-US" dirty="0"/>
              <a:t>Futility Issues</a:t>
            </a:r>
          </a:p>
          <a:p>
            <a:pPr lvl="1"/>
            <a:r>
              <a:rPr lang="en-US" dirty="0"/>
              <a:t>Statistics</a:t>
            </a:r>
          </a:p>
          <a:p>
            <a:pPr lvl="1"/>
            <a:r>
              <a:rPr lang="en-US" dirty="0"/>
              <a:t>Professional Distress</a:t>
            </a:r>
          </a:p>
          <a:p>
            <a:r>
              <a:rPr lang="en-US" dirty="0"/>
              <a:t>Currency</a:t>
            </a:r>
          </a:p>
          <a:p>
            <a:r>
              <a:rPr lang="en-US" dirty="0"/>
              <a:t>Quality and relevance of secondary sources</a:t>
            </a:r>
          </a:p>
          <a:p>
            <a:pPr>
              <a:buFontTx/>
              <a:buNone/>
            </a:pPr>
            <a:endParaRPr lang="en-US" dirty="0"/>
          </a:p>
          <a:p>
            <a:pPr lvl="1"/>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274638"/>
            <a:ext cx="8229600" cy="1554162"/>
          </a:xfrm>
        </p:spPr>
        <p:txBody>
          <a:bodyPr>
            <a:noAutofit/>
          </a:bodyPr>
          <a:lstStyle/>
          <a:p>
            <a:pPr algn="ctr"/>
            <a:r>
              <a:rPr lang="en-US" sz="4000" dirty="0"/>
              <a:t>Applicability of Ferrell (2006) to Nursing Practice</a:t>
            </a:r>
          </a:p>
        </p:txBody>
      </p:sp>
      <p:sp>
        <p:nvSpPr>
          <p:cNvPr id="5123" name="Rectangle 3"/>
          <p:cNvSpPr>
            <a:spLocks noGrp="1" noChangeArrowheads="1"/>
          </p:cNvSpPr>
          <p:nvPr>
            <p:ph sz="quarter" idx="1"/>
          </p:nvPr>
        </p:nvSpPr>
        <p:spPr>
          <a:xfrm>
            <a:off x="457200" y="1447800"/>
            <a:ext cx="8229600" cy="4678363"/>
          </a:xfrm>
        </p:spPr>
        <p:txBody>
          <a:bodyPr/>
          <a:lstStyle/>
          <a:p>
            <a:pPr marL="609600" indent="-609600"/>
            <a:endParaRPr lang="en-US" sz="3600" dirty="0" smtClean="0"/>
          </a:p>
          <a:p>
            <a:pPr marL="609600" indent="-609600"/>
            <a:r>
              <a:rPr lang="en-US" sz="3600" dirty="0" smtClean="0"/>
              <a:t>Addresses </a:t>
            </a:r>
            <a:r>
              <a:rPr lang="en-US" sz="3600" dirty="0"/>
              <a:t>Medical futility</a:t>
            </a:r>
          </a:p>
          <a:p>
            <a:pPr marL="609600" indent="-609600"/>
            <a:r>
              <a:rPr lang="en-US" sz="3600" dirty="0"/>
              <a:t>Multiple issues</a:t>
            </a:r>
          </a:p>
          <a:p>
            <a:pPr marL="990600" lvl="1" indent="-533400"/>
            <a:r>
              <a:rPr lang="en-US" dirty="0"/>
              <a:t>Aggressive treatment that potentiates the deterioration of a patient’s health status</a:t>
            </a:r>
          </a:p>
          <a:p>
            <a:pPr marL="990600" lvl="1" indent="-533400"/>
            <a:r>
              <a:rPr lang="en-US" dirty="0"/>
              <a:t>Religious and spiritual beliefs of families</a:t>
            </a:r>
          </a:p>
          <a:p>
            <a:pPr marL="990600" lvl="1" indent="-533400"/>
            <a:r>
              <a:rPr lang="en-US" dirty="0"/>
              <a:t>Ethical perspectives</a:t>
            </a:r>
          </a:p>
          <a:p>
            <a:pPr marL="990600" lvl="1" indent="-533400"/>
            <a:r>
              <a:rPr lang="en-US" dirty="0"/>
              <a:t>Professional distress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914400" y="228600"/>
            <a:ext cx="7772400" cy="1470025"/>
          </a:xfrm>
        </p:spPr>
        <p:txBody>
          <a:bodyPr>
            <a:normAutofit/>
          </a:bodyPr>
          <a:lstStyle/>
          <a:p>
            <a:pPr algn="ctr"/>
            <a:r>
              <a:rPr lang="en-US" sz="4800" b="1" dirty="0" smtClean="0">
                <a:latin typeface="Times New Roman" pitchFamily="18" charset="0"/>
                <a:cs typeface="Times New Roman" pitchFamily="18" charset="0"/>
              </a:rPr>
              <a:t>Purpose</a:t>
            </a:r>
            <a:endParaRPr lang="en-US" sz="4800" b="1" dirty="0">
              <a:latin typeface="Times New Roman" pitchFamily="18" charset="0"/>
              <a:cs typeface="Times New Roman" pitchFamily="18" charset="0"/>
            </a:endParaRPr>
          </a:p>
        </p:txBody>
      </p:sp>
      <p:sp>
        <p:nvSpPr>
          <p:cNvPr id="7" name="Subtitle 6"/>
          <p:cNvSpPr>
            <a:spLocks noGrp="1"/>
          </p:cNvSpPr>
          <p:nvPr>
            <p:ph type="subTitle" idx="1"/>
          </p:nvPr>
        </p:nvSpPr>
        <p:spPr>
          <a:xfrm>
            <a:off x="2133600" y="1752600"/>
            <a:ext cx="7010400" cy="4419600"/>
          </a:xfrm>
        </p:spPr>
        <p:txBody>
          <a:bodyPr>
            <a:normAutofit/>
          </a:bodyPr>
          <a:lstStyle/>
          <a:p>
            <a:pPr>
              <a:buFont typeface="Arial" pitchFamily="34" charset="0"/>
              <a:buChar char="•"/>
            </a:pPr>
            <a:r>
              <a:rPr lang="en-US" sz="2400" b="0" dirty="0" smtClean="0">
                <a:solidFill>
                  <a:schemeClr val="tx1"/>
                </a:solidFill>
              </a:rPr>
              <a:t>Identify the components of a quantitative and qualitative research article</a:t>
            </a:r>
          </a:p>
          <a:p>
            <a:pPr>
              <a:buFont typeface="Arial" pitchFamily="34" charset="0"/>
              <a:buChar char="•"/>
            </a:pPr>
            <a:r>
              <a:rPr lang="en-US" sz="2400" b="0" dirty="0" smtClean="0">
                <a:solidFill>
                  <a:schemeClr val="tx1"/>
                </a:solidFill>
              </a:rPr>
              <a:t>Critique the value of the assigned articles to the nursing profession</a:t>
            </a:r>
          </a:p>
          <a:p>
            <a:pPr>
              <a:buFont typeface="Arial" pitchFamily="34" charset="0"/>
              <a:buChar char="•"/>
            </a:pPr>
            <a:r>
              <a:rPr lang="en-US" sz="2400" b="0" dirty="0" smtClean="0">
                <a:solidFill>
                  <a:schemeClr val="tx1"/>
                </a:solidFill>
              </a:rPr>
              <a:t>Identify the informed consent process used in each of the assigned articles</a:t>
            </a:r>
          </a:p>
          <a:p>
            <a:pPr>
              <a:buFont typeface="Arial" pitchFamily="34" charset="0"/>
              <a:buChar char="•"/>
            </a:pPr>
            <a:r>
              <a:rPr lang="en-US" sz="2400" b="0" dirty="0" smtClean="0">
                <a:solidFill>
                  <a:schemeClr val="tx1"/>
                </a:solidFill>
              </a:rPr>
              <a:t>Compare the methodologies of a quantitative and a qualitative research article</a:t>
            </a:r>
          </a:p>
          <a:p>
            <a:pPr>
              <a:buFont typeface="Arial" pitchFamily="34" charset="0"/>
              <a:buChar char="•"/>
            </a:pPr>
            <a:endParaRPr lang="en-US" dirty="0"/>
          </a:p>
        </p:txBody>
      </p:sp>
    </p:spTree>
    <p:extLst>
      <p:ext uri="{BB962C8B-B14F-4D97-AF65-F5344CB8AC3E}">
        <p14:creationId xmlns="" xmlns:p14="http://schemas.microsoft.com/office/powerpoint/2010/main" val="13077515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381000" y="274638"/>
            <a:ext cx="8305800" cy="1401762"/>
          </a:xfrm>
        </p:spPr>
        <p:txBody>
          <a:bodyPr>
            <a:noAutofit/>
          </a:bodyPr>
          <a:lstStyle/>
          <a:p>
            <a:pPr algn="ctr"/>
            <a:r>
              <a:rPr lang="en-US" sz="4000" dirty="0"/>
              <a:t>Analysis of Informed Consent for Ferrell (2006)</a:t>
            </a:r>
          </a:p>
        </p:txBody>
      </p:sp>
      <p:sp>
        <p:nvSpPr>
          <p:cNvPr id="19459" name="Rectangle 3"/>
          <p:cNvSpPr>
            <a:spLocks noGrp="1" noChangeArrowheads="1"/>
          </p:cNvSpPr>
          <p:nvPr>
            <p:ph sz="quarter" idx="1"/>
          </p:nvPr>
        </p:nvSpPr>
        <p:spPr/>
        <p:txBody>
          <a:bodyPr/>
          <a:lstStyle/>
          <a:p>
            <a:endParaRPr lang="en-US" dirty="0" smtClean="0"/>
          </a:p>
          <a:p>
            <a:r>
              <a:rPr lang="en-US" dirty="0" smtClean="0"/>
              <a:t>Nurses</a:t>
            </a:r>
            <a:r>
              <a:rPr lang="en-US" dirty="0"/>
              <a:t>: End-of-Life nursing education and complete a survey.</a:t>
            </a:r>
          </a:p>
          <a:p>
            <a:r>
              <a:rPr lang="en-US" dirty="0"/>
              <a:t>Ferrell’s process of informed consent</a:t>
            </a:r>
          </a:p>
          <a:p>
            <a:pPr lvl="1"/>
            <a:r>
              <a:rPr lang="en-US" dirty="0"/>
              <a:t>Value autonomy.</a:t>
            </a:r>
          </a:p>
          <a:p>
            <a:pPr lvl="1"/>
            <a:r>
              <a:rPr lang="en-US" dirty="0"/>
              <a:t>Optional and voluntary</a:t>
            </a:r>
          </a:p>
          <a:p>
            <a:pPr lvl="1"/>
            <a:r>
              <a:rPr lang="en-US" dirty="0"/>
              <a:t>Formal questioning for use in publication.</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Research Methodologies</a:t>
            </a:r>
            <a:endParaRPr lang="en-US" sz="4000" dirty="0"/>
          </a:p>
        </p:txBody>
      </p:sp>
      <p:sp>
        <p:nvSpPr>
          <p:cNvPr id="3" name="Content Placeholder 2"/>
          <p:cNvSpPr>
            <a:spLocks noGrp="1"/>
          </p:cNvSpPr>
          <p:nvPr>
            <p:ph sz="quarter" idx="1"/>
          </p:nvPr>
        </p:nvSpPr>
        <p:spPr>
          <a:xfrm>
            <a:off x="381000" y="1219200"/>
            <a:ext cx="8534400" cy="5410200"/>
          </a:xfrm>
        </p:spPr>
        <p:txBody>
          <a:bodyPr>
            <a:normAutofit/>
          </a:bodyPr>
          <a:lstStyle/>
          <a:p>
            <a:pPr algn="ctr"/>
            <a:endParaRPr lang="en-US" sz="2800" dirty="0" smtClean="0"/>
          </a:p>
          <a:p>
            <a:r>
              <a:rPr lang="en-US" sz="2800" dirty="0" smtClean="0"/>
              <a:t>Quantitative</a:t>
            </a:r>
          </a:p>
          <a:p>
            <a:pPr>
              <a:buNone/>
            </a:pPr>
            <a:r>
              <a:rPr lang="en-US" sz="2800" dirty="0" smtClean="0"/>
              <a:t>		-Methods</a:t>
            </a:r>
          </a:p>
          <a:p>
            <a:pPr>
              <a:buNone/>
            </a:pPr>
            <a:r>
              <a:rPr lang="en-US" sz="2800" dirty="0" smtClean="0"/>
              <a:t>		-Terminology</a:t>
            </a:r>
          </a:p>
          <a:p>
            <a:r>
              <a:rPr lang="en-US" sz="2800" dirty="0" smtClean="0"/>
              <a:t>Qualitative</a:t>
            </a:r>
          </a:p>
          <a:p>
            <a:pPr>
              <a:buNone/>
            </a:pPr>
            <a:r>
              <a:rPr lang="en-US" sz="2800" dirty="0" smtClean="0"/>
              <a:t>		-Methods </a:t>
            </a:r>
          </a:p>
          <a:p>
            <a:pPr>
              <a:buNone/>
            </a:pPr>
            <a:r>
              <a:rPr lang="en-US" sz="2800" dirty="0" smtClean="0"/>
              <a:t>		-Terminology</a:t>
            </a:r>
          </a:p>
          <a:p>
            <a:endParaRPr lang="en-US" sz="3600"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Compare</a:t>
            </a:r>
            <a:endParaRPr lang="en-US" sz="4000" dirty="0"/>
          </a:p>
        </p:txBody>
      </p:sp>
      <p:sp>
        <p:nvSpPr>
          <p:cNvPr id="3" name="Content Placeholder 2"/>
          <p:cNvSpPr>
            <a:spLocks noGrp="1"/>
          </p:cNvSpPr>
          <p:nvPr>
            <p:ph sz="quarter" idx="1"/>
          </p:nvPr>
        </p:nvSpPr>
        <p:spPr/>
        <p:txBody>
          <a:bodyPr>
            <a:normAutofit/>
          </a:bodyPr>
          <a:lstStyle/>
          <a:p>
            <a:r>
              <a:rPr lang="en-US" sz="2800" dirty="0" smtClean="0"/>
              <a:t>Similarly, </a:t>
            </a:r>
            <a:r>
              <a:rPr lang="en-US" sz="2800" dirty="0" err="1" smtClean="0"/>
              <a:t>Windle</a:t>
            </a:r>
            <a:r>
              <a:rPr lang="en-US" sz="2800" dirty="0" smtClean="0"/>
              <a:t> et al. (2206) and Ferrell (2006) both used quantitative research</a:t>
            </a:r>
          </a:p>
          <a:p>
            <a:r>
              <a:rPr lang="en-US" sz="2800" dirty="0" smtClean="0"/>
              <a:t>Results from both studies were able to determine a cause-and-effect between variables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Contrast</a:t>
            </a:r>
            <a:endParaRPr lang="en-US" sz="4000" dirty="0"/>
          </a:p>
        </p:txBody>
      </p:sp>
      <p:sp>
        <p:nvSpPr>
          <p:cNvPr id="3" name="Content Placeholder 2"/>
          <p:cNvSpPr>
            <a:spLocks noGrp="1"/>
          </p:cNvSpPr>
          <p:nvPr>
            <p:ph sz="quarter" idx="1"/>
          </p:nvPr>
        </p:nvSpPr>
        <p:spPr/>
        <p:txBody>
          <a:bodyPr>
            <a:normAutofit/>
          </a:bodyPr>
          <a:lstStyle/>
          <a:p>
            <a:r>
              <a:rPr lang="en-US" sz="2800" dirty="0" smtClean="0"/>
              <a:t>Ferrell (2006) used a combination of qualitative and quantitative research</a:t>
            </a:r>
          </a:p>
          <a:p>
            <a:r>
              <a:rPr lang="en-US" sz="2800" dirty="0" err="1" smtClean="0"/>
              <a:t>Windle</a:t>
            </a:r>
            <a:r>
              <a:rPr lang="en-US" sz="2800" dirty="0" smtClean="0"/>
              <a:t> et al. (2006) used only quantitative.  </a:t>
            </a:r>
            <a:endParaRPr lang="en-US" sz="2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000" dirty="0" smtClean="0"/>
              <a:t>Conclusion slide</a:t>
            </a:r>
            <a:r>
              <a:rPr lang="en-US" dirty="0" smtClean="0"/>
              <a:t/>
            </a:r>
            <a:br>
              <a:rPr lang="en-US" dirty="0" smtClean="0"/>
            </a:br>
            <a:endParaRPr lang="en-US" dirty="0"/>
          </a:p>
        </p:txBody>
      </p:sp>
      <p:sp>
        <p:nvSpPr>
          <p:cNvPr id="3" name="Content Placeholder 2"/>
          <p:cNvSpPr>
            <a:spLocks noGrp="1"/>
          </p:cNvSpPr>
          <p:nvPr>
            <p:ph sz="quarter" idx="1"/>
          </p:nvPr>
        </p:nvSpPr>
        <p:spPr/>
        <p:txBody>
          <a:bodyPr/>
          <a:lstStyle/>
          <a:p>
            <a:pPr>
              <a:buFontTx/>
              <a:buChar char="-"/>
            </a:pPr>
            <a:r>
              <a:rPr lang="en-US" sz="2800" dirty="0" smtClean="0"/>
              <a:t>Quantitative vs. Qualitative research</a:t>
            </a:r>
          </a:p>
          <a:p>
            <a:pPr>
              <a:buFontTx/>
              <a:buChar char="-"/>
            </a:pPr>
            <a:r>
              <a:rPr lang="en-US" sz="2800" dirty="0" smtClean="0"/>
              <a:t>Applicability of article to profession of nursing</a:t>
            </a:r>
          </a:p>
          <a:p>
            <a:pPr>
              <a:buFontTx/>
              <a:buChar char="-"/>
            </a:pPr>
            <a:r>
              <a:rPr lang="en-US" sz="2800" dirty="0" smtClean="0"/>
              <a:t>Informed consent process</a:t>
            </a:r>
          </a:p>
          <a:p>
            <a:pPr>
              <a:buFontTx/>
              <a:buChar char="-"/>
            </a:pPr>
            <a:r>
              <a:rPr lang="en-US" sz="2800" dirty="0" smtClean="0"/>
              <a:t>Methodologies used</a:t>
            </a:r>
          </a:p>
          <a:p>
            <a:pPr>
              <a:buFontTx/>
              <a:buChar char="-"/>
            </a:pP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467600" cy="1143000"/>
          </a:xfrm>
        </p:spPr>
        <p:txBody>
          <a:bodyPr>
            <a:normAutofit/>
          </a:bodyPr>
          <a:lstStyle/>
          <a:p>
            <a:pPr algn="ctr"/>
            <a:r>
              <a:rPr lang="en-US" sz="4000" dirty="0" smtClean="0"/>
              <a:t>References</a:t>
            </a:r>
            <a:endParaRPr lang="en-US" sz="4000" dirty="0"/>
          </a:p>
        </p:txBody>
      </p:sp>
      <p:sp>
        <p:nvSpPr>
          <p:cNvPr id="3" name="Content Placeholder 2"/>
          <p:cNvSpPr>
            <a:spLocks noGrp="1"/>
          </p:cNvSpPr>
          <p:nvPr>
            <p:ph sz="quarter" idx="1"/>
          </p:nvPr>
        </p:nvSpPr>
        <p:spPr>
          <a:xfrm>
            <a:off x="228600" y="1143000"/>
            <a:ext cx="8915400" cy="5715000"/>
          </a:xfrm>
        </p:spPr>
        <p:txBody>
          <a:bodyPr>
            <a:normAutofit fontScale="62500" lnSpcReduction="20000"/>
          </a:bodyPr>
          <a:lstStyle/>
          <a:p>
            <a:pPr>
              <a:lnSpc>
                <a:spcPct val="210000"/>
              </a:lnSpc>
              <a:buNone/>
            </a:pPr>
            <a:r>
              <a:rPr lang="en-US" sz="2800" dirty="0" smtClean="0"/>
              <a:t>Burns, N., &amp; Grove, S. (2009). </a:t>
            </a:r>
            <a:r>
              <a:rPr lang="en-US" sz="2800" i="1" dirty="0" smtClean="0"/>
              <a:t>The practice of nursing research: Appraisal, synthesis, and generation of evidence</a:t>
            </a:r>
            <a:r>
              <a:rPr lang="en-US" sz="2800" dirty="0" smtClean="0"/>
              <a:t> (6th Ed.). St. Louis, MO: Saunders Elsevier.</a:t>
            </a:r>
          </a:p>
          <a:p>
            <a:pPr>
              <a:lnSpc>
                <a:spcPct val="210000"/>
              </a:lnSpc>
              <a:buNone/>
            </a:pPr>
            <a:r>
              <a:rPr lang="en-US" sz="2800" dirty="0" smtClean="0"/>
              <a:t>Ferrell, B. (2006). Understanding the moral distress of nurses witnessing medically futile care. </a:t>
            </a:r>
            <a:r>
              <a:rPr lang="en-US" sz="2800" b="1" dirty="0" smtClean="0">
                <a:solidFill>
                  <a:srgbClr val="FF0000"/>
                </a:solidFill>
              </a:rPr>
              <a:t>Oncology Nursing Forum, 33</a:t>
            </a:r>
            <a:r>
              <a:rPr lang="en-US" sz="2800" dirty="0" smtClean="0"/>
              <a:t>(5), 922-930. Retrieved from </a:t>
            </a:r>
            <a:r>
              <a:rPr lang="en-US" sz="2800" dirty="0" err="1" smtClean="0"/>
              <a:t>EBSCOhost</a:t>
            </a:r>
            <a:r>
              <a:rPr lang="en-US" sz="2800" dirty="0" smtClean="0"/>
              <a:t>.</a:t>
            </a:r>
          </a:p>
          <a:p>
            <a:pPr>
              <a:lnSpc>
                <a:spcPct val="210000"/>
              </a:lnSpc>
              <a:buNone/>
            </a:pPr>
            <a:r>
              <a:rPr lang="en-US" sz="2800" dirty="0" err="1" smtClean="0"/>
              <a:t>Windle</a:t>
            </a:r>
            <a:r>
              <a:rPr lang="en-US" sz="2800" dirty="0" smtClean="0"/>
              <a:t>, P., Kwan, M., Warwick, H., </a:t>
            </a:r>
            <a:r>
              <a:rPr lang="en-US" sz="2800" dirty="0" err="1" smtClean="0"/>
              <a:t>Sibayan</a:t>
            </a:r>
            <a:r>
              <a:rPr lang="en-US" sz="2800" dirty="0" smtClean="0"/>
              <a:t>, A., Espiritu, C., &amp; </a:t>
            </a:r>
            <a:r>
              <a:rPr lang="en-US" sz="2800" dirty="0" err="1" smtClean="0"/>
              <a:t>Vergara</a:t>
            </a:r>
            <a:r>
              <a:rPr lang="en-US" sz="2800" dirty="0" smtClean="0"/>
              <a:t>, J. (2006). Comparison of bacteriostatic normal saline and </a:t>
            </a:r>
            <a:r>
              <a:rPr lang="en-US" sz="2800" dirty="0" err="1" smtClean="0"/>
              <a:t>lidocaine</a:t>
            </a:r>
            <a:r>
              <a:rPr lang="en-US" sz="2800" dirty="0" smtClean="0"/>
              <a:t> used as intradermal anesthesia for the placement of intravenous lines. </a:t>
            </a:r>
            <a:r>
              <a:rPr lang="en-US" sz="2800" i="1" dirty="0" smtClean="0"/>
              <a:t>Journal of </a:t>
            </a:r>
            <a:r>
              <a:rPr lang="en-US" sz="2800" i="1" dirty="0" err="1" smtClean="0"/>
              <a:t>PeriAnesthesia</a:t>
            </a:r>
            <a:r>
              <a:rPr lang="en-US" sz="2800" i="1" dirty="0" smtClean="0"/>
              <a:t> Nursing</a:t>
            </a:r>
            <a:r>
              <a:rPr lang="en-US" sz="2800" dirty="0" smtClean="0"/>
              <a:t>, </a:t>
            </a:r>
            <a:r>
              <a:rPr lang="en-US" sz="2800" i="1" dirty="0" smtClean="0"/>
              <a:t>21</a:t>
            </a:r>
            <a:r>
              <a:rPr lang="en-US" sz="2800" dirty="0" smtClean="0"/>
              <a:t>(4), 251-258. Retrieved from </a:t>
            </a:r>
            <a:r>
              <a:rPr lang="en-US" sz="2800" dirty="0" err="1" smtClean="0"/>
              <a:t>Ebscohost</a:t>
            </a:r>
            <a:r>
              <a:rPr lang="en-US" sz="2800" dirty="0" smtClean="0"/>
              <a:t> on 6/2/2011.</a:t>
            </a:r>
          </a:p>
          <a:p>
            <a:endParaRPr lang="en-US" dirty="0"/>
          </a:p>
        </p:txBody>
      </p:sp>
    </p:spTree>
    <p:extLst>
      <p:ext uri="{BB962C8B-B14F-4D97-AF65-F5344CB8AC3E}">
        <p14:creationId xmlns="" xmlns:p14="http://schemas.microsoft.com/office/powerpoint/2010/main" val="3846231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219200"/>
            <a:ext cx="7467600" cy="1143000"/>
          </a:xfrm>
        </p:spPr>
        <p:txBody>
          <a:bodyPr>
            <a:noAutofit/>
          </a:bodyPr>
          <a:lstStyle/>
          <a:p>
            <a:pPr algn="ctr"/>
            <a:r>
              <a:rPr lang="en-US" sz="4000" dirty="0" smtClean="0"/>
              <a:t>What research question is being addressed &amp; why was the study done?</a:t>
            </a:r>
            <a:endParaRPr lang="en-US" sz="4000" dirty="0"/>
          </a:p>
        </p:txBody>
      </p:sp>
      <p:sp>
        <p:nvSpPr>
          <p:cNvPr id="3" name="Content Placeholder 2"/>
          <p:cNvSpPr>
            <a:spLocks noGrp="1"/>
          </p:cNvSpPr>
          <p:nvPr>
            <p:ph sz="quarter" idx="1"/>
          </p:nvPr>
        </p:nvSpPr>
        <p:spPr/>
        <p:txBody>
          <a:bodyPr/>
          <a:lstStyle/>
          <a:p>
            <a:endParaRPr lang="en-US" dirty="0" smtClean="0"/>
          </a:p>
          <a:p>
            <a:endParaRPr lang="en-US" dirty="0" smtClean="0"/>
          </a:p>
          <a:p>
            <a:endParaRPr lang="en-US" dirty="0" smtClean="0"/>
          </a:p>
          <a:p>
            <a:r>
              <a:rPr lang="en-US" dirty="0" smtClean="0"/>
              <a:t>Is there a difference in pain with intradermal injection and pain with venipuncture when intradermal anesthesia is used?</a:t>
            </a:r>
          </a:p>
          <a:p>
            <a:r>
              <a:rPr lang="en-US" dirty="0" smtClean="0"/>
              <a:t>To determine if the use of intradermal bacteriostatic normal saline (BNS) causes less pain during insertion rather than the use of </a:t>
            </a:r>
            <a:r>
              <a:rPr lang="en-US" dirty="0" err="1" smtClean="0"/>
              <a:t>lidocaine</a:t>
            </a:r>
            <a:r>
              <a:rPr lang="en-US" dirty="0" smtClean="0"/>
              <a:t>.</a:t>
            </a:r>
          </a:p>
          <a:p>
            <a:pPr marL="0" indent="0">
              <a:buNone/>
            </a:pPr>
            <a:endParaRPr lang="en-US" dirty="0"/>
          </a:p>
        </p:txBody>
      </p:sp>
    </p:spTree>
    <p:extLst>
      <p:ext uri="{BB962C8B-B14F-4D97-AF65-F5344CB8AC3E}">
        <p14:creationId xmlns="" xmlns:p14="http://schemas.microsoft.com/office/powerpoint/2010/main" val="25264801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7467600" cy="1143000"/>
          </a:xfrm>
        </p:spPr>
        <p:txBody>
          <a:bodyPr>
            <a:noAutofit/>
          </a:bodyPr>
          <a:lstStyle/>
          <a:p>
            <a:pPr algn="ct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What are the independent &amp; dependent variables within the article?</a:t>
            </a:r>
            <a:endParaRPr lang="en-US" sz="4000" dirty="0"/>
          </a:p>
        </p:txBody>
      </p:sp>
      <p:sp>
        <p:nvSpPr>
          <p:cNvPr id="3" name="Content Placeholder 2"/>
          <p:cNvSpPr>
            <a:spLocks noGrp="1"/>
          </p:cNvSpPr>
          <p:nvPr>
            <p:ph sz="quarter" idx="1"/>
          </p:nvPr>
        </p:nvSpPr>
        <p:spPr/>
        <p:txBody>
          <a:bodyPr/>
          <a:lstStyle/>
          <a:p>
            <a:endParaRPr lang="en-US" dirty="0" smtClean="0"/>
          </a:p>
          <a:p>
            <a:endParaRPr lang="en-US" dirty="0" smtClean="0"/>
          </a:p>
          <a:p>
            <a:endParaRPr lang="en-US" dirty="0" smtClean="0"/>
          </a:p>
          <a:p>
            <a:r>
              <a:rPr lang="en-US" dirty="0" smtClean="0"/>
              <a:t>Independent variable: The use of the different intradermal anesthetics, such as, </a:t>
            </a:r>
            <a:r>
              <a:rPr lang="en-US" dirty="0" err="1" smtClean="0"/>
              <a:t>lidocaine</a:t>
            </a:r>
            <a:r>
              <a:rPr lang="en-US" dirty="0"/>
              <a:t> </a:t>
            </a:r>
            <a:r>
              <a:rPr lang="en-US" dirty="0" smtClean="0"/>
              <a:t>and BNS.</a:t>
            </a:r>
          </a:p>
          <a:p>
            <a:r>
              <a:rPr lang="en-US" dirty="0" smtClean="0"/>
              <a:t>Dependent variable: The pain level that the participants report after being injected with </a:t>
            </a:r>
            <a:r>
              <a:rPr lang="en-US" dirty="0" err="1" smtClean="0"/>
              <a:t>lidocaine</a:t>
            </a:r>
            <a:r>
              <a:rPr lang="en-US" dirty="0" smtClean="0"/>
              <a:t>, BNS, or nothing at all.</a:t>
            </a:r>
            <a:endParaRPr lang="en-US" dirty="0"/>
          </a:p>
        </p:txBody>
      </p:sp>
    </p:spTree>
    <p:extLst>
      <p:ext uri="{BB962C8B-B14F-4D97-AF65-F5344CB8AC3E}">
        <p14:creationId xmlns="" xmlns:p14="http://schemas.microsoft.com/office/powerpoint/2010/main" val="22796649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Study samples</a:t>
            </a:r>
            <a:endParaRPr lang="en-US" sz="4000" dirty="0"/>
          </a:p>
        </p:txBody>
      </p:sp>
      <p:sp>
        <p:nvSpPr>
          <p:cNvPr id="3" name="Content Placeholder 2"/>
          <p:cNvSpPr>
            <a:spLocks noGrp="1"/>
          </p:cNvSpPr>
          <p:nvPr>
            <p:ph sz="quarter" idx="1"/>
          </p:nvPr>
        </p:nvSpPr>
        <p:spPr/>
        <p:txBody>
          <a:bodyPr/>
          <a:lstStyle/>
          <a:p>
            <a:r>
              <a:rPr lang="en-US" dirty="0" smtClean="0"/>
              <a:t>The study consisted of 221 randomly selected participants.</a:t>
            </a:r>
            <a:endParaRPr lang="en-US" dirty="0"/>
          </a:p>
        </p:txBody>
      </p:sp>
    </p:spTree>
    <p:extLst>
      <p:ext uri="{BB962C8B-B14F-4D97-AF65-F5344CB8AC3E}">
        <p14:creationId xmlns="" xmlns:p14="http://schemas.microsoft.com/office/powerpoint/2010/main" val="27039865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How was the data collected?</a:t>
            </a:r>
            <a:endParaRPr lang="en-US" sz="4000" dirty="0"/>
          </a:p>
        </p:txBody>
      </p:sp>
      <p:sp>
        <p:nvSpPr>
          <p:cNvPr id="3" name="Content Placeholder 2"/>
          <p:cNvSpPr>
            <a:spLocks noGrp="1"/>
          </p:cNvSpPr>
          <p:nvPr>
            <p:ph sz="quarter" idx="1"/>
          </p:nvPr>
        </p:nvSpPr>
        <p:spPr/>
        <p:txBody>
          <a:bodyPr/>
          <a:lstStyle/>
          <a:p>
            <a:r>
              <a:rPr lang="en-US" dirty="0" smtClean="0"/>
              <a:t>Participants were selected randomly by using the lottery method.</a:t>
            </a:r>
          </a:p>
          <a:p>
            <a:r>
              <a:rPr lang="en-US" dirty="0" smtClean="0"/>
              <a:t>Informed consent was obtained.</a:t>
            </a:r>
          </a:p>
          <a:p>
            <a:r>
              <a:rPr lang="en-US" dirty="0" smtClean="0"/>
              <a:t>Participants were randomly assigned to three groups: 1) 1% </a:t>
            </a:r>
            <a:r>
              <a:rPr lang="en-US" dirty="0" err="1" smtClean="0"/>
              <a:t>lidocaine</a:t>
            </a:r>
            <a:r>
              <a:rPr lang="en-US" dirty="0" smtClean="0"/>
              <a:t>, 2) 0.9% BNS with benzyl alcohol, and 3) no intradermal anesthesia.</a:t>
            </a:r>
            <a:endParaRPr lang="en-US" dirty="0"/>
          </a:p>
        </p:txBody>
      </p:sp>
    </p:spTree>
    <p:extLst>
      <p:ext uri="{BB962C8B-B14F-4D97-AF65-F5344CB8AC3E}">
        <p14:creationId xmlns="" xmlns:p14="http://schemas.microsoft.com/office/powerpoint/2010/main" val="35642982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7467600" cy="1143000"/>
          </a:xfrm>
        </p:spPr>
        <p:txBody>
          <a:bodyPr>
            <a:noAutofit/>
          </a:bodyPr>
          <a:lstStyle/>
          <a:p>
            <a:pPr algn="ct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What were the findings? Was the research question answered?</a:t>
            </a:r>
            <a:endParaRPr lang="en-US" sz="4000" dirty="0"/>
          </a:p>
        </p:txBody>
      </p:sp>
      <p:sp>
        <p:nvSpPr>
          <p:cNvPr id="3" name="Content Placeholder 2"/>
          <p:cNvSpPr>
            <a:spLocks noGrp="1"/>
          </p:cNvSpPr>
          <p:nvPr>
            <p:ph sz="quarter" idx="1"/>
          </p:nvPr>
        </p:nvSpPr>
        <p:spPr/>
        <p:txBody>
          <a:bodyPr/>
          <a:lstStyle/>
          <a:p>
            <a:endParaRPr lang="en-US" dirty="0" smtClean="0"/>
          </a:p>
          <a:p>
            <a:endParaRPr lang="en-US" dirty="0" smtClean="0"/>
          </a:p>
          <a:p>
            <a:r>
              <a:rPr lang="en-US" dirty="0" smtClean="0"/>
              <a:t>Participants who received </a:t>
            </a:r>
            <a:r>
              <a:rPr lang="en-US" dirty="0" err="1" smtClean="0"/>
              <a:t>lidocaine</a:t>
            </a:r>
            <a:r>
              <a:rPr lang="en-US" dirty="0" smtClean="0"/>
              <a:t> reported a higher pain score than participants who received BNS.</a:t>
            </a:r>
          </a:p>
          <a:p>
            <a:r>
              <a:rPr lang="en-US" dirty="0" smtClean="0"/>
              <a:t>Participants who received no pain medication reported much higher pain levels than those who received BNS or </a:t>
            </a:r>
            <a:r>
              <a:rPr lang="en-US" dirty="0" err="1" smtClean="0"/>
              <a:t>lidocaine</a:t>
            </a:r>
            <a:r>
              <a:rPr lang="en-US" dirty="0" smtClean="0"/>
              <a:t>.</a:t>
            </a:r>
          </a:p>
          <a:p>
            <a:r>
              <a:rPr lang="en-US" dirty="0" smtClean="0"/>
              <a:t>The research question was answered.</a:t>
            </a:r>
            <a:endParaRPr lang="en-US" dirty="0"/>
          </a:p>
        </p:txBody>
      </p:sp>
    </p:spTree>
    <p:extLst>
      <p:ext uri="{BB962C8B-B14F-4D97-AF65-F5344CB8AC3E}">
        <p14:creationId xmlns="" xmlns:p14="http://schemas.microsoft.com/office/powerpoint/2010/main" val="42623684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000" dirty="0" smtClean="0"/>
              <a:t>What did the authors conclude?</a:t>
            </a:r>
            <a:endParaRPr lang="en-US" sz="4000" dirty="0"/>
          </a:p>
        </p:txBody>
      </p:sp>
      <p:sp>
        <p:nvSpPr>
          <p:cNvPr id="3" name="Content Placeholder 2"/>
          <p:cNvSpPr>
            <a:spLocks noGrp="1"/>
          </p:cNvSpPr>
          <p:nvPr>
            <p:ph sz="quarter" idx="1"/>
          </p:nvPr>
        </p:nvSpPr>
        <p:spPr/>
        <p:txBody>
          <a:bodyPr/>
          <a:lstStyle/>
          <a:p>
            <a:r>
              <a:rPr lang="en-US" dirty="0" smtClean="0"/>
              <a:t>Changing the way IVs are started will benefit the hospital and the patient.</a:t>
            </a:r>
          </a:p>
          <a:p>
            <a:r>
              <a:rPr lang="en-US" dirty="0" smtClean="0"/>
              <a:t>Using BNS will improve patient satisfaction and quality of care.</a:t>
            </a:r>
            <a:endParaRPr lang="en-US" dirty="0"/>
          </a:p>
        </p:txBody>
      </p:sp>
    </p:spTree>
    <p:extLst>
      <p:ext uri="{BB962C8B-B14F-4D97-AF65-F5344CB8AC3E}">
        <p14:creationId xmlns="" xmlns:p14="http://schemas.microsoft.com/office/powerpoint/2010/main" val="910724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143000"/>
            <a:ext cx="7467600" cy="1143000"/>
          </a:xfrm>
        </p:spPr>
        <p:txBody>
          <a:bodyPr>
            <a:noAutofit/>
          </a:bodyPr>
          <a:lstStyle/>
          <a:p>
            <a:pPr algn="ctr"/>
            <a:r>
              <a:rPr lang="en-US" sz="4000" dirty="0" smtClean="0"/>
              <a:t/>
            </a:r>
            <a:br>
              <a:rPr lang="en-US" sz="4000" dirty="0" smtClean="0"/>
            </a:br>
            <a:r>
              <a:rPr lang="en-US" sz="4000" dirty="0" smtClean="0"/>
              <a:t>What research question is being addressed &amp; why was the study being done?</a:t>
            </a:r>
            <a:endParaRPr lang="en-US" sz="4000" dirty="0"/>
          </a:p>
        </p:txBody>
      </p:sp>
      <p:sp>
        <p:nvSpPr>
          <p:cNvPr id="3" name="Content Placeholder 2"/>
          <p:cNvSpPr>
            <a:spLocks noGrp="1"/>
          </p:cNvSpPr>
          <p:nvPr>
            <p:ph sz="quarter" idx="1"/>
          </p:nvPr>
        </p:nvSpPr>
        <p:spPr/>
        <p:txBody>
          <a:bodyPr/>
          <a:lstStyle/>
          <a:p>
            <a:endParaRPr lang="en-US" dirty="0" smtClean="0"/>
          </a:p>
          <a:p>
            <a:endParaRPr lang="en-US" dirty="0" smtClean="0"/>
          </a:p>
          <a:p>
            <a:r>
              <a:rPr lang="en-US" dirty="0" smtClean="0"/>
              <a:t>How does futile care towards patients affect nurses in the nursing profession?</a:t>
            </a:r>
          </a:p>
          <a:p>
            <a:r>
              <a:rPr lang="en-US" dirty="0" smtClean="0"/>
              <a:t>To recognize that nurses may experience moral distress when they witness medically futile care, it goes against their nursing practice and can be destructive to individual nurses and the nursing profession as a whole.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2643</TotalTime>
  <Words>4496</Words>
  <Application>Microsoft Office PowerPoint</Application>
  <PresentationFormat>On-screen Show (4:3)</PresentationFormat>
  <Paragraphs>273</Paragraphs>
  <Slides>25</Slides>
  <Notes>23</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Oriel</vt:lpstr>
      <vt:lpstr>  IDENTIFYING &amp; CRITIQUING RESEARCH ARTICLES</vt:lpstr>
      <vt:lpstr>Purpose</vt:lpstr>
      <vt:lpstr>What research question is being addressed &amp; why was the study done?</vt:lpstr>
      <vt:lpstr>    What are the independent &amp; dependent variables within the article?</vt:lpstr>
      <vt:lpstr>Study samples</vt:lpstr>
      <vt:lpstr>How was the data collected?</vt:lpstr>
      <vt:lpstr>   What were the findings? Was the research question answered?</vt:lpstr>
      <vt:lpstr>What did the authors conclude?</vt:lpstr>
      <vt:lpstr> What research question is being addressed &amp; why was the study being done?</vt:lpstr>
      <vt:lpstr>What is the purpose of this?</vt:lpstr>
      <vt:lpstr>Study Samples</vt:lpstr>
      <vt:lpstr>How was the data collected?</vt:lpstr>
      <vt:lpstr>What were the findings? Was the research question answered?</vt:lpstr>
      <vt:lpstr>What did the author conclude?</vt:lpstr>
      <vt:lpstr>Evaluation of use of Secondary Sources by Windle et al. (2006)</vt:lpstr>
      <vt:lpstr>Applicability of Windle et al. (2006) to Nursing Practice</vt:lpstr>
      <vt:lpstr>Analysis of Informed Consent for Windle et al. (2006)</vt:lpstr>
      <vt:lpstr>Evaluation of use of Secondary Sources by Ferrell (2006)</vt:lpstr>
      <vt:lpstr>Applicability of Ferrell (2006) to Nursing Practice</vt:lpstr>
      <vt:lpstr>Analysis of Informed Consent for Ferrell (2006)</vt:lpstr>
      <vt:lpstr>Research Methodologies</vt:lpstr>
      <vt:lpstr>Compare</vt:lpstr>
      <vt:lpstr>Contrast</vt:lpstr>
      <vt:lpstr>Conclusion slide </vt:lpstr>
      <vt:lpstr>References</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Questions 1-6 Windle</dc:title>
  <dc:creator>Morgan</dc:creator>
  <cp:lastModifiedBy> </cp:lastModifiedBy>
  <cp:revision>39</cp:revision>
  <dcterms:created xsi:type="dcterms:W3CDTF">2011-06-06T22:42:34Z</dcterms:created>
  <dcterms:modified xsi:type="dcterms:W3CDTF">2011-06-16T00:55:10Z</dcterms:modified>
</cp:coreProperties>
</file>