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416" r:id="rId1"/>
  </p:sldMasterIdLst>
  <p:notesMasterIdLst>
    <p:notesMasterId r:id="rId21"/>
  </p:notesMasterIdLst>
  <p:sldIdLst>
    <p:sldId id="256" r:id="rId2"/>
    <p:sldId id="257" r:id="rId3"/>
    <p:sldId id="258" r:id="rId4"/>
    <p:sldId id="259" r:id="rId5"/>
    <p:sldId id="260" r:id="rId6"/>
    <p:sldId id="263" r:id="rId7"/>
    <p:sldId id="264" r:id="rId8"/>
    <p:sldId id="272" r:id="rId9"/>
    <p:sldId id="270" r:id="rId10"/>
    <p:sldId id="273" r:id="rId11"/>
    <p:sldId id="271" r:id="rId12"/>
    <p:sldId id="268" r:id="rId13"/>
    <p:sldId id="269" r:id="rId14"/>
    <p:sldId id="265" r:id="rId15"/>
    <p:sldId id="266" r:id="rId16"/>
    <p:sldId id="267" r:id="rId17"/>
    <p:sldId id="274" r:id="rId18"/>
    <p:sldId id="261" r:id="rId19"/>
    <p:sldId id="262"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26" autoAdjust="0"/>
    <p:restoredTop sz="54912" autoAdjust="0"/>
  </p:normalViewPr>
  <p:slideViewPr>
    <p:cSldViewPr>
      <p:cViewPr>
        <p:scale>
          <a:sx n="47" d="100"/>
          <a:sy n="47" d="100"/>
        </p:scale>
        <p:origin x="-1200" y="66"/>
      </p:cViewPr>
      <p:guideLst>
        <p:guide orient="horz" pos="2160"/>
        <p:guide pos="2880"/>
      </p:guideLst>
    </p:cSldViewPr>
  </p:slideViewPr>
  <p:outlineViewPr>
    <p:cViewPr>
      <p:scale>
        <a:sx n="33" d="100"/>
        <a:sy n="33" d="100"/>
      </p:scale>
      <p:origin x="24" y="9126"/>
    </p:cViewPr>
  </p:outlineViewPr>
  <p:notesTextViewPr>
    <p:cViewPr>
      <p:scale>
        <a:sx n="1" d="1"/>
        <a:sy n="1" d="1"/>
      </p:scale>
      <p:origin x="0" y="3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E15C30-15EF-4F21-B6B9-A34EF70EF0D7}" type="datetimeFigureOut">
              <a:rPr lang="en-US" smtClean="0"/>
              <a:pPr/>
              <a:t>6/15/2011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CDE9CFB-5A8C-484C-9815-E2738A86B71F}" type="slidenum">
              <a:rPr lang="en-US" smtClean="0"/>
              <a:pPr/>
              <a:t>‹#›</a:t>
            </a:fld>
            <a:endParaRPr lang="en-US" dirty="0"/>
          </a:p>
        </p:txBody>
      </p:sp>
    </p:spTree>
    <p:extLst>
      <p:ext uri="{BB962C8B-B14F-4D97-AF65-F5344CB8AC3E}">
        <p14:creationId xmlns:p14="http://schemas.microsoft.com/office/powerpoint/2010/main" xmlns="" val="12283184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CDE9CFB-5A8C-484C-9815-E2738A86B71F}" type="slidenum">
              <a:rPr lang="en-US" smtClean="0"/>
              <a:pPr/>
              <a:t>1</a:t>
            </a:fld>
            <a:endParaRPr lang="en-US" dirty="0"/>
          </a:p>
        </p:txBody>
      </p:sp>
    </p:spTree>
    <p:extLst>
      <p:ext uri="{BB962C8B-B14F-4D97-AF65-F5344CB8AC3E}">
        <p14:creationId xmlns:p14="http://schemas.microsoft.com/office/powerpoint/2010/main" xmlns="" val="26580624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According to Ferrell (2006), “instances of futile care evoke strong emotional responses from nurses, and nurses require support in dealing with their distress” (Ferrell, 2006, p. 922).</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Issues</a:t>
            </a:r>
            <a:r>
              <a:rPr lang="en-US" sz="1200" kern="1200" baseline="0" dirty="0" smtClean="0">
                <a:solidFill>
                  <a:schemeClr val="tx1"/>
                </a:solidFill>
                <a:latin typeface="+mn-lt"/>
                <a:ea typeface="+mn-ea"/>
                <a:cs typeface="+mn-cs"/>
              </a:rPr>
              <a:t> of medical futility have increased as a response to new technologies such as life-prolonging treatments. “Medical futility and the moral distress experienced by nurses are likely to remain important concerns amidst the technologic advances in care and the many cultural and emotional issues surrounding decision making” (Ferrell, 2006, p. 929).  The conclusion that is drawn from this study is that when nurses witness medically futile care, many of them become distressed and need support in coping with their feelings. </a:t>
            </a:r>
            <a:endParaRPr lang="en-US"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1" u="sng" kern="1200" baseline="0" dirty="0" smtClean="0">
                <a:solidFill>
                  <a:schemeClr val="tx1"/>
                </a:solidFill>
                <a:latin typeface="+mn-lt"/>
                <a:ea typeface="+mn-ea"/>
                <a:cs typeface="+mn-cs"/>
              </a:rPr>
              <a:t>FYI - The concept of “conclusions” is also referred to as “discussion” or “recommendations” in research study articles. There were some salient points within the section titled “Discussion” of the article could also have been included in this notes page as well as the notes page for the slide entitled “Relevance to Nursing Practice.”</a:t>
            </a:r>
            <a:endParaRPr lang="en-US" sz="1200" b="1" u="sng" kern="1200" dirty="0" smtClean="0">
              <a:solidFill>
                <a:schemeClr val="tx1"/>
              </a:solidFill>
              <a:latin typeface="+mn-lt"/>
              <a:ea typeface="+mn-ea"/>
              <a:cs typeface="+mn-cs"/>
            </a:endParaRPr>
          </a:p>
          <a:p>
            <a:endParaRPr lang="en-US" b="1" u="sng" dirty="0" smtClean="0"/>
          </a:p>
          <a:p>
            <a:endParaRPr lang="en-US" b="1" u="sng" dirty="0"/>
          </a:p>
        </p:txBody>
      </p:sp>
      <p:sp>
        <p:nvSpPr>
          <p:cNvPr id="4" name="Slide Number Placeholder 3"/>
          <p:cNvSpPr>
            <a:spLocks noGrp="1"/>
          </p:cNvSpPr>
          <p:nvPr>
            <p:ph type="sldNum" sz="quarter" idx="10"/>
          </p:nvPr>
        </p:nvSpPr>
        <p:spPr/>
        <p:txBody>
          <a:bodyPr/>
          <a:lstStyle/>
          <a:p>
            <a:fld id="{1CDE9CFB-5A8C-484C-9815-E2738A86B71F}"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According to Windle et al. (2006), “the low cost of bacteriostatic</a:t>
            </a:r>
            <a:r>
              <a:rPr lang="en-US" sz="1200" kern="1200" baseline="0" dirty="0" smtClean="0">
                <a:solidFill>
                  <a:schemeClr val="tx1"/>
                </a:solidFill>
                <a:latin typeface="+mn-lt"/>
                <a:ea typeface="+mn-ea"/>
                <a:cs typeface="+mn-cs"/>
              </a:rPr>
              <a:t> normal saline</a:t>
            </a:r>
            <a:r>
              <a:rPr lang="en-US" sz="1200" kern="1200" dirty="0" smtClean="0">
                <a:solidFill>
                  <a:schemeClr val="tx1"/>
                </a:solidFill>
                <a:latin typeface="+mn-lt"/>
                <a:ea typeface="+mn-ea"/>
                <a:cs typeface="+mn-cs"/>
              </a:rPr>
              <a:t>, along with its low risks and side effects, can make it a safe and cost- effective intradermal medication for IV line insertion” (Windle et al., 2006, p. 258).  Bacteriostatic normal saline causes</a:t>
            </a:r>
            <a:r>
              <a:rPr lang="en-US" sz="1200" kern="1200" baseline="0" dirty="0" smtClean="0">
                <a:solidFill>
                  <a:schemeClr val="tx1"/>
                </a:solidFill>
                <a:latin typeface="+mn-lt"/>
                <a:ea typeface="+mn-ea"/>
                <a:cs typeface="+mn-cs"/>
              </a:rPr>
              <a:t> less pain in patients during intradermal insertion than lidocaine which can improve patient experiences in the healthcare environment and reduce fears with future hospital experiences.  </a:t>
            </a:r>
            <a:r>
              <a:rPr lang="en-US" sz="1200" kern="1200" dirty="0" smtClean="0">
                <a:solidFill>
                  <a:schemeClr val="tx1"/>
                </a:solidFill>
                <a:latin typeface="+mn-lt"/>
                <a:ea typeface="+mn-ea"/>
                <a:cs typeface="+mn-cs"/>
              </a:rPr>
              <a:t>Based on the results</a:t>
            </a:r>
            <a:r>
              <a:rPr lang="en-US" sz="1200" kern="1200" baseline="0" dirty="0" smtClean="0">
                <a:solidFill>
                  <a:schemeClr val="tx1"/>
                </a:solidFill>
                <a:latin typeface="+mn-lt"/>
                <a:ea typeface="+mn-ea"/>
                <a:cs typeface="+mn-cs"/>
              </a:rPr>
              <a:t> of the study, bacteriostatic normal saline would be a good alternative to lidocaine when premedicating patients prior to starting IV catheters. </a:t>
            </a:r>
            <a:r>
              <a:rPr lang="en-US" sz="1200" kern="1200" dirty="0" smtClean="0">
                <a:solidFill>
                  <a:schemeClr val="tx1"/>
                </a:solidFill>
                <a:latin typeface="+mn-lt"/>
                <a:ea typeface="+mn-ea"/>
                <a:cs typeface="+mn-cs"/>
              </a:rPr>
              <a:t>The overall quality of care for patients can be improved by using this technique and can also be cost-effective.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(Windle et al., 2006)  </a:t>
            </a:r>
          </a:p>
          <a:p>
            <a:endParaRPr lang="en-US" dirty="0"/>
          </a:p>
        </p:txBody>
      </p:sp>
      <p:sp>
        <p:nvSpPr>
          <p:cNvPr id="4" name="Slide Number Placeholder 3"/>
          <p:cNvSpPr>
            <a:spLocks noGrp="1"/>
          </p:cNvSpPr>
          <p:nvPr>
            <p:ph type="sldNum" sz="quarter" idx="10"/>
          </p:nvPr>
        </p:nvSpPr>
        <p:spPr/>
        <p:txBody>
          <a:bodyPr/>
          <a:lstStyle/>
          <a:p>
            <a:fld id="{1CDE9CFB-5A8C-484C-9815-E2738A86B71F}"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According to Burns and Grove (2009) an article is current if it has</a:t>
            </a:r>
            <a:r>
              <a:rPr lang="en-US" sz="1200" kern="1200" baseline="0" dirty="0" smtClean="0">
                <a:solidFill>
                  <a:schemeClr val="tx1"/>
                </a:solidFill>
                <a:effectLst/>
                <a:latin typeface="+mn-lt"/>
                <a:ea typeface="+mn-ea"/>
                <a:cs typeface="+mn-cs"/>
              </a:rPr>
              <a:t> been created within the last 10 years or </a:t>
            </a:r>
            <a:r>
              <a:rPr lang="en-US" sz="1200" kern="1200" dirty="0" smtClean="0">
                <a:solidFill>
                  <a:schemeClr val="tx1"/>
                </a:solidFill>
                <a:effectLst/>
                <a:latin typeface="+mn-lt"/>
                <a:ea typeface="+mn-ea"/>
                <a:cs typeface="+mn-cs"/>
              </a:rPr>
              <a:t>if it is a classic study conducted in the field of research (p. 93).</a:t>
            </a:r>
            <a:r>
              <a:rPr lang="en-US" sz="1200" kern="1200" baseline="0" dirty="0" smtClean="0">
                <a:solidFill>
                  <a:schemeClr val="tx1"/>
                </a:solidFill>
                <a:effectLst/>
                <a:latin typeface="+mn-lt"/>
                <a:ea typeface="+mn-ea"/>
                <a:cs typeface="+mn-cs"/>
              </a:rPr>
              <a:t>  The Ferrell (2006) study used past research articles to provide evidence that supports the claims presented in the study.  </a:t>
            </a:r>
            <a:r>
              <a:rPr lang="en-US" sz="1200" kern="1200" dirty="0" smtClean="0">
                <a:solidFill>
                  <a:schemeClr val="tx1"/>
                </a:solidFill>
                <a:effectLst/>
                <a:latin typeface="+mn-lt"/>
                <a:ea typeface="+mn-ea"/>
                <a:cs typeface="+mn-cs"/>
              </a:rPr>
              <a:t> One article that was utilized was</a:t>
            </a:r>
            <a:r>
              <a:rPr lang="en-US" sz="1200" kern="1200" baseline="0" dirty="0" smtClean="0">
                <a:solidFill>
                  <a:schemeClr val="tx1"/>
                </a:solidFill>
                <a:effectLst/>
                <a:latin typeface="+mn-lt"/>
                <a:ea typeface="+mn-ea"/>
                <a:cs typeface="+mn-cs"/>
              </a:rPr>
              <a:t> by Ferrell (2006) was Ahrens et al. (2003), which provided support for stressing the importance of communication between patients and the healthcare team.  The primary focus in the Ferrell (2006) study was to use communication from nursing experiences to strategize methods for reducing moral distress.  The Ahrens et al. (2003) article assists Ferrell (2006) in portraying the importance of communication.  </a:t>
            </a:r>
            <a:r>
              <a:rPr lang="en-US" sz="1200" kern="1200" dirty="0" smtClean="0">
                <a:solidFill>
                  <a:schemeClr val="tx1"/>
                </a:solidFill>
                <a:effectLst/>
                <a:latin typeface="+mn-lt"/>
                <a:ea typeface="+mn-ea"/>
                <a:cs typeface="+mn-cs"/>
              </a:rPr>
              <a:t>This article was published within</a:t>
            </a:r>
            <a:r>
              <a:rPr lang="en-US" sz="1200" kern="1200" baseline="0" dirty="0" smtClean="0">
                <a:solidFill>
                  <a:schemeClr val="tx1"/>
                </a:solidFill>
                <a:effectLst/>
                <a:latin typeface="+mn-lt"/>
                <a:ea typeface="+mn-ea"/>
                <a:cs typeface="+mn-cs"/>
              </a:rPr>
              <a:t> the last 10 years </a:t>
            </a:r>
            <a:r>
              <a:rPr lang="en-US" sz="1200" kern="1200" dirty="0" smtClean="0">
                <a:solidFill>
                  <a:schemeClr val="tx1"/>
                </a:solidFill>
                <a:effectLst/>
                <a:latin typeface="+mn-lt"/>
                <a:ea typeface="+mn-ea"/>
                <a:cs typeface="+mn-cs"/>
              </a:rPr>
              <a:t>and</a:t>
            </a:r>
            <a:r>
              <a:rPr lang="en-US" sz="1200" kern="1200" baseline="0" dirty="0" smtClean="0">
                <a:solidFill>
                  <a:schemeClr val="tx1"/>
                </a:solidFill>
                <a:effectLst/>
                <a:latin typeface="+mn-lt"/>
                <a:ea typeface="+mn-ea"/>
                <a:cs typeface="+mn-cs"/>
              </a:rPr>
              <a:t> is relevant to providing support for the Ferrell (2006) study; therefore, it is an appropriate secondary source for this article.</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Windle</a:t>
            </a:r>
            <a:r>
              <a:rPr lang="en-US" sz="1200" kern="1200" baseline="0" dirty="0" smtClean="0">
                <a:solidFill>
                  <a:schemeClr val="tx1"/>
                </a:solidFill>
                <a:effectLst/>
                <a:latin typeface="+mn-lt"/>
                <a:ea typeface="+mn-ea"/>
                <a:cs typeface="+mn-cs"/>
              </a:rPr>
              <a:t> et al. (2006) utilized many secondary sources, including t</a:t>
            </a:r>
            <a:r>
              <a:rPr lang="en-US" sz="1200" kern="1200" dirty="0" smtClean="0">
                <a:solidFill>
                  <a:schemeClr val="tx1"/>
                </a:solidFill>
                <a:effectLst/>
                <a:latin typeface="+mn-lt"/>
                <a:ea typeface="+mn-ea"/>
                <a:cs typeface="+mn-cs"/>
              </a:rPr>
              <a:t>he Galinkin et al. (2002) and Brown et al. (2004) studies </a:t>
            </a:r>
            <a:r>
              <a:rPr lang="en-US" sz="1200" kern="1200" baseline="0" dirty="0" smtClean="0">
                <a:solidFill>
                  <a:schemeClr val="tx1"/>
                </a:solidFill>
                <a:effectLst/>
                <a:latin typeface="+mn-lt"/>
                <a:ea typeface="+mn-ea"/>
                <a:cs typeface="+mn-cs"/>
              </a:rPr>
              <a:t>which </a:t>
            </a:r>
            <a:r>
              <a:rPr lang="en-US" sz="1200" kern="1200" dirty="0" smtClean="0">
                <a:solidFill>
                  <a:schemeClr val="tx1"/>
                </a:solidFill>
                <a:effectLst/>
                <a:latin typeface="+mn-lt"/>
                <a:ea typeface="+mn-ea"/>
                <a:cs typeface="+mn-cs"/>
              </a:rPr>
              <a:t>were both published within the past 10 years making them current.  They are also both relevant to the subject of pain felt when inserting an intravenous</a:t>
            </a:r>
            <a:r>
              <a:rPr lang="en-US" sz="1200" kern="1200" baseline="0" dirty="0" smtClean="0">
                <a:solidFill>
                  <a:schemeClr val="tx1"/>
                </a:solidFill>
                <a:effectLst/>
                <a:latin typeface="+mn-lt"/>
                <a:ea typeface="+mn-ea"/>
                <a:cs typeface="+mn-cs"/>
              </a:rPr>
              <a:t> (IV) </a:t>
            </a:r>
            <a:r>
              <a:rPr lang="en-US" sz="1200" kern="1200" dirty="0" smtClean="0">
                <a:solidFill>
                  <a:schemeClr val="tx1"/>
                </a:solidFill>
                <a:effectLst/>
                <a:latin typeface="+mn-lt"/>
                <a:ea typeface="+mn-ea"/>
                <a:cs typeface="+mn-cs"/>
              </a:rPr>
              <a:t>catheter.  Galinkin et al. (2002) was a source that Windle et al. (2006) chose to use to assist in providing past evidence that there are effective alternatives to lidocaine</a:t>
            </a:r>
            <a:r>
              <a:rPr lang="en-US" sz="1200" kern="1200" baseline="0" dirty="0" smtClean="0">
                <a:solidFill>
                  <a:schemeClr val="tx1"/>
                </a:solidFill>
                <a:effectLst/>
                <a:latin typeface="+mn-lt"/>
                <a:ea typeface="+mn-ea"/>
                <a:cs typeface="+mn-cs"/>
              </a:rPr>
              <a:t> as intradermal anesthesia</a:t>
            </a:r>
            <a:r>
              <a:rPr lang="en-US" sz="1200" kern="1200" dirty="0" smtClean="0">
                <a:solidFill>
                  <a:schemeClr val="tx1"/>
                </a:solidFill>
                <a:effectLst/>
                <a:latin typeface="+mn-lt"/>
                <a:ea typeface="+mn-ea"/>
                <a:cs typeface="+mn-cs"/>
              </a:rPr>
              <a:t>.  Brown et al. (2004) investigated</a:t>
            </a:r>
            <a:r>
              <a:rPr lang="en-US" sz="1200" kern="1200" baseline="0" dirty="0" smtClean="0">
                <a:solidFill>
                  <a:schemeClr val="tx1"/>
                </a:solidFill>
                <a:effectLst/>
                <a:latin typeface="+mn-lt"/>
                <a:ea typeface="+mn-ea"/>
                <a:cs typeface="+mn-cs"/>
              </a:rPr>
              <a:t> theories behind why nurses may not be using intradermal anesthesia and Windle et al. (2006) used these theories to support the necessity of finding an alternative to using lidocaine for intradermal anesthesia.  While many secondary sources were used in the Windle et al. (2006) study, these are two sources that helped to support the development of this study as well as to provide backing for the conclusions drawn.</a:t>
            </a:r>
            <a:endParaRPr lang="en-US" dirty="0"/>
          </a:p>
        </p:txBody>
      </p:sp>
      <p:sp>
        <p:nvSpPr>
          <p:cNvPr id="4" name="Slide Number Placeholder 3"/>
          <p:cNvSpPr>
            <a:spLocks noGrp="1"/>
          </p:cNvSpPr>
          <p:nvPr>
            <p:ph type="sldNum" sz="quarter" idx="10"/>
          </p:nvPr>
        </p:nvSpPr>
        <p:spPr/>
        <p:txBody>
          <a:bodyPr/>
          <a:lstStyle/>
          <a:p>
            <a:fld id="{1CDE9CFB-5A8C-484C-9815-E2738A86B71F}" type="slidenum">
              <a:rPr lang="en-US" smtClean="0"/>
              <a:pPr/>
              <a:t>12</a:t>
            </a:fld>
            <a:endParaRPr lang="en-US" dirty="0"/>
          </a:p>
        </p:txBody>
      </p:sp>
    </p:spTree>
    <p:extLst>
      <p:ext uri="{BB962C8B-B14F-4D97-AF65-F5344CB8AC3E}">
        <p14:creationId xmlns:p14="http://schemas.microsoft.com/office/powerpoint/2010/main" xmlns="" val="33356212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the study</a:t>
            </a:r>
            <a:r>
              <a:rPr lang="en-US" baseline="0" dirty="0" smtClean="0"/>
              <a:t> done by Ferrell (2006) the goal for the research was to use narratives written by nurses who had experiences with moral distress when caring for a patient for whom treatment was futile and to analyze the narratives to better understand how these events affect nurses and to aid in developing coping strategies.  This study is important and relevant to nursing practice because nurses can experience grief when caring for these patients and if this grief is not appropriately managed it may lead to emotional consequences.  This study discusses the importance of communication to help with the moral distress.  The techniques mentioned in this study may help improve the quality of care at healthcare facilities because the nursing staff is less likely to be mentally distressed when utilizing the techniques mentioned in the narratives.  (Ferrell, 2006)</a:t>
            </a:r>
          </a:p>
          <a:p>
            <a:endParaRPr lang="en-US" baseline="0" dirty="0" smtClean="0"/>
          </a:p>
          <a:p>
            <a:r>
              <a:rPr lang="en-US" baseline="0" dirty="0" smtClean="0"/>
              <a:t>Windle et al. (2006) conducts a study on the comparison of using bacteriostatic normal saline compared with lidocaine for the insertion of intravenous (IV) lines.  The research will help healthcare professionals be able to lessen the pain that is involved with IV insertion.  The lessening of pain may help reduce the level of fear patients associate with healthcare facilities.  The cost of bacteriostatic normal saline is significantly lower than that of lidocaine.  This cost benefit may also help to improve patients’ anxiety associated with being admitted into the hospital.  Overall, this study will help nurses to provide a higher quality of care to their patients.  (Windle et al., 2006).</a:t>
            </a:r>
            <a:endParaRPr lang="en-US" dirty="0"/>
          </a:p>
        </p:txBody>
      </p:sp>
      <p:sp>
        <p:nvSpPr>
          <p:cNvPr id="4" name="Slide Number Placeholder 3"/>
          <p:cNvSpPr>
            <a:spLocks noGrp="1"/>
          </p:cNvSpPr>
          <p:nvPr>
            <p:ph type="sldNum" sz="quarter" idx="10"/>
          </p:nvPr>
        </p:nvSpPr>
        <p:spPr/>
        <p:txBody>
          <a:bodyPr/>
          <a:lstStyle/>
          <a:p>
            <a:fld id="{1CDE9CFB-5A8C-484C-9815-E2738A86B71F}" type="slidenum">
              <a:rPr lang="en-US" smtClean="0"/>
              <a:pPr/>
              <a:t>13</a:t>
            </a:fld>
            <a:endParaRPr lang="en-US" dirty="0"/>
          </a:p>
        </p:txBody>
      </p:sp>
    </p:spTree>
    <p:extLst>
      <p:ext uri="{BB962C8B-B14F-4D97-AF65-F5344CB8AC3E}">
        <p14:creationId xmlns:p14="http://schemas.microsoft.com/office/powerpoint/2010/main" xmlns="" val="15823299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According</a:t>
            </a:r>
            <a:r>
              <a:rPr lang="en-US" baseline="0" dirty="0" smtClean="0"/>
              <a:t> to Burns and Grove (2009) informed consent is crucial for any legal research study to be conducted in the United States.  Informed consent has four main key points including disclosure of essential information, comprehension, competency and voluntarism.  All risks, benefits, and options should be presented to the participant who is partaking in the study (Burns &amp; Grove, 2009).</a:t>
            </a:r>
          </a:p>
          <a:p>
            <a:endParaRPr lang="en-US" baseline="0" dirty="0" smtClean="0"/>
          </a:p>
          <a:p>
            <a:r>
              <a:rPr lang="en-US" baseline="0" dirty="0" smtClean="0"/>
              <a:t>In the Ferrell (2006) study </a:t>
            </a:r>
            <a:r>
              <a:rPr lang="en-US" i="0" baseline="0" dirty="0" smtClean="0"/>
              <a:t>informed consent was not discussed to a great extent.  The participants were to indicate at the bottom of their survey if they would give permission for the information they gave to be used in any studies or journals.  For the first survey, 75 of 123 people completed the survey and 51 gave permission for the survey to be used.  For the second survey, 75 of 149 people completed the survey and 57 of those people gave permission for their survey to be used.  It is not a sufficient informed consent because terms and conditions were not discussed.  The consent form also did not state which aspects of their information were to be used for research and publication.  (Ferrell, 2006)</a:t>
            </a:r>
          </a:p>
          <a:p>
            <a:endParaRPr lang="en-US" i="0" baseline="0" dirty="0" smtClean="0"/>
          </a:p>
          <a:p>
            <a:r>
              <a:rPr lang="en-US" sz="1200" b="0" i="0" u="none" strike="noStrike" kern="1200" baseline="0" dirty="0" smtClean="0">
                <a:solidFill>
                  <a:schemeClr val="tx1"/>
                </a:solidFill>
                <a:latin typeface="+mn-lt"/>
                <a:ea typeface="+mn-ea"/>
                <a:cs typeface="+mn-cs"/>
              </a:rPr>
              <a:t>In the Windle et al. (2006) study consent was sufficient because each individual was educated, counseled, and informed about the entire process and what to expect from it.  These individuals were also given the specific details of the aspects of the study including the potential risks they might be exposed to (Windle et al., 2006).  It is essential for these components to be present in order for the consent to be legal (Burns &amp; Grove, 2009).  </a:t>
            </a:r>
          </a:p>
          <a:p>
            <a:endParaRPr lang="en-US" dirty="0"/>
          </a:p>
        </p:txBody>
      </p:sp>
      <p:sp>
        <p:nvSpPr>
          <p:cNvPr id="4" name="Slide Number Placeholder 3"/>
          <p:cNvSpPr>
            <a:spLocks noGrp="1"/>
          </p:cNvSpPr>
          <p:nvPr>
            <p:ph type="sldNum" sz="quarter" idx="10"/>
          </p:nvPr>
        </p:nvSpPr>
        <p:spPr/>
        <p:txBody>
          <a:bodyPr/>
          <a:lstStyle/>
          <a:p>
            <a:fld id="{1CDE9CFB-5A8C-484C-9815-E2738A86B71F}" type="slidenum">
              <a:rPr lang="en-US" smtClean="0"/>
              <a:pPr/>
              <a:t>14</a:t>
            </a:fld>
            <a:endParaRPr lang="en-US" dirty="0"/>
          </a:p>
        </p:txBody>
      </p:sp>
    </p:spTree>
    <p:extLst>
      <p:ext uri="{BB962C8B-B14F-4D97-AF65-F5344CB8AC3E}">
        <p14:creationId xmlns:p14="http://schemas.microsoft.com/office/powerpoint/2010/main" xmlns="" val="41228986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According</a:t>
            </a:r>
            <a:r>
              <a:rPr lang="en-US" baseline="0" dirty="0" smtClean="0"/>
              <a:t> to Burns and Grove (2009) qualitative research is more of a broad spectrum that is more central or focused on holistic meaning.   The Ferrell (2006) article has several examples from nurses that revolve around their feelings and thoughts about futile care.  The majority of nurses feel as though their stress is contributed most from their work place.  The majority of focus has been on nurses that are in oncology and intensive care settings and the emotional stress that they take every day from it.  Most feel as though religion plays a large role in futile care.  However, as stated in the Ferrell (2006) article the first group of narratives reviewed only had 7 out of 51 narratives including any type of mention of religion or spirituality.  However when the nurses that were interviewed were given a simple statement about spiritual and religious factors that influenced their experience 36 out of 57 narratives included mention of either spirituality or religion. (Ferrell, 2006) </a:t>
            </a:r>
          </a:p>
          <a:p>
            <a:endParaRPr lang="en-US" baseline="0" dirty="0" smtClean="0"/>
          </a:p>
          <a:p>
            <a:r>
              <a:rPr lang="en-US" baseline="0" dirty="0" smtClean="0"/>
              <a:t>“Qualitative research generates knowledge about meaning and discovery” (Burns &amp; Grove, 2009, p. 23).  The Ferrell (2006) article displays a variety of individual stories, views, and personal feelings on the topic of moral distress in nursing.  Due to the fact that the article used personal stories, Ferrell (2006) used these views to analyze and evaluate the discussion.  The study performed by Ferrell (2006) was a qualitative study that utilized phenomenological research.  According to Burns and Grove (2009) phenomenological research is based on human experiences and life stories that are intertwined with the concept that the environment and person are somewhat related.  It is understood this article is phenomenological research due to the fact that it is a holistic approach and is comparing and contrasting personal stories and views from fellow nurses.  The narratives and individual expressions of feelings provided in the article support this statement.  Also the article can also be associated with historical research meaning the knowledge of the past can help with the present.  By nurses learning from experience they are able to pass knowledge on to cause progression in the quality of care nurses give to their patients. By nurses adequately sharing with each other nurses can better themselves and their care.  (Burns &amp; Grove, 2009)</a:t>
            </a:r>
          </a:p>
        </p:txBody>
      </p:sp>
      <p:sp>
        <p:nvSpPr>
          <p:cNvPr id="4" name="Slide Number Placeholder 3"/>
          <p:cNvSpPr>
            <a:spLocks noGrp="1"/>
          </p:cNvSpPr>
          <p:nvPr>
            <p:ph type="sldNum" sz="quarter" idx="10"/>
          </p:nvPr>
        </p:nvSpPr>
        <p:spPr/>
        <p:txBody>
          <a:bodyPr/>
          <a:lstStyle/>
          <a:p>
            <a:fld id="{1CDE9CFB-5A8C-484C-9815-E2738A86B71F}" type="slidenum">
              <a:rPr lang="en-US" smtClean="0"/>
              <a:pPr/>
              <a:t>15</a:t>
            </a:fld>
            <a:endParaRPr lang="en-US" dirty="0"/>
          </a:p>
        </p:txBody>
      </p:sp>
    </p:spTree>
    <p:extLst>
      <p:ext uri="{BB962C8B-B14F-4D97-AF65-F5344CB8AC3E}">
        <p14:creationId xmlns:p14="http://schemas.microsoft.com/office/powerpoint/2010/main" xmlns="" val="10590878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0" baseline="0" dirty="0" smtClean="0"/>
              <a:t>Several studies have been done on how to lower pain with venipuncture.  In the Windle et al. (2006) study three variables were </a:t>
            </a:r>
            <a:r>
              <a:rPr lang="en-US" b="1" i="0" u="sng" baseline="0" dirty="0" smtClean="0"/>
              <a:t>set utilized</a:t>
            </a:r>
            <a:r>
              <a:rPr lang="en-US" i="0" baseline="0" dirty="0" smtClean="0"/>
              <a:t>:  lidocaine use, normal saline, and no anesthesia.  These general facts and observations are what differs the Windle et al. (2006) article and the Ferrell (2006) article.  Windle et al. (2006) has created a scientific research study based on facts and statistics whereas Ferrell (2006) has used personal stories and feelings to develop conclusions.  Nowhere in the Windle et al. (2006) article do feelings or narratives from nurses occur.  </a:t>
            </a:r>
          </a:p>
          <a:p>
            <a:endParaRPr lang="en-US" i="0" baseline="0" dirty="0" smtClean="0"/>
          </a:p>
          <a:p>
            <a:r>
              <a:rPr lang="en-US" i="0" baseline="0" dirty="0" smtClean="0"/>
              <a:t>Windle et al. (2006) uses a quantitative research method of data collecting and uses the scientific method, including a plan of action, when describing each of the studies in the article.  Each example has starting numbers, consent numbers, control group information and data values on the medications that are being administered in the study.  According to Burns and Grove (2009), “quantitative research describes and examines relationships and determines causality among variables.  Thus, this method is useful for testing a theory by testing the validity of the relationships that compose the theory” (Burns &amp; Grove, 2009, p. 23). </a:t>
            </a:r>
          </a:p>
          <a:p>
            <a:endParaRPr lang="en-US" i="0" baseline="0" dirty="0" smtClean="0"/>
          </a:p>
          <a:p>
            <a:r>
              <a:rPr lang="en-US" i="0" baseline="0" dirty="0" smtClean="0"/>
              <a:t>The Windle et al. (2006) study falls under the subtopic of experimental research, due to the fact that the information is objective and controlled.  As described in Burns and Grove (2009) experimental research has three main qualities including; a controlled setting and treatment, a plan of action including a control group of patients, and the researcher uses random selection in the study.  For example, the study mentioned in Windle et al. (2006) by McNelis was a double blind study of 40 participants to determine is 1% lidocaine or bacteriostatic normal saline is better to use for venipuncture.  The subjects provided consent to have two large catheters placed into their arms which would deliver precise amounts of medication (one being 1% lidocaine, and the other being bacteriostatic normal saline) to each individual catheter.  Specific measuring tools were used to determine which caused less pain to the patient (Windle et al. 2006).  This example displays why the Windle et al. (2006) article is considered an experimental quantitative research study.  The study had consent, variables, blind subjects, and consistency in tools being used.    </a:t>
            </a:r>
            <a:endParaRPr lang="en-US" dirty="0"/>
          </a:p>
        </p:txBody>
      </p:sp>
      <p:sp>
        <p:nvSpPr>
          <p:cNvPr id="4" name="Slide Number Placeholder 3"/>
          <p:cNvSpPr>
            <a:spLocks noGrp="1"/>
          </p:cNvSpPr>
          <p:nvPr>
            <p:ph type="sldNum" sz="quarter" idx="10"/>
          </p:nvPr>
        </p:nvSpPr>
        <p:spPr/>
        <p:txBody>
          <a:bodyPr/>
          <a:lstStyle/>
          <a:p>
            <a:fld id="{1CDE9CFB-5A8C-484C-9815-E2738A86B71F}" type="slidenum">
              <a:rPr lang="en-US" smtClean="0"/>
              <a:pPr/>
              <a:t>16</a:t>
            </a:fld>
            <a:endParaRPr lang="en-US" dirty="0"/>
          </a:p>
        </p:txBody>
      </p:sp>
    </p:spTree>
    <p:extLst>
      <p:ext uri="{BB962C8B-B14F-4D97-AF65-F5344CB8AC3E}">
        <p14:creationId xmlns:p14="http://schemas.microsoft.com/office/powerpoint/2010/main" xmlns="" val="26978488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Both</a:t>
            </a:r>
            <a:r>
              <a:rPr lang="en-US" baseline="0" dirty="0" smtClean="0"/>
              <a:t> qualitative and quantitative research are important to nursing practice and healthcare.  As previously discussed, both kinds of research use different methods to draw conclusions and these conclusions may be utilized to better the care that patients receive (Burns &amp; Grove, 2009).  Both of the studies discussed provide different information that can benefit both those receiving medical care and those providing medical care.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Patient comfort is important and the Windle et al. (2006) study was designed specifically to help improve patient comfort in the clinical setting.  This study concluded that not only is bacteriostatic normal saline effective in easing the pain of patients receiving an intravenous insertion, but it is cost-effective as well (Windle et al., 2006).  Based on these conclusions, hospitals may choose to adopt this as a method for providing comfort to patients.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r>
              <a:rPr lang="en-US" baseline="0" dirty="0" smtClean="0"/>
              <a:t>The focus in the Ferrell (2006) article is on assessing the impact of providing care for patients where treatment is futile by evaluating the experiences of nurses.  This study may help to encourage focus on the nurses who provide care for terminally ill patients.  Increasing awareness of nurses who are in distress can help those nurses seek help and will ultimately allow them to provide a high level of care for future patients.  </a:t>
            </a:r>
          </a:p>
          <a:p>
            <a:endParaRPr lang="en-US" baseline="0" dirty="0" smtClean="0"/>
          </a:p>
          <a:p>
            <a:r>
              <a:rPr lang="en-US" baseline="0" dirty="0" smtClean="0"/>
              <a:t>According to Burns and Grove (2009), “best research evidence is produced by the conduct and synthesis of numerous, high-quality studies in a health-related area” (p.635).  Studies like these are an integral part of developing evidence-based practice and evidence-based practice is an integral part of providing quality care for patients as well as for bettering the quality of the workplace environment for the healthcare team (Burns &amp; Grove, 2009).</a:t>
            </a:r>
            <a:endParaRPr lang="en-US" dirty="0"/>
          </a:p>
        </p:txBody>
      </p:sp>
      <p:sp>
        <p:nvSpPr>
          <p:cNvPr id="4" name="Slide Number Placeholder 3"/>
          <p:cNvSpPr>
            <a:spLocks noGrp="1"/>
          </p:cNvSpPr>
          <p:nvPr>
            <p:ph type="sldNum" sz="quarter" idx="10"/>
          </p:nvPr>
        </p:nvSpPr>
        <p:spPr/>
        <p:txBody>
          <a:bodyPr/>
          <a:lstStyle/>
          <a:p>
            <a:fld id="{1CDE9CFB-5A8C-484C-9815-E2738A86B71F}" type="slidenum">
              <a:rPr lang="en-US" smtClean="0"/>
              <a:pPr/>
              <a:t>17</a:t>
            </a:fld>
            <a:endParaRPr lang="en-US" dirty="0"/>
          </a:p>
        </p:txBody>
      </p:sp>
    </p:spTree>
    <p:extLst>
      <p:ext uri="{BB962C8B-B14F-4D97-AF65-F5344CB8AC3E}">
        <p14:creationId xmlns:p14="http://schemas.microsoft.com/office/powerpoint/2010/main" xmlns="" val="141840242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CDE9CFB-5A8C-484C-9815-E2738A86B71F}" type="slidenum">
              <a:rPr lang="en-US" smtClean="0"/>
              <a:pPr/>
              <a:t>18</a:t>
            </a:fld>
            <a:endParaRPr lang="en-US" dirty="0"/>
          </a:p>
        </p:txBody>
      </p:sp>
    </p:spTree>
    <p:extLst>
      <p:ext uri="{BB962C8B-B14F-4D97-AF65-F5344CB8AC3E}">
        <p14:creationId xmlns:p14="http://schemas.microsoft.com/office/powerpoint/2010/main" xmlns="" val="3420385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CDE9CFB-5A8C-484C-9815-E2738A86B71F}" type="slidenum">
              <a:rPr lang="en-US" smtClean="0"/>
              <a:pPr/>
              <a:t>19</a:t>
            </a:fld>
            <a:endParaRPr lang="en-US" dirty="0"/>
          </a:p>
        </p:txBody>
      </p:sp>
    </p:spTree>
    <p:extLst>
      <p:ext uri="{BB962C8B-B14F-4D97-AF65-F5344CB8AC3E}">
        <p14:creationId xmlns:p14="http://schemas.microsoft.com/office/powerpoint/2010/main" xmlns="" val="7825604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purpose</a:t>
            </a:r>
            <a:r>
              <a:rPr lang="en-US" baseline="0" dirty="0" smtClean="0"/>
              <a:t> of this presentation is to use Burns and Grove (2009) to analyze and critique a quantitative research article and a qualitative research article.  The items that will be reviewed and analyzed are the purpose of the studies, the variables involved, the study samples, the data collected and findings of the studies, and the conclusions drawn from the studies.  The critique will discuss secondary sources utilized in the studies, the relevance of the articles to the nursing practice, and how informed consent was used in the studies.  Finally, a comparison of the articles and the methods used will be discussed.</a:t>
            </a:r>
            <a:endParaRPr lang="en-US" dirty="0"/>
          </a:p>
        </p:txBody>
      </p:sp>
      <p:sp>
        <p:nvSpPr>
          <p:cNvPr id="4" name="Slide Number Placeholder 3"/>
          <p:cNvSpPr>
            <a:spLocks noGrp="1"/>
          </p:cNvSpPr>
          <p:nvPr>
            <p:ph type="sldNum" sz="quarter" idx="10"/>
          </p:nvPr>
        </p:nvSpPr>
        <p:spPr/>
        <p:txBody>
          <a:bodyPr/>
          <a:lstStyle/>
          <a:p>
            <a:fld id="{1CDE9CFB-5A8C-484C-9815-E2738A86B71F}" type="slidenum">
              <a:rPr lang="en-US" smtClean="0"/>
              <a:pPr/>
              <a:t>2</a:t>
            </a:fld>
            <a:endParaRPr lang="en-US" dirty="0"/>
          </a:p>
        </p:txBody>
      </p:sp>
    </p:spTree>
    <p:extLst>
      <p:ext uri="{BB962C8B-B14F-4D97-AF65-F5344CB8AC3E}">
        <p14:creationId xmlns:p14="http://schemas.microsoft.com/office/powerpoint/2010/main" xmlns="" val="17736482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goal of a study might be to identify, describe, explain, or predict a solution to a situation.  The purpose often indicates the type of study to be conducted (descriptive, correlational, quasiexperimental, or experimental) and usually includes the variables, population, and setting for the study” </a:t>
            </a:r>
            <a:r>
              <a:rPr lang="en-US" baseline="0" dirty="0" smtClean="0"/>
              <a:t>(Burns &amp; Grove, 2009, p. 38). </a:t>
            </a:r>
            <a:r>
              <a:rPr lang="en-US" dirty="0" smtClean="0"/>
              <a:t>  </a:t>
            </a:r>
          </a:p>
          <a:p>
            <a:endParaRPr lang="en-US" dirty="0" smtClean="0"/>
          </a:p>
          <a:p>
            <a:r>
              <a:rPr lang="en-US" dirty="0" smtClean="0"/>
              <a:t>This study is a qualitative</a:t>
            </a:r>
            <a:r>
              <a:rPr lang="en-US" baseline="0" dirty="0" smtClean="0"/>
              <a:t> study and, a</a:t>
            </a:r>
            <a:r>
              <a:rPr lang="en-US" dirty="0" smtClean="0"/>
              <a:t>s</a:t>
            </a:r>
            <a:r>
              <a:rPr lang="en-US" baseline="0" dirty="0" smtClean="0"/>
              <a:t> described by Ferrell (2006), has been designed to focus on the impact on nurses who care for patients for whom treatment is futile.  It is suggested that caring for these patients creates a level of distress on the nurses and has a negative impact on the nursing profession all together.  This article uses narratives written by nurses to help illustrate the devastating effect that caring for a dying patient can have on a person.  The primary research questions being addressed in this article are determining what is morally distressing, assessing appropriate strategies for this distress and determining how those strategies can be improved.  (Ferrell, 2006</a:t>
            </a:r>
            <a:r>
              <a:rPr lang="en-US" baseline="0" dirty="0" smtClean="0"/>
              <a:t>)</a:t>
            </a:r>
          </a:p>
          <a:p>
            <a:endParaRPr lang="en-US" baseline="0" dirty="0" smtClean="0"/>
          </a:p>
          <a:p>
            <a:r>
              <a:rPr lang="en-US" b="1" u="sng" baseline="0" dirty="0" smtClean="0"/>
              <a:t>Formatting of article title in the slide is incorrect.</a:t>
            </a:r>
            <a:endParaRPr lang="en-US" b="1" u="sng" dirty="0"/>
          </a:p>
        </p:txBody>
      </p:sp>
      <p:sp>
        <p:nvSpPr>
          <p:cNvPr id="4" name="Slide Number Placeholder 3"/>
          <p:cNvSpPr>
            <a:spLocks noGrp="1"/>
          </p:cNvSpPr>
          <p:nvPr>
            <p:ph type="sldNum" sz="quarter" idx="10"/>
          </p:nvPr>
        </p:nvSpPr>
        <p:spPr/>
        <p:txBody>
          <a:bodyPr/>
          <a:lstStyle/>
          <a:p>
            <a:fld id="{1CDE9CFB-5A8C-484C-9815-E2738A86B71F}" type="slidenum">
              <a:rPr lang="en-US" smtClean="0"/>
              <a:pPr/>
              <a:t>3</a:t>
            </a:fld>
            <a:endParaRPr lang="en-US" dirty="0"/>
          </a:p>
        </p:txBody>
      </p:sp>
    </p:spTree>
    <p:extLst>
      <p:ext uri="{BB962C8B-B14F-4D97-AF65-F5344CB8AC3E}">
        <p14:creationId xmlns:p14="http://schemas.microsoft.com/office/powerpoint/2010/main" xmlns="" val="42747502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This is a quantitative study, and as described by Windle et al. (2006), the purpose of this study is to determine whether a difference exists in pain levels associated with venipuncture when using intradermal anesthesia compared to bacteriostatic normal saline.  As many as 10% of adults have a profound fear of needles which leads them to exhibit signs and symptoms that can lead to conditions like bradycardia and hypotension.  The intention behind this study is to provide patients with a positive venipuncture experience that is relatively pain free and will hopefully reduce the likelihood of fear of needles with future hospital experiences.  Some hospitals have the protocol that lidocaine be used prior to needle insertion; this can lead to pain, burning and an allergic reaction at the injection site.  Some investigators have noted that bacteriostatic normal saline provides an equal effect to the lidocaine without the adverse reactions.  This study is designed to further investigate that claim.  The primary research question being asked by this study is determining if bacteriostatic normal saline is an appropriate, less painful alternative to lidocaine when preparing for intravenous therapy.  (Windle et al., 2006)</a:t>
            </a:r>
            <a:endParaRPr lang="en-US" i="0" dirty="0"/>
          </a:p>
        </p:txBody>
      </p:sp>
      <p:sp>
        <p:nvSpPr>
          <p:cNvPr id="4" name="Slide Number Placeholder 3"/>
          <p:cNvSpPr>
            <a:spLocks noGrp="1"/>
          </p:cNvSpPr>
          <p:nvPr>
            <p:ph type="sldNum" sz="quarter" idx="10"/>
          </p:nvPr>
        </p:nvSpPr>
        <p:spPr/>
        <p:txBody>
          <a:bodyPr/>
          <a:lstStyle/>
          <a:p>
            <a:fld id="{1CDE9CFB-5A8C-484C-9815-E2738A86B71F}" type="slidenum">
              <a:rPr lang="en-US" smtClean="0"/>
              <a:pPr/>
              <a:t>4</a:t>
            </a:fld>
            <a:endParaRPr lang="en-US" dirty="0"/>
          </a:p>
        </p:txBody>
      </p:sp>
    </p:spTree>
    <p:extLst>
      <p:ext uri="{BB962C8B-B14F-4D97-AF65-F5344CB8AC3E}">
        <p14:creationId xmlns:p14="http://schemas.microsoft.com/office/powerpoint/2010/main" xmlns="" val="2170515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According to Burns and Grove (2009),</a:t>
            </a:r>
            <a:r>
              <a:rPr lang="en-US" baseline="0" dirty="0" smtClean="0"/>
              <a:t> </a:t>
            </a:r>
            <a:r>
              <a:rPr lang="en-US" dirty="0" smtClean="0"/>
              <a:t>an independent variable is a treatment, intervention, or experimental activity that is manipulated or varied by the researcher to create an effect on the dependent variable.</a:t>
            </a:r>
            <a:r>
              <a:rPr lang="en-US" baseline="0" dirty="0" smtClean="0"/>
              <a:t>  Dependent variables are the responses, behaviors, and outcomes that may be caused by the manipulation of the independent variable (Burns &amp; Grove, 2009).  </a:t>
            </a:r>
            <a:r>
              <a:rPr lang="en-US" dirty="0" smtClean="0"/>
              <a:t>According to</a:t>
            </a:r>
            <a:r>
              <a:rPr lang="en-US" baseline="0" dirty="0" smtClean="0"/>
              <a:t> Windle et al. (2006), the independent variables utilized in this study were the different types of intradermal anesthesia being used, lidocaine and bacteriostatic normal saline, and the group that did not receive intradermal anesthesia. </a:t>
            </a:r>
            <a:r>
              <a:rPr lang="en-US" dirty="0" smtClean="0"/>
              <a:t>The</a:t>
            </a:r>
            <a:r>
              <a:rPr lang="en-US" baseline="0" dirty="0" smtClean="0"/>
              <a:t> dependent variable in this study was the amount of pain that the participants felt.  </a:t>
            </a:r>
            <a:r>
              <a:rPr lang="en-US" dirty="0" smtClean="0"/>
              <a:t>The participants would describe</a:t>
            </a:r>
            <a:r>
              <a:rPr lang="en-US" baseline="0" dirty="0" smtClean="0"/>
              <a:t> the pain that they felt immediately after the intradermal injection and after the intravenous cannulation.  (Windle et al., 2006)</a:t>
            </a:r>
            <a:endParaRPr lang="en-US" dirty="0"/>
          </a:p>
        </p:txBody>
      </p:sp>
      <p:sp>
        <p:nvSpPr>
          <p:cNvPr id="4" name="Slide Number Placeholder 3"/>
          <p:cNvSpPr>
            <a:spLocks noGrp="1"/>
          </p:cNvSpPr>
          <p:nvPr>
            <p:ph type="sldNum" sz="quarter" idx="10"/>
          </p:nvPr>
        </p:nvSpPr>
        <p:spPr/>
        <p:txBody>
          <a:bodyPr/>
          <a:lstStyle/>
          <a:p>
            <a:fld id="{1CDE9CFB-5A8C-484C-9815-E2738A86B71F}" type="slidenum">
              <a:rPr lang="en-US" smtClean="0"/>
              <a:pPr/>
              <a:t>5</a:t>
            </a:fld>
            <a:endParaRPr lang="en-US" dirty="0"/>
          </a:p>
        </p:txBody>
      </p:sp>
    </p:spTree>
    <p:extLst>
      <p:ext uri="{BB962C8B-B14F-4D97-AF65-F5344CB8AC3E}">
        <p14:creationId xmlns:p14="http://schemas.microsoft.com/office/powerpoint/2010/main" xmlns="" val="10324901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According</a:t>
            </a:r>
            <a:r>
              <a:rPr lang="en-US" baseline="0" dirty="0" smtClean="0"/>
              <a:t> to</a:t>
            </a:r>
            <a:r>
              <a:rPr lang="en-US" dirty="0" smtClean="0"/>
              <a:t> Ferrell (2006),</a:t>
            </a:r>
            <a:r>
              <a:rPr lang="en-US" baseline="0" dirty="0" smtClean="0"/>
              <a:t> this study’s sample was comprised of narratives written by 108 nurses attending one of two national continuing education courses on end-of-life care regarding their experiences in the area.  This being a qualitative study, Patton (2002) and Sandelowski (1995) note “the focus is on the quality of information obtained from the person, situation, event or documents sampled versus the size of the sample” (as cited in Burns &amp; Grove, 2009, p. 361).  Thus, the sample size required is determined by the depth of information that is needed to gain insight to develop a theory (Burns &amp; Grove, 2009).  This study sample was sufficient for the type of information being sought in a qualitative project on the basis that enough people were consulted to provide a well balanced sample for analysis.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Random sampling by lottery method was used to select the 336 participants from St. Luke’s Episcopal Hospital in the Texas Medical Center, Houston, Texas, the Day Surgery Center </a:t>
            </a:r>
            <a:r>
              <a:rPr lang="en-US" sz="1200" b="0" i="0" u="none" strike="noStrike" kern="1200" baseline="0" dirty="0" smtClean="0">
                <a:solidFill>
                  <a:schemeClr val="tx1"/>
                </a:solidFill>
                <a:latin typeface="+mn-lt"/>
                <a:ea typeface="+mn-ea"/>
                <a:cs typeface="+mn-cs"/>
              </a:rPr>
              <a:t>(Windle et al., 2006)</a:t>
            </a:r>
            <a:r>
              <a:rPr lang="en-US" baseline="0" dirty="0" smtClean="0"/>
              <a:t>.  “Study inclusion criteria included the following:  (1) adult participants who were 18 years and older, (2) patients who were able to read and write English, and (3) patients whose IV insertion was performed on an upper extremity” (Windle et al., 2006, p. 254).  “In quantitative research, the sample size must be large enough to identify relationships among variables or to determine differences between groups” (Burns &amp; Grove, 2009, p. 361).  </a:t>
            </a:r>
            <a:r>
              <a:rPr lang="en-US" b="1" u="sng" baseline="0" dirty="0" smtClean="0"/>
              <a:t>139 </a:t>
            </a:r>
            <a:r>
              <a:rPr lang="en-US" baseline="0" dirty="0" smtClean="0"/>
              <a:t>subjects were evaluated immediately after intradermal injection and 197 were evaluated after intravenous cannulation.  In the beginning of the study article, it is stated that “221 participants were randomly assigned by lottery convenience sampling into three groups: lidocaine, </a:t>
            </a:r>
            <a:r>
              <a:rPr lang="en-US" b="1" u="sng" baseline="0" dirty="0" smtClean="0"/>
              <a:t>B</a:t>
            </a:r>
            <a:r>
              <a:rPr lang="en-US" baseline="0" dirty="0" smtClean="0"/>
              <a:t>acteriostatic </a:t>
            </a:r>
            <a:r>
              <a:rPr lang="en-US" b="1" u="sng" baseline="0" dirty="0" smtClean="0"/>
              <a:t>N</a:t>
            </a:r>
            <a:r>
              <a:rPr lang="en-US" baseline="0" dirty="0" smtClean="0"/>
              <a:t>ormal </a:t>
            </a:r>
            <a:r>
              <a:rPr lang="en-US" b="1" u="sng" baseline="0" dirty="0" smtClean="0"/>
              <a:t>S</a:t>
            </a:r>
            <a:r>
              <a:rPr lang="en-US" baseline="0" dirty="0" smtClean="0"/>
              <a:t>aline (BNS), and no local anesthesia” (Windle et al., 2006, p. 251) but it later breaks it down into two groups totaling 336 subjects.  It was not clarified elsewhere how the 221 subjects were broken into groups which leads to some confusion on exactly how many subjects participated in this study.  Five other studies were reviewed for input concerning pain with venipuncture but had no baring on the outcome of this particular study (Windle et al., 2006).  The sample size was sufficient for this study; however, it could have benefited from having various locations participate in the study with the same sample size as was used at the Day Surgery Center in Houston, Texas to allow for a broader range of participating subjects.  </a:t>
            </a:r>
          </a:p>
          <a:p>
            <a:endParaRPr lang="en-US" baseline="0" dirty="0" smtClean="0"/>
          </a:p>
          <a:p>
            <a:r>
              <a:rPr lang="en-US" b="1" u="sng" baseline="0" dirty="0" smtClean="0"/>
              <a:t>In your discussion related to </a:t>
            </a:r>
            <a:r>
              <a:rPr lang="en-US" b="1" u="sng" baseline="0" dirty="0" err="1" smtClean="0"/>
              <a:t>Windle</a:t>
            </a:r>
            <a:r>
              <a:rPr lang="en-US" b="1" u="sng" baseline="0" dirty="0" smtClean="0"/>
              <a:t> et al. (2006) it would have been good to summarize Table 1 as it gave detailed information on the participants</a:t>
            </a:r>
            <a:r>
              <a:rPr lang="en-US" baseline="0" dirty="0" smtClean="0"/>
              <a:t>.</a:t>
            </a:r>
            <a:endParaRPr lang="en-US" baseline="0" dirty="0" smtClean="0"/>
          </a:p>
          <a:p>
            <a:r>
              <a:rPr lang="en-US" baseline="0" dirty="0" smtClean="0"/>
              <a:t>  </a:t>
            </a:r>
            <a:endParaRPr lang="en-US" baseline="0" dirty="0" smtClean="0"/>
          </a:p>
          <a:p>
            <a:r>
              <a:rPr lang="en-US" b="1" u="sng" baseline="0" dirty="0" smtClean="0"/>
              <a:t>In the slide, the citation needed to include the publication date, since this is the first time the audience/reader is being introduced to these authors. The complete author’s name for the quantitative article is: </a:t>
            </a:r>
            <a:r>
              <a:rPr lang="en-US" b="1" u="sng" baseline="0" dirty="0" err="1" smtClean="0"/>
              <a:t>Windle</a:t>
            </a:r>
            <a:r>
              <a:rPr lang="en-US" b="1" u="sng" baseline="0" dirty="0" smtClean="0"/>
              <a:t> et al. </a:t>
            </a:r>
            <a:endParaRPr lang="en-US" b="1" u="sng" baseline="0" dirty="0" smtClean="0"/>
          </a:p>
          <a:p>
            <a:endParaRPr lang="en-US" baseline="0" dirty="0" smtClean="0"/>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1CDE9CFB-5A8C-484C-9815-E2738A86B71F}" type="slidenum">
              <a:rPr lang="en-US" smtClean="0"/>
              <a:pPr/>
              <a:t>6</a:t>
            </a:fld>
            <a:endParaRPr lang="en-US" dirty="0"/>
          </a:p>
        </p:txBody>
      </p:sp>
    </p:spTree>
    <p:extLst>
      <p:ext uri="{BB962C8B-B14F-4D97-AF65-F5344CB8AC3E}">
        <p14:creationId xmlns:p14="http://schemas.microsoft.com/office/powerpoint/2010/main" xmlns="" val="34476275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a:t>
            </a:r>
            <a:r>
              <a:rPr lang="en-US" baseline="0" dirty="0" smtClean="0"/>
              <a:t> the Ferrell (2006) study, data was collected by analyzing written surveys from nurses who attended an End-of-Life Nursing Education Consortium.  There were two courses; the first in Pasadena, CA and the second in Washington, DC.  The nurses in Pasadena answered a “survey titled ‘Moral Distress and Futility,’ consisting of two parts: Please describe a distressing clinical experience you have had as a nurse when you witnessed care that you would describe as futile.  How do you believe this experience affected you as a nurse?” (Ferrell, 2006, p. 925).  The survey for the Washington, DC attendees was slightly modified adding the questions “How do these experiences affect the profession of nursing?  Were there spiritual/religious factors influencing this clinical situation or your responses to it?” (Ferrell, 2006, p. 925).  The survey was a single page, including a space to indicate whether they granted permission for their examples to be used in research and publications or as examples for future training programs (Ferrell, 2006).  </a:t>
            </a:r>
          </a:p>
          <a:p>
            <a:endParaRPr lang="en-US" baseline="0" dirty="0" smtClean="0"/>
          </a:p>
          <a:p>
            <a:r>
              <a:rPr lang="en-US" baseline="0" dirty="0" smtClean="0"/>
              <a:t>In the Windle et al. (2006) study, a “0 to 100mm modified visual analog scale (MVAS) was used to evaluate the pain.  The investigators were trained on how to educate the subjects on the MVAS, and a script was prepared.  The MVAS was explained to each subject before IV cannulation” (Windle et al., 2006, p. 255).  “Subjects receiving intradermal injection were asked to draw a vertical line on the first line on the MVAS best representing the pain they experienced.  Approximately one minute after cannulation, participants in all groups were asked to rate the pain they had during the IV cannulation by drawing a vertical line on the second line on the scale” (Windle et al., 2006, p. 256).   </a:t>
            </a:r>
            <a:endParaRPr lang="en-US" dirty="0"/>
          </a:p>
        </p:txBody>
      </p:sp>
      <p:sp>
        <p:nvSpPr>
          <p:cNvPr id="4" name="Slide Number Placeholder 3"/>
          <p:cNvSpPr>
            <a:spLocks noGrp="1"/>
          </p:cNvSpPr>
          <p:nvPr>
            <p:ph type="sldNum" sz="quarter" idx="10"/>
          </p:nvPr>
        </p:nvSpPr>
        <p:spPr/>
        <p:txBody>
          <a:bodyPr/>
          <a:lstStyle/>
          <a:p>
            <a:fld id="{1CDE9CFB-5A8C-484C-9815-E2738A86B71F}" type="slidenum">
              <a:rPr lang="en-US" smtClean="0"/>
              <a:pPr/>
              <a:t>7</a:t>
            </a:fld>
            <a:endParaRPr lang="en-US" dirty="0"/>
          </a:p>
        </p:txBody>
      </p:sp>
    </p:spTree>
    <p:extLst>
      <p:ext uri="{BB962C8B-B14F-4D97-AF65-F5344CB8AC3E}">
        <p14:creationId xmlns:p14="http://schemas.microsoft.com/office/powerpoint/2010/main" xmlns="" val="3605156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In the Ferrell (2006) study, the most common conflict that was futile to patients was aggressive care that denied patients palliative care.</a:t>
            </a:r>
            <a:r>
              <a:rPr lang="en-US" sz="1200" kern="1200" baseline="0" dirty="0" smtClean="0">
                <a:solidFill>
                  <a:schemeClr val="tx1"/>
                </a:solidFill>
                <a:latin typeface="+mn-lt"/>
                <a:ea typeface="+mn-ea"/>
                <a:cs typeface="+mn-cs"/>
              </a:rPr>
              <a:t>  A</a:t>
            </a:r>
            <a:r>
              <a:rPr lang="en-US" sz="1200" kern="1200" dirty="0" smtClean="0">
                <a:solidFill>
                  <a:schemeClr val="tx1"/>
                </a:solidFill>
                <a:latin typeface="+mn-lt"/>
                <a:ea typeface="+mn-ea"/>
                <a:cs typeface="+mn-cs"/>
              </a:rPr>
              <a:t>ggressive care was the most common conflict and nurses stated “how patients in the ICU, on a ventilator, or separated from family did not have the opportunity to die peacefully at home surrounded by loved ones, free from pain, receiving palliative care focused on their physical and spiritual needs” (Ferrell, 2006, p. 926).</a:t>
            </a:r>
            <a:r>
              <a:rPr lang="en-US" sz="1200" kern="1200" baseline="0" dirty="0" smtClean="0">
                <a:solidFill>
                  <a:schemeClr val="tx1"/>
                </a:solidFill>
                <a:latin typeface="+mn-lt"/>
                <a:ea typeface="+mn-ea"/>
                <a:cs typeface="+mn-cs"/>
              </a:rPr>
              <a:t>  T</a:t>
            </a:r>
            <a:r>
              <a:rPr lang="en-US" sz="1200" kern="1200" dirty="0" smtClean="0">
                <a:solidFill>
                  <a:schemeClr val="tx1"/>
                </a:solidFill>
                <a:latin typeface="+mn-lt"/>
                <a:ea typeface="+mn-ea"/>
                <a:cs typeface="+mn-cs"/>
              </a:rPr>
              <a:t>he most common patient group that experienced futility in treatment was geriatric patients (n=40).</a:t>
            </a:r>
            <a:r>
              <a:rPr lang="en-US" sz="1200" kern="1200" baseline="0" dirty="0" smtClean="0">
                <a:solidFill>
                  <a:schemeClr val="tx1"/>
                </a:solidFill>
                <a:latin typeface="+mn-lt"/>
                <a:ea typeface="+mn-ea"/>
                <a:cs typeface="+mn-cs"/>
              </a:rPr>
              <a:t>  T</a:t>
            </a:r>
            <a:r>
              <a:rPr lang="en-US" sz="1200" kern="1200" dirty="0" smtClean="0">
                <a:solidFill>
                  <a:schemeClr val="tx1"/>
                </a:solidFill>
                <a:latin typeface="+mn-lt"/>
                <a:ea typeface="+mn-ea"/>
                <a:cs typeface="+mn-cs"/>
              </a:rPr>
              <a:t>he second most common group was patients with cancer (n=37).</a:t>
            </a:r>
            <a:r>
              <a:rPr lang="en-US" sz="1200" kern="1200" baseline="0" dirty="0" smtClean="0">
                <a:solidFill>
                  <a:schemeClr val="tx1"/>
                </a:solidFill>
                <a:latin typeface="+mn-lt"/>
                <a:ea typeface="+mn-ea"/>
                <a:cs typeface="+mn-cs"/>
              </a:rPr>
              <a:t>  T</a:t>
            </a:r>
            <a:r>
              <a:rPr lang="en-US" sz="1200" kern="1200" dirty="0" smtClean="0">
                <a:solidFill>
                  <a:schemeClr val="tx1"/>
                </a:solidFill>
                <a:latin typeface="+mn-lt"/>
                <a:ea typeface="+mn-ea"/>
                <a:cs typeface="+mn-cs"/>
              </a:rPr>
              <a:t>he most common response when asked to identify how the experiences affected the nurses was that the experiences made them become strong advocates for patients’ best interests.</a:t>
            </a:r>
            <a:r>
              <a:rPr lang="en-US" sz="1200" kern="1200" baseline="0" dirty="0" smtClean="0">
                <a:solidFill>
                  <a:schemeClr val="tx1"/>
                </a:solidFill>
                <a:latin typeface="+mn-lt"/>
                <a:ea typeface="+mn-ea"/>
                <a:cs typeface="+mn-cs"/>
              </a:rPr>
              <a:t>  N</a:t>
            </a:r>
            <a:r>
              <a:rPr lang="en-US" sz="1200" kern="1200" dirty="0" smtClean="0">
                <a:solidFill>
                  <a:schemeClr val="tx1"/>
                </a:solidFill>
                <a:latin typeface="+mn-lt"/>
                <a:ea typeface="+mn-ea"/>
                <a:cs typeface="+mn-cs"/>
              </a:rPr>
              <a:t>ine nurses commented that a certain experience with a patient forced them to change their career.</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researcher’s question was</a:t>
            </a:r>
            <a:r>
              <a:rPr lang="en-US" sz="1200" kern="1200" baseline="0" dirty="0" smtClean="0">
                <a:solidFill>
                  <a:schemeClr val="tx1"/>
                </a:solidFill>
                <a:latin typeface="+mn-lt"/>
                <a:ea typeface="+mn-ea"/>
                <a:cs typeface="+mn-cs"/>
              </a:rPr>
              <a:t> answered because the nursing narratives explored the topic of moral distress in nurses who witness futile care and analyzed common themes and strategies for coping with moral distress.</a:t>
            </a:r>
            <a:r>
              <a:rPr lang="en-US" sz="1200" kern="1200" dirty="0" smtClean="0">
                <a:solidFill>
                  <a:schemeClr val="tx1"/>
                </a:solidFill>
                <a:latin typeface="+mn-lt"/>
                <a:ea typeface="+mn-ea"/>
                <a:cs typeface="+mn-cs"/>
              </a:rPr>
              <a:t>  (Ferrell, 2006)</a:t>
            </a:r>
          </a:p>
          <a:p>
            <a:endParaRPr lang="en-US" dirty="0"/>
          </a:p>
        </p:txBody>
      </p:sp>
      <p:sp>
        <p:nvSpPr>
          <p:cNvPr id="4" name="Slide Number Placeholder 3"/>
          <p:cNvSpPr>
            <a:spLocks noGrp="1"/>
          </p:cNvSpPr>
          <p:nvPr>
            <p:ph type="sldNum" sz="quarter" idx="10"/>
          </p:nvPr>
        </p:nvSpPr>
        <p:spPr/>
        <p:txBody>
          <a:bodyPr/>
          <a:lstStyle/>
          <a:p>
            <a:fld id="{1CDE9CFB-5A8C-484C-9815-E2738A86B71F}"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In</a:t>
            </a:r>
            <a:r>
              <a:rPr lang="en-US" sz="1200" kern="1200" baseline="0" dirty="0" smtClean="0">
                <a:solidFill>
                  <a:schemeClr val="tx1"/>
                </a:solidFill>
                <a:latin typeface="+mn-lt"/>
                <a:ea typeface="+mn-ea"/>
                <a:cs typeface="+mn-cs"/>
              </a:rPr>
              <a:t> the Windle et al. (2006) study, the</a:t>
            </a:r>
            <a:r>
              <a:rPr lang="en-US" sz="1200" kern="1200" dirty="0" smtClean="0">
                <a:solidFill>
                  <a:schemeClr val="tx1"/>
                </a:solidFill>
                <a:latin typeface="+mn-lt"/>
                <a:ea typeface="+mn-ea"/>
                <a:cs typeface="+mn-cs"/>
              </a:rPr>
              <a:t> researchers’</a:t>
            </a:r>
            <a:r>
              <a:rPr lang="en-US" sz="1200" kern="1200" baseline="0" dirty="0" smtClean="0">
                <a:solidFill>
                  <a:schemeClr val="tx1"/>
                </a:solidFill>
                <a:latin typeface="+mn-lt"/>
                <a:ea typeface="+mn-ea"/>
                <a:cs typeface="+mn-cs"/>
              </a:rPr>
              <a:t> question was to determine whether or not bacteriostatic normal saline is a less painful, cost-effective, alternative to using lidocaine prior to intravenous insertion.  T</a:t>
            </a:r>
            <a:r>
              <a:rPr lang="en-US" sz="1200" kern="1200" dirty="0" smtClean="0">
                <a:solidFill>
                  <a:schemeClr val="tx1"/>
                </a:solidFill>
                <a:latin typeface="+mn-lt"/>
                <a:ea typeface="+mn-ea"/>
                <a:cs typeface="+mn-cs"/>
              </a:rPr>
              <a:t>here was a significant difference in pain rating based on the type of anesthesia being used,</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with subjects receiving the lidocaine reporting a higher pain score (M= 16.94, SD = 16.58) than those receiving bacteriostatic</a:t>
            </a:r>
            <a:r>
              <a:rPr lang="en-US" sz="1200" kern="1200" baseline="0" dirty="0" smtClean="0">
                <a:solidFill>
                  <a:schemeClr val="tx1"/>
                </a:solidFill>
                <a:latin typeface="+mn-lt"/>
                <a:ea typeface="+mn-ea"/>
                <a:cs typeface="+mn-cs"/>
              </a:rPr>
              <a:t> normal saline</a:t>
            </a:r>
            <a:r>
              <a:rPr lang="en-US" sz="1200" kern="1200" dirty="0" smtClean="0">
                <a:solidFill>
                  <a:schemeClr val="tx1"/>
                </a:solidFill>
                <a:latin typeface="+mn-lt"/>
                <a:ea typeface="+mn-ea"/>
                <a:cs typeface="+mn-cs"/>
              </a:rPr>
              <a:t> (M= 11.15, SD= 14.36) upon intradermal injection</a:t>
            </a:r>
            <a:r>
              <a:rPr lang="en-US" sz="1200" kern="1200" baseline="0" dirty="0" smtClean="0">
                <a:solidFill>
                  <a:schemeClr val="tx1"/>
                </a:solidFill>
                <a:latin typeface="+mn-lt"/>
                <a:ea typeface="+mn-ea"/>
                <a:cs typeface="+mn-cs"/>
              </a:rPr>
              <a:t> of the anesthesia.  There was no significant difference in reported pain with intravenous insertion between the patients who received lidocaine and those who received bacteriostatic normal saline.  </a:t>
            </a:r>
            <a:r>
              <a:rPr lang="en-US" sz="1200" kern="1200" dirty="0" smtClean="0">
                <a:solidFill>
                  <a:schemeClr val="tx1"/>
                </a:solidFill>
                <a:latin typeface="+mn-lt"/>
                <a:ea typeface="+mn-ea"/>
                <a:cs typeface="+mn-cs"/>
              </a:rPr>
              <a:t>Patients who did not have any pain medication prior to the injection reported significantly higher pain levels than those patients who received lidocaine or bacteriostatic</a:t>
            </a:r>
            <a:r>
              <a:rPr lang="en-US" sz="1200" kern="1200" baseline="0" dirty="0" smtClean="0">
                <a:solidFill>
                  <a:schemeClr val="tx1"/>
                </a:solidFill>
                <a:latin typeface="+mn-lt"/>
                <a:ea typeface="+mn-ea"/>
                <a:cs typeface="+mn-cs"/>
              </a:rPr>
              <a:t> normal saline</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Based on the data obtained from this study, the research question has been answered.  </a:t>
            </a:r>
            <a:r>
              <a:rPr lang="en-US" sz="1200" kern="1200" dirty="0" smtClean="0">
                <a:solidFill>
                  <a:schemeClr val="tx1"/>
                </a:solidFill>
                <a:latin typeface="+mn-lt"/>
                <a:ea typeface="+mn-ea"/>
                <a:cs typeface="+mn-cs"/>
              </a:rPr>
              <a:t>(Windle et al., 2006)</a:t>
            </a:r>
          </a:p>
          <a:p>
            <a:endParaRPr lang="en-US" dirty="0" smtClean="0"/>
          </a:p>
          <a:p>
            <a:r>
              <a:rPr lang="en-US" b="1" u="sng" dirty="0" smtClean="0"/>
              <a:t>THE TABLES</a:t>
            </a:r>
            <a:r>
              <a:rPr lang="en-US" b="1" u="sng" baseline="0" dirty="0" smtClean="0"/>
              <a:t> IN THE SLIDE NEEDED TO BE CITED ON THE SLIDE</a:t>
            </a:r>
            <a:endParaRPr lang="en-US" b="1" u="sng" dirty="0"/>
          </a:p>
        </p:txBody>
      </p:sp>
      <p:sp>
        <p:nvSpPr>
          <p:cNvPr id="4" name="Slide Number Placeholder 3"/>
          <p:cNvSpPr>
            <a:spLocks noGrp="1"/>
          </p:cNvSpPr>
          <p:nvPr>
            <p:ph type="sldNum" sz="quarter" idx="10"/>
          </p:nvPr>
        </p:nvSpPr>
        <p:spPr/>
        <p:txBody>
          <a:bodyPr/>
          <a:lstStyle/>
          <a:p>
            <a:fld id="{1CDE9CFB-5A8C-484C-9815-E2738A86B71F}"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B9B1DF30-4008-4564-B6EA-5EF36A527FAD}" type="datetimeFigureOut">
              <a:rPr lang="en-US" smtClean="0"/>
              <a:pPr/>
              <a:t>6/15/2011</a:t>
            </a:fld>
            <a:endParaRPr lang="en-US" dirty="0"/>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E2CDC135-21EA-489C-BF97-80D33996CE58}" type="slidenum">
              <a:rPr lang="en-US" smtClean="0"/>
              <a:pPr/>
              <a:t>‹#›</a:t>
            </a:fld>
            <a:endParaRPr lang="en-US" dirty="0"/>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dirty="0"/>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B1DF30-4008-4564-B6EA-5EF36A527FAD}" type="datetimeFigureOut">
              <a:rPr lang="en-US" smtClean="0"/>
              <a:pPr/>
              <a:t>6/15/2011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2CDC135-21EA-489C-BF97-80D33996CE58}"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9B1DF30-4008-4564-B6EA-5EF36A527FAD}" type="datetimeFigureOut">
              <a:rPr lang="en-US" smtClean="0"/>
              <a:pPr/>
              <a:t>6/15/2011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E2CDC135-21EA-489C-BF97-80D33996CE58}"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9B1DF30-4008-4564-B6EA-5EF36A527FAD}" type="datetimeFigureOut">
              <a:rPr lang="en-US" smtClean="0"/>
              <a:pPr/>
              <a:t>6/15/2011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2CDC135-21EA-489C-BF97-80D33996CE58}" type="slidenum">
              <a:rPr lang="en-US" smtClean="0"/>
              <a:pPr/>
              <a:t>‹#›</a:t>
            </a:fld>
            <a:endParaRPr lang="en-US" dirty="0"/>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B9B1DF30-4008-4564-B6EA-5EF36A527FAD}" type="datetimeFigureOut">
              <a:rPr lang="en-US" smtClean="0"/>
              <a:pPr/>
              <a:t>6/15/2011</a:t>
            </a:fld>
            <a:endParaRPr lang="en-US" dirty="0"/>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E2CDC135-21EA-489C-BF97-80D33996CE58}" type="slidenum">
              <a:rPr lang="en-US" smtClean="0"/>
              <a:pPr/>
              <a:t>‹#›</a:t>
            </a:fld>
            <a:endParaRPr lang="en-US" dirty="0"/>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dirty="0"/>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9B1DF30-4008-4564-B6EA-5EF36A527FAD}" type="datetimeFigureOut">
              <a:rPr lang="en-US" smtClean="0"/>
              <a:pPr/>
              <a:t>6/15/2011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2CDC135-21EA-489C-BF97-80D33996CE58}" type="slidenum">
              <a:rPr lang="en-US" smtClean="0"/>
              <a:pPr/>
              <a:t>‹#›</a:t>
            </a:fld>
            <a:endParaRPr lang="en-US" dirty="0"/>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9B1DF30-4008-4564-B6EA-5EF36A527FAD}" type="datetimeFigureOut">
              <a:rPr lang="en-US" smtClean="0"/>
              <a:pPr/>
              <a:t>6/15/2011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2CDC135-21EA-489C-BF97-80D33996CE58}" type="slidenum">
              <a:rPr lang="en-US" smtClean="0"/>
              <a:pPr/>
              <a:t>‹#›</a:t>
            </a:fld>
            <a:endParaRPr lang="en-US" dirty="0"/>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9B1DF30-4008-4564-B6EA-5EF36A527FAD}" type="datetimeFigureOut">
              <a:rPr lang="en-US" smtClean="0"/>
              <a:pPr/>
              <a:t>6/15/2011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2CDC135-21EA-489C-BF97-80D33996CE58}" type="slidenum">
              <a:rPr lang="en-US" smtClean="0"/>
              <a:pPr/>
              <a:t>‹#›</a:t>
            </a:fld>
            <a:endParaRPr lang="en-US" dirty="0"/>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Date Placeholder 1"/>
          <p:cNvSpPr>
            <a:spLocks noGrp="1"/>
          </p:cNvSpPr>
          <p:nvPr>
            <p:ph type="dt" sz="half" idx="10"/>
          </p:nvPr>
        </p:nvSpPr>
        <p:spPr/>
        <p:txBody>
          <a:bodyPr/>
          <a:lstStyle/>
          <a:p>
            <a:fld id="{B9B1DF30-4008-4564-B6EA-5EF36A527FAD}" type="datetimeFigureOut">
              <a:rPr lang="en-US" smtClean="0"/>
              <a:pPr/>
              <a:t>6/15/2011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2CDC135-21EA-489C-BF97-80D33996CE58}"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9B1DF30-4008-4564-B6EA-5EF36A527FAD}" type="datetimeFigureOut">
              <a:rPr lang="en-US" smtClean="0"/>
              <a:pPr/>
              <a:t>6/15/2011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E2CDC135-21EA-489C-BF97-80D33996CE58}" type="slidenum">
              <a:rPr lang="en-US" smtClean="0"/>
              <a:pPr/>
              <a:t>‹#›</a:t>
            </a:fld>
            <a:endParaRPr lang="en-US" dirty="0"/>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9B1DF30-4008-4564-B6EA-5EF36A527FAD}" type="datetimeFigureOut">
              <a:rPr lang="en-US" smtClean="0"/>
              <a:pPr/>
              <a:t>6/15/2011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2CDC135-21EA-489C-BF97-80D33996CE58}" type="slidenum">
              <a:rPr lang="en-US" smtClean="0"/>
              <a:pPr/>
              <a:t>‹#›</a:t>
            </a:fld>
            <a:endParaRPr lang="en-US" dirty="0"/>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B9B1DF30-4008-4564-B6EA-5EF36A527FAD}" type="datetimeFigureOut">
              <a:rPr lang="en-US" smtClean="0"/>
              <a:pPr/>
              <a:t>6/15/2011</a:t>
            </a:fld>
            <a:endParaRPr lang="en-US" dirty="0"/>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dirty="0"/>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E2CDC135-21EA-489C-BF97-80D33996CE58}"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4417" r:id="rId1"/>
    <p:sldLayoutId id="2147484418" r:id="rId2"/>
    <p:sldLayoutId id="2147484419" r:id="rId3"/>
    <p:sldLayoutId id="2147484420" r:id="rId4"/>
    <p:sldLayoutId id="2147484421" r:id="rId5"/>
    <p:sldLayoutId id="2147484422" r:id="rId6"/>
    <p:sldLayoutId id="2147484423" r:id="rId7"/>
    <p:sldLayoutId id="2147484424" r:id="rId8"/>
    <p:sldLayoutId id="2147484425" r:id="rId9"/>
    <p:sldLayoutId id="2147484426" r:id="rId10"/>
    <p:sldLayoutId id="2147484427"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00200" y="4267200"/>
            <a:ext cx="4343400" cy="1752600"/>
          </a:xfrm>
        </p:spPr>
        <p:txBody>
          <a:bodyPr>
            <a:noAutofit/>
          </a:bodyPr>
          <a:lstStyle/>
          <a:p>
            <a:pPr algn="ctr"/>
            <a:r>
              <a:rPr lang="en-US" sz="1800" dirty="0" smtClean="0"/>
              <a:t>By: Natalie Clark, Amanda Cruse, Daylon Enderson, Andrea Fabiano and Kaitlin Fleischman</a:t>
            </a:r>
          </a:p>
          <a:p>
            <a:pPr algn="ctr"/>
            <a:r>
              <a:rPr lang="en-US" sz="1800" dirty="0" smtClean="0"/>
              <a:t>Lakeview College of Nursing</a:t>
            </a:r>
          </a:p>
          <a:p>
            <a:pPr algn="ctr"/>
            <a:r>
              <a:rPr lang="en-US" sz="1800" dirty="0" smtClean="0"/>
              <a:t>N302 – Nursing Research</a:t>
            </a:r>
          </a:p>
          <a:p>
            <a:pPr algn="ctr"/>
            <a:r>
              <a:rPr lang="en-US" sz="1800" dirty="0" smtClean="0"/>
              <a:t>June 12, 2011</a:t>
            </a:r>
            <a:endParaRPr lang="en-US" sz="1800" dirty="0"/>
          </a:p>
        </p:txBody>
      </p:sp>
      <p:sp>
        <p:nvSpPr>
          <p:cNvPr id="2" name="Title 1"/>
          <p:cNvSpPr>
            <a:spLocks noGrp="1"/>
          </p:cNvSpPr>
          <p:nvPr>
            <p:ph type="title"/>
          </p:nvPr>
        </p:nvSpPr>
        <p:spPr/>
        <p:txBody>
          <a:bodyPr>
            <a:normAutofit fontScale="90000"/>
          </a:bodyPr>
          <a:lstStyle/>
          <a:p>
            <a:pPr algn="ctr"/>
            <a:r>
              <a:rPr lang="en-US" dirty="0" smtClean="0"/>
              <a:t>Identifying and Critiquing Research Articles</a:t>
            </a:r>
            <a:endParaRPr lang="en-US" dirty="0"/>
          </a:p>
        </p:txBody>
      </p:sp>
    </p:spTree>
    <p:extLst>
      <p:ext uri="{BB962C8B-B14F-4D97-AF65-F5344CB8AC3E}">
        <p14:creationId xmlns:p14="http://schemas.microsoft.com/office/powerpoint/2010/main" xmlns="" val="4135655334"/>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dirty="0" smtClean="0"/>
              <a:t>Nurses have strong emotional responses to witnessing futile care</a:t>
            </a:r>
          </a:p>
          <a:p>
            <a:endParaRPr lang="en-US" sz="3200" dirty="0" smtClean="0"/>
          </a:p>
          <a:p>
            <a:r>
              <a:rPr lang="en-US" sz="3200" dirty="0" smtClean="0"/>
              <a:t>Nurses require emotional and spiritual support when they experience moral distress when witnessing futile care</a:t>
            </a:r>
          </a:p>
          <a:p>
            <a:endParaRPr lang="en-US" sz="3200" dirty="0" smtClean="0"/>
          </a:p>
          <a:p>
            <a:endParaRPr lang="en-US" sz="3200" dirty="0"/>
          </a:p>
        </p:txBody>
      </p:sp>
      <p:sp>
        <p:nvSpPr>
          <p:cNvPr id="3" name="Title 2"/>
          <p:cNvSpPr>
            <a:spLocks noGrp="1"/>
          </p:cNvSpPr>
          <p:nvPr>
            <p:ph type="title"/>
          </p:nvPr>
        </p:nvSpPr>
        <p:spPr>
          <a:xfrm>
            <a:off x="381000" y="381000"/>
            <a:ext cx="8381260" cy="1054394"/>
          </a:xfrm>
        </p:spPr>
        <p:txBody>
          <a:bodyPr/>
          <a:lstStyle/>
          <a:p>
            <a:r>
              <a:rPr lang="en-US" sz="3600" dirty="0" smtClean="0"/>
              <a:t>Conclusions</a:t>
            </a:r>
            <a:r>
              <a:rPr lang="en-US" sz="2800" dirty="0" smtClean="0"/>
              <a:t/>
            </a:r>
            <a:br>
              <a:rPr lang="en-US" sz="2800" dirty="0" smtClean="0"/>
            </a:br>
            <a:r>
              <a:rPr lang="en-US" sz="2200" dirty="0" smtClean="0"/>
              <a:t>Ferrell study</a:t>
            </a:r>
            <a:endParaRPr lang="en-US" sz="2200" dirty="0"/>
          </a:p>
        </p:txBody>
      </p:sp>
    </p:spTree>
    <p:extLst>
      <p:ext uri="{BB962C8B-B14F-4D97-AF65-F5344CB8AC3E}">
        <p14:creationId xmlns:p14="http://schemas.microsoft.com/office/powerpoint/2010/main" xmlns="" val="17890752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dirty="0"/>
              <a:t>Bacteriostatic normal saline (BNS) </a:t>
            </a:r>
            <a:r>
              <a:rPr lang="en-US" sz="3200" dirty="0" smtClean="0"/>
              <a:t>is </a:t>
            </a:r>
            <a:r>
              <a:rPr lang="en-US" sz="3200" dirty="0"/>
              <a:t>more cost-effective than lidocaine</a:t>
            </a:r>
          </a:p>
          <a:p>
            <a:pPr marL="45720" indent="0">
              <a:buNone/>
            </a:pPr>
            <a:endParaRPr lang="en-US" sz="3200" dirty="0" smtClean="0"/>
          </a:p>
          <a:p>
            <a:r>
              <a:rPr lang="en-US" sz="3200" dirty="0" smtClean="0"/>
              <a:t>BNS </a:t>
            </a:r>
            <a:r>
              <a:rPr lang="en-US" sz="3200" dirty="0"/>
              <a:t>causes less pain with injection than lidocaine</a:t>
            </a:r>
          </a:p>
          <a:p>
            <a:endParaRPr lang="en-US" sz="3200" dirty="0" smtClean="0"/>
          </a:p>
          <a:p>
            <a:r>
              <a:rPr lang="en-US" sz="3200" dirty="0" smtClean="0"/>
              <a:t>BNS equates lidocaine in reducing pain with IV insertion</a:t>
            </a:r>
          </a:p>
          <a:p>
            <a:pPr marL="45720" indent="0">
              <a:buNone/>
            </a:pPr>
            <a:endParaRPr lang="en-US" sz="3200" dirty="0" smtClean="0"/>
          </a:p>
          <a:p>
            <a:pPr marL="45720" indent="0">
              <a:buNone/>
            </a:pPr>
            <a:endParaRPr lang="en-US" sz="3200" dirty="0" smtClean="0"/>
          </a:p>
          <a:p>
            <a:pPr>
              <a:buNone/>
            </a:pPr>
            <a:endParaRPr lang="en-US" sz="3200" dirty="0" smtClean="0"/>
          </a:p>
        </p:txBody>
      </p:sp>
      <p:sp>
        <p:nvSpPr>
          <p:cNvPr id="3" name="Title 2"/>
          <p:cNvSpPr>
            <a:spLocks noGrp="1"/>
          </p:cNvSpPr>
          <p:nvPr>
            <p:ph type="title"/>
          </p:nvPr>
        </p:nvSpPr>
        <p:spPr/>
        <p:txBody>
          <a:bodyPr/>
          <a:lstStyle/>
          <a:p>
            <a:r>
              <a:rPr lang="en-US" sz="3600" dirty="0" smtClean="0"/>
              <a:t>Conclusions</a:t>
            </a:r>
            <a:r>
              <a:rPr lang="en-US" sz="2000" dirty="0" smtClean="0"/>
              <a:t/>
            </a:r>
            <a:br>
              <a:rPr lang="en-US" sz="2000" dirty="0" smtClean="0"/>
            </a:br>
            <a:r>
              <a:rPr lang="en-US" sz="2200" dirty="0" err="1" smtClean="0"/>
              <a:t>Windle</a:t>
            </a:r>
            <a:r>
              <a:rPr lang="en-US" sz="2200" dirty="0" smtClean="0"/>
              <a:t> </a:t>
            </a:r>
            <a:r>
              <a:rPr lang="en-US" sz="2200" b="1" dirty="0" smtClean="0">
                <a:solidFill>
                  <a:srgbClr val="92D050"/>
                </a:solidFill>
              </a:rPr>
              <a:t>ET AL. </a:t>
            </a:r>
            <a:r>
              <a:rPr lang="en-US" sz="2200" dirty="0" smtClean="0"/>
              <a:t>study</a:t>
            </a:r>
            <a:endParaRPr lang="en-US" sz="2200" dirty="0"/>
          </a:p>
        </p:txBody>
      </p:sp>
    </p:spTree>
    <p:extLst>
      <p:ext uri="{BB962C8B-B14F-4D97-AF65-F5344CB8AC3E}">
        <p14:creationId xmlns:p14="http://schemas.microsoft.com/office/powerpoint/2010/main" xmlns="" val="16127937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normAutofit/>
          </a:bodyPr>
          <a:lstStyle/>
          <a:p>
            <a:r>
              <a:rPr lang="en-US" sz="3200" dirty="0" smtClean="0"/>
              <a:t>Ferrell Study</a:t>
            </a:r>
            <a:endParaRPr lang="en-US" sz="3200" dirty="0"/>
          </a:p>
        </p:txBody>
      </p:sp>
      <p:sp>
        <p:nvSpPr>
          <p:cNvPr id="3" name="Content Placeholder 2"/>
          <p:cNvSpPr>
            <a:spLocks noGrp="1"/>
          </p:cNvSpPr>
          <p:nvPr>
            <p:ph sz="half" idx="2"/>
          </p:nvPr>
        </p:nvSpPr>
        <p:spPr/>
        <p:txBody>
          <a:bodyPr>
            <a:normAutofit/>
          </a:bodyPr>
          <a:lstStyle/>
          <a:p>
            <a:r>
              <a:rPr lang="en-US" dirty="0" smtClean="0"/>
              <a:t>Ahrens et al. (2003) discusses importance of communication in healthcare team</a:t>
            </a:r>
          </a:p>
          <a:p>
            <a:r>
              <a:rPr lang="en-US" dirty="0" smtClean="0"/>
              <a:t>Article is current and relevant to the study by Ferrell (2006)</a:t>
            </a:r>
            <a:endParaRPr lang="en-US" dirty="0"/>
          </a:p>
        </p:txBody>
      </p:sp>
      <p:sp>
        <p:nvSpPr>
          <p:cNvPr id="4" name="Text Placeholder 3"/>
          <p:cNvSpPr>
            <a:spLocks noGrp="1"/>
          </p:cNvSpPr>
          <p:nvPr>
            <p:ph type="body" sz="quarter" idx="3"/>
          </p:nvPr>
        </p:nvSpPr>
        <p:spPr/>
        <p:txBody>
          <a:bodyPr>
            <a:normAutofit/>
          </a:bodyPr>
          <a:lstStyle/>
          <a:p>
            <a:r>
              <a:rPr lang="en-US" sz="3200" dirty="0" err="1" smtClean="0"/>
              <a:t>Windle</a:t>
            </a:r>
            <a:r>
              <a:rPr lang="en-US" sz="3200" dirty="0" smtClean="0"/>
              <a:t> </a:t>
            </a:r>
            <a:r>
              <a:rPr lang="en-US" sz="3200" b="1" dirty="0" smtClean="0">
                <a:solidFill>
                  <a:srgbClr val="92D050"/>
                </a:solidFill>
              </a:rPr>
              <a:t>et al. </a:t>
            </a:r>
            <a:r>
              <a:rPr lang="en-US" sz="3200" dirty="0" smtClean="0"/>
              <a:t>Study</a:t>
            </a:r>
            <a:endParaRPr lang="en-US" sz="3200" dirty="0"/>
          </a:p>
        </p:txBody>
      </p:sp>
      <p:sp>
        <p:nvSpPr>
          <p:cNvPr id="5" name="Content Placeholder 4"/>
          <p:cNvSpPr>
            <a:spLocks noGrp="1"/>
          </p:cNvSpPr>
          <p:nvPr>
            <p:ph sz="quarter" idx="4"/>
          </p:nvPr>
        </p:nvSpPr>
        <p:spPr/>
        <p:txBody>
          <a:bodyPr>
            <a:normAutofit/>
          </a:bodyPr>
          <a:lstStyle/>
          <a:p>
            <a:r>
              <a:rPr lang="en-US" dirty="0" smtClean="0"/>
              <a:t>Galinkin et</a:t>
            </a:r>
            <a:r>
              <a:rPr lang="en-US" dirty="0"/>
              <a:t> </a:t>
            </a:r>
            <a:r>
              <a:rPr lang="en-US" dirty="0" smtClean="0"/>
              <a:t>al. (2002) and Brown et al. (2004) combined to provide information regarding pain with IV insertion </a:t>
            </a:r>
          </a:p>
          <a:p>
            <a:r>
              <a:rPr lang="en-US" dirty="0" smtClean="0"/>
              <a:t>Articles are current and relevant to the study by Windle (2006)</a:t>
            </a:r>
            <a:endParaRPr lang="en-US" dirty="0"/>
          </a:p>
        </p:txBody>
      </p:sp>
      <p:sp>
        <p:nvSpPr>
          <p:cNvPr id="6" name="Title 5"/>
          <p:cNvSpPr>
            <a:spLocks noGrp="1"/>
          </p:cNvSpPr>
          <p:nvPr>
            <p:ph type="title"/>
          </p:nvPr>
        </p:nvSpPr>
        <p:spPr/>
        <p:txBody>
          <a:bodyPr/>
          <a:lstStyle/>
          <a:p>
            <a:r>
              <a:rPr lang="en-US" sz="3600" dirty="0" smtClean="0"/>
              <a:t>Secondary Sources</a:t>
            </a:r>
            <a:endParaRPr lang="en-US" sz="3600" dirty="0"/>
          </a:p>
        </p:txBody>
      </p:sp>
    </p:spTree>
    <p:extLst>
      <p:ext uri="{BB962C8B-B14F-4D97-AF65-F5344CB8AC3E}">
        <p14:creationId xmlns:p14="http://schemas.microsoft.com/office/powerpoint/2010/main" xmlns="" val="30718947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normAutofit/>
          </a:bodyPr>
          <a:lstStyle/>
          <a:p>
            <a:r>
              <a:rPr lang="en-US" sz="3200" dirty="0" smtClean="0"/>
              <a:t>Ferrell Study</a:t>
            </a:r>
            <a:endParaRPr lang="en-US" sz="3200" dirty="0"/>
          </a:p>
        </p:txBody>
      </p:sp>
      <p:sp>
        <p:nvSpPr>
          <p:cNvPr id="3" name="Content Placeholder 2"/>
          <p:cNvSpPr>
            <a:spLocks noGrp="1"/>
          </p:cNvSpPr>
          <p:nvPr>
            <p:ph sz="half" idx="2"/>
          </p:nvPr>
        </p:nvSpPr>
        <p:spPr>
          <a:xfrm>
            <a:off x="457200" y="2438399"/>
            <a:ext cx="4191000" cy="4419601"/>
          </a:xfrm>
        </p:spPr>
        <p:txBody>
          <a:bodyPr/>
          <a:lstStyle/>
          <a:p>
            <a:r>
              <a:rPr lang="en-US" dirty="0" smtClean="0"/>
              <a:t>Provide support for the moral distress of witnessing patients for whom treatment was futile</a:t>
            </a:r>
          </a:p>
          <a:p>
            <a:r>
              <a:rPr lang="en-US" dirty="0" smtClean="0"/>
              <a:t>Provide strategies to cope with these situations</a:t>
            </a:r>
          </a:p>
        </p:txBody>
      </p:sp>
      <p:sp>
        <p:nvSpPr>
          <p:cNvPr id="4" name="Text Placeholder 3"/>
          <p:cNvSpPr>
            <a:spLocks noGrp="1"/>
          </p:cNvSpPr>
          <p:nvPr>
            <p:ph type="body" sz="quarter" idx="3"/>
          </p:nvPr>
        </p:nvSpPr>
        <p:spPr/>
        <p:txBody>
          <a:bodyPr>
            <a:normAutofit/>
          </a:bodyPr>
          <a:lstStyle/>
          <a:p>
            <a:r>
              <a:rPr lang="en-US" sz="3200" dirty="0" err="1" smtClean="0"/>
              <a:t>Windle</a:t>
            </a:r>
            <a:r>
              <a:rPr lang="en-US" sz="3200" dirty="0" smtClean="0"/>
              <a:t> </a:t>
            </a:r>
            <a:r>
              <a:rPr lang="en-US" sz="3200" b="1" dirty="0" smtClean="0">
                <a:solidFill>
                  <a:srgbClr val="92D050"/>
                </a:solidFill>
              </a:rPr>
              <a:t>et </a:t>
            </a:r>
            <a:r>
              <a:rPr lang="en-US" sz="3200" b="1" dirty="0" err="1" smtClean="0">
                <a:solidFill>
                  <a:srgbClr val="92D050"/>
                </a:solidFill>
              </a:rPr>
              <a:t>al</a:t>
            </a:r>
            <a:r>
              <a:rPr lang="en-US" sz="3200" dirty="0" err="1" smtClean="0"/>
              <a:t>.Study</a:t>
            </a:r>
            <a:endParaRPr lang="en-US" sz="3200" dirty="0"/>
          </a:p>
        </p:txBody>
      </p:sp>
      <p:sp>
        <p:nvSpPr>
          <p:cNvPr id="5" name="Content Placeholder 4"/>
          <p:cNvSpPr>
            <a:spLocks noGrp="1"/>
          </p:cNvSpPr>
          <p:nvPr>
            <p:ph sz="quarter" idx="4"/>
          </p:nvPr>
        </p:nvSpPr>
        <p:spPr/>
        <p:txBody>
          <a:bodyPr/>
          <a:lstStyle/>
          <a:p>
            <a:r>
              <a:rPr lang="en-US" dirty="0" smtClean="0"/>
              <a:t>To assist nurses with a mode of reducing pain in patients improving quality of care</a:t>
            </a:r>
          </a:p>
          <a:p>
            <a:r>
              <a:rPr lang="en-US" dirty="0" smtClean="0"/>
              <a:t>Development of cost-effective intradermal anesthesia</a:t>
            </a:r>
            <a:endParaRPr lang="en-US" dirty="0"/>
          </a:p>
        </p:txBody>
      </p:sp>
      <p:sp>
        <p:nvSpPr>
          <p:cNvPr id="6" name="Title 5"/>
          <p:cNvSpPr>
            <a:spLocks noGrp="1"/>
          </p:cNvSpPr>
          <p:nvPr>
            <p:ph type="title"/>
          </p:nvPr>
        </p:nvSpPr>
        <p:spPr/>
        <p:txBody>
          <a:bodyPr/>
          <a:lstStyle/>
          <a:p>
            <a:r>
              <a:rPr lang="en-US" sz="3600" dirty="0" smtClean="0"/>
              <a:t>Relevance to nursing Practice</a:t>
            </a:r>
            <a:endParaRPr lang="en-US" sz="3600" dirty="0"/>
          </a:p>
        </p:txBody>
      </p:sp>
    </p:spTree>
    <p:extLst>
      <p:ext uri="{BB962C8B-B14F-4D97-AF65-F5344CB8AC3E}">
        <p14:creationId xmlns:p14="http://schemas.microsoft.com/office/powerpoint/2010/main" xmlns="" val="27031483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52852" y="1600200"/>
            <a:ext cx="3057148" cy="639762"/>
          </a:xfrm>
        </p:spPr>
        <p:txBody>
          <a:bodyPr>
            <a:normAutofit/>
          </a:bodyPr>
          <a:lstStyle/>
          <a:p>
            <a:r>
              <a:rPr lang="en-US" sz="3200" dirty="0" smtClean="0"/>
              <a:t>Ferrell Study</a:t>
            </a:r>
            <a:endParaRPr lang="en-US" sz="3200" dirty="0"/>
          </a:p>
        </p:txBody>
      </p:sp>
      <p:sp>
        <p:nvSpPr>
          <p:cNvPr id="4" name="Content Placeholder 3"/>
          <p:cNvSpPr>
            <a:spLocks noGrp="1"/>
          </p:cNvSpPr>
          <p:nvPr>
            <p:ph sz="half" idx="2"/>
          </p:nvPr>
        </p:nvSpPr>
        <p:spPr>
          <a:xfrm>
            <a:off x="-35560" y="1905000"/>
            <a:ext cx="5257800" cy="5105400"/>
          </a:xfrm>
        </p:spPr>
        <p:txBody>
          <a:bodyPr>
            <a:noAutofit/>
          </a:bodyPr>
          <a:lstStyle/>
          <a:p>
            <a:pPr marL="68580" indent="0">
              <a:buNone/>
            </a:pPr>
            <a:endParaRPr lang="en-US" dirty="0"/>
          </a:p>
          <a:p>
            <a:pPr lvl="1"/>
            <a:r>
              <a:rPr lang="en-US" sz="2400" dirty="0"/>
              <a:t>Single page survey</a:t>
            </a:r>
          </a:p>
          <a:p>
            <a:pPr lvl="1"/>
            <a:r>
              <a:rPr lang="en-US" sz="2400" dirty="0" smtClean="0"/>
              <a:t>First </a:t>
            </a:r>
            <a:r>
              <a:rPr lang="en-US" sz="2400" dirty="0"/>
              <a:t>completed survey</a:t>
            </a:r>
          </a:p>
          <a:p>
            <a:pPr lvl="2"/>
            <a:r>
              <a:rPr lang="en-US" sz="2400" dirty="0" smtClean="0"/>
              <a:t>51 of 75 gave permission</a:t>
            </a:r>
            <a:endParaRPr lang="en-US" sz="2400" dirty="0"/>
          </a:p>
          <a:p>
            <a:pPr lvl="1"/>
            <a:r>
              <a:rPr lang="en-US" sz="2400" dirty="0"/>
              <a:t>Second completed survey</a:t>
            </a:r>
          </a:p>
          <a:p>
            <a:pPr lvl="2"/>
            <a:r>
              <a:rPr lang="en-US" sz="2400" dirty="0" smtClean="0"/>
              <a:t>57 of 75 gave permission</a:t>
            </a:r>
            <a:endParaRPr lang="en-US" sz="2400" dirty="0"/>
          </a:p>
          <a:p>
            <a:pPr lvl="1"/>
            <a:r>
              <a:rPr lang="en-US" sz="2400" dirty="0"/>
              <a:t>Total of 108 gave permission for </a:t>
            </a:r>
            <a:r>
              <a:rPr lang="en-US" sz="2400" dirty="0" smtClean="0"/>
              <a:t>use</a:t>
            </a:r>
          </a:p>
          <a:p>
            <a:pPr lvl="1"/>
            <a:r>
              <a:rPr lang="en-US" sz="2400" dirty="0" smtClean="0"/>
              <a:t>Consent was not sufficient</a:t>
            </a:r>
            <a:endParaRPr lang="en-US" sz="2400" dirty="0"/>
          </a:p>
          <a:p>
            <a:pPr marL="45720" indent="0">
              <a:buNone/>
            </a:pPr>
            <a:endParaRPr lang="en-US" dirty="0"/>
          </a:p>
        </p:txBody>
      </p:sp>
      <p:sp>
        <p:nvSpPr>
          <p:cNvPr id="5" name="Text Placeholder 4"/>
          <p:cNvSpPr>
            <a:spLocks noGrp="1"/>
          </p:cNvSpPr>
          <p:nvPr>
            <p:ph type="body" sz="quarter" idx="3"/>
          </p:nvPr>
        </p:nvSpPr>
        <p:spPr>
          <a:xfrm>
            <a:off x="5334000" y="1600200"/>
            <a:ext cx="3055717" cy="639762"/>
          </a:xfrm>
        </p:spPr>
        <p:txBody>
          <a:bodyPr>
            <a:normAutofit fontScale="70000" lnSpcReduction="20000"/>
          </a:bodyPr>
          <a:lstStyle/>
          <a:p>
            <a:r>
              <a:rPr lang="en-US" sz="3200" dirty="0" err="1" smtClean="0"/>
              <a:t>Windle</a:t>
            </a:r>
            <a:r>
              <a:rPr lang="en-US" sz="3200" dirty="0" smtClean="0"/>
              <a:t> </a:t>
            </a:r>
            <a:r>
              <a:rPr lang="en-US" sz="3200" dirty="0" smtClean="0">
                <a:solidFill>
                  <a:srgbClr val="92D050"/>
                </a:solidFill>
              </a:rPr>
              <a:t>et al. </a:t>
            </a:r>
            <a:r>
              <a:rPr lang="en-US" sz="3200" dirty="0" smtClean="0"/>
              <a:t>Study</a:t>
            </a:r>
            <a:endParaRPr lang="en-US" sz="3200" dirty="0"/>
          </a:p>
        </p:txBody>
      </p:sp>
      <p:sp>
        <p:nvSpPr>
          <p:cNvPr id="6" name="Content Placeholder 5"/>
          <p:cNvSpPr>
            <a:spLocks noGrp="1"/>
          </p:cNvSpPr>
          <p:nvPr>
            <p:ph sz="quarter" idx="4"/>
          </p:nvPr>
        </p:nvSpPr>
        <p:spPr>
          <a:xfrm>
            <a:off x="4572000" y="2438400"/>
            <a:ext cx="4267200" cy="4191000"/>
          </a:xfrm>
        </p:spPr>
        <p:txBody>
          <a:bodyPr>
            <a:noAutofit/>
          </a:bodyPr>
          <a:lstStyle/>
          <a:p>
            <a:pPr lvl="1"/>
            <a:r>
              <a:rPr lang="en-US" sz="2400" dirty="0"/>
              <a:t>Specific details given to </a:t>
            </a:r>
            <a:r>
              <a:rPr lang="en-US" sz="2400" dirty="0" smtClean="0"/>
              <a:t>participants</a:t>
            </a:r>
          </a:p>
          <a:p>
            <a:pPr lvl="1"/>
            <a:r>
              <a:rPr lang="en-US" sz="2400" dirty="0" smtClean="0"/>
              <a:t>Each </a:t>
            </a:r>
            <a:r>
              <a:rPr lang="en-US" sz="2400" dirty="0"/>
              <a:t>individual was counseled regarding study</a:t>
            </a:r>
          </a:p>
          <a:p>
            <a:pPr lvl="1"/>
            <a:r>
              <a:rPr lang="en-US" sz="2400" dirty="0"/>
              <a:t>P</a:t>
            </a:r>
            <a:r>
              <a:rPr lang="en-US" sz="2400" dirty="0" smtClean="0"/>
              <a:t>rocedure explained</a:t>
            </a:r>
          </a:p>
          <a:p>
            <a:pPr lvl="1"/>
            <a:r>
              <a:rPr lang="en-US" sz="2400" dirty="0" smtClean="0"/>
              <a:t>Consent for was detailed</a:t>
            </a:r>
            <a:endParaRPr lang="en-US" sz="2400" dirty="0"/>
          </a:p>
          <a:p>
            <a:pPr lvl="1"/>
            <a:r>
              <a:rPr lang="en-US" sz="2400" dirty="0"/>
              <a:t>Consent was sufficient</a:t>
            </a:r>
          </a:p>
          <a:p>
            <a:endParaRPr lang="en-US" dirty="0"/>
          </a:p>
        </p:txBody>
      </p:sp>
      <p:sp>
        <p:nvSpPr>
          <p:cNvPr id="2" name="Title 1"/>
          <p:cNvSpPr>
            <a:spLocks noGrp="1"/>
          </p:cNvSpPr>
          <p:nvPr>
            <p:ph type="title"/>
          </p:nvPr>
        </p:nvSpPr>
        <p:spPr/>
        <p:txBody>
          <a:bodyPr>
            <a:noAutofit/>
          </a:bodyPr>
          <a:lstStyle/>
          <a:p>
            <a:pPr algn="ctr"/>
            <a:r>
              <a:rPr lang="en-US" sz="3600" dirty="0" smtClean="0"/>
              <a:t>Informed Consent and Sufficiency </a:t>
            </a:r>
            <a:endParaRPr lang="en-US" sz="3600" dirty="0"/>
          </a:p>
        </p:txBody>
      </p:sp>
    </p:spTree>
    <p:extLst>
      <p:ext uri="{BB962C8B-B14F-4D97-AF65-F5344CB8AC3E}">
        <p14:creationId xmlns:p14="http://schemas.microsoft.com/office/powerpoint/2010/main" xmlns="" val="406447164"/>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2286000"/>
            <a:ext cx="4267200" cy="4910328"/>
          </a:xfrm>
        </p:spPr>
        <p:txBody>
          <a:bodyPr>
            <a:noAutofit/>
          </a:bodyPr>
          <a:lstStyle/>
          <a:p>
            <a:r>
              <a:rPr lang="en-US" dirty="0" smtClean="0"/>
              <a:t>Research was subjective</a:t>
            </a:r>
          </a:p>
          <a:p>
            <a:pPr lvl="1"/>
            <a:r>
              <a:rPr lang="en-US" sz="2800" dirty="0" smtClean="0"/>
              <a:t>Elaborated  on personal experiences </a:t>
            </a:r>
            <a:endParaRPr lang="en-US" sz="2800" dirty="0"/>
          </a:p>
          <a:p>
            <a:pPr lvl="1"/>
            <a:r>
              <a:rPr lang="en-US" sz="2800" dirty="0" smtClean="0"/>
              <a:t>Used narrative views to analyze and evaluate discussion topics</a:t>
            </a:r>
          </a:p>
        </p:txBody>
      </p:sp>
      <p:sp>
        <p:nvSpPr>
          <p:cNvPr id="4" name="Content Placeholder 3"/>
          <p:cNvSpPr>
            <a:spLocks noGrp="1"/>
          </p:cNvSpPr>
          <p:nvPr>
            <p:ph sz="half" idx="2"/>
          </p:nvPr>
        </p:nvSpPr>
        <p:spPr>
          <a:xfrm>
            <a:off x="4648200" y="2286000"/>
            <a:ext cx="4038600" cy="4407408"/>
          </a:xfrm>
        </p:spPr>
        <p:txBody>
          <a:bodyPr>
            <a:normAutofit/>
          </a:bodyPr>
          <a:lstStyle/>
          <a:p>
            <a:r>
              <a:rPr lang="en-US" dirty="0" smtClean="0"/>
              <a:t>Broad and holistic</a:t>
            </a:r>
          </a:p>
          <a:p>
            <a:r>
              <a:rPr lang="en-US" dirty="0" smtClean="0"/>
              <a:t>Phenomenological research</a:t>
            </a:r>
          </a:p>
          <a:p>
            <a:pPr lvl="1"/>
            <a:r>
              <a:rPr lang="en-US" sz="2800" dirty="0" smtClean="0"/>
              <a:t>Based on human experience</a:t>
            </a:r>
          </a:p>
          <a:p>
            <a:pPr lvl="1"/>
            <a:r>
              <a:rPr lang="en-US" sz="2800" dirty="0" smtClean="0"/>
              <a:t>Individual views and feelings</a:t>
            </a:r>
          </a:p>
        </p:txBody>
      </p:sp>
      <p:sp>
        <p:nvSpPr>
          <p:cNvPr id="2" name="Title 1"/>
          <p:cNvSpPr>
            <a:spLocks noGrp="1"/>
          </p:cNvSpPr>
          <p:nvPr>
            <p:ph type="title"/>
          </p:nvPr>
        </p:nvSpPr>
        <p:spPr/>
        <p:txBody>
          <a:bodyPr>
            <a:normAutofit/>
          </a:bodyPr>
          <a:lstStyle/>
          <a:p>
            <a:r>
              <a:rPr lang="en-US" sz="3600" dirty="0" smtClean="0"/>
              <a:t>Qualitative Research</a:t>
            </a:r>
            <a:br>
              <a:rPr lang="en-US" sz="3600" dirty="0" smtClean="0"/>
            </a:br>
            <a:r>
              <a:rPr lang="en-US" sz="2200" dirty="0" smtClean="0"/>
              <a:t>Ferrell Study</a:t>
            </a:r>
            <a:endParaRPr lang="en-US" sz="2200" dirty="0"/>
          </a:p>
        </p:txBody>
      </p:sp>
    </p:spTree>
    <p:extLst>
      <p:ext uri="{BB962C8B-B14F-4D97-AF65-F5344CB8AC3E}">
        <p14:creationId xmlns:p14="http://schemas.microsoft.com/office/powerpoint/2010/main" xmlns="" val="3502889088"/>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042416" y="1813560"/>
            <a:ext cx="6958584" cy="3520440"/>
          </a:xfrm>
        </p:spPr>
        <p:txBody>
          <a:bodyPr>
            <a:noAutofit/>
          </a:bodyPr>
          <a:lstStyle/>
          <a:p>
            <a:r>
              <a:rPr lang="en-US" dirty="0" smtClean="0"/>
              <a:t>Uses a scientific method:</a:t>
            </a:r>
          </a:p>
          <a:p>
            <a:pPr lvl="5"/>
            <a:r>
              <a:rPr lang="en-US" sz="2800" dirty="0" smtClean="0"/>
              <a:t>Each study had a plan of action</a:t>
            </a:r>
          </a:p>
          <a:p>
            <a:r>
              <a:rPr lang="en-US" dirty="0" smtClean="0"/>
              <a:t>Uses numerical numbers and data:</a:t>
            </a:r>
          </a:p>
          <a:p>
            <a:pPr lvl="5"/>
            <a:r>
              <a:rPr lang="en-US" sz="2800" dirty="0" smtClean="0"/>
              <a:t>Goes into detail </a:t>
            </a:r>
          </a:p>
          <a:p>
            <a:r>
              <a:rPr lang="en-US" dirty="0" smtClean="0"/>
              <a:t>Has cause and effects</a:t>
            </a:r>
          </a:p>
          <a:p>
            <a:r>
              <a:rPr lang="en-US" dirty="0" smtClean="0"/>
              <a:t>Describes variables:</a:t>
            </a:r>
          </a:p>
          <a:p>
            <a:pPr lvl="5"/>
            <a:r>
              <a:rPr lang="en-US" sz="2800" dirty="0" smtClean="0"/>
              <a:t>Had a control group</a:t>
            </a:r>
          </a:p>
          <a:p>
            <a:r>
              <a:rPr lang="en-US" dirty="0" smtClean="0"/>
              <a:t>Has an objective and formal approach</a:t>
            </a:r>
          </a:p>
          <a:p>
            <a:r>
              <a:rPr lang="en-US" dirty="0" smtClean="0"/>
              <a:t>Experimental research</a:t>
            </a:r>
            <a:endParaRPr lang="en-US" dirty="0"/>
          </a:p>
        </p:txBody>
      </p:sp>
      <p:sp>
        <p:nvSpPr>
          <p:cNvPr id="2" name="Title 1"/>
          <p:cNvSpPr>
            <a:spLocks noGrp="1"/>
          </p:cNvSpPr>
          <p:nvPr>
            <p:ph type="title"/>
          </p:nvPr>
        </p:nvSpPr>
        <p:spPr/>
        <p:txBody>
          <a:bodyPr>
            <a:normAutofit/>
          </a:bodyPr>
          <a:lstStyle/>
          <a:p>
            <a:r>
              <a:rPr lang="en-US" sz="3600" dirty="0" smtClean="0"/>
              <a:t>Quantitative Research </a:t>
            </a:r>
            <a:br>
              <a:rPr lang="en-US" sz="3600" dirty="0" smtClean="0"/>
            </a:br>
            <a:r>
              <a:rPr lang="en-US" sz="2400" dirty="0" err="1" smtClean="0"/>
              <a:t>Windle</a:t>
            </a:r>
            <a:r>
              <a:rPr lang="en-US" sz="2400" dirty="0" smtClean="0"/>
              <a:t> </a:t>
            </a:r>
            <a:r>
              <a:rPr lang="en-US" sz="2400" b="1" dirty="0" smtClean="0">
                <a:solidFill>
                  <a:srgbClr val="92D050"/>
                </a:solidFill>
              </a:rPr>
              <a:t>et al. </a:t>
            </a:r>
            <a:r>
              <a:rPr lang="en-US" sz="2400" dirty="0" smtClean="0"/>
              <a:t>Study</a:t>
            </a:r>
            <a:endParaRPr lang="en-US" sz="2400" dirty="0"/>
          </a:p>
        </p:txBody>
      </p:sp>
    </p:spTree>
    <p:extLst>
      <p:ext uri="{BB962C8B-B14F-4D97-AF65-F5344CB8AC3E}">
        <p14:creationId xmlns:p14="http://schemas.microsoft.com/office/powerpoint/2010/main" xmlns="" val="1590710898"/>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457200" y="1676400"/>
            <a:ext cx="8229600" cy="4450080"/>
          </a:xfrm>
        </p:spPr>
        <p:txBody>
          <a:bodyPr>
            <a:normAutofit lnSpcReduction="10000"/>
          </a:bodyPr>
          <a:lstStyle/>
          <a:p>
            <a:endParaRPr lang="en-US" dirty="0" smtClean="0"/>
          </a:p>
          <a:p>
            <a:r>
              <a:rPr lang="en-US" dirty="0" smtClean="0"/>
              <a:t>Studies like the </a:t>
            </a:r>
            <a:r>
              <a:rPr lang="en-US" dirty="0" smtClean="0"/>
              <a:t>Ferrell and </a:t>
            </a:r>
            <a:r>
              <a:rPr lang="en-US" dirty="0" err="1" smtClean="0"/>
              <a:t>Windle</a:t>
            </a:r>
            <a:r>
              <a:rPr lang="en-US" dirty="0" smtClean="0"/>
              <a:t> </a:t>
            </a:r>
            <a:r>
              <a:rPr lang="en-US" b="1" dirty="0" smtClean="0">
                <a:solidFill>
                  <a:srgbClr val="92D050"/>
                </a:solidFill>
              </a:rPr>
              <a:t>et al</a:t>
            </a:r>
            <a:r>
              <a:rPr lang="en-US" b="1" smtClean="0">
                <a:solidFill>
                  <a:srgbClr val="92D050"/>
                </a:solidFill>
              </a:rPr>
              <a:t>. </a:t>
            </a:r>
            <a:r>
              <a:rPr lang="en-US" smtClean="0"/>
              <a:t>improve </a:t>
            </a:r>
            <a:r>
              <a:rPr lang="en-US" dirty="0" smtClean="0"/>
              <a:t>quality of care</a:t>
            </a:r>
          </a:p>
          <a:p>
            <a:pPr marL="45720" indent="0">
              <a:buNone/>
            </a:pPr>
            <a:endParaRPr lang="en-US" dirty="0" smtClean="0"/>
          </a:p>
          <a:p>
            <a:r>
              <a:rPr lang="en-US" dirty="0" smtClean="0"/>
              <a:t>Qualitative and quantitative studies are a key component of evidence-based practice</a:t>
            </a:r>
          </a:p>
          <a:p>
            <a:pPr marL="45720" indent="0">
              <a:buNone/>
            </a:pPr>
            <a:endParaRPr lang="en-US" dirty="0"/>
          </a:p>
          <a:p>
            <a:r>
              <a:rPr lang="en-US" dirty="0" smtClean="0"/>
              <a:t>Both qualitative and quantitative studies are important for developing clinical policies and standards of care</a:t>
            </a:r>
          </a:p>
          <a:p>
            <a:pPr marL="45720" indent="0">
              <a:buNone/>
            </a:pPr>
            <a:endParaRPr lang="en-US" dirty="0" smtClean="0"/>
          </a:p>
          <a:p>
            <a:pPr marL="45720" indent="0">
              <a:buNone/>
            </a:pPr>
            <a:endParaRPr lang="en-US" dirty="0" smtClean="0"/>
          </a:p>
          <a:p>
            <a:endParaRPr lang="en-US" dirty="0"/>
          </a:p>
        </p:txBody>
      </p:sp>
      <p:sp>
        <p:nvSpPr>
          <p:cNvPr id="4" name="Title 3"/>
          <p:cNvSpPr>
            <a:spLocks noGrp="1"/>
          </p:cNvSpPr>
          <p:nvPr>
            <p:ph type="title"/>
          </p:nvPr>
        </p:nvSpPr>
        <p:spPr/>
        <p:txBody>
          <a:bodyPr/>
          <a:lstStyle/>
          <a:p>
            <a:r>
              <a:rPr lang="en-US" sz="3600" dirty="0" smtClean="0"/>
              <a:t>Conclusion</a:t>
            </a:r>
            <a:endParaRPr lang="en-US" sz="3600" dirty="0"/>
          </a:p>
        </p:txBody>
      </p:sp>
    </p:spTree>
    <p:extLst>
      <p:ext uri="{BB962C8B-B14F-4D97-AF65-F5344CB8AC3E}">
        <p14:creationId xmlns:p14="http://schemas.microsoft.com/office/powerpoint/2010/main" xmlns="" val="20053083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marL="68580" indent="0">
              <a:buNone/>
            </a:pPr>
            <a:r>
              <a:rPr lang="en-US" sz="2400" dirty="0" smtClean="0"/>
              <a:t>Burns, N., &amp; Grove, S. (2009). </a:t>
            </a:r>
            <a:r>
              <a:rPr lang="en-US" sz="2400" i="1" dirty="0" smtClean="0"/>
              <a:t>The practice of nursing 	research: Appraisal, synthesis, and generation 	of evidence </a:t>
            </a:r>
            <a:r>
              <a:rPr lang="en-US" sz="2400" dirty="0" smtClean="0"/>
              <a:t>(6</a:t>
            </a:r>
            <a:r>
              <a:rPr lang="en-US" sz="2400" baseline="30000" dirty="0" smtClean="0"/>
              <a:t>th</a:t>
            </a:r>
            <a:r>
              <a:rPr lang="en-US" sz="2400" dirty="0" smtClean="0"/>
              <a:t> Ed.). St. Louis, MO: Elsevier 	Saunders.</a:t>
            </a:r>
          </a:p>
          <a:p>
            <a:pPr marL="68580" indent="0">
              <a:buNone/>
            </a:pPr>
            <a:r>
              <a:rPr lang="en-US" sz="2400" dirty="0" smtClean="0"/>
              <a:t>Ferrell, B. (2006). Understanding the moral distress of 	nurses witnessing medically futile care. 	</a:t>
            </a:r>
            <a:r>
              <a:rPr lang="en-US" sz="2400" i="1" dirty="0" smtClean="0"/>
              <a:t>Oncology Nursing Forum, 33</a:t>
            </a:r>
            <a:r>
              <a:rPr lang="en-US" sz="2400" dirty="0" smtClean="0"/>
              <a:t>(5), 922-930. 	Retrieved </a:t>
            </a:r>
            <a:r>
              <a:rPr lang="en-US" sz="2400" dirty="0"/>
              <a:t>from </a:t>
            </a:r>
            <a:r>
              <a:rPr lang="en-US" sz="2400" dirty="0" smtClean="0"/>
              <a:t>	http</a:t>
            </a:r>
            <a:r>
              <a:rPr lang="en-US" sz="2400" dirty="0"/>
              <a:t>://</a:t>
            </a:r>
            <a:r>
              <a:rPr lang="en-US" sz="2400" dirty="0" smtClean="0"/>
              <a:t>web.ebscohost.com.ezproxy.lakeviewc	ol.edu:2048/ehost/pdfviewer/pdfviewer?sid=0	bc8fc17-5fb2-4c3c-80e8-	824c477679c9%40sessionmgr15&amp;vid=21&amp;hid=	10</a:t>
            </a:r>
          </a:p>
        </p:txBody>
      </p:sp>
      <p:sp>
        <p:nvSpPr>
          <p:cNvPr id="2" name="Title 1"/>
          <p:cNvSpPr>
            <a:spLocks noGrp="1"/>
          </p:cNvSpPr>
          <p:nvPr>
            <p:ph type="title"/>
          </p:nvPr>
        </p:nvSpPr>
        <p:spPr/>
        <p:txBody>
          <a:bodyPr/>
          <a:lstStyle/>
          <a:p>
            <a:r>
              <a:rPr lang="en-US" sz="3600" dirty="0" smtClean="0"/>
              <a:t>References</a:t>
            </a:r>
            <a:endParaRPr lang="en-US" sz="3600" dirty="0"/>
          </a:p>
        </p:txBody>
      </p:sp>
    </p:spTree>
    <p:extLst>
      <p:ext uri="{BB962C8B-B14F-4D97-AF65-F5344CB8AC3E}">
        <p14:creationId xmlns:p14="http://schemas.microsoft.com/office/powerpoint/2010/main" xmlns="" val="602326917"/>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68580" indent="0">
              <a:buNone/>
            </a:pPr>
            <a:r>
              <a:rPr lang="en-US" sz="2400" dirty="0"/>
              <a:t>Windle, P., Kwan, M., Warwick, H., Sibayan, A., </a:t>
            </a:r>
            <a:r>
              <a:rPr lang="en-US" sz="2400" dirty="0" smtClean="0"/>
              <a:t>	Espiritu</a:t>
            </a:r>
            <a:r>
              <a:rPr lang="en-US" sz="2400" dirty="0"/>
              <a:t>, C., &amp; Vergara, J. (2006). Comparison </a:t>
            </a:r>
            <a:r>
              <a:rPr lang="en-US" sz="2400" dirty="0" smtClean="0"/>
              <a:t>	of </a:t>
            </a:r>
            <a:r>
              <a:rPr lang="en-US" sz="2400" dirty="0"/>
              <a:t>bacteriostatic normal saline and lidocaine </a:t>
            </a:r>
            <a:r>
              <a:rPr lang="en-US" sz="2400" dirty="0" smtClean="0"/>
              <a:t>	used </a:t>
            </a:r>
            <a:r>
              <a:rPr lang="en-US" sz="2400" dirty="0"/>
              <a:t>as intradermal anesthesia for the </a:t>
            </a:r>
            <a:r>
              <a:rPr lang="en-US" sz="2400" dirty="0" smtClean="0"/>
              <a:t>	placement </a:t>
            </a:r>
            <a:r>
              <a:rPr lang="en-US" sz="2400" dirty="0"/>
              <a:t>of intravenous lines. </a:t>
            </a:r>
            <a:r>
              <a:rPr lang="en-US" sz="2400" i="1" dirty="0"/>
              <a:t>Journal of </a:t>
            </a:r>
            <a:r>
              <a:rPr lang="en-US" sz="2400" i="1" dirty="0" smtClean="0"/>
              <a:t>	PeriAnesthesia Nursing, 21</a:t>
            </a:r>
            <a:r>
              <a:rPr lang="en-US" sz="2400" dirty="0" smtClean="0"/>
              <a:t>(4), 251-258. 	Retrieved </a:t>
            </a:r>
            <a:r>
              <a:rPr lang="en-US" sz="2400" dirty="0"/>
              <a:t>from </a:t>
            </a:r>
            <a:r>
              <a:rPr lang="en-US" sz="2400" dirty="0" smtClean="0"/>
              <a:t>	http</a:t>
            </a:r>
            <a:r>
              <a:rPr lang="en-US" sz="2400" dirty="0"/>
              <a:t>://</a:t>
            </a:r>
            <a:r>
              <a:rPr lang="en-US" sz="2400" dirty="0" smtClean="0"/>
              <a:t>www.sciencedirect.com.ezproxy.lakevi	ewcol.edu:2048/science/article/pii/S10899472	06002024</a:t>
            </a:r>
          </a:p>
          <a:p>
            <a:pPr marL="68580" indent="0">
              <a:buNone/>
            </a:pPr>
            <a:endParaRPr lang="en-US" sz="2400" dirty="0"/>
          </a:p>
          <a:p>
            <a:pPr marL="68580" indent="0">
              <a:buNone/>
            </a:pPr>
            <a:endParaRPr lang="en-US" sz="2400" dirty="0"/>
          </a:p>
        </p:txBody>
      </p:sp>
      <p:sp>
        <p:nvSpPr>
          <p:cNvPr id="2" name="Title 1"/>
          <p:cNvSpPr>
            <a:spLocks noGrp="1"/>
          </p:cNvSpPr>
          <p:nvPr>
            <p:ph type="title"/>
          </p:nvPr>
        </p:nvSpPr>
        <p:spPr/>
        <p:txBody>
          <a:bodyPr>
            <a:normAutofit/>
          </a:bodyPr>
          <a:lstStyle/>
          <a:p>
            <a:r>
              <a:rPr lang="en-US" sz="3600" dirty="0" smtClean="0"/>
              <a:t>References continued</a:t>
            </a:r>
            <a:endParaRPr lang="en-US" sz="3600" dirty="0"/>
          </a:p>
        </p:txBody>
      </p:sp>
    </p:spTree>
    <p:extLst>
      <p:ext uri="{BB962C8B-B14F-4D97-AF65-F5344CB8AC3E}">
        <p14:creationId xmlns:p14="http://schemas.microsoft.com/office/powerpoint/2010/main" xmlns="" val="2588307802"/>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2221992"/>
            <a:ext cx="8407893" cy="4407408"/>
          </a:xfrm>
        </p:spPr>
        <p:txBody>
          <a:bodyPr>
            <a:normAutofit/>
          </a:bodyPr>
          <a:lstStyle/>
          <a:p>
            <a:r>
              <a:rPr lang="en-US" sz="2800" dirty="0" smtClean="0"/>
              <a:t>Identify components of a quantitative and a qualitative research article</a:t>
            </a:r>
          </a:p>
          <a:p>
            <a:r>
              <a:rPr lang="en-US" sz="2800" dirty="0" smtClean="0"/>
              <a:t>Critique value of articles to the nursing profession</a:t>
            </a:r>
          </a:p>
          <a:p>
            <a:r>
              <a:rPr lang="en-US" sz="2800" dirty="0" smtClean="0"/>
              <a:t>Identify informed consent process in the articles</a:t>
            </a:r>
          </a:p>
          <a:p>
            <a:r>
              <a:rPr lang="en-US" sz="2800" dirty="0" smtClean="0"/>
              <a:t>Compare methodologies used in each article</a:t>
            </a:r>
            <a:endParaRPr lang="en-US" sz="2800" dirty="0"/>
          </a:p>
        </p:txBody>
      </p:sp>
      <p:sp>
        <p:nvSpPr>
          <p:cNvPr id="2" name="Title 1"/>
          <p:cNvSpPr>
            <a:spLocks noGrp="1"/>
          </p:cNvSpPr>
          <p:nvPr>
            <p:ph type="title"/>
          </p:nvPr>
        </p:nvSpPr>
        <p:spPr/>
        <p:txBody>
          <a:bodyPr/>
          <a:lstStyle/>
          <a:p>
            <a:r>
              <a:rPr lang="en-US" sz="3600" dirty="0" smtClean="0"/>
              <a:t>Objectives</a:t>
            </a:r>
            <a:endParaRPr lang="en-US" sz="3600" dirty="0"/>
          </a:p>
        </p:txBody>
      </p:sp>
    </p:spTree>
    <p:extLst>
      <p:ext uri="{BB962C8B-B14F-4D97-AF65-F5344CB8AC3E}">
        <p14:creationId xmlns:p14="http://schemas.microsoft.com/office/powerpoint/2010/main" xmlns="" val="313725732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450592"/>
            <a:ext cx="8407893" cy="4407408"/>
          </a:xfrm>
        </p:spPr>
        <p:txBody>
          <a:bodyPr>
            <a:normAutofit/>
          </a:bodyPr>
          <a:lstStyle/>
          <a:p>
            <a:r>
              <a:rPr lang="en-US" sz="2800" b="1" i="1" dirty="0" smtClean="0">
                <a:solidFill>
                  <a:srgbClr val="FF0000"/>
                </a:solidFill>
              </a:rPr>
              <a:t>Understanding the Moral Distress of Nurses Witnessing Medically Futile Care</a:t>
            </a:r>
          </a:p>
          <a:p>
            <a:pPr lvl="2"/>
            <a:endParaRPr lang="en-US" sz="2800" dirty="0"/>
          </a:p>
          <a:p>
            <a:pPr lvl="2"/>
            <a:r>
              <a:rPr lang="en-US" sz="2800" dirty="0" smtClean="0"/>
              <a:t>Performed to analyze the topic of moral distress in nurses witnessing futile care</a:t>
            </a:r>
            <a:endParaRPr lang="en-US" sz="2800" dirty="0"/>
          </a:p>
        </p:txBody>
      </p:sp>
      <p:sp>
        <p:nvSpPr>
          <p:cNvPr id="2" name="Title 1"/>
          <p:cNvSpPr>
            <a:spLocks noGrp="1"/>
          </p:cNvSpPr>
          <p:nvPr>
            <p:ph type="title"/>
          </p:nvPr>
        </p:nvSpPr>
        <p:spPr/>
        <p:txBody>
          <a:bodyPr>
            <a:normAutofit/>
          </a:bodyPr>
          <a:lstStyle/>
          <a:p>
            <a:r>
              <a:rPr lang="en-US" sz="3600" dirty="0" smtClean="0"/>
              <a:t>Why Was This Study Done?</a:t>
            </a:r>
            <a:endParaRPr lang="en-US" sz="3600" dirty="0"/>
          </a:p>
        </p:txBody>
      </p:sp>
    </p:spTree>
    <p:extLst>
      <p:ext uri="{BB962C8B-B14F-4D97-AF65-F5344CB8AC3E}">
        <p14:creationId xmlns:p14="http://schemas.microsoft.com/office/powerpoint/2010/main" xmlns="" val="3981700762"/>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023871"/>
            <a:ext cx="8763001" cy="4529329"/>
          </a:xfrm>
        </p:spPr>
        <p:txBody>
          <a:bodyPr>
            <a:noAutofit/>
          </a:bodyPr>
          <a:lstStyle/>
          <a:p>
            <a:r>
              <a:rPr lang="en-US" sz="2800" b="1" i="1" dirty="0" smtClean="0">
                <a:solidFill>
                  <a:srgbClr val="FF0000"/>
                </a:solidFill>
              </a:rPr>
              <a:t>Comparison of Bacteriostatic Normal Saline and Lidocaine Used as Intradermal Anesthesia for the Placement of Intravenous Lines</a:t>
            </a:r>
          </a:p>
          <a:p>
            <a:pPr lvl="2"/>
            <a:endParaRPr lang="en-US" sz="2800" i="1" dirty="0"/>
          </a:p>
          <a:p>
            <a:pPr lvl="2"/>
            <a:r>
              <a:rPr lang="en-US" sz="2800" dirty="0" smtClean="0"/>
              <a:t>Performed to determine if there is a difference in pain with venipuncture when intradermal anesthesia is used compared to bacteriostatic normal saline</a:t>
            </a:r>
            <a:endParaRPr lang="en-US" sz="2800" dirty="0"/>
          </a:p>
        </p:txBody>
      </p:sp>
      <p:sp>
        <p:nvSpPr>
          <p:cNvPr id="2" name="Title 1"/>
          <p:cNvSpPr>
            <a:spLocks noGrp="1"/>
          </p:cNvSpPr>
          <p:nvPr>
            <p:ph type="title"/>
          </p:nvPr>
        </p:nvSpPr>
        <p:spPr/>
        <p:txBody>
          <a:bodyPr>
            <a:normAutofit/>
          </a:bodyPr>
          <a:lstStyle/>
          <a:p>
            <a:r>
              <a:rPr lang="en-US" sz="3600" dirty="0"/>
              <a:t>Why Was This Study Done?</a:t>
            </a:r>
          </a:p>
        </p:txBody>
      </p:sp>
    </p:spTree>
    <p:extLst>
      <p:ext uri="{BB962C8B-B14F-4D97-AF65-F5344CB8AC3E}">
        <p14:creationId xmlns:p14="http://schemas.microsoft.com/office/powerpoint/2010/main" xmlns="" val="3689058373"/>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1676400"/>
            <a:ext cx="8458201" cy="5943599"/>
          </a:xfrm>
        </p:spPr>
        <p:txBody>
          <a:bodyPr>
            <a:noAutofit/>
          </a:bodyPr>
          <a:lstStyle/>
          <a:p>
            <a:r>
              <a:rPr lang="en-US" sz="2800" dirty="0" smtClean="0"/>
              <a:t>Independent Variables</a:t>
            </a:r>
          </a:p>
          <a:p>
            <a:pPr lvl="2"/>
            <a:r>
              <a:rPr lang="en-US" sz="2800" dirty="0" smtClean="0"/>
              <a:t>Participant receiving 1% lidocaine</a:t>
            </a:r>
          </a:p>
          <a:p>
            <a:pPr lvl="2"/>
            <a:r>
              <a:rPr lang="en-US" sz="2800" dirty="0" smtClean="0"/>
              <a:t>Participant receiving 0.9% bacteriostatic normal saline</a:t>
            </a:r>
          </a:p>
          <a:p>
            <a:pPr lvl="2"/>
            <a:r>
              <a:rPr lang="en-US" sz="2800" dirty="0" smtClean="0"/>
              <a:t>Participant receiving no intradermal anesthesia</a:t>
            </a:r>
          </a:p>
          <a:p>
            <a:pPr marL="685800" lvl="2" indent="0">
              <a:buNone/>
            </a:pPr>
            <a:endParaRPr lang="en-US" sz="2800" dirty="0"/>
          </a:p>
          <a:p>
            <a:r>
              <a:rPr lang="en-US" sz="2800" dirty="0"/>
              <a:t>Dependent </a:t>
            </a:r>
            <a:r>
              <a:rPr lang="en-US" sz="2800" dirty="0" smtClean="0"/>
              <a:t>Variable</a:t>
            </a:r>
            <a:endParaRPr lang="en-US" sz="2800" dirty="0"/>
          </a:p>
          <a:p>
            <a:pPr lvl="2"/>
            <a:r>
              <a:rPr lang="en-US" sz="2800" dirty="0"/>
              <a:t>Amount of pain participant </a:t>
            </a:r>
            <a:r>
              <a:rPr lang="en-US" sz="2800" dirty="0" smtClean="0"/>
              <a:t>experiences before and </a:t>
            </a:r>
            <a:r>
              <a:rPr lang="en-US" sz="2800" dirty="0"/>
              <a:t>during venipuncture</a:t>
            </a:r>
          </a:p>
          <a:p>
            <a:pPr marL="685800" lvl="2" indent="0">
              <a:buNone/>
            </a:pPr>
            <a:endParaRPr lang="en-US" sz="2800" dirty="0" smtClean="0"/>
          </a:p>
        </p:txBody>
      </p:sp>
      <p:sp>
        <p:nvSpPr>
          <p:cNvPr id="2" name="Title 1"/>
          <p:cNvSpPr>
            <a:spLocks noGrp="1"/>
          </p:cNvSpPr>
          <p:nvPr>
            <p:ph type="title"/>
          </p:nvPr>
        </p:nvSpPr>
        <p:spPr>
          <a:xfrm>
            <a:off x="609600" y="381000"/>
            <a:ext cx="7924800" cy="1105936"/>
          </a:xfrm>
        </p:spPr>
        <p:txBody>
          <a:bodyPr>
            <a:noAutofit/>
          </a:bodyPr>
          <a:lstStyle/>
          <a:p>
            <a:r>
              <a:rPr lang="en-US" sz="3600" dirty="0" smtClean="0"/>
              <a:t>Variables in Quantitative Study</a:t>
            </a:r>
            <a:endParaRPr lang="en-US" sz="3600" dirty="0"/>
          </a:p>
        </p:txBody>
      </p:sp>
    </p:spTree>
    <p:extLst>
      <p:ext uri="{BB962C8B-B14F-4D97-AF65-F5344CB8AC3E}">
        <p14:creationId xmlns:p14="http://schemas.microsoft.com/office/powerpoint/2010/main" xmlns="" val="1949500348"/>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2400" y="1722438"/>
            <a:ext cx="4040188" cy="639762"/>
          </a:xfrm>
        </p:spPr>
        <p:txBody>
          <a:bodyPr>
            <a:normAutofit/>
          </a:bodyPr>
          <a:lstStyle/>
          <a:p>
            <a:r>
              <a:rPr lang="en-US" sz="3200" dirty="0" smtClean="0"/>
              <a:t>Ferrell </a:t>
            </a:r>
            <a:r>
              <a:rPr lang="en-US" sz="3200" b="1" dirty="0" smtClean="0">
                <a:solidFill>
                  <a:srgbClr val="92D050"/>
                </a:solidFill>
              </a:rPr>
              <a:t>(date)</a:t>
            </a:r>
            <a:r>
              <a:rPr lang="en-US" sz="3200" dirty="0" smtClean="0"/>
              <a:t> Study</a:t>
            </a:r>
            <a:endParaRPr lang="en-US" sz="3200" dirty="0"/>
          </a:p>
        </p:txBody>
      </p:sp>
      <p:sp>
        <p:nvSpPr>
          <p:cNvPr id="4" name="Content Placeholder 3"/>
          <p:cNvSpPr>
            <a:spLocks noGrp="1"/>
          </p:cNvSpPr>
          <p:nvPr>
            <p:ph sz="half" idx="2"/>
          </p:nvPr>
        </p:nvSpPr>
        <p:spPr>
          <a:xfrm>
            <a:off x="838200" y="2590800"/>
            <a:ext cx="4040188" cy="3687763"/>
          </a:xfrm>
        </p:spPr>
        <p:txBody>
          <a:bodyPr>
            <a:normAutofit/>
          </a:bodyPr>
          <a:lstStyle/>
          <a:p>
            <a:r>
              <a:rPr lang="en-US" sz="2800" dirty="0" smtClean="0"/>
              <a:t>108 nurses</a:t>
            </a:r>
            <a:endParaRPr lang="en-US" sz="2800" dirty="0"/>
          </a:p>
        </p:txBody>
      </p:sp>
      <p:sp>
        <p:nvSpPr>
          <p:cNvPr id="5" name="Text Placeholder 4"/>
          <p:cNvSpPr>
            <a:spLocks noGrp="1"/>
          </p:cNvSpPr>
          <p:nvPr>
            <p:ph type="body" sz="quarter" idx="3"/>
          </p:nvPr>
        </p:nvSpPr>
        <p:spPr/>
        <p:txBody>
          <a:bodyPr>
            <a:normAutofit fontScale="70000" lnSpcReduction="20000"/>
          </a:bodyPr>
          <a:lstStyle/>
          <a:p>
            <a:r>
              <a:rPr lang="en-US" sz="3200" dirty="0" err="1" smtClean="0"/>
              <a:t>Windle</a:t>
            </a:r>
            <a:r>
              <a:rPr lang="en-US" sz="3200" dirty="0" smtClean="0"/>
              <a:t> </a:t>
            </a:r>
            <a:r>
              <a:rPr lang="en-US" sz="3200" b="1" dirty="0" smtClean="0">
                <a:solidFill>
                  <a:srgbClr val="92D050"/>
                </a:solidFill>
              </a:rPr>
              <a:t>et al. </a:t>
            </a:r>
            <a:r>
              <a:rPr lang="en-US" sz="3200" b="1" dirty="0" smtClean="0">
                <a:solidFill>
                  <a:srgbClr val="92D050"/>
                </a:solidFill>
              </a:rPr>
              <a:t>(date)</a:t>
            </a:r>
            <a:r>
              <a:rPr lang="en-US" sz="3200" b="1" dirty="0" smtClean="0">
                <a:solidFill>
                  <a:srgbClr val="92D050"/>
                </a:solidFill>
              </a:rPr>
              <a:t> </a:t>
            </a:r>
            <a:r>
              <a:rPr lang="en-US" sz="3200" dirty="0" smtClean="0"/>
              <a:t>Study</a:t>
            </a:r>
            <a:endParaRPr lang="en-US" sz="3200" dirty="0"/>
          </a:p>
        </p:txBody>
      </p:sp>
      <p:sp>
        <p:nvSpPr>
          <p:cNvPr id="6" name="Content Placeholder 5"/>
          <p:cNvSpPr>
            <a:spLocks noGrp="1"/>
          </p:cNvSpPr>
          <p:nvPr>
            <p:ph sz="quarter" idx="4"/>
          </p:nvPr>
        </p:nvSpPr>
        <p:spPr>
          <a:xfrm>
            <a:off x="4724400" y="2667000"/>
            <a:ext cx="4041775" cy="3687763"/>
          </a:xfrm>
        </p:spPr>
        <p:txBody>
          <a:bodyPr>
            <a:normAutofit/>
          </a:bodyPr>
          <a:lstStyle/>
          <a:p>
            <a:r>
              <a:rPr lang="en-US" sz="2800" dirty="0" smtClean="0"/>
              <a:t>Intradermal injection</a:t>
            </a:r>
          </a:p>
          <a:p>
            <a:pPr marL="68580" indent="0">
              <a:buNone/>
            </a:pPr>
            <a:r>
              <a:rPr lang="en-US" sz="2800" dirty="0"/>
              <a:t>	</a:t>
            </a:r>
            <a:r>
              <a:rPr lang="en-US" sz="2800" dirty="0" smtClean="0"/>
              <a:t>139 subjects</a:t>
            </a:r>
          </a:p>
          <a:p>
            <a:r>
              <a:rPr lang="en-US" sz="2800" dirty="0" smtClean="0"/>
              <a:t>IV insertion</a:t>
            </a:r>
            <a:endParaRPr lang="en-US" sz="2800" dirty="0"/>
          </a:p>
          <a:p>
            <a:pPr marL="68580" indent="0">
              <a:buNone/>
            </a:pPr>
            <a:r>
              <a:rPr lang="en-US" sz="2800" dirty="0" smtClean="0"/>
              <a:t>	197 subjects</a:t>
            </a:r>
          </a:p>
        </p:txBody>
      </p:sp>
      <p:sp>
        <p:nvSpPr>
          <p:cNvPr id="2" name="Title 1"/>
          <p:cNvSpPr>
            <a:spLocks noGrp="1"/>
          </p:cNvSpPr>
          <p:nvPr>
            <p:ph type="title"/>
          </p:nvPr>
        </p:nvSpPr>
        <p:spPr>
          <a:xfrm>
            <a:off x="228600" y="355846"/>
            <a:ext cx="8763000" cy="1091953"/>
          </a:xfrm>
        </p:spPr>
        <p:txBody>
          <a:bodyPr>
            <a:normAutofit fontScale="90000"/>
          </a:bodyPr>
          <a:lstStyle/>
          <a:p>
            <a:pPr algn="ctr"/>
            <a:r>
              <a:rPr lang="en-US" sz="4000" dirty="0" smtClean="0"/>
              <a:t>Study Samples</a:t>
            </a:r>
            <a:r>
              <a:rPr lang="en-US" dirty="0" smtClean="0"/>
              <a:t/>
            </a:r>
            <a:br>
              <a:rPr lang="en-US" dirty="0" smtClean="0"/>
            </a:br>
            <a:r>
              <a:rPr lang="en-US" sz="2400" dirty="0" smtClean="0"/>
              <a:t>the selected group of people included in the study</a:t>
            </a:r>
            <a:endParaRPr lang="en-US" sz="2400" dirty="0"/>
          </a:p>
        </p:txBody>
      </p:sp>
    </p:spTree>
    <p:extLst>
      <p:ext uri="{BB962C8B-B14F-4D97-AF65-F5344CB8AC3E}">
        <p14:creationId xmlns:p14="http://schemas.microsoft.com/office/powerpoint/2010/main" xmlns="" val="1839247953"/>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28600" y="1752600"/>
            <a:ext cx="4040188" cy="639762"/>
          </a:xfrm>
        </p:spPr>
        <p:txBody>
          <a:bodyPr>
            <a:normAutofit/>
          </a:bodyPr>
          <a:lstStyle/>
          <a:p>
            <a:r>
              <a:rPr lang="en-US" sz="3200" dirty="0" smtClean="0"/>
              <a:t>Ferrell Study</a:t>
            </a:r>
            <a:endParaRPr lang="en-US" sz="3200" dirty="0"/>
          </a:p>
        </p:txBody>
      </p:sp>
      <p:sp>
        <p:nvSpPr>
          <p:cNvPr id="4" name="Content Placeholder 3"/>
          <p:cNvSpPr>
            <a:spLocks noGrp="1"/>
          </p:cNvSpPr>
          <p:nvPr>
            <p:ph sz="half" idx="2"/>
          </p:nvPr>
        </p:nvSpPr>
        <p:spPr/>
        <p:txBody>
          <a:bodyPr>
            <a:normAutofit/>
          </a:bodyPr>
          <a:lstStyle/>
          <a:p>
            <a:pPr marL="525780" indent="-457200"/>
            <a:r>
              <a:rPr lang="en-US" dirty="0" smtClean="0"/>
              <a:t>Written survey</a:t>
            </a:r>
            <a:endParaRPr lang="en-US" dirty="0"/>
          </a:p>
        </p:txBody>
      </p:sp>
      <p:sp>
        <p:nvSpPr>
          <p:cNvPr id="5" name="Text Placeholder 4"/>
          <p:cNvSpPr>
            <a:spLocks noGrp="1"/>
          </p:cNvSpPr>
          <p:nvPr>
            <p:ph type="body" sz="quarter" idx="3"/>
          </p:nvPr>
        </p:nvSpPr>
        <p:spPr/>
        <p:txBody>
          <a:bodyPr>
            <a:normAutofit/>
          </a:bodyPr>
          <a:lstStyle/>
          <a:p>
            <a:r>
              <a:rPr lang="en-US" sz="3200" dirty="0" err="1" smtClean="0"/>
              <a:t>Windle</a:t>
            </a:r>
            <a:r>
              <a:rPr lang="en-US" sz="3200" dirty="0" smtClean="0"/>
              <a:t> </a:t>
            </a:r>
            <a:r>
              <a:rPr lang="en-US" sz="3200" b="1" dirty="0" smtClean="0">
                <a:solidFill>
                  <a:srgbClr val="92D050"/>
                </a:solidFill>
              </a:rPr>
              <a:t>et al. </a:t>
            </a:r>
            <a:r>
              <a:rPr lang="en-US" sz="3200" dirty="0" smtClean="0"/>
              <a:t>Study</a:t>
            </a:r>
            <a:endParaRPr lang="en-US" sz="3200" dirty="0"/>
          </a:p>
        </p:txBody>
      </p:sp>
      <p:sp>
        <p:nvSpPr>
          <p:cNvPr id="6" name="Content Placeholder 5"/>
          <p:cNvSpPr>
            <a:spLocks noGrp="1"/>
          </p:cNvSpPr>
          <p:nvPr>
            <p:ph sz="quarter" idx="4"/>
          </p:nvPr>
        </p:nvSpPr>
        <p:spPr>
          <a:xfrm>
            <a:off x="4288970" y="2438400"/>
            <a:ext cx="5007429" cy="3162300"/>
          </a:xfrm>
        </p:spPr>
        <p:txBody>
          <a:bodyPr>
            <a:normAutofit/>
          </a:bodyPr>
          <a:lstStyle/>
          <a:p>
            <a:pPr marL="525780" indent="-457200"/>
            <a:r>
              <a:rPr lang="en-US" dirty="0" smtClean="0"/>
              <a:t>Modified Visual Analog Scale (MVAS)</a:t>
            </a:r>
          </a:p>
          <a:p>
            <a:pPr marL="68580" indent="0">
              <a:buNone/>
            </a:pPr>
            <a:r>
              <a:rPr lang="en-US" sz="2000" dirty="0"/>
              <a:t> </a:t>
            </a:r>
            <a:r>
              <a:rPr lang="en-US" sz="2000" dirty="0" smtClean="0"/>
              <a:t>     (www.nursingceu.com)</a:t>
            </a:r>
          </a:p>
        </p:txBody>
      </p:sp>
      <p:sp>
        <p:nvSpPr>
          <p:cNvPr id="2" name="Title 1"/>
          <p:cNvSpPr>
            <a:spLocks noGrp="1"/>
          </p:cNvSpPr>
          <p:nvPr>
            <p:ph type="title"/>
          </p:nvPr>
        </p:nvSpPr>
        <p:spPr/>
        <p:txBody>
          <a:bodyPr/>
          <a:lstStyle/>
          <a:p>
            <a:pPr algn="ctr"/>
            <a:r>
              <a:rPr lang="en-US" sz="3600" dirty="0" smtClean="0"/>
              <a:t>Data Collection</a:t>
            </a:r>
            <a:endParaRPr lang="en-US" sz="3600" dirty="0"/>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4450080" y="3886200"/>
            <a:ext cx="4310743" cy="2514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063336932"/>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2069592"/>
            <a:ext cx="8407893" cy="4407408"/>
          </a:xfrm>
        </p:spPr>
        <p:txBody>
          <a:bodyPr>
            <a:noAutofit/>
          </a:bodyPr>
          <a:lstStyle/>
          <a:p>
            <a:r>
              <a:rPr lang="en-US" sz="2400" dirty="0" smtClean="0"/>
              <a:t>Most common patient group experiencing futility is geriatric patients</a:t>
            </a:r>
          </a:p>
          <a:p>
            <a:r>
              <a:rPr lang="en-US" sz="2400" dirty="0" smtClean="0"/>
              <a:t>Most common conflict in the clinical setting that aggressive care denies palliative care</a:t>
            </a:r>
          </a:p>
          <a:p>
            <a:r>
              <a:rPr lang="en-US" sz="2400" dirty="0" smtClean="0"/>
              <a:t>In 12 instances, nurses stated that their own spirituality influences their reactions to clinical situations </a:t>
            </a:r>
          </a:p>
          <a:p>
            <a:r>
              <a:rPr lang="en-US" sz="2400" dirty="0" smtClean="0"/>
              <a:t>Nine nurses stated that a particular situation in which a patient was receiving futile care caused them to leave their job</a:t>
            </a:r>
          </a:p>
        </p:txBody>
      </p:sp>
      <p:sp>
        <p:nvSpPr>
          <p:cNvPr id="3" name="Title 2"/>
          <p:cNvSpPr>
            <a:spLocks noGrp="1"/>
          </p:cNvSpPr>
          <p:nvPr>
            <p:ph type="title"/>
          </p:nvPr>
        </p:nvSpPr>
        <p:spPr>
          <a:xfrm>
            <a:off x="381000" y="381000"/>
            <a:ext cx="8381260" cy="1054394"/>
          </a:xfrm>
        </p:spPr>
        <p:txBody>
          <a:bodyPr/>
          <a:lstStyle/>
          <a:p>
            <a:r>
              <a:rPr lang="en-US" sz="3600" dirty="0" smtClean="0"/>
              <a:t>Findings</a:t>
            </a:r>
            <a:r>
              <a:rPr lang="en-US" dirty="0" smtClean="0"/>
              <a:t/>
            </a:r>
            <a:br>
              <a:rPr lang="en-US" dirty="0" smtClean="0"/>
            </a:br>
            <a:r>
              <a:rPr lang="en-US" sz="2200" dirty="0" smtClean="0"/>
              <a:t>Ferrell study</a:t>
            </a:r>
            <a:endParaRPr lang="en-US" sz="2200" dirty="0"/>
          </a:p>
        </p:txBody>
      </p:sp>
    </p:spTree>
    <p:extLst>
      <p:ext uri="{BB962C8B-B14F-4D97-AF65-F5344CB8AC3E}">
        <p14:creationId xmlns:p14="http://schemas.microsoft.com/office/powerpoint/2010/main" xmlns="" val="19502131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3600" dirty="0" smtClean="0"/>
              <a:t>Findings</a:t>
            </a:r>
            <a:r>
              <a:rPr lang="en-US" sz="2000" dirty="0" smtClean="0"/>
              <a:t/>
            </a:r>
            <a:br>
              <a:rPr lang="en-US" sz="2000" dirty="0" smtClean="0"/>
            </a:br>
            <a:r>
              <a:rPr lang="en-US" sz="2200" dirty="0" err="1" smtClean="0"/>
              <a:t>Windle</a:t>
            </a:r>
            <a:r>
              <a:rPr lang="en-US" sz="2200" dirty="0" smtClean="0"/>
              <a:t> </a:t>
            </a:r>
            <a:r>
              <a:rPr lang="en-US" sz="2200" b="1" dirty="0" smtClean="0">
                <a:solidFill>
                  <a:srgbClr val="92D050"/>
                </a:solidFill>
              </a:rPr>
              <a:t>et al</a:t>
            </a:r>
            <a:r>
              <a:rPr lang="en-US" sz="2200" dirty="0" smtClean="0"/>
              <a:t>. </a:t>
            </a:r>
            <a:r>
              <a:rPr lang="en-US" sz="2200" dirty="0" smtClean="0"/>
              <a:t>study</a:t>
            </a:r>
            <a:endParaRPr lang="en-US" sz="2200" dirty="0"/>
          </a:p>
        </p:txBody>
      </p:sp>
      <p:pic>
        <p:nvPicPr>
          <p:cNvPr id="1026" name="Picture 2"/>
          <p:cNvPicPr>
            <a:picLocks noGrp="1" noChangeAspect="1" noChangeArrowheads="1"/>
          </p:cNvPicPr>
          <p:nvPr>
            <p:ph idx="1"/>
          </p:nvPr>
        </p:nvPicPr>
        <p:blipFill>
          <a:blip r:embed="rId3" cstate="print"/>
          <a:srcRect/>
          <a:stretch>
            <a:fillRect/>
          </a:stretch>
        </p:blipFill>
        <p:spPr bwMode="auto">
          <a:xfrm>
            <a:off x="457200" y="2057400"/>
            <a:ext cx="4114800" cy="4023360"/>
          </a:xfrm>
          <a:prstGeom prst="rect">
            <a:avLst/>
          </a:prstGeom>
          <a:noFill/>
          <a:ln w="9525">
            <a:noFill/>
            <a:miter lim="800000"/>
            <a:headEnd/>
            <a:tailEnd/>
          </a:ln>
        </p:spPr>
      </p:pic>
      <p:pic>
        <p:nvPicPr>
          <p:cNvPr id="1027" name="Picture 3"/>
          <p:cNvPicPr>
            <a:picLocks noChangeAspect="1" noChangeArrowheads="1"/>
          </p:cNvPicPr>
          <p:nvPr/>
        </p:nvPicPr>
        <p:blipFill>
          <a:blip r:embed="rId4" cstate="print"/>
          <a:srcRect/>
          <a:stretch>
            <a:fillRect/>
          </a:stretch>
        </p:blipFill>
        <p:spPr bwMode="auto">
          <a:xfrm>
            <a:off x="4724401" y="2057400"/>
            <a:ext cx="4038600" cy="3962400"/>
          </a:xfrm>
          <a:prstGeom prst="rect">
            <a:avLst/>
          </a:prstGeom>
          <a:noFill/>
          <a:ln w="9525">
            <a:noFill/>
            <a:miter lim="800000"/>
            <a:headEnd/>
            <a:tailEnd/>
          </a:ln>
        </p:spPr>
      </p:pic>
    </p:spTree>
    <p:extLst>
      <p:ext uri="{BB962C8B-B14F-4D97-AF65-F5344CB8AC3E}">
        <p14:creationId xmlns:p14="http://schemas.microsoft.com/office/powerpoint/2010/main" xmlns="" val="88868731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1710</TotalTime>
  <Words>5059</Words>
  <Application>Microsoft Office PowerPoint</Application>
  <PresentationFormat>On-screen Show (4:3)</PresentationFormat>
  <Paragraphs>191</Paragraphs>
  <Slides>19</Slides>
  <Notes>19</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Grid</vt:lpstr>
      <vt:lpstr>Identifying and Critiquing Research Articles</vt:lpstr>
      <vt:lpstr>Objectives</vt:lpstr>
      <vt:lpstr>Why Was This Study Done?</vt:lpstr>
      <vt:lpstr>Why Was This Study Done?</vt:lpstr>
      <vt:lpstr>Variables in Quantitative Study</vt:lpstr>
      <vt:lpstr>Study Samples the selected group of people included in the study</vt:lpstr>
      <vt:lpstr>Data Collection</vt:lpstr>
      <vt:lpstr>Findings Ferrell study</vt:lpstr>
      <vt:lpstr>Findings Windle et al. study</vt:lpstr>
      <vt:lpstr>Conclusions Ferrell study</vt:lpstr>
      <vt:lpstr>Conclusions Windle ET AL. study</vt:lpstr>
      <vt:lpstr>Secondary Sources</vt:lpstr>
      <vt:lpstr>Relevance to nursing Practice</vt:lpstr>
      <vt:lpstr>Informed Consent and Sufficiency </vt:lpstr>
      <vt:lpstr>Qualitative Research Ferrell Study</vt:lpstr>
      <vt:lpstr>Quantitative Research  Windle et al. Study</vt:lpstr>
      <vt:lpstr>Conclusion</vt:lpstr>
      <vt:lpstr>References</vt:lpstr>
      <vt:lpstr>References continued</vt:lpstr>
    </vt:vector>
  </TitlesOfParts>
  <Company>Sony Electronics,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Quantitative and Qualitative Research</dc:title>
  <dc:creator>Kaitlin Fleischman</dc:creator>
  <cp:lastModifiedBy> </cp:lastModifiedBy>
  <cp:revision>123</cp:revision>
  <dcterms:created xsi:type="dcterms:W3CDTF">2011-05-30T00:28:04Z</dcterms:created>
  <dcterms:modified xsi:type="dcterms:W3CDTF">2011-06-15T12:21:02Z</dcterms:modified>
</cp:coreProperties>
</file>