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27"/>
  </p:notesMasterIdLst>
  <p:sldIdLst>
    <p:sldId id="259" r:id="rId2"/>
    <p:sldId id="260" r:id="rId3"/>
    <p:sldId id="256" r:id="rId4"/>
    <p:sldId id="257" r:id="rId5"/>
    <p:sldId id="258" r:id="rId6"/>
    <p:sldId id="262" r:id="rId7"/>
    <p:sldId id="263" r:id="rId8"/>
    <p:sldId id="264" r:id="rId9"/>
    <p:sldId id="265" r:id="rId10"/>
    <p:sldId id="289" r:id="rId11"/>
    <p:sldId id="290" r:id="rId12"/>
    <p:sldId id="291" r:id="rId13"/>
    <p:sldId id="292" r:id="rId14"/>
    <p:sldId id="269" r:id="rId15"/>
    <p:sldId id="270" r:id="rId16"/>
    <p:sldId id="271" r:id="rId17"/>
    <p:sldId id="273" r:id="rId18"/>
    <p:sldId id="274" r:id="rId19"/>
    <p:sldId id="275" r:id="rId20"/>
    <p:sldId id="285" r:id="rId21"/>
    <p:sldId id="286" r:id="rId22"/>
    <p:sldId id="287" r:id="rId23"/>
    <p:sldId id="288" r:id="rId24"/>
    <p:sldId id="293" r:id="rId25"/>
    <p:sldId id="276"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p:restoredLeft sz="24656" autoAdjust="0"/>
    <p:restoredTop sz="53684" autoAdjust="0"/>
  </p:normalViewPr>
  <p:slideViewPr>
    <p:cSldViewPr>
      <p:cViewPr varScale="1">
        <p:scale>
          <a:sx n="38" d="100"/>
          <a:sy n="38" d="100"/>
        </p:scale>
        <p:origin x="-1926" y="-108"/>
      </p:cViewPr>
      <p:guideLst>
        <p:guide orient="horz" pos="2160"/>
        <p:guide pos="2880"/>
      </p:guideLst>
    </p:cSldViewPr>
  </p:slideViewPr>
  <p:outlineViewPr>
    <p:cViewPr>
      <p:scale>
        <a:sx n="33" d="100"/>
        <a:sy n="33" d="100"/>
      </p:scale>
      <p:origin x="282" y="31843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25881610-5135-460C-BB94-6B20302AA412}" type="datetimeFigureOut">
              <a:rPr lang="en-US"/>
              <a:pPr/>
              <a:t>6/14/2011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AB518A5A-4D8F-4FEE-B5B0-FFC7A403C32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 purpose of this PowerPoint is to analyze and critique research components, and compare the methodologies of a quantitative and qualitative research article.  The components of a quantitative and qualitative research article will be identified and discussed.  Critique of the articles will focus on the value and relevance of each article to the nursing profession.  Lastly, quantitative and qualitative research methodologies will be compared.   </a:t>
            </a:r>
          </a:p>
        </p:txBody>
      </p:sp>
      <p:sp>
        <p:nvSpPr>
          <p:cNvPr id="4" name="Slide Number Placeholder 3"/>
          <p:cNvSpPr>
            <a:spLocks noGrp="1"/>
          </p:cNvSpPr>
          <p:nvPr>
            <p:ph type="sldNum" sz="quarter" idx="5"/>
          </p:nvPr>
        </p:nvSpPr>
        <p:spPr/>
        <p:txBody>
          <a:bodyPr/>
          <a:lstStyle/>
          <a:p>
            <a:fld id="{8AAAA5EE-539B-4CDF-BEF4-6BB49CFCD541}" type="slidenum">
              <a:rPr lang="en-US"/>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Ferrell </a:t>
            </a:r>
            <a:r>
              <a:rPr lang="en-US" b="1" u="sng" dirty="0" smtClean="0"/>
              <a:t>(DATE)</a:t>
            </a:r>
            <a:r>
              <a:rPr lang="en-US" b="1" u="sng" baseline="0" dirty="0" smtClean="0"/>
              <a:t> </a:t>
            </a:r>
            <a:r>
              <a:rPr lang="en-US" dirty="0" smtClean="0"/>
              <a:t>defines </a:t>
            </a:r>
            <a:r>
              <a:rPr lang="en-US" dirty="0" smtClean="0"/>
              <a:t>futile care as life-sustaining care that is highly unlikely to result in meaningful survival (</a:t>
            </a:r>
            <a:r>
              <a:rPr lang="en-US" b="1" u="sng" strike="sngStrike" dirty="0" smtClean="0"/>
              <a:t>2006</a:t>
            </a:r>
            <a:r>
              <a:rPr lang="en-US" dirty="0" smtClean="0"/>
              <a:t>, p. 922).  In order to find out what the effect of this on nurses was Ferrell designed a survey that asked the nurse to describe a distressing clinical experience you have had as a nurse when you witnessed care that you would describe as futile and how do you believe this experience affected you as a nurse (</a:t>
            </a:r>
            <a:r>
              <a:rPr lang="en-US" b="1" u="sng" strike="sngStrike" dirty="0" smtClean="0"/>
              <a:t>2006</a:t>
            </a:r>
            <a:r>
              <a:rPr lang="en-US" dirty="0" smtClean="0"/>
              <a:t>, p. 925).  However, Ferrell’s question was not answered by this process, she found that “depictions of instances of moral distress and theological elements were not cited frequently, and the nurses reflected on the experiences only from an individual perspective, rather tan considering the impact on the profession of nursing” (Ferrell, 2006, p. 925).  She then revised the questions and used those findings for her study.</a:t>
            </a:r>
          </a:p>
          <a:p>
            <a:endParaRPr lang="en-US" dirty="0" smtClean="0"/>
          </a:p>
          <a:p>
            <a:r>
              <a:rPr lang="en-US" dirty="0" smtClean="0"/>
              <a:t>Through these new questions she was able to find that the most common setting for these dilemmas was the intensive care setting and that the most common conflict identified was aggressive care denying palliative care (Ferrell, 2006, p. 926).  Ferrell also found that not only were the nurses in conflict with their feelings and that they did not see themselves as passive observers but rather powerfully involved in the ethical conflicts (</a:t>
            </a:r>
            <a:r>
              <a:rPr lang="en-US" b="1" u="sng" strike="sngStrike" dirty="0" smtClean="0"/>
              <a:t>2006</a:t>
            </a:r>
            <a:r>
              <a:rPr lang="en-US" dirty="0" smtClean="0"/>
              <a:t>, p. 927).  When the nurses were asked to identify how the experiences affected them the most common response was that the experiences had made them become strong advocates for patients’ best interests (Ferrell, 2006, p. 927). </a:t>
            </a:r>
          </a:p>
          <a:p>
            <a:r>
              <a:rPr lang="en-US" dirty="0" smtClean="0"/>
              <a:t>	</a:t>
            </a:r>
          </a:p>
          <a:p>
            <a:r>
              <a:rPr lang="en-US" dirty="0" smtClean="0"/>
              <a:t>Ferrell </a:t>
            </a:r>
            <a:r>
              <a:rPr lang="en-US" dirty="0" smtClean="0"/>
              <a:t>(</a:t>
            </a:r>
            <a:r>
              <a:rPr lang="en-US" b="1" u="sng" dirty="0" smtClean="0"/>
              <a:t>DATE) </a:t>
            </a:r>
            <a:r>
              <a:rPr lang="en-US" b="0" u="none" dirty="0" smtClean="0"/>
              <a:t>reports </a:t>
            </a:r>
            <a:r>
              <a:rPr lang="en-US" dirty="0" smtClean="0"/>
              <a:t>that only six responses provided information about the impact of moral distress on the nursing profession and they reported them as the impact for creating a division between nurses and physicians and that instances of futility diminished nursing, and losing sight of the goal of the nursing profession (</a:t>
            </a:r>
            <a:r>
              <a:rPr lang="en-US" b="1" u="sng" strike="sngStrike" dirty="0" smtClean="0"/>
              <a:t>2006</a:t>
            </a:r>
            <a:r>
              <a:rPr lang="en-US" dirty="0" smtClean="0"/>
              <a:t>, p. 928).  A lot of useful information was gathered in this study and maybe if completed by more nurses one could really see the effect of the moral distress in nurses who witness futile care the findings do not really explain the effect these moral distresses had on the nurses nor the effect it had on them long term.  It seems that these findings express their opinions about it and how it impacted them at the time they witnessed it. </a:t>
            </a:r>
            <a:endParaRPr lang="en-US" dirty="0" smtClean="0"/>
          </a:p>
          <a:p>
            <a:endParaRPr lang="en-US" dirty="0" smtClean="0"/>
          </a:p>
          <a:p>
            <a:r>
              <a:rPr lang="en-US" b="1" u="sng" dirty="0" smtClean="0"/>
              <a:t>The</a:t>
            </a:r>
            <a:r>
              <a:rPr lang="en-US" b="1" u="sng" baseline="0" dirty="0" smtClean="0"/>
              <a:t> preferred formatting for in text citations is: Author (date). And, on page 174, APA tells us to use the date with the first in text citation within a paragraph.</a:t>
            </a:r>
            <a:endParaRPr lang="en-US" b="1" u="sng" dirty="0" smtClean="0"/>
          </a:p>
        </p:txBody>
      </p:sp>
      <p:sp>
        <p:nvSpPr>
          <p:cNvPr id="4" name="Slide Number Placeholder 3"/>
          <p:cNvSpPr>
            <a:spLocks noGrp="1"/>
          </p:cNvSpPr>
          <p:nvPr>
            <p:ph type="sldNum" sz="quarter" idx="5"/>
          </p:nvPr>
        </p:nvSpPr>
        <p:spPr/>
        <p:txBody>
          <a:bodyPr/>
          <a:lstStyle/>
          <a:p>
            <a:fld id="{3040E907-4A16-4C6E-9F04-74CC82E2678C}" type="slidenum">
              <a:rPr lang="en-US"/>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From the findings listed earlier, “although the </a:t>
            </a:r>
            <a:r>
              <a:rPr lang="en-US" dirty="0" err="1" smtClean="0"/>
              <a:t>lidocaine</a:t>
            </a:r>
            <a:r>
              <a:rPr lang="en-US" dirty="0" smtClean="0"/>
              <a:t> group reported the least pain after the IV insertion, the </a:t>
            </a:r>
            <a:r>
              <a:rPr lang="en-US" dirty="0" err="1" smtClean="0"/>
              <a:t>bacteriostatic</a:t>
            </a:r>
            <a:r>
              <a:rPr lang="en-US" dirty="0" smtClean="0"/>
              <a:t> normal saline group also experienced significantly less pain than the no anesthetic group, and the </a:t>
            </a:r>
            <a:r>
              <a:rPr lang="en-US" dirty="0" err="1" smtClean="0"/>
              <a:t>bacteriostatic</a:t>
            </a:r>
            <a:r>
              <a:rPr lang="en-US" dirty="0" smtClean="0"/>
              <a:t> normal saline  group reported less pain on injection than </a:t>
            </a:r>
            <a:r>
              <a:rPr lang="en-US" dirty="0" err="1" smtClean="0"/>
              <a:t>lidocaine</a:t>
            </a:r>
            <a:r>
              <a:rPr lang="en-US" dirty="0" smtClean="0"/>
              <a:t>” (</a:t>
            </a:r>
            <a:r>
              <a:rPr lang="en-US" dirty="0" err="1" smtClean="0"/>
              <a:t>Windle</a:t>
            </a:r>
            <a:r>
              <a:rPr lang="en-US" dirty="0" smtClean="0"/>
              <a:t> et al., 2006, p. 257). From this </a:t>
            </a:r>
            <a:r>
              <a:rPr lang="en-US" b="1" u="sng" strike="sngStrike" dirty="0" smtClean="0"/>
              <a:t>Ferrell</a:t>
            </a:r>
            <a:r>
              <a:rPr lang="en-US" b="1" u="sng" dirty="0" smtClean="0"/>
              <a:t> </a:t>
            </a:r>
            <a:r>
              <a:rPr lang="en-US" b="0" u="sng" dirty="0" smtClean="0"/>
              <a:t>d</a:t>
            </a:r>
            <a:r>
              <a:rPr lang="en-US" dirty="0" smtClean="0"/>
              <a:t>iscussed that, “combined with the fact that </a:t>
            </a:r>
            <a:r>
              <a:rPr lang="en-US" dirty="0" err="1" smtClean="0"/>
              <a:t>bacteriostatic</a:t>
            </a:r>
            <a:r>
              <a:rPr lang="en-US" dirty="0" smtClean="0"/>
              <a:t> normal saline  is less expensive and carries a lower risk of adverse effects, should be considered as an option for local anesthetic for IV insertion hospital-wide, particularly in the </a:t>
            </a:r>
            <a:r>
              <a:rPr lang="en-US" dirty="0" err="1" smtClean="0"/>
              <a:t>perianesthesia</a:t>
            </a:r>
            <a:r>
              <a:rPr lang="en-US" dirty="0" smtClean="0"/>
              <a:t> setting” (</a:t>
            </a:r>
            <a:r>
              <a:rPr lang="en-US" dirty="0" err="1" smtClean="0"/>
              <a:t>Windle</a:t>
            </a:r>
            <a:r>
              <a:rPr lang="en-US" dirty="0" smtClean="0"/>
              <a:t> et al., 2006, p. 257).  This lead to their conclusion that the low cost of </a:t>
            </a:r>
            <a:r>
              <a:rPr lang="en-US" dirty="0" err="1" smtClean="0"/>
              <a:t>bacteriostatic</a:t>
            </a:r>
            <a:r>
              <a:rPr lang="en-US" dirty="0" smtClean="0"/>
              <a:t> normal saline, along with its low risks and side effects, can make it a safe and cost effective </a:t>
            </a:r>
            <a:r>
              <a:rPr lang="en-US" dirty="0" err="1" smtClean="0"/>
              <a:t>intradermal</a:t>
            </a:r>
            <a:r>
              <a:rPr lang="en-US" dirty="0" smtClean="0"/>
              <a:t> medication for IV line insertion and that the use of this technique should improve overall satisfaction and cost-effective quality of care for all patients, thus a change in the current practice is warranted (</a:t>
            </a:r>
            <a:r>
              <a:rPr lang="en-US" dirty="0" err="1" smtClean="0"/>
              <a:t>Windle</a:t>
            </a:r>
            <a:r>
              <a:rPr lang="en-US" dirty="0" smtClean="0"/>
              <a:t> et al., 2006, p. 258). </a:t>
            </a:r>
          </a:p>
        </p:txBody>
      </p:sp>
      <p:sp>
        <p:nvSpPr>
          <p:cNvPr id="4" name="Slide Number Placeholder 3"/>
          <p:cNvSpPr>
            <a:spLocks noGrp="1"/>
          </p:cNvSpPr>
          <p:nvPr>
            <p:ph type="sldNum" sz="quarter" idx="5"/>
          </p:nvPr>
        </p:nvSpPr>
        <p:spPr/>
        <p:txBody>
          <a:bodyPr/>
          <a:lstStyle/>
          <a:p>
            <a:fld id="{22832F96-8949-4322-AE2A-6EDF3233EB1C}" type="slidenum">
              <a:rPr lang="en-US"/>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rich source of information that was collected from the narratives will be very useful in the further exploration of this topic.  Ferrell </a:t>
            </a:r>
            <a:r>
              <a:rPr lang="en-US" dirty="0" smtClean="0"/>
              <a:t> </a:t>
            </a:r>
            <a:r>
              <a:rPr lang="en-US" b="1" dirty="0" smtClean="0"/>
              <a:t>(DATE) </a:t>
            </a:r>
            <a:r>
              <a:rPr lang="en-US" dirty="0" smtClean="0"/>
              <a:t>writes </a:t>
            </a:r>
            <a:r>
              <a:rPr lang="en-US" dirty="0" smtClean="0"/>
              <a:t>herself that “future research should identify what sources of support exists for nurses in such situations, and also that future research should explore in more detail nurses’ demographic variables, such as culture and religion, and their </a:t>
            </a:r>
            <a:r>
              <a:rPr lang="en-US" dirty="0" err="1" smtClean="0"/>
              <a:t>inﬂuence</a:t>
            </a:r>
            <a:r>
              <a:rPr lang="en-US" dirty="0" smtClean="0"/>
              <a:t> on moral distress” (Ferrell, 2006, p. 928).  It can be summed up that indeed there is an impact on the nurses when experiencing this type of distress however to really know how it effects them there is a need for more research to be done.  Ferrell does a good job of laying the groundwork, and expresses that this topic of “medical futility care and the moral distress experienced by nurses are likely to remain important concerns amidst the technologic advances in care and the many cultural and emotional issues surrounding decision making” (Ferrell, 2006, p. 928).  </a:t>
            </a:r>
          </a:p>
        </p:txBody>
      </p:sp>
      <p:sp>
        <p:nvSpPr>
          <p:cNvPr id="4" name="Slide Number Placeholder 3"/>
          <p:cNvSpPr>
            <a:spLocks noGrp="1"/>
          </p:cNvSpPr>
          <p:nvPr>
            <p:ph type="sldNum" sz="quarter" idx="5"/>
          </p:nvPr>
        </p:nvSpPr>
        <p:spPr/>
        <p:txBody>
          <a:bodyPr/>
          <a:lstStyle/>
          <a:p>
            <a:fld id="{A830C839-5940-4EE0-8D53-DB1BA9020812}" type="slidenum">
              <a:rPr lang="en-US"/>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Information from Brown (2002) states the reasons why nurses did not offer </a:t>
            </a:r>
            <a:r>
              <a:rPr lang="en-US" dirty="0" err="1" smtClean="0"/>
              <a:t>lidocaine</a:t>
            </a:r>
            <a:r>
              <a:rPr lang="en-US" dirty="0" smtClean="0"/>
              <a:t> are as follows: nurses thought the procedure would be more difficult, they realized it was not a part of their routine, or they simply did not think of it (as cited in </a:t>
            </a:r>
            <a:r>
              <a:rPr lang="en-US" dirty="0" err="1" smtClean="0"/>
              <a:t>Windle</a:t>
            </a:r>
            <a:r>
              <a:rPr lang="en-US" dirty="0" smtClean="0"/>
              <a:t> et al., 2006). In this source, the nurses were interviewed on whether or not they used the new practice.  The source is fairly relevant depending on if the interviewees told accurate information (Burns &amp; Grove, 2010). The information is considered current in the source because all the data collected relates to current practice and trends.</a:t>
            </a:r>
          </a:p>
          <a:p>
            <a:endParaRPr lang="en-US" dirty="0" smtClean="0"/>
          </a:p>
          <a:p>
            <a:r>
              <a:rPr lang="en-US" dirty="0" smtClean="0"/>
              <a:t>Information from </a:t>
            </a:r>
            <a:r>
              <a:rPr lang="en-US" dirty="0" err="1" smtClean="0"/>
              <a:t>McNelis</a:t>
            </a:r>
            <a:r>
              <a:rPr lang="en-US" dirty="0" smtClean="0"/>
              <a:t> (1998) proves that 0.9% sodium chloride containing benzyl alcohol is as effective as </a:t>
            </a:r>
            <a:r>
              <a:rPr lang="en-US" dirty="0" err="1" smtClean="0"/>
              <a:t>lidocaine</a:t>
            </a:r>
            <a:r>
              <a:rPr lang="en-US" dirty="0" smtClean="0"/>
              <a:t> hydrochloride in providing local anesthesia for IV access (as cited in </a:t>
            </a:r>
            <a:r>
              <a:rPr lang="en-US" dirty="0" err="1" smtClean="0"/>
              <a:t>Windle</a:t>
            </a:r>
            <a:r>
              <a:rPr lang="en-US" dirty="0" smtClean="0"/>
              <a:t> et al., 2006). This source is relevant because the researcher controlled the environment of the study making sure that all of the </a:t>
            </a:r>
            <a:r>
              <a:rPr lang="en-US" dirty="0" err="1" smtClean="0"/>
              <a:t>presurgical</a:t>
            </a:r>
            <a:r>
              <a:rPr lang="en-US" dirty="0" smtClean="0"/>
              <a:t> patients had two large-bore IV catheters placed: one insertion pretreated with </a:t>
            </a:r>
            <a:r>
              <a:rPr lang="en-US" dirty="0" err="1" smtClean="0"/>
              <a:t>lidocaine</a:t>
            </a:r>
            <a:r>
              <a:rPr lang="en-US" dirty="0" smtClean="0"/>
              <a:t> and the other with BNS (</a:t>
            </a:r>
            <a:r>
              <a:rPr lang="en-US" dirty="0" err="1" smtClean="0"/>
              <a:t>Windle</a:t>
            </a:r>
            <a:r>
              <a:rPr lang="en-US" dirty="0" smtClean="0"/>
              <a:t> et al., 2006). It is important that the environment be controlled so that it is consistent for all subjects (Burns &amp; Grove, 2009, p.226). The source is current because it all applies to new, current practice.</a:t>
            </a:r>
          </a:p>
          <a:p>
            <a:r>
              <a:rPr lang="en-US" dirty="0" smtClean="0"/>
              <a:t>	</a:t>
            </a:r>
          </a:p>
          <a:p>
            <a:r>
              <a:rPr lang="en-US" dirty="0" smtClean="0"/>
              <a:t>Information from Fein et al. (1998) indicates that saline with benzyl alcohol and 1% </a:t>
            </a:r>
            <a:r>
              <a:rPr lang="en-US" dirty="0" err="1" smtClean="0"/>
              <a:t>lidocaine</a:t>
            </a:r>
            <a:r>
              <a:rPr lang="en-US" dirty="0" smtClean="0"/>
              <a:t> were equally effective as </a:t>
            </a:r>
            <a:r>
              <a:rPr lang="en-US" dirty="0" err="1" smtClean="0"/>
              <a:t>intradermal</a:t>
            </a:r>
            <a:r>
              <a:rPr lang="en-US" dirty="0" smtClean="0"/>
              <a:t> anesthetics for IV placement in children (as cited in </a:t>
            </a:r>
            <a:r>
              <a:rPr lang="en-US" dirty="0" err="1" smtClean="0"/>
              <a:t>Windle</a:t>
            </a:r>
            <a:r>
              <a:rPr lang="en-US" dirty="0" smtClean="0"/>
              <a:t> et al., 2006).  Once again the environment of the study was controlled and consistent with all subjects.  A 27 gauge needle was used to inject 0.1 to 0.2 </a:t>
            </a:r>
            <a:r>
              <a:rPr lang="en-US" dirty="0" err="1" smtClean="0"/>
              <a:t>mL</a:t>
            </a:r>
            <a:r>
              <a:rPr lang="en-US" dirty="0" smtClean="0"/>
              <a:t> of the compound (</a:t>
            </a:r>
            <a:r>
              <a:rPr lang="en-US" dirty="0" err="1" smtClean="0"/>
              <a:t>Windle</a:t>
            </a:r>
            <a:r>
              <a:rPr lang="en-US" dirty="0" smtClean="0"/>
              <a:t> et al., 2006). The source is considered to be relevant because the children all had the same treatment as one another and then reported back to the researcher his or her experience. Once again, the source is considered to be current because even though it took place in 1998, it all relates to current nursing practice and encouraging the use of new effective practice to take place.  Also, if the studies were done later on, it would still be based off the pain experiences of the subjects. </a:t>
            </a:r>
          </a:p>
        </p:txBody>
      </p:sp>
      <p:sp>
        <p:nvSpPr>
          <p:cNvPr id="4" name="Slide Number Placeholder 3"/>
          <p:cNvSpPr>
            <a:spLocks noGrp="1"/>
          </p:cNvSpPr>
          <p:nvPr>
            <p:ph type="sldNum" sz="quarter" idx="5"/>
          </p:nvPr>
        </p:nvSpPr>
        <p:spPr/>
        <p:txBody>
          <a:bodyPr/>
          <a:lstStyle/>
          <a:p>
            <a:fld id="{9FF4A354-076A-45A8-BF39-2447DF5CDE88}" type="slidenum">
              <a:rPr lang="en-US"/>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Information gathered from Patterson et al. (2000) showed that there was a significant difference in cost and convenience between the four agents and that both BNS and lidocaine were the least expensive analgesic agents (as cited in Windle et al., 2006).  The source is not entirely relevant because many times respondents fail to respond to all questions, thus threatening the validity of the instrument (Burns &amp; Grove, 2010, p. 409).  The source is of current information; but was conducted in 2000, so prices could be different among the four analgesic agents tested if any change in information.</a:t>
            </a:r>
          </a:p>
          <a:p>
            <a:endParaRPr lang="en-US" smtClean="0"/>
          </a:p>
          <a:p>
            <a:r>
              <a:rPr lang="en-US" smtClean="0"/>
              <a:t>Information received from Galinkin et al. (2002) concluded that lidocaine iontrophoresis provides similar pain relief for insertion of IVs as EMLA, and is an alternative to prevent pain among IV starts (as cited in Windle et al., 2006). There is a question of some relevancy of this source because the subjects were all children and had to report their pain using the faces pain scale (Windle et al., 2006).  With scales used as feedback, it relies completely on self report and always includes both a random error and systematic error (Burns &amp; Grove, 2009).  The study was done in 2002, but even a few years back, it still contains relevant information for today’s practice and will help improve practice. Overall, the secondary sources cited in Windle et al. (2006) prove to be  relevant to current nursing practice.</a:t>
            </a:r>
          </a:p>
        </p:txBody>
      </p:sp>
      <p:sp>
        <p:nvSpPr>
          <p:cNvPr id="4" name="Slide Number Placeholder 3"/>
          <p:cNvSpPr>
            <a:spLocks noGrp="1"/>
          </p:cNvSpPr>
          <p:nvPr>
            <p:ph type="sldNum" sz="quarter" idx="5"/>
          </p:nvPr>
        </p:nvSpPr>
        <p:spPr/>
        <p:txBody>
          <a:bodyPr/>
          <a:lstStyle/>
          <a:p>
            <a:fld id="{3B9E5692-81ED-4FB1-9292-604E69734C7D}" type="slidenum">
              <a:rPr lang="en-US"/>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Pain management is one of the top priorities for nurses, especially in the </a:t>
            </a:r>
            <a:r>
              <a:rPr lang="en-US" dirty="0" err="1" smtClean="0"/>
              <a:t>perianesthesia</a:t>
            </a:r>
            <a:r>
              <a:rPr lang="en-US" dirty="0" smtClean="0"/>
              <a:t> setting.  So finding a way to decrease the patient’s pain is important. Administration of an analgesic agent before </a:t>
            </a:r>
            <a:r>
              <a:rPr lang="en-US" dirty="0" err="1" smtClean="0"/>
              <a:t>venipuncture</a:t>
            </a:r>
            <a:r>
              <a:rPr lang="en-US" dirty="0" smtClean="0"/>
              <a:t> helps increase patient comfort and prevent pain. However, changing practice can be difficult. Poor staff knowledge and skill can contribute to the lack of use of </a:t>
            </a:r>
            <a:r>
              <a:rPr lang="en-US" dirty="0" err="1" smtClean="0"/>
              <a:t>intradermal</a:t>
            </a:r>
            <a:r>
              <a:rPr lang="en-US" dirty="0" smtClean="0"/>
              <a:t> </a:t>
            </a:r>
            <a:r>
              <a:rPr lang="en-US" dirty="0" err="1" smtClean="0"/>
              <a:t>lidocaine</a:t>
            </a:r>
            <a:r>
              <a:rPr lang="en-US" dirty="0" smtClean="0"/>
              <a:t>.  Both technology and practices are always changing and perfecting themselves.  It is hard for some to keep up with the changing knowledge.  </a:t>
            </a:r>
          </a:p>
          <a:p>
            <a:endParaRPr lang="en-US" dirty="0" smtClean="0"/>
          </a:p>
          <a:p>
            <a:r>
              <a:rPr lang="en-US" dirty="0" smtClean="0"/>
              <a:t>Nurses now know that both </a:t>
            </a:r>
            <a:r>
              <a:rPr lang="en-US" dirty="0" err="1" smtClean="0"/>
              <a:t>lidocaine</a:t>
            </a:r>
            <a:r>
              <a:rPr lang="en-US" dirty="0" smtClean="0"/>
              <a:t> and BNS are effective at preventing pain. BNS is a less painful injection than </a:t>
            </a:r>
            <a:r>
              <a:rPr lang="en-US" dirty="0" err="1" smtClean="0"/>
              <a:t>lidocaine</a:t>
            </a:r>
            <a:r>
              <a:rPr lang="en-US" dirty="0" smtClean="0"/>
              <a:t>. The study that Brown (2002) conducted stated that the reasons for not offering </a:t>
            </a:r>
            <a:r>
              <a:rPr lang="en-US" dirty="0" err="1" smtClean="0"/>
              <a:t>lidocaine</a:t>
            </a:r>
            <a:r>
              <a:rPr lang="en-US" dirty="0" smtClean="0"/>
              <a:t> included the opinion that it made the procedure more difficult, nurses knew it was not part of their routine, or they did not think to use it (as cited in </a:t>
            </a:r>
            <a:r>
              <a:rPr lang="en-US" dirty="0" err="1" smtClean="0"/>
              <a:t>Windle</a:t>
            </a:r>
            <a:r>
              <a:rPr lang="en-US" dirty="0" smtClean="0"/>
              <a:t> et al., 2006).  Now, when a patient is experiencing a “needle phobia” then to prevent anxiety along with </a:t>
            </a:r>
            <a:r>
              <a:rPr lang="en-US" dirty="0" err="1" smtClean="0"/>
              <a:t>bradycardia</a:t>
            </a:r>
            <a:r>
              <a:rPr lang="en-US" dirty="0" smtClean="0"/>
              <a:t> or hypotension to occur, a nurse could inject </a:t>
            </a:r>
            <a:r>
              <a:rPr lang="en-US" dirty="0" err="1" smtClean="0"/>
              <a:t>lidocaine</a:t>
            </a:r>
            <a:r>
              <a:rPr lang="en-US" dirty="0" smtClean="0"/>
              <a:t> or BNS, so the patient will feel no pain when getting the IV done (</a:t>
            </a:r>
            <a:r>
              <a:rPr lang="en-US" dirty="0" err="1" smtClean="0"/>
              <a:t>Windle</a:t>
            </a:r>
            <a:r>
              <a:rPr lang="en-US" dirty="0" smtClean="0"/>
              <a:t> et al., 2006).</a:t>
            </a:r>
          </a:p>
          <a:p>
            <a:endParaRPr lang="en-US" dirty="0" smtClean="0"/>
          </a:p>
          <a:p>
            <a:r>
              <a:rPr lang="en-US" dirty="0" smtClean="0"/>
              <a:t>Overall, applying the results of the study and changing how IVs are started in the preoperative area will benefit both the hospital and patient. The low cost of BNS, low risks and side effects, make it a safe and cost-effective </a:t>
            </a:r>
            <a:r>
              <a:rPr lang="en-US" dirty="0" err="1" smtClean="0"/>
              <a:t>intradermal</a:t>
            </a:r>
            <a:r>
              <a:rPr lang="en-US" dirty="0" smtClean="0"/>
              <a:t> medication for IV line insertion. Not only will the use of this technique decrease pain, but it will improve satisfaction and cost- effective quality of care for all patients (</a:t>
            </a:r>
            <a:r>
              <a:rPr lang="en-US" dirty="0" err="1" smtClean="0"/>
              <a:t>Windle</a:t>
            </a:r>
            <a:r>
              <a:rPr lang="en-US" dirty="0" smtClean="0"/>
              <a:t> et al., 2006, p. 258). </a:t>
            </a:r>
          </a:p>
        </p:txBody>
      </p:sp>
      <p:sp>
        <p:nvSpPr>
          <p:cNvPr id="4" name="Slide Number Placeholder 3"/>
          <p:cNvSpPr>
            <a:spLocks noGrp="1"/>
          </p:cNvSpPr>
          <p:nvPr>
            <p:ph type="sldNum" sz="quarter" idx="5"/>
          </p:nvPr>
        </p:nvSpPr>
        <p:spPr/>
        <p:txBody>
          <a:bodyPr/>
          <a:lstStyle/>
          <a:p>
            <a:fld id="{DE073523-E072-446F-94C1-72F594DEC28E}" type="slidenum">
              <a:rPr lang="en-US"/>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pPr>
            <a:r>
              <a:rPr lang="en-US" dirty="0" smtClean="0"/>
              <a:t>Information from Callahan (2003) states that science and medicine have developed over the years with many new advancements such as; the use of a ventilator, advances in antibiotics and other pharmacologic agents, ability to perform diagnostic and therapeutic procedures, advancements in chemotherapy, blood transfusions, and organ transplants (as cited in Ferrell, 2006).  The article was written in 2006 and this source is from 2003. The information is provided within the last five years of the article, so there is argument about it being current or not. This is a relevant source, because the author is a senior research scholar and has a background in medicine and ethics (The Hastings Center, 2011). This source is indeed relevant because the author has reviewed relevant information of another author’s work and builds upon it (Burns &amp; Grove, 2009). </a:t>
            </a:r>
          </a:p>
          <a:p>
            <a:pPr>
              <a:lnSpc>
                <a:spcPct val="90000"/>
              </a:lnSpc>
            </a:pPr>
            <a:endParaRPr lang="en-US" dirty="0" smtClean="0"/>
          </a:p>
          <a:p>
            <a:pPr>
              <a:lnSpc>
                <a:spcPct val="90000"/>
              </a:lnSpc>
            </a:pPr>
            <a:r>
              <a:rPr lang="en-US" dirty="0" smtClean="0"/>
              <a:t>Information from </a:t>
            </a:r>
            <a:r>
              <a:rPr lang="en-US" dirty="0" err="1" smtClean="0"/>
              <a:t>Puntillo</a:t>
            </a:r>
            <a:r>
              <a:rPr lang="en-US" dirty="0" smtClean="0"/>
              <a:t> et al., (2001) had a study that involved 906 critical care nurses, in which 34% said they acted against their consciences sometimes and 6% had done it a significant amount (as cited in Ferrell, 2006).  This source is considered fairly current because it is within the five year range and includes current information.  The source would be considered relevant because it includes information directly from nurses who experienced end-of-life, struggling patients every day.  The only fall back about interviews however, are that interviews are a form of self-report, and the researcher must assume that the information provided is accurate (Burns &amp; Grove, 2009, p. 405). </a:t>
            </a:r>
          </a:p>
          <a:p>
            <a:pPr>
              <a:lnSpc>
                <a:spcPct val="90000"/>
              </a:lnSpc>
            </a:pPr>
            <a:r>
              <a:rPr lang="en-US" dirty="0" smtClean="0"/>
              <a:t>	</a:t>
            </a:r>
          </a:p>
          <a:p>
            <a:pPr>
              <a:lnSpc>
                <a:spcPct val="90000"/>
              </a:lnSpc>
            </a:pPr>
            <a:r>
              <a:rPr lang="en-US" dirty="0" smtClean="0"/>
              <a:t>Information from Farley (1990) states that nurses must have compassion when being around people experiencing severe illness (as cited in Ferrell, 2006). The source could be considered not current if the information is not completely current.  This source is however relevant because it covers a wide variety of information from different sources, thus eliminating any biases (Burns &amp; Grove, 2009).  </a:t>
            </a:r>
          </a:p>
          <a:p>
            <a:pPr>
              <a:lnSpc>
                <a:spcPct val="90000"/>
              </a:lnSpc>
            </a:pPr>
            <a:endParaRPr lang="en-US" dirty="0" smtClean="0"/>
          </a:p>
          <a:p>
            <a:pPr>
              <a:lnSpc>
                <a:spcPct val="90000"/>
              </a:lnSpc>
            </a:pPr>
            <a:r>
              <a:rPr lang="en-US" dirty="0" smtClean="0"/>
              <a:t>Information from Welch (2000) states that an alternate paradigm in practicing ethical care is by applying concepts such as nurturance, compassion, and communication (as cited in Ferrell, 2006).  This source makes the current cut off if the information is still accurate even today.  It is only slightly outdated, so it should still be considered current. This source contains biased information which should be eliminated or avoided, therefore; this source is invalid (Burns &amp; Grove, 2009, p. 220). </a:t>
            </a:r>
          </a:p>
        </p:txBody>
      </p:sp>
      <p:sp>
        <p:nvSpPr>
          <p:cNvPr id="4" name="Slide Number Placeholder 3"/>
          <p:cNvSpPr>
            <a:spLocks noGrp="1"/>
          </p:cNvSpPr>
          <p:nvPr>
            <p:ph type="sldNum" sz="quarter" idx="5"/>
          </p:nvPr>
        </p:nvSpPr>
        <p:spPr/>
        <p:txBody>
          <a:bodyPr/>
          <a:lstStyle/>
          <a:p>
            <a:fld id="{78730A24-C9D2-4E43-939A-AC45FA8B69EE}" type="slidenum">
              <a:rPr lang="en-US"/>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Information from Taylor (1995) encouraged that the important role of nursing is negotiating compromise between patients and clinicians regarding futility (as cited in Ferrell, 2006). This source is not as current as it could be. This source is relevant because it comes from a knowledgeable researcher in that field, a nurse ethicist.  </a:t>
            </a:r>
          </a:p>
          <a:p>
            <a:endParaRPr lang="en-US" smtClean="0"/>
          </a:p>
          <a:p>
            <a:r>
              <a:rPr lang="en-US" smtClean="0"/>
              <a:t>Information from Angus et al. (2004) states that the overall effect of technological advances has been that patients and healthcare professionals believe that death can be avoided (as cited in Ferrell, 2006). This article is considered current, because it is close to the year of the publication of the article.  The source is not as relevant as it could be because not all states were included in the test of who provided intensive end of life care. </a:t>
            </a:r>
          </a:p>
          <a:p>
            <a:r>
              <a:rPr lang="en-US" smtClean="0"/>
              <a:t>	</a:t>
            </a:r>
          </a:p>
          <a:p>
            <a:r>
              <a:rPr lang="en-US" smtClean="0"/>
              <a:t>Information from Alspach (1997) indicates that the issues of futility have a variety of different meanings in a personal situation for patients as well as families and raises emotional responses and frustration by staff (Ferrell, 2006).  This source is not as current as it could be, but for the most part if the responses of the staff are going to change at all, they are going to increase having stressful experiences with the increasing advancement of treatments to prevent death in dying patients.  The source is a little biased because healthcare employees should realize that their opinions on the best treatment decisions are based on years of experience and education; on the other hand, most patients and families are left with life and death decisions with little or no previous knowledge.  Since the source is biased and fails to include both sides of the question , it is considered irrelevant. </a:t>
            </a:r>
          </a:p>
        </p:txBody>
      </p:sp>
      <p:sp>
        <p:nvSpPr>
          <p:cNvPr id="4" name="Slide Number Placeholder 3"/>
          <p:cNvSpPr>
            <a:spLocks noGrp="1"/>
          </p:cNvSpPr>
          <p:nvPr>
            <p:ph type="sldNum" sz="quarter" idx="5"/>
          </p:nvPr>
        </p:nvSpPr>
        <p:spPr/>
        <p:txBody>
          <a:bodyPr/>
          <a:lstStyle/>
          <a:p>
            <a:fld id="{DFC622D7-5683-4633-B95F-C967DECEC44B}" type="slidenum">
              <a:rPr lang="en-US"/>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Futile care creates distress for not only nurses, but the profession alone. Nurses feel horrible having to watch their patients go through tortuous treatments that will not help in the end. It is a debatable subject because many nurses feel like they should do everything in their power to save someone, and prevent negligence from occurring. Nurses often go against many of their beliefs in providing all the care they possibly can to a patient who is most likely going to die either way.  In Ferrell (2006) cancer patients are used most frequently in examples. The girl is slowly dying from cancer because now she is experiencing organ failure. Yet the doctor comes in every day doing a new treatment for her and hoping a miracle will happen. Once a patient is receiving higher treatment, it also later becomes an ethical issue whether or not to stop the procedure. Do you let the patient hold on to every last bit he or she has, or do you end it because this way is not really living? It is a tough call for many nurses and families.</a:t>
            </a:r>
          </a:p>
          <a:p>
            <a:endParaRPr lang="en-US" smtClean="0"/>
          </a:p>
        </p:txBody>
      </p:sp>
      <p:sp>
        <p:nvSpPr>
          <p:cNvPr id="4" name="Slide Number Placeholder 3"/>
          <p:cNvSpPr>
            <a:spLocks noGrp="1"/>
          </p:cNvSpPr>
          <p:nvPr>
            <p:ph type="sldNum" sz="quarter" idx="5"/>
          </p:nvPr>
        </p:nvSpPr>
        <p:spPr/>
        <p:txBody>
          <a:bodyPr/>
          <a:lstStyle/>
          <a:p>
            <a:fld id="{6C269F7E-DF80-462D-A3B4-B7FCA0D7C7ED}" type="slidenum">
              <a:rPr lang="en-US"/>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extLst>
            <a:ext uri="{909E8E84-426E-40DD-AFC4-6F175D3DCCD1}"/>
            <a:ext uri="{91240B29-F687-4F45-9708-019B960494DF}"/>
          </a:extLst>
        </p:spPr>
        <p:txBody>
          <a:bodyPr wrap="square" numCol="1" anchor="t" anchorCtr="0" compatLnSpc="1">
            <a:prstTxWarp prst="textNoShape">
              <a:avLst/>
            </a:prstTxWarp>
          </a:bodyPr>
          <a:lstStyle/>
          <a:p>
            <a:pPr indent="457200">
              <a:lnSpc>
                <a:spcPct val="200000"/>
              </a:lnSpc>
              <a:buFont typeface="Wingdings" pitchFamily="2" charset="2"/>
              <a:buNone/>
            </a:pPr>
            <a:r>
              <a:rPr lang="en-US" dirty="0" smtClean="0"/>
              <a:t>According to </a:t>
            </a:r>
            <a:r>
              <a:rPr lang="en-US" dirty="0" err="1" smtClean="0"/>
              <a:t>Windle</a:t>
            </a:r>
            <a:r>
              <a:rPr lang="en-US" dirty="0" smtClean="0"/>
              <a:t> et al. (2006), the consent was </a:t>
            </a:r>
            <a:r>
              <a:rPr lang="en-US" b="1" u="sng" dirty="0" smtClean="0"/>
              <a:t>obtain of </a:t>
            </a:r>
            <a:r>
              <a:rPr lang="en-US" dirty="0" smtClean="0"/>
              <a:t>221 participants to conduct an experiment comparing anesthetic  effects  of </a:t>
            </a:r>
            <a:r>
              <a:rPr lang="en-US" b="1" u="sng" dirty="0" err="1" smtClean="0"/>
              <a:t>L</a:t>
            </a:r>
            <a:r>
              <a:rPr lang="en-US" dirty="0" err="1" smtClean="0"/>
              <a:t>idocaine</a:t>
            </a:r>
            <a:r>
              <a:rPr lang="en-US" dirty="0" smtClean="0"/>
              <a:t> verses </a:t>
            </a:r>
            <a:r>
              <a:rPr lang="en-US" b="1" u="sng" dirty="0" err="1" smtClean="0"/>
              <a:t>B</a:t>
            </a:r>
            <a:r>
              <a:rPr lang="en-US" dirty="0" err="1" smtClean="0"/>
              <a:t>acteriostatic</a:t>
            </a:r>
            <a:r>
              <a:rPr lang="en-US" dirty="0" smtClean="0"/>
              <a:t> </a:t>
            </a:r>
            <a:r>
              <a:rPr lang="en-US" b="1" u="sng" dirty="0" smtClean="0"/>
              <a:t>N</a:t>
            </a:r>
            <a:r>
              <a:rPr lang="en-US" dirty="0" smtClean="0"/>
              <a:t>ormal </a:t>
            </a:r>
            <a:r>
              <a:rPr lang="en-US" b="1" u="sng" dirty="0" smtClean="0"/>
              <a:t>S</a:t>
            </a:r>
            <a:r>
              <a:rPr lang="en-US" dirty="0" smtClean="0"/>
              <a:t>aline in the use of </a:t>
            </a:r>
            <a:r>
              <a:rPr lang="en-US" dirty="0" err="1" smtClean="0"/>
              <a:t>intradermal</a:t>
            </a:r>
            <a:r>
              <a:rPr lang="en-US" dirty="0" smtClean="0"/>
              <a:t> anesthesia in  the placement of intravenous lines. An additional study was performed on 40 adults that consented of a double-blind study of </a:t>
            </a:r>
            <a:r>
              <a:rPr lang="en-US" b="1" u="sng" dirty="0" err="1" smtClean="0"/>
              <a:t>B</a:t>
            </a:r>
            <a:r>
              <a:rPr lang="en-US" dirty="0" err="1" smtClean="0"/>
              <a:t>acteriostatic</a:t>
            </a:r>
            <a:r>
              <a:rPr lang="en-US" dirty="0" smtClean="0"/>
              <a:t> sodium chloride with 1 % </a:t>
            </a:r>
            <a:r>
              <a:rPr lang="en-US" b="1" u="sng" dirty="0" err="1" smtClean="0"/>
              <a:t>L</a:t>
            </a:r>
            <a:r>
              <a:rPr lang="en-US" dirty="0" err="1" smtClean="0"/>
              <a:t>idocaine</a:t>
            </a:r>
            <a:r>
              <a:rPr lang="en-US" dirty="0" smtClean="0"/>
              <a:t>. The outcome showed no significant different in the perception of pain (</a:t>
            </a:r>
            <a:r>
              <a:rPr lang="en-US" dirty="0" err="1" smtClean="0"/>
              <a:t>Windle</a:t>
            </a:r>
            <a:r>
              <a:rPr lang="en-US" dirty="0" smtClean="0"/>
              <a:t> et al., 2006). </a:t>
            </a:r>
            <a:r>
              <a:rPr lang="en-US" b="1" u="sng" dirty="0" smtClean="0"/>
              <a:t>The outcome of the consents were satisfactory</a:t>
            </a:r>
            <a:r>
              <a:rPr lang="en-US" b="1" u="sng" dirty="0" smtClean="0"/>
              <a:t>. YOU NEED AUTHORITATIVE</a:t>
            </a:r>
            <a:r>
              <a:rPr lang="en-US" b="1" u="sng" baseline="0" dirty="0" smtClean="0"/>
              <a:t> INFORMATION FROM BURNS AND GROVE (2009) TO BACK UP THIS STATEMENT. THE ULTIMATE QUESTION TO BE ANSWERED IS: WERE THE PARTICIPANTS’ RIGHTS PROTECTED?</a:t>
            </a:r>
            <a:endParaRPr lang="en-US" b="1" u="sng" dirty="0" smtClean="0"/>
          </a:p>
          <a:p>
            <a:pPr indent="457200">
              <a:lnSpc>
                <a:spcPct val="200000"/>
              </a:lnSpc>
              <a:buFont typeface="Wingdings" pitchFamily="2" charset="2"/>
              <a:buNone/>
            </a:pPr>
            <a:endParaRPr lang="en-US" dirty="0" smtClean="0"/>
          </a:p>
          <a:p>
            <a:pPr indent="457200">
              <a:lnSpc>
                <a:spcPct val="200000"/>
              </a:lnSpc>
              <a:buFont typeface="Wingdings" pitchFamily="2" charset="2"/>
              <a:buNone/>
            </a:pPr>
            <a:r>
              <a:rPr lang="en-US" dirty="0" smtClean="0"/>
              <a:t>According to  Ferrell (2006), 75 nurses of 123 had completed a survey; of them, 51 indicated their permission to share their information. Another 75 nurses out of 149 participants completed a survey as well; of them, 57 provided consent for their narratives to be used. As a result, a total of 108 nurse narratives were included in the analysis. The informed consent in Ferrell (2006) was sufficient because subjects were given essential information in which they were competent and able to comprehend and volunteered to participate on their own volition, essential components of informed consent (Burns &amp; Grove, 2009). Ferrell (2006), also stated that the nurses were informed of a voluntary survey that would be used as an example of a journal experiment. They were only informed that their narratives would be used as part of a research study of moral distress for medically futile care.  Ferrell (2006) also stated there was a space on the survey that indicated their permission for use of their examples in research, however, it was not specific to this study</a:t>
            </a:r>
            <a:r>
              <a:rPr lang="en-US" dirty="0" smtClean="0"/>
              <a:t>.</a:t>
            </a:r>
          </a:p>
          <a:p>
            <a:pPr indent="457200">
              <a:lnSpc>
                <a:spcPct val="200000"/>
              </a:lnSpc>
              <a:buFont typeface="Wingdings" pitchFamily="2" charset="2"/>
              <a:buNone/>
            </a:pPr>
            <a:endParaRPr lang="en-US" dirty="0" smtClean="0"/>
          </a:p>
          <a:p>
            <a:pPr indent="457200">
              <a:lnSpc>
                <a:spcPct val="200000"/>
              </a:lnSpc>
              <a:buFont typeface="Wingdings" pitchFamily="2" charset="2"/>
              <a:buNone/>
            </a:pPr>
            <a:r>
              <a:rPr lang="en-US" b="1" u="sng" dirty="0" smtClean="0"/>
              <a:t>THE SLIDE</a:t>
            </a:r>
            <a:r>
              <a:rPr lang="en-US" b="1" u="sng" baseline="0" dirty="0" smtClean="0"/>
              <a:t> DISCUSSES THE FIVE RIGHTS BUT THERE IS NOTHING IN THE NOTES WHICH CORRESPONDS TO THOSE FIVE RIGHTS.</a:t>
            </a:r>
            <a:endParaRPr lang="en-US" b="1" u="sng" dirty="0" smtClean="0"/>
          </a:p>
          <a:p>
            <a:pPr indent="457200">
              <a:lnSpc>
                <a:spcPct val="200000"/>
              </a:lnSpc>
            </a:pPr>
            <a:endParaRPr lang="en-US" dirty="0" smtClean="0"/>
          </a:p>
        </p:txBody>
      </p:sp>
      <p:sp>
        <p:nvSpPr>
          <p:cNvPr id="4" name="Slide Number Placeholder 3"/>
          <p:cNvSpPr>
            <a:spLocks noGrp="1"/>
          </p:cNvSpPr>
          <p:nvPr>
            <p:ph type="sldNum" sz="quarter" idx="5"/>
          </p:nvPr>
        </p:nvSpPr>
        <p:spPr/>
        <p:txBody>
          <a:bodyPr/>
          <a:lstStyle/>
          <a:p>
            <a:fld id="{DA73AB23-37BF-42A3-A900-813DD8234343}" type="slidenum">
              <a:rPr lang="en-US"/>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Ferrell (2006) discusses the attention media brings to healthcare cases focusing on ethical, legal and social issues regarding medically futile care, but adds that little attention is brought to the nurses who witness and provide the care.  The research problem identified in Ferrell’s (2006) article is the lack of knowledge regarding the impact on nurses witnessing and providing medically futile care.  Ferrell (2006) also goes on to say that the moral distress or impact that nurses experience have a negative impact on their practice  as well as the nursing profession.  The discourse in the nursing field related to this subject matter is alarming and leads to the research purpose of the article (Ferrell, 2006).  Burns and Grove (2009) state, “the research purpose is generated from the problem and identifies the specific goal or aim of the study” (p. 38); therefore, the purpose of the article was further identified as to discuss and explore the moral distress experienced by nurses in witnessing and providing medically futile care (Ferrell, 2006).  </a:t>
            </a:r>
          </a:p>
        </p:txBody>
      </p:sp>
      <p:sp>
        <p:nvSpPr>
          <p:cNvPr id="4100" name="Slide Number Placeholder 3"/>
          <p:cNvSpPr>
            <a:spLocks noGrp="1"/>
          </p:cNvSpPr>
          <p:nvPr>
            <p:ph type="sldNum" sz="quarter" idx="5"/>
          </p:nvPr>
        </p:nvSpPr>
        <p:spPr bwMode="auto">
          <a:ln>
            <a:miter lim="800000"/>
            <a:headEnd/>
            <a:tailEnd/>
          </a:ln>
        </p:spPr>
        <p:txBody>
          <a:bodyPr/>
          <a:lstStyle/>
          <a:p>
            <a:fld id="{29741971-0E45-4472-A7E4-8880DEFE7731}" type="slidenum">
              <a:rPr lang="en-US"/>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extLst>
            <a:ext uri="{909E8E84-426E-40DD-AFC4-6F175D3DCCD1}"/>
            <a:ext uri="{91240B29-F687-4F45-9708-019B960494DF}"/>
          </a:extLst>
        </p:spPr>
        <p:txBody>
          <a:bodyPr wrap="square" numCol="1" anchor="t" anchorCtr="0" compatLnSpc="1">
            <a:prstTxWarp prst="textNoShape">
              <a:avLst/>
            </a:prstTxWarp>
          </a:bodyPr>
          <a:lstStyle/>
          <a:p>
            <a:pPr indent="457200">
              <a:lnSpc>
                <a:spcPct val="200000"/>
              </a:lnSpc>
            </a:pPr>
            <a:r>
              <a:rPr lang="en-US" dirty="0" smtClean="0"/>
              <a:t>Qualitative </a:t>
            </a:r>
            <a:r>
              <a:rPr lang="en-US" b="1" u="sng" dirty="0" smtClean="0"/>
              <a:t>R</a:t>
            </a:r>
            <a:r>
              <a:rPr lang="en-US" dirty="0" smtClean="0"/>
              <a:t>esearch has six types: Critical Social Theory, Ethnographic, Grounded Theory, Historical, Phenomenological and Philosophical Inquiry. These six types are used for determine the knowledge and develop theory. (Burns &amp; Grove, 2009, p.24). Quantitative Research has four types: </a:t>
            </a:r>
            <a:r>
              <a:rPr lang="en-US" dirty="0" err="1" smtClean="0"/>
              <a:t>Correlational</a:t>
            </a:r>
            <a:r>
              <a:rPr lang="en-US" dirty="0" smtClean="0"/>
              <a:t>, Descriptive, Experimental, and Quasi-experimental. These four type are used to test theories and generate and refine knowledge for nursing practice(Burns &amp; Grove 2009, p. 24). </a:t>
            </a:r>
            <a:endParaRPr lang="en-US" dirty="0" smtClean="0"/>
          </a:p>
          <a:p>
            <a:pPr indent="457200">
              <a:lnSpc>
                <a:spcPct val="200000"/>
              </a:lnSpc>
            </a:pPr>
            <a:endParaRPr lang="en-US" dirty="0" smtClean="0"/>
          </a:p>
          <a:p>
            <a:pPr indent="457200">
              <a:lnSpc>
                <a:spcPct val="200000"/>
              </a:lnSpc>
            </a:pPr>
            <a:r>
              <a:rPr lang="en-US" b="1" u="sng" dirty="0" smtClean="0"/>
              <a:t>THE</a:t>
            </a:r>
            <a:r>
              <a:rPr lang="en-US" b="1" u="sng" baseline="0" dirty="0" smtClean="0"/>
              <a:t> TEXT IN THE SLIDES AND THE NOTES DON’T REALLY MATCH UP. </a:t>
            </a:r>
            <a:endParaRPr lang="en-US" b="1" u="sng" dirty="0" smtClean="0"/>
          </a:p>
          <a:p>
            <a:pPr indent="457200">
              <a:lnSpc>
                <a:spcPct val="200000"/>
              </a:lnSpc>
            </a:pPr>
            <a:endParaRPr lang="en-US" dirty="0" smtClean="0"/>
          </a:p>
          <a:p>
            <a:pPr indent="457200">
              <a:lnSpc>
                <a:spcPct val="200000"/>
              </a:lnSpc>
            </a:pPr>
            <a:endParaRPr lang="en-US" dirty="0" smtClean="0"/>
          </a:p>
          <a:p>
            <a:pPr indent="457200">
              <a:lnSpc>
                <a:spcPct val="200000"/>
              </a:lnSpc>
            </a:pPr>
            <a:endParaRPr lang="en-US" dirty="0" smtClean="0"/>
          </a:p>
          <a:p>
            <a:pPr indent="457200"/>
            <a:endParaRPr lang="en-US" dirty="0" smtClean="0"/>
          </a:p>
        </p:txBody>
      </p:sp>
      <p:sp>
        <p:nvSpPr>
          <p:cNvPr id="4" name="Slide Number Placeholder 3"/>
          <p:cNvSpPr>
            <a:spLocks noGrp="1"/>
          </p:cNvSpPr>
          <p:nvPr>
            <p:ph type="sldNum" sz="quarter" idx="5"/>
          </p:nvPr>
        </p:nvSpPr>
        <p:spPr/>
        <p:txBody>
          <a:bodyPr/>
          <a:lstStyle/>
          <a:p>
            <a:fld id="{72D9E120-7F41-494E-94E1-9B968DB5CD6A}" type="slidenum">
              <a:rPr lang="en-US"/>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extLst>
            <a:ext uri="{909E8E84-426E-40DD-AFC4-6F175D3DCCD1}"/>
            <a:ext uri="{91240B29-F687-4F45-9708-019B960494DF}"/>
          </a:extLst>
        </p:spPr>
        <p:txBody>
          <a:bodyPr wrap="square" numCol="1" anchor="t" anchorCtr="0" compatLnSpc="1">
            <a:prstTxWarp prst="textNoShape">
              <a:avLst/>
            </a:prstTxWarp>
          </a:bodyPr>
          <a:lstStyle/>
          <a:p>
            <a:pPr indent="457200">
              <a:lnSpc>
                <a:spcPct val="200000"/>
              </a:lnSpc>
              <a:buFont typeface="Wingdings" pitchFamily="2" charset="2"/>
              <a:buNone/>
            </a:pPr>
            <a:r>
              <a:rPr lang="en-US" dirty="0" smtClean="0"/>
              <a:t>According to Burns and Grove (2009), qualitative and quantitative research methodologies have some comparisons. They both “require researcher expertise, which involves rigor in implementation, and results in the generation of scientific knowledge for nursing practice” (p. 22).</a:t>
            </a:r>
          </a:p>
          <a:p>
            <a:pPr indent="457200">
              <a:lnSpc>
                <a:spcPct val="200000"/>
              </a:lnSpc>
              <a:buFont typeface="Wingdings" pitchFamily="2" charset="2"/>
              <a:buNone/>
            </a:pPr>
            <a:endParaRPr lang="en-US" dirty="0" smtClean="0"/>
          </a:p>
          <a:p>
            <a:pPr indent="457200">
              <a:lnSpc>
                <a:spcPct val="200000"/>
              </a:lnSpc>
              <a:buFont typeface="Wingdings" pitchFamily="2" charset="2"/>
              <a:buNone/>
            </a:pPr>
            <a:r>
              <a:rPr lang="en-US" dirty="0" smtClean="0"/>
              <a:t>As reported by </a:t>
            </a:r>
            <a:r>
              <a:rPr lang="en-US" dirty="0" err="1" smtClean="0"/>
              <a:t>Windle</a:t>
            </a:r>
            <a:r>
              <a:rPr lang="en-US" dirty="0" smtClean="0"/>
              <a:t> et al. (2006), participants that met the inclusive criteria were counseled regarding the study, and all participants signed an informed consent. Using an experimental design, roughly 221 participants were randomly assigned by lottery convenience sampling into three groups: </a:t>
            </a:r>
            <a:r>
              <a:rPr lang="en-US" b="1" u="sng" dirty="0" err="1" smtClean="0"/>
              <a:t>L</a:t>
            </a:r>
            <a:r>
              <a:rPr lang="en-US" dirty="0" err="1" smtClean="0"/>
              <a:t>idocaine</a:t>
            </a:r>
            <a:r>
              <a:rPr lang="en-US" dirty="0" smtClean="0"/>
              <a:t>, BNS, </a:t>
            </a:r>
            <a:r>
              <a:rPr lang="en-US" b="1" u="sng" dirty="0" smtClean="0"/>
              <a:t>N</a:t>
            </a:r>
            <a:r>
              <a:rPr lang="en-US" dirty="0" smtClean="0"/>
              <a:t>o </a:t>
            </a:r>
            <a:r>
              <a:rPr lang="en-US" b="1" u="sng" dirty="0" err="1" smtClean="0"/>
              <a:t>L</a:t>
            </a:r>
            <a:r>
              <a:rPr lang="en-US" dirty="0" err="1" smtClean="0"/>
              <a:t>idocaine</a:t>
            </a:r>
            <a:r>
              <a:rPr lang="en-US" dirty="0" smtClean="0"/>
              <a:t>. At that time, all the subjects’ questions and any concerns were addressed. The participants were assured that they would receive the same standard of care. During the study the RN documented information to evaluate the pain associated with local anesthetic. The results showed that the BNS affect was just as effective as the </a:t>
            </a:r>
            <a:r>
              <a:rPr lang="en-US" b="1" u="sng" dirty="0" err="1" smtClean="0"/>
              <a:t>L</a:t>
            </a:r>
            <a:r>
              <a:rPr lang="en-US" dirty="0" err="1" smtClean="0"/>
              <a:t>idocaine</a:t>
            </a:r>
            <a:r>
              <a:rPr lang="en-US" dirty="0" smtClean="0"/>
              <a:t> in </a:t>
            </a:r>
            <a:r>
              <a:rPr lang="en-US" dirty="0" err="1" smtClean="0"/>
              <a:t>perioperative</a:t>
            </a:r>
            <a:r>
              <a:rPr lang="en-US" dirty="0" smtClean="0"/>
              <a:t> pain.</a:t>
            </a:r>
          </a:p>
          <a:p>
            <a:pPr indent="457200">
              <a:lnSpc>
                <a:spcPct val="200000"/>
              </a:lnSpc>
              <a:buFont typeface="Wingdings" pitchFamily="2" charset="2"/>
              <a:buNone/>
            </a:pPr>
            <a:endParaRPr lang="en-US" dirty="0" smtClean="0"/>
          </a:p>
          <a:p>
            <a:pPr indent="457200">
              <a:lnSpc>
                <a:spcPct val="200000"/>
              </a:lnSpc>
              <a:buFont typeface="Wingdings" pitchFamily="2" charset="2"/>
              <a:buNone/>
            </a:pPr>
            <a:r>
              <a:rPr lang="en-US" dirty="0" smtClean="0"/>
              <a:t>According to Ferrell (2006), nurses creatively shared thoughts on moral distress as it related to futile care given by them. Several perspectives revolved around the applied elements of ethics through the collective efforts of the nurses’ clinical experiences. The initiatives were provided by two regionally different nursing education courses through volunteering journaling of individuals’ nurses’ narratives related to ethical issues in end-of-life care. 123 nurses attended the first course, and 149 nurses attended the second. The result of the study found to have an outcome of mental distress among nurses that cared for terminally ill patients.</a:t>
            </a:r>
          </a:p>
          <a:p>
            <a:pPr indent="457200">
              <a:buFont typeface="Wingdings" pitchFamily="2" charset="2"/>
              <a:buNone/>
            </a:pPr>
            <a:endParaRPr lang="en-US" dirty="0" smtClean="0"/>
          </a:p>
        </p:txBody>
      </p:sp>
      <p:sp>
        <p:nvSpPr>
          <p:cNvPr id="4" name="Slide Number Placeholder 3"/>
          <p:cNvSpPr>
            <a:spLocks noGrp="1"/>
          </p:cNvSpPr>
          <p:nvPr>
            <p:ph type="sldNum" sz="quarter" idx="5"/>
          </p:nvPr>
        </p:nvSpPr>
        <p:spPr/>
        <p:txBody>
          <a:bodyPr/>
          <a:lstStyle/>
          <a:p>
            <a:fld id="{4F416BC0-A2B9-44FD-9634-DD67D4319815}" type="slidenum">
              <a:rPr lang="en-US"/>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 According to Burn and </a:t>
            </a:r>
            <a:r>
              <a:rPr lang="en-US" b="1" u="sng" dirty="0" smtClean="0"/>
              <a:t>Groves </a:t>
            </a:r>
            <a:r>
              <a:rPr lang="en-US" dirty="0" smtClean="0"/>
              <a:t>(2009), quantitative research is used to test theories and create and improve the knowledge of nursing practice (p. 24). This is illustrated by </a:t>
            </a:r>
            <a:r>
              <a:rPr lang="en-US" dirty="0" err="1" smtClean="0"/>
              <a:t>Windle</a:t>
            </a:r>
            <a:r>
              <a:rPr lang="en-US" dirty="0" smtClean="0"/>
              <a:t> et al. (2006). Bestowing to </a:t>
            </a:r>
            <a:r>
              <a:rPr lang="en-US" dirty="0" err="1" smtClean="0"/>
              <a:t>Windle</a:t>
            </a:r>
            <a:r>
              <a:rPr lang="en-US" dirty="0" smtClean="0"/>
              <a:t> et al. (2006), this quantitative research article study was done to show the correlation between </a:t>
            </a:r>
            <a:r>
              <a:rPr lang="en-US" b="1" u="sng" strike="noStrike" dirty="0" err="1" smtClean="0"/>
              <a:t>L</a:t>
            </a:r>
            <a:r>
              <a:rPr lang="en-US" dirty="0" err="1" smtClean="0"/>
              <a:t>idocaine</a:t>
            </a:r>
            <a:r>
              <a:rPr lang="en-US" dirty="0" smtClean="0"/>
              <a:t> and </a:t>
            </a:r>
            <a:r>
              <a:rPr lang="en-US" b="1" u="sng" dirty="0" err="1" smtClean="0"/>
              <a:t>B</a:t>
            </a:r>
            <a:r>
              <a:rPr lang="en-US" dirty="0" err="1" smtClean="0"/>
              <a:t>acteriostatic</a:t>
            </a:r>
            <a:r>
              <a:rPr lang="en-US" dirty="0" smtClean="0"/>
              <a:t> </a:t>
            </a:r>
            <a:r>
              <a:rPr lang="en-US" b="1" u="sng" dirty="0" smtClean="0"/>
              <a:t>N</a:t>
            </a:r>
            <a:r>
              <a:rPr lang="en-US" dirty="0" smtClean="0"/>
              <a:t>ormal </a:t>
            </a:r>
            <a:r>
              <a:rPr lang="en-US" b="1" dirty="0" smtClean="0"/>
              <a:t>S</a:t>
            </a:r>
            <a:r>
              <a:rPr lang="en-US" dirty="0" smtClean="0"/>
              <a:t>aline in the use of </a:t>
            </a:r>
            <a:r>
              <a:rPr lang="en-US" dirty="0" err="1" smtClean="0"/>
              <a:t>intradermal</a:t>
            </a:r>
            <a:r>
              <a:rPr lang="en-US" dirty="0" smtClean="0"/>
              <a:t> anesthesia in the placement of intravenous lines. The study was performed to show the benefit of use BNS rather than </a:t>
            </a:r>
            <a:r>
              <a:rPr lang="en-US" b="1" dirty="0" err="1" smtClean="0"/>
              <a:t>L</a:t>
            </a:r>
            <a:r>
              <a:rPr lang="en-US" dirty="0" err="1" smtClean="0"/>
              <a:t>idocaine</a:t>
            </a:r>
            <a:r>
              <a:rPr lang="en-US" dirty="0" smtClean="0"/>
              <a:t> (</a:t>
            </a:r>
            <a:r>
              <a:rPr lang="en-US" dirty="0" err="1" smtClean="0"/>
              <a:t>Windle</a:t>
            </a:r>
            <a:r>
              <a:rPr lang="en-US" dirty="0" smtClean="0"/>
              <a:t> et al., 2006).</a:t>
            </a:r>
          </a:p>
          <a:p>
            <a:endParaRPr lang="en-US" dirty="0" smtClean="0"/>
          </a:p>
          <a:p>
            <a:r>
              <a:rPr lang="en-US" dirty="0" smtClean="0"/>
              <a:t>  In contrast, according to Burns and Grove (2009), qualitative research aims to gather an in-depth understanding of human behavior and the reasons that govern such behavior. This is illustrated by Ferrell (2006). Ferrell (2006) proclaimed, in this qualitative research article that emphasize the ethical dilemma of futile care complexity for patients, families, and nurses. Futile care arouses strong emotional responses from nurses, and nurses need support in dealing with their distress.</a:t>
            </a:r>
          </a:p>
        </p:txBody>
      </p:sp>
      <p:sp>
        <p:nvSpPr>
          <p:cNvPr id="4" name="Slide Number Placeholder 3"/>
          <p:cNvSpPr>
            <a:spLocks noGrp="1"/>
          </p:cNvSpPr>
          <p:nvPr>
            <p:ph type="sldNum" sz="quarter" idx="5"/>
          </p:nvPr>
        </p:nvSpPr>
        <p:spPr/>
        <p:txBody>
          <a:bodyPr/>
          <a:lstStyle/>
          <a:p>
            <a:fld id="{96897702-5BD0-4BA1-B694-89CBE4485489}" type="slidenum">
              <a:rPr lang="en-US"/>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objectives of this project were to </a:t>
            </a:r>
            <a:r>
              <a:rPr lang="en-US" dirty="0" smtClean="0">
                <a:latin typeface="Times New Roman" pitchFamily="18" charset="0"/>
                <a:cs typeface="Times New Roman" pitchFamily="18" charset="0"/>
              </a:rPr>
              <a:t>analyze and identify the research components of each article, critique the value of the articles to the nursing profession, and compare the methodologies of each article. Both articles utilize proper techniques for obtaining samples and data.  These articles each used quantitative and qualitative test theories in order to gather their data and interpret their results.  Both articles composed a question that they wanted to answer from their research.  From their findings, both helped to add value to the nursing profession by finding a better way to reduce pain for procedures, and by looking at the effect of a morally distressing situation on nurses long term.  The use of research findings is important in order to uphold the standards of nursing care and to keep improving the quality of care given by nurses in the health care field. </a:t>
            </a:r>
          </a:p>
          <a:p>
            <a:endParaRPr lang="en-US" dirty="0" smtClean="0"/>
          </a:p>
        </p:txBody>
      </p:sp>
      <p:sp>
        <p:nvSpPr>
          <p:cNvPr id="4" name="Slide Number Placeholder 3"/>
          <p:cNvSpPr>
            <a:spLocks noGrp="1"/>
          </p:cNvSpPr>
          <p:nvPr>
            <p:ph type="sldNum" sz="quarter" idx="5"/>
          </p:nvPr>
        </p:nvSpPr>
        <p:spPr/>
        <p:txBody>
          <a:bodyPr/>
          <a:lstStyle/>
          <a:p>
            <a:fld id="{D73F7931-7021-4B9A-A318-8D4006DA0E68}" type="slidenum">
              <a:rPr lang="en-US"/>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latin typeface="Times New Roman" pitchFamily="18" charset="0"/>
                <a:cs typeface="Times New Roman" pitchFamily="18" charset="0"/>
              </a:rPr>
              <a:t>Windle et al. (2006) identifies a common stigma of IV insertion is pain and that many people have anxiety about needles, even fearful at the thought of them.  To increase the comfort level during IV insertion many hospitals use intradermal anesthesia which most commonly is lidocain, but is there a better option?  Windle et al. (2006) states that several researchers have discovered a more effective and safe alternative to lidocaine is bacteriostatic saline (BNS).  BNS was also found to be a more cost effective option and is currently used in practice at some institutions (Windle et al., 2006).  The research purpose of this study was to determine the effectiveness in pain when comparing lidocaine versus BNS versus no anesthesia during IV insertion (Windle et al., 2006).  </a:t>
            </a:r>
          </a:p>
        </p:txBody>
      </p:sp>
      <p:sp>
        <p:nvSpPr>
          <p:cNvPr id="4" name="Slide Number Placeholder 3"/>
          <p:cNvSpPr>
            <a:spLocks noGrp="1"/>
          </p:cNvSpPr>
          <p:nvPr>
            <p:ph type="sldNum" sz="quarter" idx="5"/>
          </p:nvPr>
        </p:nvSpPr>
        <p:spPr/>
        <p:txBody>
          <a:bodyPr/>
          <a:lstStyle/>
          <a:p>
            <a:fld id="{6B61362B-82E1-4256-B987-58FD8A723D26}" type="slidenum">
              <a:rPr lang="en-US"/>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Burns and Grove (2009) define an independent variable as a stimulus the researcher manipulates, creating a response or outcome, which is the dependent variable.  In this case </a:t>
            </a:r>
            <a:r>
              <a:rPr lang="en-US" dirty="0" err="1" smtClean="0">
                <a:latin typeface="Times New Roman" pitchFamily="18" charset="0"/>
                <a:cs typeface="Times New Roman" pitchFamily="18" charset="0"/>
              </a:rPr>
              <a:t>Windle</a:t>
            </a:r>
            <a:r>
              <a:rPr lang="en-US" dirty="0" smtClean="0">
                <a:latin typeface="Times New Roman" pitchFamily="18" charset="0"/>
                <a:cs typeface="Times New Roman" pitchFamily="18" charset="0"/>
              </a:rPr>
              <a:t> et al. (2006) manipulate the </a:t>
            </a:r>
            <a:r>
              <a:rPr lang="en-US" dirty="0" err="1" smtClean="0">
                <a:latin typeface="Times New Roman" pitchFamily="18" charset="0"/>
                <a:cs typeface="Times New Roman" pitchFamily="18" charset="0"/>
              </a:rPr>
              <a:t>intradermal</a:t>
            </a:r>
            <a:r>
              <a:rPr lang="en-US" dirty="0" smtClean="0">
                <a:latin typeface="Times New Roman" pitchFamily="18" charset="0"/>
                <a:cs typeface="Times New Roman" pitchFamily="18" charset="0"/>
              </a:rPr>
              <a:t> agent for IV insertion, using </a:t>
            </a:r>
            <a:r>
              <a:rPr lang="en-US" dirty="0" err="1" smtClean="0">
                <a:latin typeface="Times New Roman" pitchFamily="18" charset="0"/>
                <a:cs typeface="Times New Roman" pitchFamily="18" charset="0"/>
              </a:rPr>
              <a:t>lidocaine</a:t>
            </a:r>
            <a:r>
              <a:rPr lang="en-US" dirty="0" smtClean="0">
                <a:latin typeface="Times New Roman" pitchFamily="18" charset="0"/>
                <a:cs typeface="Times New Roman" pitchFamily="18" charset="0"/>
              </a:rPr>
              <a:t> or BNS or no anesthesia which then creates a pain response.  The pain response can then be quantifiable by a rating or scale, necessary to further analyze and interpret the study.    </a:t>
            </a:r>
          </a:p>
        </p:txBody>
      </p:sp>
      <p:sp>
        <p:nvSpPr>
          <p:cNvPr id="4" name="Slide Number Placeholder 3"/>
          <p:cNvSpPr>
            <a:spLocks noGrp="1"/>
          </p:cNvSpPr>
          <p:nvPr>
            <p:ph type="sldNum" sz="quarter" idx="5"/>
          </p:nvPr>
        </p:nvSpPr>
        <p:spPr/>
        <p:txBody>
          <a:bodyPr/>
          <a:lstStyle/>
          <a:p>
            <a:fld id="{25FB779E-19C9-4FA2-950B-5CD59C04C72B}" type="slidenum">
              <a:rPr lang="en-US"/>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17974277-FD87-4495-B96B-D0A7DEA9846E}" type="slidenum">
              <a:rPr lang="en-US"/>
              <a:pPr/>
              <a:t>6</a:t>
            </a:fld>
            <a:endParaRPr lang="en-US"/>
          </a:p>
        </p:txBody>
      </p:sp>
      <p:sp>
        <p:nvSpPr>
          <p:cNvPr id="35843" name="Rectangle 2"/>
          <p:cNvSpPr>
            <a:spLocks noRot="1" noChangeArrowheads="1" noTextEdit="1"/>
          </p:cNvSpPr>
          <p:nvPr>
            <p:ph type="sldImg"/>
          </p:nvPr>
        </p:nvSpPr>
        <p:spPr bwMode="auto">
          <a:noFill/>
          <a:ln>
            <a:solidFill>
              <a:srgbClr val="000000"/>
            </a:solidFill>
            <a:miter lim="800000"/>
            <a:headEnd/>
            <a:tailEnd/>
          </a:ln>
        </p:spPr>
      </p:sp>
      <p:sp>
        <p:nvSpPr>
          <p:cNvPr id="35844"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en-US" dirty="0" smtClean="0"/>
              <a:t>According to Burns and Grove (2009) a qualitative sample should be large enough to identify associations between variables or to establish differences among groups. The focus is on the quality of data acquired as compared to the sample size.  Burns and Grove (2009) state the number of test subjects are sufficient in a qualitative study when saturation of data happens. This is when further samples yield no additional information. The extent of the study, topic, quality of information and research design are all factors in figuring sample sizes required to attain saturation of information (Burns &amp; Grove, 2009, p. 361).  </a:t>
            </a:r>
          </a:p>
          <a:p>
            <a:endParaRPr lang="en-US" dirty="0" smtClean="0"/>
          </a:p>
          <a:p>
            <a:r>
              <a:rPr lang="en-US" dirty="0" smtClean="0"/>
              <a:t>A large sample size is usually required for descriptive research using questionnaires or surveys. According to Burns and Grove (2009), “Statistical comparisons are often made among multiple subgroups in the sample, requiring that an adequate sample be available for each subgroup being analyzed” (p. 359). Formerly, experimental trials have used smaller sample amounts than descriptive studies. As control in the study increases, the sample size can decrease and still approximate the population (Burns &amp; Grove, 2009, p. 357). </a:t>
            </a:r>
          </a:p>
          <a:p>
            <a:endParaRPr lang="en-US" dirty="0" smtClean="0"/>
          </a:p>
          <a:p>
            <a:r>
              <a:rPr lang="en-US" dirty="0" smtClean="0"/>
              <a:t>Ferrell (2006) had a sufficient sample size. In qualitative research, the quality of the information is more important than the amount of information received (Burns &amp; Grove, 2009, p.361).  Additionally, saturation of data was achieved after the second set of responses yielded the same data. In Ferrell (2006) there was no need for additional experiences because the conclusion was the same.</a:t>
            </a:r>
          </a:p>
          <a:p>
            <a:endParaRPr lang="en-US" dirty="0" smtClean="0"/>
          </a:p>
          <a:p>
            <a:endParaRPr lang="en-US" dirty="0" smtClean="0"/>
          </a:p>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noChangeArrowheads="1"/>
          </p:cNvSpPr>
          <p:nvPr>
            <p:ph type="sldNum" sz="quarter" idx="5"/>
          </p:nvPr>
        </p:nvSpPr>
        <p:spPr/>
        <p:txBody>
          <a:bodyPr/>
          <a:lstStyle/>
          <a:p>
            <a:fld id="{1816D570-4696-44F5-A9E4-ECF8C153F46F}" type="slidenum">
              <a:rPr lang="en-US"/>
              <a:pPr/>
              <a:t>7</a:t>
            </a:fld>
            <a:endParaRPr lang="en-US"/>
          </a:p>
        </p:txBody>
      </p:sp>
      <p:sp>
        <p:nvSpPr>
          <p:cNvPr id="3686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53B28FAF-C1BD-4B25-9CA7-679B76D28E85}" type="slidenum">
              <a:rPr lang="en-US" sz="1200"/>
              <a:pPr algn="r"/>
              <a:t>7</a:t>
            </a:fld>
            <a:endParaRPr lang="en-US" sz="1200"/>
          </a:p>
        </p:txBody>
      </p:sp>
      <p:sp>
        <p:nvSpPr>
          <p:cNvPr id="36868" name="Rectangle 2"/>
          <p:cNvSpPr>
            <a:spLocks noRot="1" noChangeArrowheads="1" noTextEdit="1"/>
          </p:cNvSpPr>
          <p:nvPr>
            <p:ph type="sldImg"/>
          </p:nvPr>
        </p:nvSpPr>
        <p:spPr bwMode="auto">
          <a:noFill/>
          <a:ln>
            <a:solidFill>
              <a:srgbClr val="000000"/>
            </a:solidFill>
            <a:miter lim="800000"/>
            <a:headEnd/>
            <a:tailEnd/>
          </a:ln>
        </p:spPr>
      </p:sp>
      <p:sp>
        <p:nvSpPr>
          <p:cNvPr id="36869"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en-US" smtClean="0"/>
              <a:t>Burns and Grove (2009) state the current deciding factor in establishing a sufficient sample size for a quantitative study is power (p.357). Power is the study’s ability to distinguish disparities or associations that essentially reside in the population (Burns &amp; Grove, 2009). It has the capability to correctly discard a null hypothesis and according to Burns and Grove (2009) the lowest suitable power for a trial is 80%. The sample size can be determined by performing a power analysis (Burns &amp; Grove, 2009, pg. 357).</a:t>
            </a:r>
          </a:p>
          <a:p>
            <a:endParaRPr lang="en-US" smtClean="0"/>
          </a:p>
          <a:p>
            <a:r>
              <a:rPr lang="en-US" smtClean="0"/>
              <a:t>According to Burns and Grove (2009), “The factors that must be considered in decisions about sample size (because they affect power) are the effect size, the type of study, the number of variables, the sensitivity of the measurement methods, and the data analysis techniques” (p. 358). Effect size is the degree of the incidence of a phenomenon in a population. It is measured by subtracting the means of the treatment group from the control group, then dividing the control group’s standard deviation (Burns &amp; Grove, 2009, p. 357).</a:t>
            </a:r>
          </a:p>
          <a:p>
            <a:endParaRPr lang="en-US" smtClean="0"/>
          </a:p>
          <a:p>
            <a:r>
              <a:rPr lang="en-US" smtClean="0"/>
              <a:t>Windle et al. (2006) has an appropriate sample size. The significance level is less than 0.0001 (Windle et al., 2006). This means that the sample size should be larger as compared to if it was 0.05. The results were also significant enough that a larger sample was not needed. Furthermore, the study’s power is within the 0.80 requirement and can thus reject a null hypothesis. The sample size is appropriate and can identify differences that subsist in the population (Burns &amp; Grove, 2009, pg. 357). </a:t>
            </a:r>
          </a:p>
          <a:p>
            <a:endParaRPr lang="en-US" smtClean="0"/>
          </a:p>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noChangeArrowheads="1"/>
          </p:cNvSpPr>
          <p:nvPr>
            <p:ph type="sldNum" sz="quarter" idx="5"/>
          </p:nvPr>
        </p:nvSpPr>
        <p:spPr/>
        <p:txBody>
          <a:bodyPr/>
          <a:lstStyle/>
          <a:p>
            <a:fld id="{8597EEFD-3A74-47A2-9073-DB35AD834BBC}" type="slidenum">
              <a:rPr lang="en-US"/>
              <a:pPr/>
              <a:t>8</a:t>
            </a:fld>
            <a:endParaRPr lang="en-US"/>
          </a:p>
        </p:txBody>
      </p:sp>
      <p:sp>
        <p:nvSpPr>
          <p:cNvPr id="3789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F2FD3002-8270-4625-9FF4-6747CEE5537F}" type="slidenum">
              <a:rPr lang="en-US" sz="1200"/>
              <a:pPr algn="r"/>
              <a:t>8</a:t>
            </a:fld>
            <a:endParaRPr lang="en-US" sz="1200"/>
          </a:p>
        </p:txBody>
      </p:sp>
      <p:sp>
        <p:nvSpPr>
          <p:cNvPr id="37892" name="Rectangle 2"/>
          <p:cNvSpPr>
            <a:spLocks noRot="1" noChangeArrowheads="1" noTextEdit="1"/>
          </p:cNvSpPr>
          <p:nvPr>
            <p:ph type="sldImg"/>
          </p:nvPr>
        </p:nvSpPr>
        <p:spPr bwMode="auto">
          <a:noFill/>
          <a:ln>
            <a:solidFill>
              <a:srgbClr val="000000"/>
            </a:solidFill>
            <a:miter lim="800000"/>
            <a:headEnd/>
            <a:tailEnd/>
          </a:ln>
        </p:spPr>
      </p:sp>
      <p:sp>
        <p:nvSpPr>
          <p:cNvPr id="37893"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en-US" dirty="0" smtClean="0"/>
              <a:t>According to Burns and Grove (2009), “Stories can help researchers to understand a phenomenon of interest” (p. 515-516). Qualitative investigation methods utilize words instead of numbers as a basis of examination. (Burns &amp; Grove, 2009, p. 507).</a:t>
            </a:r>
          </a:p>
          <a:p>
            <a:endParaRPr lang="en-US" dirty="0" smtClean="0"/>
          </a:p>
          <a:p>
            <a:r>
              <a:rPr lang="en-US" dirty="0" smtClean="0"/>
              <a:t>In Ferrell (2006) nurses participating in courses given on end-of-life care were invited to take part in a journaling activity. A written survey was dispersed, which the nurses were encouraged to complete. Information was given that the activity was voluntary. The nurses were also asked for consent to have responses included in research and printed material. Ferrell (2006) reviewed a total of 108 narratives and 51 narratives were from the first nursing course. Analysis in Ferrell (2006) revealed that the responses were very individualized. Researchers then added questions to include how these experiences could affect the nursing profession. During the second trial, 57 nurses responded to the revised questionnaire. Demographic figures were taken from applications each nurse completed for the nursing course. Demographics included level of education and clinical setting (Ferrell, 2006, p. 925).</a:t>
            </a:r>
          </a:p>
          <a:p>
            <a:endParaRPr lang="en-US" dirty="0" smtClean="0"/>
          </a:p>
          <a:p>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noChangeArrowheads="1"/>
          </p:cNvSpPr>
          <p:nvPr>
            <p:ph type="sldNum" sz="quarter" idx="5"/>
          </p:nvPr>
        </p:nvSpPr>
        <p:spPr/>
        <p:txBody>
          <a:bodyPr/>
          <a:lstStyle/>
          <a:p>
            <a:fld id="{94022E9F-1512-4241-9A4A-967B190E72CC}" type="slidenum">
              <a:rPr lang="en-US"/>
              <a:pPr/>
              <a:t>9</a:t>
            </a:fld>
            <a:endParaRPr lang="en-US"/>
          </a:p>
        </p:txBody>
      </p:sp>
      <p:sp>
        <p:nvSpPr>
          <p:cNvPr id="3891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0E86232-3BB5-4685-A0AE-C0D78642AC06}" type="slidenum">
              <a:rPr lang="en-US" sz="1200"/>
              <a:pPr algn="r"/>
              <a:t>9</a:t>
            </a:fld>
            <a:endParaRPr lang="en-US" sz="1200"/>
          </a:p>
        </p:txBody>
      </p:sp>
      <p:sp>
        <p:nvSpPr>
          <p:cNvPr id="38916" name="Rectangle 2"/>
          <p:cNvSpPr>
            <a:spLocks noRot="1" noChangeArrowheads="1" noTextEdit="1"/>
          </p:cNvSpPr>
          <p:nvPr>
            <p:ph type="sldImg"/>
          </p:nvPr>
        </p:nvSpPr>
        <p:spPr bwMode="auto">
          <a:noFill/>
          <a:ln>
            <a:solidFill>
              <a:srgbClr val="000000"/>
            </a:solidFill>
            <a:miter lim="800000"/>
            <a:headEnd/>
            <a:tailEnd/>
          </a:ln>
        </p:spPr>
      </p:sp>
      <p:sp>
        <p:nvSpPr>
          <p:cNvPr id="38917"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en-US" dirty="0" smtClean="0"/>
              <a:t>The experiment cited in the </a:t>
            </a:r>
            <a:r>
              <a:rPr lang="en-US" dirty="0" err="1" smtClean="0"/>
              <a:t>Windle</a:t>
            </a:r>
            <a:r>
              <a:rPr lang="en-US" dirty="0" smtClean="0"/>
              <a:t> et al. (2006) was an experimental research, randomly assigned by a convenience sample (p. 251). This type of research examines how dependent and independent variables are effected under highly controlled circumstances (Burns &amp; Grove, 2009, p. 48). According to Burns and Grove (2009), “In convenience sampling, subjects are included in the study because they happen to be in the right place at the right time” (p. 353). Patients were randomly divided into three categories: one received </a:t>
            </a:r>
            <a:r>
              <a:rPr lang="en-US" dirty="0" err="1" smtClean="0"/>
              <a:t>bacteriostatic</a:t>
            </a:r>
            <a:r>
              <a:rPr lang="en-US" dirty="0" smtClean="0"/>
              <a:t> normal saline, one received </a:t>
            </a:r>
            <a:r>
              <a:rPr lang="en-US" dirty="0" err="1" smtClean="0"/>
              <a:t>lidocaine</a:t>
            </a:r>
            <a:r>
              <a:rPr lang="en-US" dirty="0" smtClean="0"/>
              <a:t>, and the last group was not given any anesthesia. After IV insertion, the pain was rated verbally on an adapted visual analog scale (</a:t>
            </a:r>
            <a:r>
              <a:rPr lang="en-US" dirty="0" err="1" smtClean="0"/>
              <a:t>Windle</a:t>
            </a:r>
            <a:r>
              <a:rPr lang="en-US" dirty="0" smtClean="0"/>
              <a:t> et al., 2006, p. 251).</a:t>
            </a:r>
          </a:p>
          <a:p>
            <a:endParaRPr lang="en-US" dirty="0" smtClean="0"/>
          </a:p>
          <a:p>
            <a:r>
              <a:rPr lang="en-US" b="1" u="sng" dirty="0" smtClean="0"/>
              <a:t>Who collected the data? What other data was collected</a:t>
            </a:r>
            <a:r>
              <a:rPr lang="en-US" b="1" u="sng" baseline="0" dirty="0" smtClean="0"/>
              <a:t> – specifically demographic information?</a:t>
            </a:r>
            <a:endParaRPr lang="en-US" b="1" u="sng"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In the study completed by Pamela A. </a:t>
            </a:r>
            <a:r>
              <a:rPr lang="en-US" dirty="0" err="1" smtClean="0"/>
              <a:t>Windle</a:t>
            </a:r>
            <a:r>
              <a:rPr lang="en-US" dirty="0" smtClean="0"/>
              <a:t> and her team about the comparison between </a:t>
            </a:r>
            <a:r>
              <a:rPr lang="en-US" dirty="0" err="1" smtClean="0"/>
              <a:t>bacteriostatic</a:t>
            </a:r>
            <a:r>
              <a:rPr lang="en-US" dirty="0" smtClean="0"/>
              <a:t> normal saline and </a:t>
            </a:r>
            <a:r>
              <a:rPr lang="en-US" dirty="0" err="1" smtClean="0"/>
              <a:t>lidocaine</a:t>
            </a:r>
            <a:r>
              <a:rPr lang="en-US" dirty="0" smtClean="0"/>
              <a:t> </a:t>
            </a:r>
            <a:r>
              <a:rPr lang="en-US" b="1" u="sng" dirty="0" smtClean="0"/>
              <a:t>use </a:t>
            </a:r>
            <a:r>
              <a:rPr lang="en-US" dirty="0" smtClean="0"/>
              <a:t>as </a:t>
            </a:r>
            <a:r>
              <a:rPr lang="en-US" dirty="0" err="1" smtClean="0"/>
              <a:t>intradermal</a:t>
            </a:r>
            <a:r>
              <a:rPr lang="en-US" dirty="0" smtClean="0"/>
              <a:t> anesthesia for the placement of intravenous lines, their question was to “determine if a difference existed in pain with </a:t>
            </a:r>
            <a:r>
              <a:rPr lang="en-US" dirty="0" err="1" smtClean="0"/>
              <a:t>intradermal</a:t>
            </a:r>
            <a:r>
              <a:rPr lang="en-US" dirty="0" smtClean="0"/>
              <a:t> injection and pain with </a:t>
            </a:r>
            <a:r>
              <a:rPr lang="en-US" dirty="0" err="1" smtClean="0"/>
              <a:t>venipuncture</a:t>
            </a:r>
            <a:r>
              <a:rPr lang="en-US" dirty="0" smtClean="0"/>
              <a:t> when </a:t>
            </a:r>
            <a:r>
              <a:rPr lang="en-US" dirty="0" err="1" smtClean="0"/>
              <a:t>intradermal</a:t>
            </a:r>
            <a:r>
              <a:rPr lang="en-US" dirty="0" smtClean="0"/>
              <a:t> anesthesia was used” (</a:t>
            </a:r>
            <a:r>
              <a:rPr lang="en-US" dirty="0" err="1" smtClean="0"/>
              <a:t>Windle</a:t>
            </a:r>
            <a:r>
              <a:rPr lang="en-US" dirty="0" smtClean="0"/>
              <a:t> et al., 2006, p. 251).  They analyzed the effect of gender and type of anesthesia used for the </a:t>
            </a:r>
            <a:r>
              <a:rPr lang="en-US" dirty="0" err="1" smtClean="0"/>
              <a:t>intradermal</a:t>
            </a:r>
            <a:r>
              <a:rPr lang="en-US" dirty="0" smtClean="0"/>
              <a:t> injection on levels of reported pain as measured by the pain scale (</a:t>
            </a:r>
            <a:r>
              <a:rPr lang="en-US" dirty="0" err="1" smtClean="0"/>
              <a:t>Windle</a:t>
            </a:r>
            <a:r>
              <a:rPr lang="en-US" dirty="0" smtClean="0"/>
              <a:t> et al., 2006, p. 256).  The findings of the first analysis </a:t>
            </a:r>
            <a:r>
              <a:rPr lang="en-US" b="1" u="sng" dirty="0" smtClean="0"/>
              <a:t>where </a:t>
            </a:r>
            <a:r>
              <a:rPr lang="en-US" dirty="0" smtClean="0"/>
              <a:t>that there was a non-significant interaction of anesthesia group by gender, and also no significant main effect for gender (</a:t>
            </a:r>
            <a:r>
              <a:rPr lang="en-US" dirty="0" err="1" smtClean="0"/>
              <a:t>Windle</a:t>
            </a:r>
            <a:r>
              <a:rPr lang="en-US" dirty="0" smtClean="0"/>
              <a:t> et al., 2006, p. 256).  However there was a “significant main effect of the type of anesthesia with the subjects receiving </a:t>
            </a:r>
            <a:r>
              <a:rPr lang="en-US" dirty="0" err="1" smtClean="0"/>
              <a:t>lidocaine</a:t>
            </a:r>
            <a:r>
              <a:rPr lang="en-US" dirty="0" smtClean="0"/>
              <a:t> reporting a higher pain score than those receiving BNS” (</a:t>
            </a:r>
            <a:r>
              <a:rPr lang="en-US" dirty="0" err="1" smtClean="0"/>
              <a:t>Windle</a:t>
            </a:r>
            <a:r>
              <a:rPr lang="en-US" dirty="0" smtClean="0"/>
              <a:t> et al., 2006, p. 256).  The findings of the second analysis were  that “patients who received no pain medication reported significantly higher pain levels than those who received either </a:t>
            </a:r>
            <a:r>
              <a:rPr lang="en-US" dirty="0" err="1" smtClean="0"/>
              <a:t>bacteriostatic</a:t>
            </a:r>
            <a:r>
              <a:rPr lang="en-US" dirty="0" smtClean="0"/>
              <a:t> normal saline or </a:t>
            </a:r>
            <a:r>
              <a:rPr lang="en-US" dirty="0" err="1" smtClean="0"/>
              <a:t>lidocaine</a:t>
            </a:r>
            <a:r>
              <a:rPr lang="en-US" dirty="0" smtClean="0"/>
              <a:t>” (</a:t>
            </a:r>
            <a:r>
              <a:rPr lang="en-US" dirty="0" err="1" smtClean="0"/>
              <a:t>Windle</a:t>
            </a:r>
            <a:r>
              <a:rPr lang="en-US" dirty="0" smtClean="0"/>
              <a:t> et al., 2006, p. 257).  However, “the mean difference on reported pain level between the </a:t>
            </a:r>
            <a:r>
              <a:rPr lang="en-US" dirty="0" err="1" smtClean="0"/>
              <a:t>lidocaine</a:t>
            </a:r>
            <a:r>
              <a:rPr lang="en-US" dirty="0" smtClean="0"/>
              <a:t> and BNS groups was not significant” (</a:t>
            </a:r>
            <a:r>
              <a:rPr lang="en-US" dirty="0" err="1" smtClean="0"/>
              <a:t>Windle</a:t>
            </a:r>
            <a:r>
              <a:rPr lang="en-US" dirty="0" smtClean="0"/>
              <a:t> et al., 2006, p. 257).  </a:t>
            </a:r>
          </a:p>
          <a:p>
            <a:pPr eaLnBrk="1" hangingPunct="1">
              <a:spcBef>
                <a:spcPct val="0"/>
              </a:spcBef>
            </a:pPr>
            <a:endParaRPr lang="en-US" dirty="0" smtClean="0"/>
          </a:p>
          <a:p>
            <a:pPr eaLnBrk="1" hangingPunct="1">
              <a:spcBef>
                <a:spcPct val="0"/>
              </a:spcBef>
            </a:pPr>
            <a:r>
              <a:rPr lang="en-US" dirty="0" smtClean="0"/>
              <a:t>Overall they found that </a:t>
            </a:r>
            <a:r>
              <a:rPr lang="en-US" b="1" u="sng" dirty="0" err="1" smtClean="0"/>
              <a:t>B</a:t>
            </a:r>
            <a:r>
              <a:rPr lang="en-US" dirty="0" err="1" smtClean="0"/>
              <a:t>acteriostatic</a:t>
            </a:r>
            <a:r>
              <a:rPr lang="en-US" dirty="0" smtClean="0"/>
              <a:t> normal saline is less painful than </a:t>
            </a:r>
            <a:r>
              <a:rPr lang="en-US" dirty="0" err="1" smtClean="0"/>
              <a:t>lidocaine</a:t>
            </a:r>
            <a:r>
              <a:rPr lang="en-US" dirty="0" smtClean="0"/>
              <a:t> when used during </a:t>
            </a:r>
            <a:r>
              <a:rPr lang="en-US" dirty="0" err="1" smtClean="0"/>
              <a:t>intradermal</a:t>
            </a:r>
            <a:r>
              <a:rPr lang="en-US" dirty="0" smtClean="0"/>
              <a:t> injection and the pain experienced during IV </a:t>
            </a:r>
            <a:r>
              <a:rPr lang="en-US" dirty="0" err="1" smtClean="0"/>
              <a:t>cannulation</a:t>
            </a:r>
            <a:r>
              <a:rPr lang="en-US" dirty="0" smtClean="0"/>
              <a:t> was reported as less with either the use of </a:t>
            </a:r>
            <a:r>
              <a:rPr lang="en-US" dirty="0" err="1" smtClean="0"/>
              <a:t>lidocaine</a:t>
            </a:r>
            <a:r>
              <a:rPr lang="en-US" dirty="0" smtClean="0"/>
              <a:t> or </a:t>
            </a:r>
            <a:r>
              <a:rPr lang="en-US" dirty="0" err="1" smtClean="0"/>
              <a:t>bacteriostatic</a:t>
            </a:r>
            <a:r>
              <a:rPr lang="en-US" dirty="0" smtClean="0"/>
              <a:t> normal saline compared with the pain perceived by the people who received no anesthesia (</a:t>
            </a:r>
            <a:r>
              <a:rPr lang="en-US" dirty="0" err="1" smtClean="0"/>
              <a:t>Windle</a:t>
            </a:r>
            <a:r>
              <a:rPr lang="en-US" dirty="0" smtClean="0"/>
              <a:t> et al., 2006, p. 256). These findings suggest that they did find the answer to their proposed research question.  </a:t>
            </a:r>
            <a:endParaRPr lang="en-US" i="1" dirty="0" smtClean="0"/>
          </a:p>
        </p:txBody>
      </p:sp>
      <p:sp>
        <p:nvSpPr>
          <p:cNvPr id="4" name="Slide Number Placeholder 3"/>
          <p:cNvSpPr>
            <a:spLocks noGrp="1"/>
          </p:cNvSpPr>
          <p:nvPr>
            <p:ph type="sldNum" sz="quarter" idx="5"/>
          </p:nvPr>
        </p:nvSpPr>
        <p:spPr/>
        <p:txBody>
          <a:bodyPr/>
          <a:lstStyle/>
          <a:p>
            <a:fld id="{C977D01E-8A50-4ED0-8FE1-2735CCFE4D9A}" type="slidenum">
              <a:rPr lang="en-US"/>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0"/>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39"/>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36"/>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8" name="Rectangle 37"/>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9" name="Rectangle 38"/>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33"/>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5" name="Rectangle 34"/>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6" name="Rectangle 35"/>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31" name="Rectangle 30"/>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2" name="Rectangle 31"/>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3" name="Rectangle 32"/>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6" name="Freeform 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Freeform 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Hexagon 1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2" name="Hexagon 1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3" name="Hexagon 12"/>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4" name="Hexagon 13"/>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5" name="Hexagon 14"/>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6" name="Freeform 15"/>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Hexagon 16"/>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8" name="Hexagon 17"/>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9" name="Hexagon 18"/>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0" name="Hexagon 19"/>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1" name="Hexagon 20"/>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2" name="Hexagon 21"/>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3" name="Hexagon 22"/>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4" name="Hexagon 23"/>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5" name="Hexagon 24"/>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6" name="Freeform 25"/>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reeform 26"/>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3" name="Rectangle 42"/>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4" name="Rectangle 43"/>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5" name="Rectangle 4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6" name="Rectangle 45"/>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a:lvl1pPr>
          </a:lstStyle>
          <a:p>
            <a:fld id="{A9E38745-2C32-4A40-A0A9-F53387BA20A5}" type="datetimeFigureOut">
              <a:rPr lang="en-US"/>
              <a:pPr/>
              <a:t>6/14/2011</a:t>
            </a:fld>
            <a:endParaRPr lang="en-US"/>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lvl1pPr>
          </a:lstStyle>
          <a:p>
            <a:endParaRPr lang="en-US"/>
          </a:p>
        </p:txBody>
      </p:sp>
      <p:sp>
        <p:nvSpPr>
          <p:cNvPr id="49" name="Slide Number Placeholder 5"/>
          <p:cNvSpPr>
            <a:spLocks noGrp="1"/>
          </p:cNvSpPr>
          <p:nvPr>
            <p:ph type="sldNum" sz="quarter" idx="12"/>
          </p:nvPr>
        </p:nvSpPr>
        <p:spPr>
          <a:xfrm>
            <a:off x="4649788" y="5719763"/>
            <a:ext cx="642937" cy="365125"/>
          </a:xfrm>
        </p:spPr>
        <p:txBody>
          <a:bodyPr/>
          <a:lstStyle>
            <a:lvl1pPr>
              <a:defRPr>
                <a:solidFill>
                  <a:schemeClr val="accent1"/>
                </a:solidFill>
              </a:defRPr>
            </a:lvl1pPr>
          </a:lstStyle>
          <a:p>
            <a:fld id="{70AA2C85-0DD7-45BA-8FA1-12E0C5CA673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08FA2B9-8BEE-42A9-BBD3-68F3EE8F7443}" type="datetimeFigureOut">
              <a:rPr lang="en-US"/>
              <a:pPr/>
              <a:t>6/14/2011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244383-8BB0-402F-A5D0-5E074AF37A1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87F0A63-EB75-4A31-8E47-D423FB945629}" type="datetimeFigureOut">
              <a:rPr lang="en-US"/>
              <a:pPr/>
              <a:t>6/14/2011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0F20FE-A861-4488-9A93-E43256158BC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07EAFA5A-3E7F-4A99-8D31-16A25A3FFA83}" type="datetimeFigureOut">
              <a:rPr lang="en-US"/>
              <a:pPr/>
              <a:t>6/14/2011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50A67F1-704E-4032-AB91-134143025B6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BA473FB-A21F-40A6-8CF4-0117CF0DB1C2}" type="datetimeFigureOut">
              <a:rPr lang="en-US"/>
              <a:pPr/>
              <a:t>6/14/2011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7FD0588-1BF5-404B-9434-98187731515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fld id="{E092D5C4-DE0A-48DF-8286-CBC078F01288}" type="datetimeFigureOut">
              <a:rPr lang="en-US"/>
              <a:pPr/>
              <a:t>6/14/2011</a:t>
            </a:fld>
            <a:endParaRPr lang="en-US"/>
          </a:p>
        </p:txBody>
      </p:sp>
      <p:sp>
        <p:nvSpPr>
          <p:cNvPr id="6" name="Footer Placeholder 4"/>
          <p:cNvSpPr>
            <a:spLocks noGrp="1"/>
          </p:cNvSpPr>
          <p:nvPr>
            <p:ph type="ftr" sz="quarter" idx="16"/>
          </p:nvPr>
        </p:nvSpPr>
        <p:spPr/>
        <p:txBody>
          <a:bodyPr/>
          <a:lstStyle>
            <a:lvl1pPr>
              <a:defRPr/>
            </a:lvl1pPr>
          </a:lstStyle>
          <a:p>
            <a:endParaRPr lang="en-US"/>
          </a:p>
        </p:txBody>
      </p:sp>
      <p:sp>
        <p:nvSpPr>
          <p:cNvPr id="7" name="Slide Number Placeholder 5"/>
          <p:cNvSpPr>
            <a:spLocks noGrp="1"/>
          </p:cNvSpPr>
          <p:nvPr>
            <p:ph type="sldNum" sz="quarter" idx="17"/>
          </p:nvPr>
        </p:nvSpPr>
        <p:spPr/>
        <p:txBody>
          <a:bodyPr/>
          <a:lstStyle>
            <a:lvl1pPr>
              <a:defRPr/>
            </a:lvl1pPr>
          </a:lstStyle>
          <a:p>
            <a:fld id="{CAC15984-1849-414F-B60B-77992D05624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fld id="{8DBF8AC8-5DF9-40BC-AA25-001D6797DC46}" type="datetimeFigureOut">
              <a:rPr lang="en-US"/>
              <a:pPr/>
              <a:t>6/14/2011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23DA0AFB-6A10-45A7-92C5-0974A995A81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CDD2ADE1-E8E7-4520-B126-D6F47A8A8836}" type="datetimeFigureOut">
              <a:rPr lang="en-US"/>
              <a:pPr/>
              <a:t>6/14/2011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25931379-39FC-42BA-BB3F-443E0BF423E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8C4945DF-B632-4EF2-B107-1AE78A7C1558}" type="datetimeFigureOut">
              <a:rPr lang="en-US"/>
              <a:pPr/>
              <a:t>6/14/2011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B13BBA1-344C-4FC8-9BC0-52CC0AC91B7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6" name="Rectangle 45"/>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fld id="{A4E2C654-4700-4D18-BFBF-D21852CBD9CA}" type="datetimeFigureOut">
              <a:rPr lang="en-US"/>
              <a:pPr/>
              <a:t>6/14/2011</a:t>
            </a:fld>
            <a:endParaRPr lang="en-US"/>
          </a:p>
        </p:txBody>
      </p:sp>
      <p:sp>
        <p:nvSpPr>
          <p:cNvPr id="49" name="Slide Number Placeholder 6"/>
          <p:cNvSpPr>
            <a:spLocks noGrp="1"/>
          </p:cNvSpPr>
          <p:nvPr>
            <p:ph type="sldNum" sz="quarter" idx="11"/>
          </p:nvPr>
        </p:nvSpPr>
        <p:spPr/>
        <p:txBody>
          <a:bodyPr/>
          <a:lstStyle>
            <a:lvl1pPr>
              <a:defRPr/>
            </a:lvl1pPr>
          </a:lstStyle>
          <a:p>
            <a:fld id="{F8B3F9F3-B9DC-45A0-B274-2746E1143BB1}" type="slidenum">
              <a:rPr lang="en-US"/>
              <a:pPr/>
              <a:t>‹#›</a:t>
            </a:fld>
            <a:endParaRPr lang="en-US"/>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6" name="Rectangle 45"/>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fld id="{A51FCB89-9DDC-46EC-833E-B727EF81116D}" type="datetimeFigureOut">
              <a:rPr lang="en-US"/>
              <a:pPr/>
              <a:t>6/14/2011</a:t>
            </a:fld>
            <a:endParaRPr lang="en-US"/>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endParaRPr lang="en-US"/>
          </a:p>
        </p:txBody>
      </p:sp>
      <p:sp>
        <p:nvSpPr>
          <p:cNvPr id="50" name="Slide Number Placeholder 6"/>
          <p:cNvSpPr>
            <a:spLocks noGrp="1"/>
          </p:cNvSpPr>
          <p:nvPr>
            <p:ph type="sldNum" sz="quarter" idx="12"/>
          </p:nvPr>
        </p:nvSpPr>
        <p:spPr/>
        <p:txBody>
          <a:bodyPr/>
          <a:lstStyle>
            <a:lvl1pPr>
              <a:defRPr/>
            </a:lvl1pPr>
          </a:lstStyle>
          <a:p>
            <a:fld id="{0AA3C8B8-0265-4F6F-BF3C-41C3FBD1CFF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pitchFamily="34" charset="0"/>
            </a:endParaRPr>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997575" y="22383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FEFEFE"/>
                </a:solidFill>
              </a:defRPr>
            </a:lvl1pPr>
          </a:lstStyle>
          <a:p>
            <a:fld id="{D2BF87B8-0200-4A43-A835-E8BE77826144}" type="datetimeFigureOut">
              <a:rPr lang="en-US"/>
              <a:pPr/>
              <a:t>6/14/2011</a:t>
            </a:fld>
            <a:endParaRPr lang="en-US"/>
          </a:p>
        </p:txBody>
      </p:sp>
      <p:sp>
        <p:nvSpPr>
          <p:cNvPr id="5" name="Footer Placeholder 4"/>
          <p:cNvSpPr>
            <a:spLocks noGrp="1"/>
          </p:cNvSpPr>
          <p:nvPr>
            <p:ph type="ftr" sz="quarter" idx="3"/>
          </p:nvPr>
        </p:nvSpPr>
        <p:spPr>
          <a:xfrm>
            <a:off x="4641850" y="5851525"/>
            <a:ext cx="3502025"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FEFEFE"/>
                </a:solidFill>
              </a:defRPr>
            </a:lvl1pPr>
          </a:lstStyle>
          <a:p>
            <a:fld id="{0842718B-9BC2-4D57-BA3A-B8B2C57F5C7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45" r:id="rId2"/>
    <p:sldLayoutId id="2147483846" r:id="rId3"/>
    <p:sldLayoutId id="2147483847" r:id="rId4"/>
    <p:sldLayoutId id="2147483848" r:id="rId5"/>
    <p:sldLayoutId id="2147483849" r:id="rId6"/>
    <p:sldLayoutId id="2147483850" r:id="rId7"/>
    <p:sldLayoutId id="2147483854" r:id="rId8"/>
    <p:sldLayoutId id="2147483855" r:id="rId9"/>
    <p:sldLayoutId id="2147483851" r:id="rId10"/>
    <p:sldLayoutId id="2147483852" r:id="rId11"/>
  </p:sldLayoutIdLst>
  <p:txStyles>
    <p:titleStyle>
      <a:lvl1pPr algn="l" rtl="0" eaLnBrk="0" fontAlgn="base" hangingPunct="0">
        <a:spcBef>
          <a:spcPct val="0"/>
        </a:spcBef>
        <a:spcAft>
          <a:spcPct val="0"/>
        </a:spcAft>
        <a:defRPr sz="4000" kern="12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Century Gothic" pitchFamily="34" charset="0"/>
        </a:defRPr>
      </a:lvl2pPr>
      <a:lvl3pPr algn="l" rtl="0" eaLnBrk="0" fontAlgn="base" hangingPunct="0">
        <a:spcBef>
          <a:spcPct val="0"/>
        </a:spcBef>
        <a:spcAft>
          <a:spcPct val="0"/>
        </a:spcAft>
        <a:defRPr sz="4000">
          <a:solidFill>
            <a:schemeClr val="accent1"/>
          </a:solidFill>
          <a:latin typeface="Century Gothic" pitchFamily="34" charset="0"/>
        </a:defRPr>
      </a:lvl3pPr>
      <a:lvl4pPr algn="l" rtl="0" eaLnBrk="0" fontAlgn="base" hangingPunct="0">
        <a:spcBef>
          <a:spcPct val="0"/>
        </a:spcBef>
        <a:spcAft>
          <a:spcPct val="0"/>
        </a:spcAft>
        <a:defRPr sz="4000">
          <a:solidFill>
            <a:schemeClr val="accent1"/>
          </a:solidFill>
          <a:latin typeface="Century Gothic" pitchFamily="34" charset="0"/>
        </a:defRPr>
      </a:lvl4pPr>
      <a:lvl5pPr algn="l" rtl="0" eaLnBrk="0" fontAlgn="base" hangingPunct="0">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thehastingscenter.org/About/Staff/Detail.aspx?id=12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openDmnd">
          <a:fgClr>
            <a:schemeClr val="accent1"/>
          </a:fgClr>
          <a:bgClr>
            <a:schemeClr val="bg1"/>
          </a:bgClr>
        </a:pattFill>
        <a:effectLst/>
      </p:bgPr>
    </p:bg>
    <p:spTree>
      <p:nvGrpSpPr>
        <p:cNvPr id="1" name=""/>
        <p:cNvGrpSpPr/>
        <p:nvPr/>
      </p:nvGrpSpPr>
      <p:grpSpPr>
        <a:xfrm>
          <a:off x="0" y="0"/>
          <a:ext cx="0" cy="0"/>
          <a:chOff x="0" y="0"/>
          <a:chExt cx="0" cy="0"/>
        </a:xfrm>
      </p:grpSpPr>
      <p:sp>
        <p:nvSpPr>
          <p:cNvPr id="5122" name="Title 1"/>
          <p:cNvSpPr>
            <a:spLocks noGrp="1"/>
          </p:cNvSpPr>
          <p:nvPr>
            <p:ph type="ctrTitle"/>
          </p:nvPr>
        </p:nvSpPr>
        <p:spPr>
          <a:xfrm>
            <a:off x="1066800" y="1066800"/>
            <a:ext cx="7772400" cy="1470025"/>
          </a:xfrm>
          <a:solidFill>
            <a:schemeClr val="tx1"/>
          </a:solidFill>
          <a:ln>
            <a:solidFill>
              <a:schemeClr val="tx1"/>
            </a:solidFill>
          </a:ln>
        </p:spPr>
        <p:txBody>
          <a:bodyPr/>
          <a:lstStyle/>
          <a:p>
            <a:pPr eaLnBrk="1" hangingPunct="1"/>
            <a:r>
              <a:rPr lang="en-US" sz="4400" dirty="0" smtClean="0">
                <a:latin typeface="Times New Roman" pitchFamily="18" charset="0"/>
                <a:cs typeface="Times New Roman" pitchFamily="18" charset="0"/>
              </a:rPr>
              <a:t>Identifying and Critiquing Research Articles</a:t>
            </a:r>
          </a:p>
        </p:txBody>
      </p:sp>
      <p:sp>
        <p:nvSpPr>
          <p:cNvPr id="5123" name="Subtitle 3"/>
          <p:cNvSpPr>
            <a:spLocks noGrp="1"/>
          </p:cNvSpPr>
          <p:nvPr>
            <p:ph type="subTitle" idx="1"/>
          </p:nvPr>
        </p:nvSpPr>
        <p:spPr>
          <a:xfrm>
            <a:off x="1143000" y="3048000"/>
            <a:ext cx="6400800" cy="2209800"/>
          </a:xfrm>
        </p:spPr>
        <p:txBody>
          <a:bodyPr/>
          <a:lstStyle/>
          <a:p>
            <a:pPr eaLnBrk="1" hangingPunct="1">
              <a:lnSpc>
                <a:spcPct val="80000"/>
              </a:lnSpc>
            </a:pPr>
            <a:r>
              <a:rPr lang="en-US" sz="2500" smtClean="0">
                <a:latin typeface="Times New Roman" pitchFamily="18" charset="0"/>
                <a:cs typeface="Times New Roman" pitchFamily="18" charset="0"/>
              </a:rPr>
              <a:t>Lakeview College of Nursing</a:t>
            </a:r>
          </a:p>
          <a:p>
            <a:pPr eaLnBrk="1" hangingPunct="1">
              <a:lnSpc>
                <a:spcPct val="80000"/>
              </a:lnSpc>
            </a:pPr>
            <a:r>
              <a:rPr lang="en-US" sz="2500" smtClean="0">
                <a:latin typeface="Times New Roman" pitchFamily="18" charset="0"/>
                <a:cs typeface="Times New Roman" pitchFamily="18" charset="0"/>
              </a:rPr>
              <a:t>N302 – Summer 2011</a:t>
            </a:r>
          </a:p>
          <a:p>
            <a:pPr eaLnBrk="1" hangingPunct="1">
              <a:lnSpc>
                <a:spcPct val="80000"/>
              </a:lnSpc>
            </a:pPr>
            <a:endParaRPr lang="en-US" sz="2500" smtClean="0">
              <a:latin typeface="Times New Roman" pitchFamily="18" charset="0"/>
              <a:cs typeface="Times New Roman" pitchFamily="18" charset="0"/>
            </a:endParaRPr>
          </a:p>
          <a:p>
            <a:pPr eaLnBrk="1" hangingPunct="1">
              <a:lnSpc>
                <a:spcPct val="80000"/>
              </a:lnSpc>
            </a:pPr>
            <a:r>
              <a:rPr lang="en-US" sz="2500" smtClean="0">
                <a:latin typeface="Times New Roman" pitchFamily="18" charset="0"/>
                <a:cs typeface="Times New Roman" pitchFamily="18" charset="0"/>
              </a:rPr>
              <a:t>Angie Baus, Ashley Black, Mackenzie Boehme, Ashley Bushell, &amp; Caroline Charleston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diagBrick">
          <a:fgClr>
            <a:schemeClr val="accent1"/>
          </a:fgClr>
          <a:bgClr>
            <a:schemeClr val="bg1"/>
          </a:bgClr>
        </a:pattFill>
        <a:effectLst/>
      </p:bgPr>
    </p:bg>
    <p:spTree>
      <p:nvGrpSpPr>
        <p:cNvPr id="1" name=""/>
        <p:cNvGrpSpPr/>
        <p:nvPr/>
      </p:nvGrpSpPr>
      <p:grpSpPr>
        <a:xfrm>
          <a:off x="0" y="0"/>
          <a:ext cx="0" cy="0"/>
          <a:chOff x="0" y="0"/>
          <a:chExt cx="0" cy="0"/>
        </a:xfrm>
      </p:grpSpPr>
      <p:sp>
        <p:nvSpPr>
          <p:cNvPr id="14338" name="Title 5"/>
          <p:cNvSpPr>
            <a:spLocks noGrp="1"/>
          </p:cNvSpPr>
          <p:nvPr>
            <p:ph type="title"/>
          </p:nvPr>
        </p:nvSpPr>
        <p:spPr>
          <a:xfrm>
            <a:off x="990600" y="762000"/>
            <a:ext cx="7024688" cy="1143000"/>
          </a:xfrm>
        </p:spPr>
        <p:txBody>
          <a:bodyPr/>
          <a:lstStyle/>
          <a:p>
            <a:r>
              <a:rPr lang="en-US" sz="4400" dirty="0" smtClean="0">
                <a:latin typeface="Times New Roman" pitchFamily="18" charset="0"/>
                <a:cs typeface="Times New Roman" pitchFamily="18" charset="0"/>
              </a:rPr>
              <a:t>Findings </a:t>
            </a:r>
            <a:endParaRPr lang="en-US" sz="4400" dirty="0" smtClean="0">
              <a:latin typeface="Times New Roman" pitchFamily="18" charset="0"/>
              <a:cs typeface="Times New Roman" pitchFamily="18" charset="0"/>
            </a:endParaRPr>
          </a:p>
        </p:txBody>
      </p:sp>
      <p:sp>
        <p:nvSpPr>
          <p:cNvPr id="14339" name="Content Placeholder 6"/>
          <p:cNvSpPr>
            <a:spLocks noGrp="1"/>
          </p:cNvSpPr>
          <p:nvPr>
            <p:ph idx="1"/>
          </p:nvPr>
        </p:nvSpPr>
        <p:spPr/>
        <p:txBody>
          <a:bodyPr/>
          <a:lstStyle/>
          <a:p>
            <a:pPr>
              <a:buFont typeface="Wingdings" pitchFamily="2" charset="2"/>
              <a:buChar char="v"/>
            </a:pPr>
            <a:r>
              <a:rPr lang="en-US" sz="3600" dirty="0" smtClean="0">
                <a:latin typeface="Times New Roman" pitchFamily="18" charset="0"/>
                <a:cs typeface="Times New Roman" pitchFamily="18" charset="0"/>
              </a:rPr>
              <a:t>Multiple findings</a:t>
            </a:r>
          </a:p>
          <a:p>
            <a:pPr>
              <a:buFont typeface="Wingdings" pitchFamily="2" charset="2"/>
              <a:buChar char="v"/>
            </a:pPr>
            <a:endParaRPr lang="en-US" sz="3600" dirty="0" smtClean="0">
              <a:latin typeface="Times New Roman" pitchFamily="18" charset="0"/>
              <a:cs typeface="Times New Roman" pitchFamily="18" charset="0"/>
            </a:endParaRPr>
          </a:p>
          <a:p>
            <a:pPr>
              <a:buFont typeface="Wingdings" pitchFamily="2" charset="2"/>
              <a:buChar char="v"/>
            </a:pPr>
            <a:r>
              <a:rPr lang="en-US" sz="3600" dirty="0" smtClean="0">
                <a:latin typeface="Times New Roman" pitchFamily="18" charset="0"/>
                <a:cs typeface="Times New Roman" pitchFamily="18" charset="0"/>
              </a:rPr>
              <a:t>Goal: answer the proposed research </a:t>
            </a:r>
            <a:r>
              <a:rPr lang="en-US" sz="3600" dirty="0" smtClean="0">
                <a:latin typeface="Times New Roman" pitchFamily="18" charset="0"/>
                <a:cs typeface="Times New Roman" pitchFamily="18" charset="0"/>
              </a:rPr>
              <a:t>question</a:t>
            </a:r>
          </a:p>
          <a:p>
            <a:pPr>
              <a:buNone/>
            </a:pPr>
            <a:r>
              <a:rPr lang="en-US" sz="2000" b="1" dirty="0" smtClean="0">
                <a:solidFill>
                  <a:srgbClr val="FF0000"/>
                </a:solidFill>
                <a:latin typeface="Times New Roman" pitchFamily="18" charset="0"/>
                <a:cs typeface="Times New Roman" pitchFamily="18" charset="0"/>
              </a:rPr>
              <a:t>It is not clear from this slide which study you are referring to.</a:t>
            </a:r>
          </a:p>
          <a:p>
            <a:pPr>
              <a:buNone/>
            </a:pPr>
            <a:r>
              <a:rPr lang="en-US" sz="2000" b="1" dirty="0" smtClean="0">
                <a:solidFill>
                  <a:srgbClr val="FF0000"/>
                </a:solidFill>
                <a:latin typeface="Times New Roman" pitchFamily="18" charset="0"/>
                <a:cs typeface="Times New Roman" pitchFamily="18" charset="0"/>
              </a:rPr>
              <a:t>Why not list some of the findings?</a:t>
            </a:r>
            <a:endParaRPr lang="en-US" sz="20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dashVert">
          <a:fgClr>
            <a:schemeClr val="accent1"/>
          </a:fgClr>
          <a:bgClr>
            <a:schemeClr val="bg1"/>
          </a:bgClr>
        </a:pattFill>
        <a:effectLst/>
      </p:bgPr>
    </p:bg>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pitchFamily="18" charset="0"/>
                <a:cs typeface="Times New Roman" pitchFamily="18" charset="0"/>
              </a:rPr>
              <a:t>Findings - continued</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p:txBody>
      </p:sp>
      <p:sp>
        <p:nvSpPr>
          <p:cNvPr id="15363" name="Content Placeholder 2"/>
          <p:cNvSpPr>
            <a:spLocks noGrp="1"/>
          </p:cNvSpPr>
          <p:nvPr>
            <p:ph idx="1"/>
          </p:nvPr>
        </p:nvSpPr>
        <p:spPr>
          <a:xfrm>
            <a:off x="990600" y="1752600"/>
            <a:ext cx="6777038" cy="3508375"/>
          </a:xfrm>
        </p:spPr>
        <p:txBody>
          <a:bodyPr/>
          <a:lstStyle/>
          <a:p>
            <a:pPr>
              <a:buFont typeface="Wingdings" pitchFamily="2" charset="2"/>
              <a:buChar char="v"/>
            </a:pPr>
            <a:r>
              <a:rPr lang="en-US" sz="3600" dirty="0" smtClean="0">
                <a:latin typeface="Times New Roman" pitchFamily="18" charset="0"/>
                <a:cs typeface="Times New Roman" pitchFamily="18" charset="0"/>
              </a:rPr>
              <a:t>In the study completed by Betty R. Ferrell </a:t>
            </a:r>
            <a:r>
              <a:rPr lang="en-US" sz="3600" b="1" dirty="0" smtClean="0">
                <a:solidFill>
                  <a:srgbClr val="92D050"/>
                </a:solidFill>
                <a:latin typeface="Times New Roman" pitchFamily="18" charset="0"/>
                <a:cs typeface="Times New Roman" pitchFamily="18" charset="0"/>
              </a:rPr>
              <a:t>(2006) </a:t>
            </a:r>
            <a:r>
              <a:rPr lang="en-US" sz="3600" dirty="0" smtClean="0">
                <a:latin typeface="Times New Roman" pitchFamily="18" charset="0"/>
                <a:cs typeface="Times New Roman" pitchFamily="18" charset="0"/>
              </a:rPr>
              <a:t>titled </a:t>
            </a:r>
            <a:r>
              <a:rPr lang="en-US" sz="3600" i="1" dirty="0" smtClean="0">
                <a:latin typeface="Times New Roman" pitchFamily="18" charset="0"/>
                <a:cs typeface="Times New Roman" pitchFamily="18" charset="0"/>
              </a:rPr>
              <a:t>Understanding the Moral Distress of Nurses Witnessing Medically Futile Care </a:t>
            </a:r>
            <a:r>
              <a:rPr lang="en-US" sz="3600" dirty="0" smtClean="0">
                <a:latin typeface="Times New Roman" pitchFamily="18" charset="0"/>
                <a:cs typeface="Times New Roman" pitchFamily="18" charset="0"/>
              </a:rPr>
              <a:t>her question was to explore the effect of the moral distress in nurses who witness  this futile care  </a:t>
            </a:r>
            <a:r>
              <a:rPr lang="en-US" sz="3600" b="1" dirty="0" smtClean="0">
                <a:solidFill>
                  <a:srgbClr val="FF0000"/>
                </a:solidFill>
                <a:latin typeface="Times New Roman" pitchFamily="18" charset="0"/>
                <a:cs typeface="Times New Roman" pitchFamily="18" charset="0"/>
              </a:rPr>
              <a:t>(2006)</a:t>
            </a:r>
            <a:r>
              <a:rPr lang="en-US" sz="3600" dirty="0" smtClean="0">
                <a:latin typeface="Times New Roman" pitchFamily="18" charset="0"/>
                <a:cs typeface="Times New Roman"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dkDnDiag">
          <a:fgClr>
            <a:schemeClr val="accent1"/>
          </a:fgClr>
          <a:bgClr>
            <a:schemeClr val="bg1"/>
          </a:bgClr>
        </a:pattFill>
        <a:effectLst/>
      </p:bgPr>
    </p:bg>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latin typeface="Times New Roman" pitchFamily="18" charset="0"/>
                <a:cs typeface="Times New Roman" pitchFamily="18" charset="0"/>
              </a:rPr>
              <a:t>Conclusion of Findings</a:t>
            </a:r>
          </a:p>
        </p:txBody>
      </p:sp>
      <p:sp>
        <p:nvSpPr>
          <p:cNvPr id="16387" name="Content Placeholder 2"/>
          <p:cNvSpPr>
            <a:spLocks noGrp="1"/>
          </p:cNvSpPr>
          <p:nvPr>
            <p:ph idx="1"/>
          </p:nvPr>
        </p:nvSpPr>
        <p:spPr/>
        <p:txBody>
          <a:bodyPr/>
          <a:lstStyle/>
          <a:p>
            <a:pPr>
              <a:buFont typeface="Wingdings" pitchFamily="2" charset="2"/>
              <a:buChar char="v"/>
            </a:pPr>
            <a:r>
              <a:rPr lang="en-US" sz="3600" dirty="0" smtClean="0">
                <a:latin typeface="Times New Roman" pitchFamily="18" charset="0"/>
                <a:cs typeface="Times New Roman" pitchFamily="18" charset="0"/>
              </a:rPr>
              <a:t>In the study composed by Pamela E. </a:t>
            </a:r>
            <a:r>
              <a:rPr lang="en-US" sz="3600" dirty="0" err="1" smtClean="0">
                <a:latin typeface="Times New Roman" pitchFamily="18" charset="0"/>
                <a:cs typeface="Times New Roman" pitchFamily="18" charset="0"/>
              </a:rPr>
              <a:t>Windle</a:t>
            </a:r>
            <a:r>
              <a:rPr lang="en-US" sz="3600" b="1" dirty="0" smtClean="0">
                <a:solidFill>
                  <a:srgbClr val="FF0000"/>
                </a:solidFill>
                <a:latin typeface="Times New Roman" pitchFamily="18" charset="0"/>
                <a:cs typeface="Times New Roman" pitchFamily="18" charset="0"/>
              </a:rPr>
              <a:t>…et. </a:t>
            </a:r>
            <a:r>
              <a:rPr lang="en-US" sz="3600" b="1" dirty="0" smtClean="0">
                <a:solidFill>
                  <a:srgbClr val="FF0000"/>
                </a:solidFill>
                <a:latin typeface="Times New Roman" pitchFamily="18" charset="0"/>
                <a:cs typeface="Times New Roman" pitchFamily="18" charset="0"/>
              </a:rPr>
              <a:t>Al </a:t>
            </a:r>
            <a:r>
              <a:rPr lang="en-US" sz="3600" b="1" dirty="0" smtClean="0">
                <a:solidFill>
                  <a:srgbClr val="92D050"/>
                </a:solidFill>
                <a:latin typeface="Times New Roman" pitchFamily="18" charset="0"/>
                <a:cs typeface="Times New Roman" pitchFamily="18" charset="0"/>
              </a:rPr>
              <a:t>(DATE)</a:t>
            </a:r>
            <a:r>
              <a:rPr lang="en-US"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their conclusions  helped </a:t>
            </a:r>
            <a:r>
              <a:rPr lang="en-US" sz="3600" dirty="0" err="1" smtClean="0">
                <a:latin typeface="Times New Roman" pitchFamily="18" charset="0"/>
                <a:cs typeface="Times New Roman" pitchFamily="18" charset="0"/>
              </a:rPr>
              <a:t>perianesthesia</a:t>
            </a:r>
            <a:r>
              <a:rPr lang="en-US" sz="3600" dirty="0" smtClean="0">
                <a:latin typeface="Times New Roman" pitchFamily="18" charset="0"/>
                <a:cs typeface="Times New Roman" pitchFamily="18" charset="0"/>
              </a:rPr>
              <a:t> nurses and patients in determining which method of IV insertion is more effective (</a:t>
            </a:r>
            <a:r>
              <a:rPr lang="en-US" sz="3600" b="1" dirty="0" smtClean="0">
                <a:solidFill>
                  <a:srgbClr val="FF0000"/>
                </a:solidFill>
                <a:latin typeface="Times New Roman" pitchFamily="18" charset="0"/>
                <a:cs typeface="Times New Roman" pitchFamily="18" charset="0"/>
              </a:rPr>
              <a:t>2006</a:t>
            </a:r>
            <a:r>
              <a:rPr lang="en-US" sz="3600" dirty="0" smtClean="0">
                <a:latin typeface="Times New Roman" pitchFamily="18" charset="0"/>
                <a:cs typeface="Times New Roman" pitchFamily="18" charset="0"/>
              </a:rPr>
              <a:t>, p. 251).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pattFill prst="ltVert">
          <a:fgClr>
            <a:schemeClr val="accent1"/>
          </a:fgClr>
          <a:bgClr>
            <a:schemeClr val="bg1"/>
          </a:bgClr>
        </a:pattFill>
        <a:effectLst/>
      </p:bgPr>
    </p:bg>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latin typeface="Times New Roman" pitchFamily="18" charset="0"/>
                <a:cs typeface="Times New Roman" pitchFamily="18" charset="0"/>
              </a:rPr>
              <a:t>Conclusion of Findings - continued</a:t>
            </a:r>
          </a:p>
        </p:txBody>
      </p:sp>
      <p:sp>
        <p:nvSpPr>
          <p:cNvPr id="17411" name="Content Placeholder 2"/>
          <p:cNvSpPr>
            <a:spLocks noGrp="1"/>
          </p:cNvSpPr>
          <p:nvPr>
            <p:ph idx="1"/>
          </p:nvPr>
        </p:nvSpPr>
        <p:spPr/>
        <p:txBody>
          <a:bodyPr/>
          <a:lstStyle/>
          <a:p>
            <a:pPr>
              <a:buFont typeface="Wingdings" pitchFamily="2" charset="2"/>
              <a:buChar char="v"/>
            </a:pPr>
            <a:r>
              <a:rPr lang="en-US" sz="3600" dirty="0" smtClean="0">
                <a:latin typeface="Times New Roman" pitchFamily="18" charset="0"/>
                <a:cs typeface="Times New Roman" pitchFamily="18" charset="0"/>
              </a:rPr>
              <a:t>Nursing Narratives prove  to be a great </a:t>
            </a:r>
            <a:r>
              <a:rPr lang="en-US" sz="3600" dirty="0" smtClean="0">
                <a:latin typeface="Times New Roman" pitchFamily="18" charset="0"/>
                <a:cs typeface="Times New Roman" pitchFamily="18" charset="0"/>
              </a:rPr>
              <a:t>resource</a:t>
            </a:r>
          </a:p>
          <a:p>
            <a:pPr>
              <a:buFont typeface="Wingdings" pitchFamily="2" charset="2"/>
              <a:buChar char="v"/>
            </a:pPr>
            <a:endParaRPr lang="en-US" sz="3600" dirty="0" smtClean="0">
              <a:latin typeface="Times New Roman" pitchFamily="18" charset="0"/>
              <a:cs typeface="Times New Roman" pitchFamily="18" charset="0"/>
            </a:endParaRPr>
          </a:p>
          <a:p>
            <a:pPr>
              <a:buNone/>
            </a:pPr>
            <a:r>
              <a:rPr lang="en-US" sz="2000" b="1" dirty="0" smtClean="0">
                <a:solidFill>
                  <a:srgbClr val="FF0000"/>
                </a:solidFill>
                <a:latin typeface="Times New Roman" pitchFamily="18" charset="0"/>
                <a:cs typeface="Times New Roman" pitchFamily="18" charset="0"/>
              </a:rPr>
              <a:t>It is not clear which study this slide is referring to.</a:t>
            </a:r>
          </a:p>
          <a:p>
            <a:pPr>
              <a:buNone/>
            </a:pPr>
            <a:r>
              <a:rPr lang="en-US" sz="2000" b="1" dirty="0" smtClean="0">
                <a:solidFill>
                  <a:srgbClr val="FF0000"/>
                </a:solidFill>
                <a:latin typeface="Times New Roman" pitchFamily="18" charset="0"/>
                <a:cs typeface="Times New Roman" pitchFamily="18" charset="0"/>
              </a:rPr>
              <a:t>Also, the content is a little light and could have included bullet points listing a summary of the types of narrative.</a:t>
            </a:r>
            <a:endParaRPr lang="en-US" sz="2000" b="1" dirty="0" smtClean="0">
              <a:solidFill>
                <a:srgbClr val="FF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sp>
        <p:nvSpPr>
          <p:cNvPr id="12290" name="Title 1"/>
          <p:cNvSpPr>
            <a:spLocks noGrp="1"/>
          </p:cNvSpPr>
          <p:nvPr>
            <p:ph type="title"/>
          </p:nvPr>
        </p:nvSpPr>
        <p:spPr>
          <a:xfrm>
            <a:off x="381000" y="914400"/>
            <a:ext cx="8229600" cy="1143000"/>
          </a:xfrm>
        </p:spPr>
        <p:txBody>
          <a:bodyPr>
            <a:normAutofit fontScale="90000"/>
          </a:bodyPr>
          <a:lstStyle/>
          <a:p>
            <a:pPr eaLnBrk="1" hangingPunct="1"/>
            <a:r>
              <a:rPr lang="en-US" dirty="0" smtClean="0">
                <a:latin typeface="Times New Roman" pitchFamily="18" charset="0"/>
                <a:cs typeface="Times New Roman" pitchFamily="18" charset="0"/>
              </a:rPr>
              <a:t>Secondary Sources &amp; Relevance</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a:t>
            </a:r>
            <a:r>
              <a:rPr lang="en-US" sz="3200" dirty="0" err="1" smtClean="0">
                <a:latin typeface="Times New Roman" pitchFamily="18" charset="0"/>
                <a:cs typeface="Times New Roman" pitchFamily="18" charset="0"/>
              </a:rPr>
              <a:t>Windle</a:t>
            </a:r>
            <a:r>
              <a:rPr lang="en-US" sz="3200" dirty="0" smtClean="0">
                <a:latin typeface="Times New Roman" pitchFamily="18" charset="0"/>
                <a:cs typeface="Times New Roman" pitchFamily="18" charset="0"/>
              </a:rPr>
              <a:t> et al., 2006)</a:t>
            </a:r>
            <a:endParaRPr lang="en-US" sz="3600" dirty="0" smtClean="0">
              <a:latin typeface="Times New Roman" pitchFamily="18" charset="0"/>
              <a:cs typeface="Times New Roman" pitchFamily="18" charset="0"/>
            </a:endParaRPr>
          </a:p>
        </p:txBody>
      </p:sp>
      <p:sp>
        <p:nvSpPr>
          <p:cNvPr id="18435" name="Content Placeholder 2"/>
          <p:cNvSpPr>
            <a:spLocks noGrp="1"/>
          </p:cNvSpPr>
          <p:nvPr>
            <p:ph idx="1"/>
          </p:nvPr>
        </p:nvSpPr>
        <p:spPr>
          <a:xfrm>
            <a:off x="457200" y="2332038"/>
            <a:ext cx="8229600" cy="4525962"/>
          </a:xfrm>
        </p:spPr>
        <p:txBody>
          <a:bodyPr/>
          <a:lstStyle/>
          <a:p>
            <a:pPr eaLnBrk="1" hangingPunct="1">
              <a:buFont typeface="Wingdings" pitchFamily="2" charset="2"/>
              <a:buChar char="v"/>
            </a:pPr>
            <a:r>
              <a:rPr lang="en-US" sz="3600" smtClean="0">
                <a:latin typeface="Times New Roman" pitchFamily="18" charset="0"/>
                <a:cs typeface="Times New Roman" pitchFamily="18" charset="0"/>
              </a:rPr>
              <a:t>Hard to keep up with new practices</a:t>
            </a:r>
          </a:p>
          <a:p>
            <a:pPr eaLnBrk="1" hangingPunct="1">
              <a:buFont typeface="Wingdings" pitchFamily="2" charset="2"/>
              <a:buChar char="v"/>
            </a:pPr>
            <a:r>
              <a:rPr lang="en-US" sz="3600" smtClean="0">
                <a:latin typeface="Times New Roman" pitchFamily="18" charset="0"/>
                <a:cs typeface="Times New Roman" pitchFamily="18" charset="0"/>
              </a:rPr>
              <a:t>Normal saline with benzyl alcohol has same use as lidocaine in local anesthesia</a:t>
            </a:r>
          </a:p>
          <a:p>
            <a:pPr eaLnBrk="1" hangingPunct="1">
              <a:buFont typeface="Wingdings" pitchFamily="2" charset="2"/>
              <a:buChar char="v"/>
            </a:pPr>
            <a:r>
              <a:rPr lang="en-US" sz="3600" smtClean="0">
                <a:latin typeface="Times New Roman" pitchFamily="18" charset="0"/>
                <a:cs typeface="Times New Roman" pitchFamily="18" charset="0"/>
              </a:rPr>
              <a:t>Lidocaine or BNS used before IV injection is better than no anesthetic</a:t>
            </a:r>
          </a:p>
          <a:p>
            <a:pPr eaLnBrk="1" hangingPunct="1"/>
            <a:endParaRPr lang="en-US" sz="3600" smtClean="0">
              <a:latin typeface="Times New Roman" pitchFamily="18" charset="0"/>
              <a:cs typeface="Times New Roman" pitchFamily="18" charset="0"/>
            </a:endParaRPr>
          </a:p>
          <a:p>
            <a:pPr eaLnBrk="1" hangingPunct="1"/>
            <a:endParaRPr lang="en-US" sz="36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pattFill prst="divot">
          <a:fgClr>
            <a:schemeClr val="accent1"/>
          </a:fgClr>
          <a:bgClr>
            <a:schemeClr val="bg1"/>
          </a:bgClr>
        </a:pattFill>
        <a:effectLst/>
      </p:bgPr>
    </p:bg>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838200"/>
            <a:ext cx="8229600" cy="1143000"/>
          </a:xfrm>
          <a:solidFill>
            <a:schemeClr val="bg1"/>
          </a:solidFill>
        </p:spPr>
        <p:txBody>
          <a:bodyPr/>
          <a:lstStyle/>
          <a:p>
            <a:pPr eaLnBrk="1" hangingPunct="1"/>
            <a:r>
              <a:rPr lang="en-US" dirty="0" smtClean="0">
                <a:latin typeface="Times New Roman" pitchFamily="18" charset="0"/>
                <a:cs typeface="Times New Roman" pitchFamily="18" charset="0"/>
              </a:rPr>
              <a:t>Secondary Sources &amp; Relevance - continued</a:t>
            </a:r>
          </a:p>
        </p:txBody>
      </p:sp>
      <p:sp>
        <p:nvSpPr>
          <p:cNvPr id="19459" name="Content Placeholder 2"/>
          <p:cNvSpPr>
            <a:spLocks noGrp="1"/>
          </p:cNvSpPr>
          <p:nvPr>
            <p:ph idx="1"/>
          </p:nvPr>
        </p:nvSpPr>
        <p:spPr>
          <a:xfrm>
            <a:off x="457200" y="2697163"/>
            <a:ext cx="8229600" cy="2195512"/>
          </a:xfrm>
          <a:solidFill>
            <a:schemeClr val="bg1"/>
          </a:solidFill>
        </p:spPr>
        <p:txBody>
          <a:bodyPr/>
          <a:lstStyle/>
          <a:p>
            <a:pPr eaLnBrk="1" hangingPunct="1">
              <a:buFont typeface="Wingdings" pitchFamily="2" charset="2"/>
              <a:buChar char="v"/>
            </a:pPr>
            <a:r>
              <a:rPr lang="en-US" sz="3600" dirty="0" err="1" smtClean="0">
                <a:latin typeface="Times New Roman" pitchFamily="18" charset="0"/>
                <a:cs typeface="Times New Roman" pitchFamily="18" charset="0"/>
              </a:rPr>
              <a:t>Lidocaine</a:t>
            </a:r>
            <a:r>
              <a:rPr lang="en-US" sz="3600" dirty="0" smtClean="0">
                <a:latin typeface="Times New Roman" pitchFamily="18" charset="0"/>
                <a:cs typeface="Times New Roman" pitchFamily="18" charset="0"/>
              </a:rPr>
              <a:t> &amp; BNS are least inexpensive</a:t>
            </a:r>
          </a:p>
          <a:p>
            <a:pPr eaLnBrk="1" hangingPunct="1">
              <a:buFont typeface="Wingdings" pitchFamily="2" charset="2"/>
              <a:buChar char="v"/>
            </a:pPr>
            <a:r>
              <a:rPr lang="en-US" sz="3600" dirty="0" err="1" smtClean="0">
                <a:latin typeface="Times New Roman" pitchFamily="18" charset="0"/>
                <a:cs typeface="Times New Roman" pitchFamily="18" charset="0"/>
              </a:rPr>
              <a:t>Lidocaine</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iontrophoresis</a:t>
            </a:r>
            <a:r>
              <a:rPr lang="en-US" sz="3600" dirty="0" smtClean="0">
                <a:latin typeface="Times New Roman" pitchFamily="18" charset="0"/>
                <a:cs typeface="Times New Roman" pitchFamily="18" charset="0"/>
              </a:rPr>
              <a:t> has same relief as EMLA</a:t>
            </a:r>
          </a:p>
          <a:p>
            <a:pPr eaLnBrk="1" hangingPunct="1"/>
            <a:endParaRPr lang="en-US" sz="3600" dirty="0" smtClean="0">
              <a:latin typeface="Times New Roman" pitchFamily="18" charset="0"/>
              <a:cs typeface="Times New Roman" pitchFamily="18" charset="0"/>
            </a:endParaRPr>
          </a:p>
          <a:p>
            <a:pPr eaLnBrk="1" hangingPunct="1"/>
            <a:endParaRPr lang="en-US" sz="3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pattFill prst="ltDnDiag">
          <a:fgClr>
            <a:schemeClr val="accent1"/>
          </a:fgClr>
          <a:bgClr>
            <a:schemeClr val="bg1"/>
          </a:bgClr>
        </a:pattFill>
        <a:effectLst/>
      </p:bgPr>
    </p:bg>
    <p:spTree>
      <p:nvGrpSpPr>
        <p:cNvPr id="1" name=""/>
        <p:cNvGrpSpPr/>
        <p:nvPr/>
      </p:nvGrpSpPr>
      <p:grpSpPr>
        <a:xfrm>
          <a:off x="0" y="0"/>
          <a:ext cx="0" cy="0"/>
          <a:chOff x="0" y="0"/>
          <a:chExt cx="0" cy="0"/>
        </a:xfrm>
      </p:grpSpPr>
      <p:pic>
        <p:nvPicPr>
          <p:cNvPr id="20482" name="Picture 4"/>
          <p:cNvPicPr>
            <a:picLocks noChangeAspect="1"/>
          </p:cNvPicPr>
          <p:nvPr/>
        </p:nvPicPr>
        <p:blipFill>
          <a:blip r:embed="rId3" cstate="print"/>
          <a:srcRect/>
          <a:stretch>
            <a:fillRect/>
          </a:stretch>
        </p:blipFill>
        <p:spPr bwMode="auto">
          <a:xfrm>
            <a:off x="6324600" y="5148263"/>
            <a:ext cx="2438400" cy="1709737"/>
          </a:xfrm>
          <a:prstGeom prst="rect">
            <a:avLst/>
          </a:prstGeom>
          <a:noFill/>
          <a:ln w="9525">
            <a:noFill/>
            <a:miter lim="800000"/>
            <a:headEnd/>
            <a:tailEnd/>
          </a:ln>
        </p:spPr>
      </p:pic>
      <p:sp>
        <p:nvSpPr>
          <p:cNvPr id="20483" name="Title 1"/>
          <p:cNvSpPr>
            <a:spLocks noGrp="1"/>
          </p:cNvSpPr>
          <p:nvPr>
            <p:ph type="title"/>
          </p:nvPr>
        </p:nvSpPr>
        <p:spPr>
          <a:xfrm>
            <a:off x="914400" y="457200"/>
            <a:ext cx="7024688" cy="1143000"/>
          </a:xfrm>
        </p:spPr>
        <p:txBody>
          <a:bodyPr/>
          <a:lstStyle/>
          <a:p>
            <a:pPr eaLnBrk="1" hangingPunct="1"/>
            <a:r>
              <a:rPr lang="en-US" dirty="0" smtClean="0">
                <a:latin typeface="Times New Roman" pitchFamily="18" charset="0"/>
                <a:cs typeface="Times New Roman" pitchFamily="18" charset="0"/>
              </a:rPr>
              <a:t>Application to Nursing</a:t>
            </a:r>
          </a:p>
        </p:txBody>
      </p:sp>
      <p:sp>
        <p:nvSpPr>
          <p:cNvPr id="20484" name="Content Placeholder 2"/>
          <p:cNvSpPr>
            <a:spLocks noGrp="1"/>
          </p:cNvSpPr>
          <p:nvPr>
            <p:ph idx="1"/>
          </p:nvPr>
        </p:nvSpPr>
        <p:spPr>
          <a:xfrm>
            <a:off x="457200" y="1981200"/>
            <a:ext cx="8229600" cy="4525963"/>
          </a:xfrm>
        </p:spPr>
        <p:txBody>
          <a:bodyPr/>
          <a:lstStyle/>
          <a:p>
            <a:pPr eaLnBrk="1" hangingPunct="1">
              <a:buFont typeface="Wingdings" pitchFamily="2" charset="2"/>
              <a:buChar char="v"/>
            </a:pPr>
            <a:r>
              <a:rPr lang="en-US" sz="3600" smtClean="0">
                <a:latin typeface="Times New Roman" pitchFamily="18" charset="0"/>
                <a:cs typeface="Times New Roman" pitchFamily="18" charset="0"/>
              </a:rPr>
              <a:t>Pain management is a top priority for nurses</a:t>
            </a:r>
          </a:p>
          <a:p>
            <a:pPr eaLnBrk="1" hangingPunct="1">
              <a:buFont typeface="Wingdings" pitchFamily="2" charset="2"/>
              <a:buChar char="v"/>
            </a:pPr>
            <a:r>
              <a:rPr lang="en-US" sz="3600" smtClean="0">
                <a:latin typeface="Times New Roman" pitchFamily="18" charset="0"/>
                <a:cs typeface="Times New Roman" pitchFamily="18" charset="0"/>
              </a:rPr>
              <a:t>Practice is always new and improved</a:t>
            </a:r>
          </a:p>
          <a:p>
            <a:pPr eaLnBrk="1" hangingPunct="1">
              <a:buFont typeface="Wingdings" pitchFamily="2" charset="2"/>
              <a:buChar char="v"/>
            </a:pPr>
            <a:r>
              <a:rPr lang="en-US" sz="3600" smtClean="0">
                <a:latin typeface="Times New Roman" pitchFamily="18" charset="0"/>
                <a:cs typeface="Times New Roman" pitchFamily="18" charset="0"/>
              </a:rPr>
              <a:t>BNS and lidocaine are both effective at preventing pain</a:t>
            </a:r>
          </a:p>
          <a:p>
            <a:pPr eaLnBrk="1" hangingPunct="1">
              <a:buFont typeface="Wingdings" pitchFamily="2" charset="2"/>
              <a:buChar char="v"/>
            </a:pPr>
            <a:r>
              <a:rPr lang="en-US" sz="3600" smtClean="0">
                <a:latin typeface="Times New Roman" pitchFamily="18" charset="0"/>
                <a:cs typeface="Times New Roman" pitchFamily="18" charset="0"/>
              </a:rPr>
              <a:t>BNS is less of a painful injection than lidocaine</a:t>
            </a:r>
          </a:p>
          <a:p>
            <a:pPr eaLnBrk="1" hangingPunct="1"/>
            <a:endParaRPr lang="en-US" sz="36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pattFill prst="openDmnd">
          <a:fgClr>
            <a:schemeClr val="accent1"/>
          </a:fgClr>
          <a:bgClr>
            <a:schemeClr val="bg1"/>
          </a:bgClr>
        </a:pattFill>
        <a:effectLst/>
      </p:bgPr>
    </p:bg>
    <p:spTree>
      <p:nvGrpSpPr>
        <p:cNvPr id="1" name=""/>
        <p:cNvGrpSpPr/>
        <p:nvPr/>
      </p:nvGrpSpPr>
      <p:grpSpPr>
        <a:xfrm>
          <a:off x="0" y="0"/>
          <a:ext cx="0" cy="0"/>
          <a:chOff x="0" y="0"/>
          <a:chExt cx="0" cy="0"/>
        </a:xfrm>
      </p:grpSpPr>
      <p:sp>
        <p:nvSpPr>
          <p:cNvPr id="18434" name="Title 1"/>
          <p:cNvSpPr>
            <a:spLocks noGrp="1"/>
          </p:cNvSpPr>
          <p:nvPr>
            <p:ph type="title"/>
          </p:nvPr>
        </p:nvSpPr>
        <p:spPr>
          <a:xfrm>
            <a:off x="1066800" y="762000"/>
            <a:ext cx="7024688" cy="1143000"/>
          </a:xfrm>
        </p:spPr>
        <p:txBody>
          <a:bodyPr>
            <a:normAutofit/>
          </a:bodyPr>
          <a:lstStyle/>
          <a:p>
            <a:pPr eaLnBrk="1" hangingPunct="1"/>
            <a:r>
              <a:rPr lang="en-US" dirty="0" smtClean="0">
                <a:latin typeface="Times New Roman" pitchFamily="18" charset="0"/>
                <a:cs typeface="Times New Roman" pitchFamily="18" charset="0"/>
              </a:rPr>
              <a:t>Secondary Sources &amp; Relevance</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2900" dirty="0" smtClean="0">
                <a:latin typeface="Times New Roman" pitchFamily="18" charset="0"/>
                <a:cs typeface="Times New Roman" pitchFamily="18" charset="0"/>
              </a:rPr>
              <a:t>(Ferrell, 2006)</a:t>
            </a:r>
            <a:endParaRPr lang="en-US" sz="3600" dirty="0" smtClean="0">
              <a:latin typeface="Times New Roman" pitchFamily="18" charset="0"/>
              <a:cs typeface="Times New Roman" pitchFamily="18" charset="0"/>
            </a:endParaRPr>
          </a:p>
        </p:txBody>
      </p:sp>
      <p:sp>
        <p:nvSpPr>
          <p:cNvPr id="15363" name="Content Placeholder 2"/>
          <p:cNvSpPr>
            <a:spLocks noGrp="1"/>
          </p:cNvSpPr>
          <p:nvPr>
            <p:ph idx="1"/>
          </p:nvPr>
        </p:nvSpPr>
        <p:spPr>
          <a:xfrm>
            <a:off x="838200" y="2209800"/>
            <a:ext cx="7332663" cy="2427288"/>
          </a:xfrm>
        </p:spPr>
        <p:txBody>
          <a:bodyPr>
            <a:normAutofit/>
          </a:bodyPr>
          <a:lstStyle/>
          <a:p>
            <a:pPr marL="639763" indent="-571500" eaLnBrk="1" hangingPunct="1">
              <a:lnSpc>
                <a:spcPct val="80000"/>
              </a:lnSpc>
              <a:buFont typeface="Wingdings" pitchFamily="2" charset="2"/>
              <a:buChar char="v"/>
            </a:pPr>
            <a:r>
              <a:rPr lang="en-US" sz="2500" smtClean="0">
                <a:latin typeface="Times New Roman" pitchFamily="18" charset="0"/>
                <a:cs typeface="Times New Roman" pitchFamily="18" charset="0"/>
              </a:rPr>
              <a:t>Technology and treatments are always evolving</a:t>
            </a:r>
          </a:p>
          <a:p>
            <a:pPr marL="639763" indent="-571500" eaLnBrk="1" hangingPunct="1">
              <a:lnSpc>
                <a:spcPct val="80000"/>
              </a:lnSpc>
              <a:buFont typeface="Wingdings" pitchFamily="2" charset="2"/>
              <a:buChar char="v"/>
            </a:pPr>
            <a:r>
              <a:rPr lang="en-US" sz="2500" smtClean="0">
                <a:latin typeface="Times New Roman" pitchFamily="18" charset="0"/>
                <a:cs typeface="Times New Roman" pitchFamily="18" charset="0"/>
              </a:rPr>
              <a:t>Many nurses are forced to go against their beliefs</a:t>
            </a:r>
          </a:p>
          <a:p>
            <a:pPr marL="639763" indent="-571500" eaLnBrk="1" hangingPunct="1">
              <a:lnSpc>
                <a:spcPct val="80000"/>
              </a:lnSpc>
              <a:buFont typeface="Wingdings" pitchFamily="2" charset="2"/>
              <a:buChar char="v"/>
            </a:pPr>
            <a:r>
              <a:rPr lang="en-US" sz="2500" smtClean="0">
                <a:latin typeface="Times New Roman" pitchFamily="18" charset="0"/>
                <a:cs typeface="Times New Roman" pitchFamily="18" charset="0"/>
              </a:rPr>
              <a:t>Compassion is a necessity </a:t>
            </a:r>
          </a:p>
          <a:p>
            <a:pPr marL="639763" indent="-571500" eaLnBrk="1" hangingPunct="1">
              <a:lnSpc>
                <a:spcPct val="80000"/>
              </a:lnSpc>
              <a:buFont typeface="Wingdings" pitchFamily="2" charset="2"/>
              <a:buChar char="v"/>
            </a:pPr>
            <a:r>
              <a:rPr lang="en-US" sz="2500" smtClean="0">
                <a:latin typeface="Times New Roman" pitchFamily="18" charset="0"/>
                <a:cs typeface="Times New Roman" pitchFamily="18" charset="0"/>
              </a:rPr>
              <a:t>Ethical care = nurturance, compassion &amp; communication</a:t>
            </a:r>
          </a:p>
          <a:p>
            <a:pPr marL="639763" indent="-571500" eaLnBrk="1" hangingPunct="1">
              <a:lnSpc>
                <a:spcPct val="80000"/>
              </a:lnSpc>
            </a:pPr>
            <a:endParaRPr lang="en-US" sz="25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pattFill prst="dotGrid">
          <a:fgClr>
            <a:schemeClr val="accent1"/>
          </a:fgClr>
          <a:bgClr>
            <a:schemeClr val="bg1"/>
          </a:bgClr>
        </a:pattFill>
        <a:effectLst/>
      </p:bgPr>
    </p:bg>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762000"/>
            <a:ext cx="8534400" cy="1143000"/>
          </a:xfrm>
        </p:spPr>
        <p:txBody>
          <a:bodyPr/>
          <a:lstStyle/>
          <a:p>
            <a:pPr eaLnBrk="1" hangingPunct="1"/>
            <a:r>
              <a:rPr lang="en-US" dirty="0" smtClean="0">
                <a:latin typeface="Times New Roman" pitchFamily="18" charset="0"/>
                <a:cs typeface="Times New Roman" pitchFamily="18" charset="0"/>
              </a:rPr>
              <a:t>Secondary Sources &amp; Relevance - continued</a:t>
            </a:r>
          </a:p>
        </p:txBody>
      </p:sp>
      <p:sp>
        <p:nvSpPr>
          <p:cNvPr id="16387" name="Content Placeholder 2"/>
          <p:cNvSpPr>
            <a:spLocks noGrp="1"/>
          </p:cNvSpPr>
          <p:nvPr>
            <p:ph idx="1"/>
          </p:nvPr>
        </p:nvSpPr>
        <p:spPr>
          <a:xfrm>
            <a:off x="533400" y="2438400"/>
            <a:ext cx="7658100" cy="3581400"/>
          </a:xfrm>
        </p:spPr>
        <p:txBody>
          <a:bodyPr>
            <a:normAutofit/>
          </a:bodyPr>
          <a:lstStyle/>
          <a:p>
            <a:pPr marL="639763" indent="-571500" eaLnBrk="1" hangingPunct="1">
              <a:buFont typeface="Wingdings" pitchFamily="2" charset="2"/>
              <a:buChar char="v"/>
            </a:pPr>
            <a:r>
              <a:rPr lang="en-US" sz="3600" smtClean="0">
                <a:latin typeface="Times New Roman" pitchFamily="18" charset="0"/>
                <a:cs typeface="Times New Roman" pitchFamily="18" charset="0"/>
              </a:rPr>
              <a:t>Compromise between patients &amp; clinicians about futility</a:t>
            </a:r>
          </a:p>
          <a:p>
            <a:pPr marL="639763" indent="-571500" eaLnBrk="1" hangingPunct="1">
              <a:buFont typeface="Wingdings" pitchFamily="2" charset="2"/>
              <a:buChar char="v"/>
            </a:pPr>
            <a:r>
              <a:rPr lang="en-US" sz="3600" smtClean="0">
                <a:latin typeface="Times New Roman" pitchFamily="18" charset="0"/>
                <a:cs typeface="Times New Roman" pitchFamily="18" charset="0"/>
              </a:rPr>
              <a:t>Death can be avoided</a:t>
            </a:r>
          </a:p>
          <a:p>
            <a:pPr marL="639763" indent="-571500" eaLnBrk="1" hangingPunct="1">
              <a:buFont typeface="Wingdings" pitchFamily="2" charset="2"/>
              <a:buChar char="v"/>
            </a:pPr>
            <a:r>
              <a:rPr lang="en-US" sz="3400" smtClean="0">
                <a:latin typeface="Times New Roman" pitchFamily="18" charset="0"/>
                <a:cs typeface="Times New Roman" pitchFamily="18" charset="0"/>
              </a:rPr>
              <a:t>Issues of futility has different meanings between staff and patients</a:t>
            </a:r>
          </a:p>
          <a:p>
            <a:pPr marL="639763" indent="-571500" eaLnBrk="1" hangingPunct="1"/>
            <a:endParaRPr lang="en-US" sz="36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pattFill prst="lgCheck">
          <a:fgClr>
            <a:schemeClr val="accent1"/>
          </a:fgClr>
          <a:bgClr>
            <a:schemeClr val="bg1"/>
          </a:bgClr>
        </a:pattFill>
        <a:effectLst/>
      </p:bgPr>
    </p:bg>
    <p:spTree>
      <p:nvGrpSpPr>
        <p:cNvPr id="1" name=""/>
        <p:cNvGrpSpPr/>
        <p:nvPr/>
      </p:nvGrpSpPr>
      <p:grpSpPr>
        <a:xfrm>
          <a:off x="0" y="0"/>
          <a:ext cx="0" cy="0"/>
          <a:chOff x="0" y="0"/>
          <a:chExt cx="0" cy="0"/>
        </a:xfrm>
      </p:grpSpPr>
      <p:sp>
        <p:nvSpPr>
          <p:cNvPr id="23554" name="Title 1"/>
          <p:cNvSpPr>
            <a:spLocks noGrp="1"/>
          </p:cNvSpPr>
          <p:nvPr>
            <p:ph type="title"/>
          </p:nvPr>
        </p:nvSpPr>
        <p:spPr>
          <a:xfrm>
            <a:off x="1066800" y="457200"/>
            <a:ext cx="7024688" cy="1143000"/>
          </a:xfrm>
        </p:spPr>
        <p:txBody>
          <a:bodyPr/>
          <a:lstStyle/>
          <a:p>
            <a:pPr eaLnBrk="1" hangingPunct="1"/>
            <a:r>
              <a:rPr lang="en-US" dirty="0" smtClean="0">
                <a:latin typeface="Times New Roman" pitchFamily="18" charset="0"/>
                <a:cs typeface="Times New Roman" pitchFamily="18" charset="0"/>
              </a:rPr>
              <a:t>Application to Nursing</a:t>
            </a:r>
          </a:p>
        </p:txBody>
      </p:sp>
      <p:sp>
        <p:nvSpPr>
          <p:cNvPr id="23555" name="Content Placeholder 2"/>
          <p:cNvSpPr>
            <a:spLocks noGrp="1"/>
          </p:cNvSpPr>
          <p:nvPr>
            <p:ph idx="1"/>
          </p:nvPr>
        </p:nvSpPr>
        <p:spPr>
          <a:xfrm>
            <a:off x="3657600" y="1981200"/>
            <a:ext cx="5027613" cy="3048000"/>
          </a:xfrm>
        </p:spPr>
        <p:txBody>
          <a:bodyPr/>
          <a:lstStyle/>
          <a:p>
            <a:pPr eaLnBrk="1" hangingPunct="1">
              <a:buFont typeface="Wingdings" pitchFamily="2" charset="2"/>
              <a:buChar char="v"/>
            </a:pPr>
            <a:r>
              <a:rPr lang="en-US" sz="2800" smtClean="0">
                <a:latin typeface="Times New Roman" pitchFamily="18" charset="0"/>
                <a:cs typeface="Times New Roman" pitchFamily="18" charset="0"/>
              </a:rPr>
              <a:t>Causes distress for nurses</a:t>
            </a:r>
          </a:p>
          <a:p>
            <a:pPr eaLnBrk="1" hangingPunct="1">
              <a:buFont typeface="Wingdings" pitchFamily="2" charset="2"/>
              <a:buChar char="v"/>
            </a:pPr>
            <a:r>
              <a:rPr lang="en-US" sz="2800" smtClean="0">
                <a:latin typeface="Times New Roman" pitchFamily="18" charset="0"/>
                <a:cs typeface="Times New Roman" pitchFamily="18" charset="0"/>
              </a:rPr>
              <a:t>Nurses feel forced into it</a:t>
            </a:r>
          </a:p>
          <a:p>
            <a:pPr eaLnBrk="1" hangingPunct="1">
              <a:buFont typeface="Wingdings" pitchFamily="2" charset="2"/>
              <a:buChar char="v"/>
            </a:pPr>
            <a:r>
              <a:rPr lang="en-US" sz="2800" smtClean="0">
                <a:latin typeface="Times New Roman" pitchFamily="18" charset="0"/>
                <a:cs typeface="Times New Roman" pitchFamily="18" charset="0"/>
              </a:rPr>
              <a:t>Can become an ethical problem</a:t>
            </a:r>
          </a:p>
          <a:p>
            <a:pPr eaLnBrk="1" hangingPunct="1">
              <a:buFont typeface="Wingdings" pitchFamily="2" charset="2"/>
              <a:buChar char="v"/>
            </a:pPr>
            <a:r>
              <a:rPr lang="en-US" sz="2800" smtClean="0">
                <a:latin typeface="Times New Roman" pitchFamily="18" charset="0"/>
                <a:cs typeface="Times New Roman" pitchFamily="18" charset="0"/>
              </a:rPr>
              <a:t>Certain experiences with patients impact nurses forever</a:t>
            </a:r>
          </a:p>
        </p:txBody>
      </p:sp>
      <p:pic>
        <p:nvPicPr>
          <p:cNvPr id="23556" name="Picture 3"/>
          <p:cNvPicPr>
            <a:picLocks noChangeAspect="1"/>
          </p:cNvPicPr>
          <p:nvPr/>
        </p:nvPicPr>
        <p:blipFill>
          <a:blip r:embed="rId3" cstate="print"/>
          <a:srcRect/>
          <a:stretch>
            <a:fillRect/>
          </a:stretch>
        </p:blipFill>
        <p:spPr bwMode="auto">
          <a:xfrm>
            <a:off x="762000" y="3352800"/>
            <a:ext cx="2857500" cy="284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a:xfrm>
            <a:off x="1435100" y="0"/>
            <a:ext cx="7499350" cy="1417638"/>
          </a:xfrm>
        </p:spPr>
        <p:txBody>
          <a:bodyPr/>
          <a:lstStyle/>
          <a:p>
            <a:pPr eaLnBrk="1" hangingPunct="1"/>
            <a:r>
              <a:rPr lang="en-US" dirty="0" smtClean="0">
                <a:latin typeface="Times New Roman" pitchFamily="18" charset="0"/>
                <a:cs typeface="Times New Roman" pitchFamily="18" charset="0"/>
              </a:rPr>
              <a:t>Objectives</a:t>
            </a:r>
          </a:p>
        </p:txBody>
      </p:sp>
      <p:sp>
        <p:nvSpPr>
          <p:cNvPr id="6147" name="Content Placeholder 2"/>
          <p:cNvSpPr>
            <a:spLocks noGrp="1"/>
          </p:cNvSpPr>
          <p:nvPr>
            <p:ph idx="1"/>
          </p:nvPr>
        </p:nvSpPr>
        <p:spPr>
          <a:xfrm>
            <a:off x="990600" y="1447800"/>
            <a:ext cx="7497763" cy="4800600"/>
          </a:xfrm>
        </p:spPr>
        <p:txBody>
          <a:bodyPr/>
          <a:lstStyle/>
          <a:p>
            <a:pPr eaLnBrk="1" hangingPunct="1">
              <a:buFont typeface="Wingdings" pitchFamily="2" charset="2"/>
              <a:buChar char="v"/>
            </a:pPr>
            <a:r>
              <a:rPr lang="en-US" sz="3600" smtClean="0">
                <a:latin typeface="Times New Roman" pitchFamily="18" charset="0"/>
                <a:cs typeface="Times New Roman" pitchFamily="18" charset="0"/>
              </a:rPr>
              <a:t>Analyze and identify the research components of each article.</a:t>
            </a:r>
          </a:p>
          <a:p>
            <a:pPr eaLnBrk="1" hangingPunct="1">
              <a:buFont typeface="Wingdings 2" pitchFamily="18" charset="2"/>
              <a:buNone/>
            </a:pPr>
            <a:endParaRPr lang="en-US" sz="3600" smtClean="0">
              <a:latin typeface="Times New Roman" pitchFamily="18" charset="0"/>
              <a:cs typeface="Times New Roman" pitchFamily="18" charset="0"/>
            </a:endParaRPr>
          </a:p>
          <a:p>
            <a:pPr eaLnBrk="1" hangingPunct="1">
              <a:buFont typeface="Wingdings" pitchFamily="2" charset="2"/>
              <a:buChar char="v"/>
            </a:pPr>
            <a:r>
              <a:rPr lang="en-US" sz="3600" smtClean="0">
                <a:latin typeface="Times New Roman" pitchFamily="18" charset="0"/>
                <a:cs typeface="Times New Roman" pitchFamily="18" charset="0"/>
              </a:rPr>
              <a:t>Critique the value of the articles to the nursing profession.</a:t>
            </a:r>
          </a:p>
          <a:p>
            <a:pPr eaLnBrk="1" hangingPunct="1">
              <a:buFont typeface="Wingdings 2" pitchFamily="18" charset="2"/>
              <a:buNone/>
            </a:pPr>
            <a:endParaRPr lang="en-US" sz="3600" smtClean="0">
              <a:latin typeface="Times New Roman" pitchFamily="18" charset="0"/>
              <a:cs typeface="Times New Roman" pitchFamily="18" charset="0"/>
            </a:endParaRPr>
          </a:p>
          <a:p>
            <a:pPr eaLnBrk="1" hangingPunct="1">
              <a:buFont typeface="Wingdings" pitchFamily="2" charset="2"/>
              <a:buChar char="v"/>
            </a:pPr>
            <a:r>
              <a:rPr lang="en-US" sz="3600" smtClean="0">
                <a:latin typeface="Times New Roman" pitchFamily="18" charset="0"/>
                <a:cs typeface="Times New Roman" pitchFamily="18" charset="0"/>
              </a:rPr>
              <a:t>Compare the methodologies of each article.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pattFill prst="dashVert">
          <a:fgClr>
            <a:schemeClr val="accent1"/>
          </a:fgClr>
          <a:bgClr>
            <a:schemeClr val="bg1"/>
          </a:bgClr>
        </a:pattFill>
        <a:effectLst/>
      </p:bgPr>
    </p:bg>
    <p:spTree>
      <p:nvGrpSpPr>
        <p:cNvPr id="1" name=""/>
        <p:cNvGrpSpPr/>
        <p:nvPr/>
      </p:nvGrpSpPr>
      <p:grpSpPr>
        <a:xfrm>
          <a:off x="0" y="0"/>
          <a:ext cx="0" cy="0"/>
          <a:chOff x="0" y="0"/>
          <a:chExt cx="0" cy="0"/>
        </a:xfrm>
      </p:grpSpPr>
      <p:sp>
        <p:nvSpPr>
          <p:cNvPr id="24578" name="Title 3"/>
          <p:cNvSpPr>
            <a:spLocks noGrp="1"/>
          </p:cNvSpPr>
          <p:nvPr>
            <p:ph type="title"/>
          </p:nvPr>
        </p:nvSpPr>
        <p:spPr>
          <a:xfrm>
            <a:off x="1066800" y="533400"/>
            <a:ext cx="7024688" cy="1143000"/>
          </a:xfrm>
        </p:spPr>
        <p:txBody>
          <a:bodyPr/>
          <a:lstStyle/>
          <a:p>
            <a:pPr algn="ctr" eaLnBrk="1" hangingPunct="1"/>
            <a:r>
              <a:rPr lang="en-US" sz="4400" dirty="0" smtClean="0">
                <a:latin typeface="Times New Roman" pitchFamily="18" charset="0"/>
                <a:cs typeface="Times New Roman" pitchFamily="18" charset="0"/>
              </a:rPr>
              <a:t>Informed Consent</a:t>
            </a:r>
          </a:p>
        </p:txBody>
      </p:sp>
      <p:sp>
        <p:nvSpPr>
          <p:cNvPr id="24579" name="Subtitle 7"/>
          <p:cNvSpPr>
            <a:spLocks noGrp="1"/>
          </p:cNvSpPr>
          <p:nvPr>
            <p:ph idx="1"/>
          </p:nvPr>
        </p:nvSpPr>
        <p:spPr>
          <a:xfrm>
            <a:off x="1066800" y="1752600"/>
            <a:ext cx="6777038" cy="3508375"/>
          </a:xfrm>
        </p:spPr>
        <p:txBody>
          <a:bodyPr/>
          <a:lstStyle/>
          <a:p>
            <a:pPr indent="-342900" eaLnBrk="1" hangingPunct="1">
              <a:buFont typeface="Wingdings" pitchFamily="2" charset="2"/>
              <a:buChar char="v"/>
            </a:pPr>
            <a:r>
              <a:rPr lang="en-US" sz="2800" dirty="0" smtClean="0">
                <a:solidFill>
                  <a:schemeClr val="tx1"/>
                </a:solidFill>
                <a:latin typeface="Times New Roman" pitchFamily="18" charset="0"/>
                <a:cs typeface="Times New Roman" pitchFamily="18" charset="0"/>
              </a:rPr>
              <a:t>Informed consents disclose specific information </a:t>
            </a:r>
          </a:p>
          <a:p>
            <a:pPr indent="-342900" eaLnBrk="1" hangingPunct="1">
              <a:buFont typeface="Wingdings" pitchFamily="2" charset="2"/>
              <a:buChar char="v"/>
            </a:pPr>
            <a:r>
              <a:rPr lang="en-US" sz="2800" dirty="0" smtClean="0">
                <a:solidFill>
                  <a:schemeClr val="tx1"/>
                </a:solidFill>
                <a:latin typeface="Times New Roman" pitchFamily="18" charset="0"/>
                <a:cs typeface="Times New Roman" pitchFamily="18" charset="0"/>
              </a:rPr>
              <a:t>Are potentially the subjects’ agreement to participate </a:t>
            </a:r>
          </a:p>
          <a:p>
            <a:pPr indent="-342900" eaLnBrk="1" hangingPunct="1">
              <a:buFont typeface="Wingdings" pitchFamily="2" charset="2"/>
              <a:buChar char="v"/>
            </a:pPr>
            <a:r>
              <a:rPr lang="en-US" sz="2800" dirty="0" smtClean="0">
                <a:solidFill>
                  <a:srgbClr val="000000"/>
                </a:solidFill>
                <a:latin typeface="Times New Roman" pitchFamily="18" charset="0"/>
                <a:cs typeface="Times New Roman" pitchFamily="18" charset="0"/>
              </a:rPr>
              <a:t>It preserves the 5  rights of the patients</a:t>
            </a:r>
          </a:p>
          <a:p>
            <a:pPr indent="-342900" eaLnBrk="1" hangingPunct="1">
              <a:buFont typeface="Wingdings" pitchFamily="2" charset="2"/>
              <a:buChar char="v"/>
            </a:pPr>
            <a:r>
              <a:rPr lang="en-US" sz="2800" dirty="0" smtClean="0">
                <a:solidFill>
                  <a:srgbClr val="000000"/>
                </a:solidFill>
                <a:latin typeface="Times New Roman" pitchFamily="18" charset="0"/>
                <a:cs typeface="Times New Roman" pitchFamily="18" charset="0"/>
              </a:rPr>
              <a:t>Is the foundation of patients’ principles </a:t>
            </a:r>
            <a:endParaRPr lang="en-US" sz="2800" dirty="0" smtClean="0">
              <a:solidFill>
                <a:srgbClr val="000000"/>
              </a:solidFill>
              <a:latin typeface="Times New Roman" pitchFamily="18" charset="0"/>
              <a:cs typeface="Times New Roman" pitchFamily="18" charset="0"/>
            </a:endParaRPr>
          </a:p>
          <a:p>
            <a:pPr indent="-342900" eaLnBrk="1" hangingPunct="1">
              <a:buFont typeface="Wingdings" pitchFamily="2" charset="2"/>
              <a:buChar char="v"/>
            </a:pPr>
            <a:endParaRPr lang="en-US" sz="2800" dirty="0" smtClean="0">
              <a:solidFill>
                <a:srgbClr val="000000"/>
              </a:solidFill>
              <a:latin typeface="Times New Roman" pitchFamily="18" charset="0"/>
              <a:cs typeface="Times New Roman" pitchFamily="18" charset="0"/>
            </a:endParaRPr>
          </a:p>
          <a:p>
            <a:pPr indent="-342900" eaLnBrk="1" hangingPunct="1">
              <a:buNone/>
            </a:pPr>
            <a:r>
              <a:rPr lang="en-US" sz="2800" b="1" dirty="0" smtClean="0">
                <a:solidFill>
                  <a:srgbClr val="FF0000"/>
                </a:solidFill>
                <a:latin typeface="Times New Roman" pitchFamily="18" charset="0"/>
                <a:cs typeface="Times New Roman" pitchFamily="18" charset="0"/>
              </a:rPr>
              <a:t>THE INFORMATION ON THIS SLIDE DOES NOT CORRESPOND TO THE NOTES.</a:t>
            </a:r>
            <a:endParaRPr lang="en-US" sz="28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pattFill prst="pct20">
          <a:fgClr>
            <a:schemeClr val="accent1"/>
          </a:fgClr>
          <a:bgClr>
            <a:schemeClr val="bg1"/>
          </a:bgClr>
        </a:patt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800600" y="762000"/>
            <a:ext cx="3090863" cy="5151438"/>
          </a:xfrm>
        </p:spPr>
        <p:txBody>
          <a:bodyPr>
            <a:normAutofit/>
          </a:bodyPr>
          <a:lstStyle/>
          <a:p>
            <a:pPr marL="457200" indent="-457200" eaLnBrk="1" hangingPunct="1">
              <a:spcBef>
                <a:spcPts val="500"/>
              </a:spcBef>
              <a:buClr>
                <a:srgbClr val="53548A"/>
              </a:buClr>
              <a:buSzPct val="85000"/>
              <a:buFont typeface="Wingdings" pitchFamily="2" charset="2"/>
              <a:buChar char="v"/>
            </a:pPr>
            <a:r>
              <a:rPr lang="en-US" sz="3000" smtClean="0">
                <a:solidFill>
                  <a:schemeClr val="tx1"/>
                </a:solidFill>
                <a:latin typeface="Times New Roman" pitchFamily="18" charset="0"/>
                <a:cs typeface="Times New Roman" pitchFamily="18" charset="0"/>
                <a:sym typeface="Lucida Grande"/>
              </a:rPr>
              <a:t>Qualitative research </a:t>
            </a:r>
          </a:p>
          <a:p>
            <a:pPr marL="592138" lvl="1" indent="-190500" eaLnBrk="1" hangingPunct="1">
              <a:spcBef>
                <a:spcPts val="300"/>
              </a:spcBef>
              <a:buClr>
                <a:srgbClr val="438086"/>
              </a:buClr>
              <a:buSzPct val="85000"/>
              <a:buFont typeface="Lucida Grande"/>
              <a:buChar char="-"/>
            </a:pPr>
            <a:r>
              <a:rPr lang="en-US" sz="3000" smtClean="0">
                <a:solidFill>
                  <a:schemeClr val="tx1"/>
                </a:solidFill>
                <a:latin typeface="Times New Roman" pitchFamily="18" charset="0"/>
                <a:cs typeface="Times New Roman" pitchFamily="18" charset="0"/>
                <a:sym typeface="Lucida Grande"/>
              </a:rPr>
              <a:t> subjective</a:t>
            </a:r>
          </a:p>
          <a:p>
            <a:pPr marL="592138" lvl="1" indent="-190500" eaLnBrk="1" hangingPunct="1">
              <a:spcBef>
                <a:spcPts val="300"/>
              </a:spcBef>
              <a:buClr>
                <a:srgbClr val="438086"/>
              </a:buClr>
              <a:buSzPct val="85000"/>
              <a:buFont typeface="Lucida Grande"/>
              <a:buChar char="-"/>
            </a:pPr>
            <a:r>
              <a:rPr lang="en-US" sz="3000" smtClean="0">
                <a:solidFill>
                  <a:schemeClr val="tx1"/>
                </a:solidFill>
                <a:latin typeface="Times New Roman" pitchFamily="18" charset="0"/>
                <a:cs typeface="Times New Roman" pitchFamily="18" charset="0"/>
                <a:sym typeface="Lucida Grande"/>
              </a:rPr>
              <a:t> words</a:t>
            </a:r>
          </a:p>
          <a:p>
            <a:pPr marL="457200" indent="-457200" eaLnBrk="1" hangingPunct="1">
              <a:spcBef>
                <a:spcPts val="500"/>
              </a:spcBef>
              <a:buClr>
                <a:srgbClr val="53548A"/>
              </a:buClr>
              <a:buSzPct val="85000"/>
              <a:buFont typeface="Wingdings 2" pitchFamily="18" charset="2"/>
              <a:buChar char=""/>
            </a:pPr>
            <a:endParaRPr lang="en-US" sz="3000" smtClean="0">
              <a:solidFill>
                <a:srgbClr val="000000"/>
              </a:solidFill>
              <a:latin typeface="Times New Roman" pitchFamily="18" charset="0"/>
              <a:cs typeface="Times New Roman" pitchFamily="18" charset="0"/>
              <a:sym typeface="Lucida Grande"/>
            </a:endParaRPr>
          </a:p>
          <a:p>
            <a:pPr marL="457200" indent="-457200" eaLnBrk="1" hangingPunct="1">
              <a:spcBef>
                <a:spcPts val="500"/>
              </a:spcBef>
              <a:buClr>
                <a:srgbClr val="53548A"/>
              </a:buClr>
              <a:buSzPct val="85000"/>
              <a:buFont typeface="Wingdings" pitchFamily="2" charset="2"/>
              <a:buChar char="v"/>
            </a:pPr>
            <a:r>
              <a:rPr lang="en-US" sz="3000" smtClean="0">
                <a:solidFill>
                  <a:srgbClr val="000000"/>
                </a:solidFill>
                <a:latin typeface="Times New Roman" pitchFamily="18" charset="0"/>
                <a:cs typeface="Times New Roman" pitchFamily="18" charset="0"/>
                <a:sym typeface="Lucida Grande"/>
              </a:rPr>
              <a:t>Quantitative research</a:t>
            </a:r>
          </a:p>
          <a:p>
            <a:pPr marL="592138" lvl="1" indent="-190500" eaLnBrk="1" hangingPunct="1">
              <a:spcBef>
                <a:spcPts val="300"/>
              </a:spcBef>
              <a:buClr>
                <a:srgbClr val="438086"/>
              </a:buClr>
              <a:buSzPct val="85000"/>
              <a:buFont typeface="Lucida Grande"/>
              <a:buChar char="-"/>
            </a:pPr>
            <a:r>
              <a:rPr lang="en-US" sz="3000" smtClean="0">
                <a:solidFill>
                  <a:srgbClr val="000000"/>
                </a:solidFill>
                <a:latin typeface="Times New Roman" pitchFamily="18" charset="0"/>
                <a:cs typeface="Times New Roman" pitchFamily="18" charset="0"/>
                <a:sym typeface="Lucida Grande"/>
              </a:rPr>
              <a:t> objective</a:t>
            </a:r>
          </a:p>
          <a:p>
            <a:pPr marL="592138" lvl="1" indent="-190500" eaLnBrk="1" hangingPunct="1">
              <a:spcBef>
                <a:spcPts val="300"/>
              </a:spcBef>
              <a:buClr>
                <a:srgbClr val="438086"/>
              </a:buClr>
              <a:buSzPct val="85000"/>
              <a:buFont typeface="Lucida Grande"/>
              <a:buChar char="-"/>
            </a:pPr>
            <a:r>
              <a:rPr lang="en-US" sz="3000" smtClean="0">
                <a:solidFill>
                  <a:srgbClr val="000000"/>
                </a:solidFill>
                <a:latin typeface="Times New Roman" pitchFamily="18" charset="0"/>
                <a:cs typeface="Times New Roman" pitchFamily="18" charset="0"/>
                <a:sym typeface="Lucida Grande"/>
              </a:rPr>
              <a:t> numbers</a:t>
            </a:r>
          </a:p>
          <a:p>
            <a:pPr marL="457200" indent="-457200" eaLnBrk="1" hangingPunct="1"/>
            <a:endParaRPr lang="en-US" sz="4400" smtClean="0">
              <a:solidFill>
                <a:schemeClr val="tx1"/>
              </a:solidFill>
              <a:latin typeface="Times New Roman" pitchFamily="18" charset="0"/>
              <a:cs typeface="Times New Roman" pitchFamily="18" charset="0"/>
            </a:endParaRPr>
          </a:p>
          <a:p>
            <a:pPr marL="457200" indent="-457200" eaLnBrk="1" hangingPunct="1"/>
            <a:endParaRPr lang="en-US" smtClean="0"/>
          </a:p>
        </p:txBody>
      </p:sp>
      <p:sp>
        <p:nvSpPr>
          <p:cNvPr id="25603" name="Title 1"/>
          <p:cNvSpPr>
            <a:spLocks noGrp="1"/>
          </p:cNvSpPr>
          <p:nvPr>
            <p:ph type="title"/>
          </p:nvPr>
        </p:nvSpPr>
        <p:spPr>
          <a:xfrm>
            <a:off x="304800" y="533400"/>
            <a:ext cx="4191000" cy="1371600"/>
          </a:xfrm>
        </p:spPr>
        <p:txBody>
          <a:bodyPr/>
          <a:lstStyle/>
          <a:p>
            <a:pPr algn="ctr" eaLnBrk="1" hangingPunct="1"/>
            <a:r>
              <a:rPr lang="en-US" dirty="0" smtClean="0">
                <a:latin typeface="Times New Roman" pitchFamily="18" charset="0"/>
                <a:cs typeface="Times New Roman" pitchFamily="18" charset="0"/>
              </a:rPr>
              <a:t>Qualitative vs. Quantitative Research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pattFill prst="ltVert">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57200" y="990600"/>
            <a:ext cx="7772400" cy="1470025"/>
          </a:xfrm>
        </p:spPr>
        <p:txBody>
          <a:bodyPr>
            <a:noAutofit/>
          </a:bodyPr>
          <a:lstStyle/>
          <a:p>
            <a:pPr marL="273050" indent="-273050" algn="ctr" eaLnBrk="1" hangingPunct="1">
              <a:spcBef>
                <a:spcPts val="500"/>
              </a:spcBef>
            </a:pP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
            </a:r>
            <a:br>
              <a:rPr lang="en-US" sz="3600" dirty="0" smtClean="0">
                <a:latin typeface="Times New Roman" pitchFamily="18" charset="0"/>
                <a:cs typeface="Times New Roman" pitchFamily="18" charset="0"/>
                <a:sym typeface="Lucida Grande"/>
              </a:rPr>
            </a:br>
            <a:r>
              <a:rPr lang="en-US" sz="3600" dirty="0" smtClean="0">
                <a:latin typeface="Times New Roman" pitchFamily="18" charset="0"/>
                <a:cs typeface="Times New Roman" pitchFamily="18" charset="0"/>
                <a:sym typeface="Lucida Grande"/>
              </a:rPr>
              <a:t>Qualitative and Quantitative Research                   Methodologies Similarities</a:t>
            </a:r>
            <a:r>
              <a:rPr lang="en-US" sz="3600" dirty="0" smtClean="0">
                <a:latin typeface="Lucida Grande"/>
                <a:sym typeface="Lucida Grande"/>
              </a:rPr>
              <a:t/>
            </a:r>
            <a:br>
              <a:rPr lang="en-US" sz="3600" dirty="0" smtClean="0">
                <a:latin typeface="Lucida Grande"/>
                <a:sym typeface="Lucida Grande"/>
              </a:rPr>
            </a:br>
            <a:endParaRPr lang="en-US" sz="3600" dirty="0" smtClean="0"/>
          </a:p>
        </p:txBody>
      </p:sp>
      <p:sp>
        <p:nvSpPr>
          <p:cNvPr id="3" name="Subtitle 2"/>
          <p:cNvSpPr>
            <a:spLocks noGrp="1"/>
          </p:cNvSpPr>
          <p:nvPr>
            <p:ph type="subTitle" idx="4294967295"/>
          </p:nvPr>
        </p:nvSpPr>
        <p:spPr>
          <a:xfrm>
            <a:off x="762000" y="1981200"/>
            <a:ext cx="7086600" cy="4876800"/>
          </a:xfrm>
        </p:spPr>
        <p:txBody>
          <a:bodyPr/>
          <a:lstStyle/>
          <a:p>
            <a:pPr marL="39688" eaLnBrk="1" hangingPunct="1">
              <a:spcBef>
                <a:spcPct val="0"/>
              </a:spcBef>
            </a:pPr>
            <a:endParaRPr lang="en-US" sz="3600" dirty="0" smtClean="0">
              <a:solidFill>
                <a:srgbClr val="000000"/>
              </a:solidFill>
              <a:latin typeface="Lucida Grande"/>
              <a:ea typeface="Lucida Grande"/>
              <a:cs typeface="Lucida Grande"/>
              <a:sym typeface="Lucida Grande"/>
            </a:endParaRPr>
          </a:p>
          <a:p>
            <a:pPr marL="39688" eaLnBrk="1" hangingPunct="1">
              <a:spcBef>
                <a:spcPct val="0"/>
              </a:spcBef>
              <a:buFont typeface="Wingdings" pitchFamily="2" charset="2"/>
              <a:buChar char="v"/>
            </a:pPr>
            <a:r>
              <a:rPr lang="en-US" sz="3600" dirty="0" smtClean="0">
                <a:solidFill>
                  <a:srgbClr val="000000"/>
                </a:solidFill>
                <a:latin typeface="Times New Roman" pitchFamily="18" charset="0"/>
                <a:ea typeface="Lucida Grande"/>
                <a:cs typeface="Times New Roman" pitchFamily="18" charset="0"/>
                <a:sym typeface="Lucida Grande"/>
              </a:rPr>
              <a:t>Qualitative and quantitative research methodologies </a:t>
            </a:r>
            <a:r>
              <a:rPr lang="en-US" sz="3600" b="1" dirty="0" smtClean="0">
                <a:solidFill>
                  <a:srgbClr val="FF0000"/>
                </a:solidFill>
                <a:latin typeface="Times New Roman" pitchFamily="18" charset="0"/>
                <a:ea typeface="Lucida Grande"/>
                <a:cs typeface="Times New Roman" pitchFamily="18" charset="0"/>
                <a:sym typeface="Lucida Grande"/>
              </a:rPr>
              <a:t>has</a:t>
            </a:r>
            <a:r>
              <a:rPr lang="en-US" sz="3600" dirty="0" smtClean="0">
                <a:solidFill>
                  <a:srgbClr val="000000"/>
                </a:solidFill>
                <a:latin typeface="Times New Roman" pitchFamily="18" charset="0"/>
                <a:ea typeface="Lucida Grande"/>
                <a:cs typeface="Times New Roman" pitchFamily="18" charset="0"/>
                <a:sym typeface="Lucida Grande"/>
              </a:rPr>
              <a:t> some comparisons. </a:t>
            </a:r>
          </a:p>
          <a:p>
            <a:pPr marL="39688" eaLnBrk="1" hangingPunct="1">
              <a:spcBef>
                <a:spcPct val="0"/>
              </a:spcBef>
              <a:buFont typeface="Wingdings" pitchFamily="2" charset="2"/>
              <a:buChar char="v"/>
            </a:pPr>
            <a:r>
              <a:rPr lang="en-US" sz="3600" dirty="0" smtClean="0">
                <a:solidFill>
                  <a:srgbClr val="000000"/>
                </a:solidFill>
                <a:latin typeface="Times New Roman" pitchFamily="18" charset="0"/>
                <a:ea typeface="Lucida Grande"/>
                <a:cs typeface="Times New Roman" pitchFamily="18" charset="0"/>
                <a:sym typeface="Lucida Grande"/>
              </a:rPr>
              <a:t>Both require expertise that  involves implementation and </a:t>
            </a:r>
            <a:r>
              <a:rPr lang="en-US" sz="3600" b="1" dirty="0" smtClean="0">
                <a:solidFill>
                  <a:srgbClr val="FF0000"/>
                </a:solidFill>
                <a:latin typeface="Times New Roman" pitchFamily="18" charset="0"/>
                <a:ea typeface="Lucida Grande"/>
                <a:cs typeface="Times New Roman" pitchFamily="18" charset="0"/>
                <a:sym typeface="Lucida Grande"/>
              </a:rPr>
              <a:t>a </a:t>
            </a:r>
            <a:r>
              <a:rPr lang="en-US" sz="3600" dirty="0" smtClean="0">
                <a:solidFill>
                  <a:srgbClr val="000000"/>
                </a:solidFill>
                <a:latin typeface="Times New Roman" pitchFamily="18" charset="0"/>
                <a:ea typeface="Lucida Grande"/>
                <a:cs typeface="Times New Roman" pitchFamily="18" charset="0"/>
                <a:sym typeface="Lucida Grande"/>
              </a:rPr>
              <a:t>results in scientific knowledge</a:t>
            </a:r>
            <a:endParaRPr lang="en-US" sz="36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pattFill prst="dashVert">
          <a:fgClr>
            <a:schemeClr val="accent1"/>
          </a:fgClr>
          <a:bgClr>
            <a:schemeClr val="bg1"/>
          </a:bgClr>
        </a:pattFill>
        <a:effectLst/>
      </p:bgPr>
    </p:bg>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Methodologies   Comparison 		</a:t>
            </a:r>
          </a:p>
        </p:txBody>
      </p:sp>
      <p:sp>
        <p:nvSpPr>
          <p:cNvPr id="3" name="Subtitle 2"/>
          <p:cNvSpPr>
            <a:spLocks noGrp="1"/>
          </p:cNvSpPr>
          <p:nvPr>
            <p:ph idx="1"/>
          </p:nvPr>
        </p:nvSpPr>
        <p:spPr>
          <a:xfrm>
            <a:off x="1066800" y="1752600"/>
            <a:ext cx="6777038" cy="3508375"/>
          </a:xfrm>
        </p:spPr>
        <p:txBody>
          <a:bodyPr>
            <a:noAutofit/>
          </a:bodyPr>
          <a:lstStyle/>
          <a:p>
            <a:pPr eaLnBrk="1" hangingPunct="1"/>
            <a:endParaRPr lang="en-US" sz="3600" dirty="0" smtClean="0">
              <a:solidFill>
                <a:schemeClr val="tx1"/>
              </a:solidFill>
              <a:latin typeface="Times New Roman" pitchFamily="18" charset="0"/>
              <a:cs typeface="Times New Roman" pitchFamily="18" charset="0"/>
            </a:endParaRPr>
          </a:p>
          <a:p>
            <a:pPr eaLnBrk="1" hangingPunct="1">
              <a:buFont typeface="Wingdings" pitchFamily="2" charset="2"/>
              <a:buChar char="v"/>
            </a:pPr>
            <a:r>
              <a:rPr lang="en-US" sz="3600" dirty="0" smtClean="0">
                <a:solidFill>
                  <a:schemeClr val="tx1"/>
                </a:solidFill>
                <a:latin typeface="Times New Roman" pitchFamily="18" charset="0"/>
                <a:cs typeface="Times New Roman" pitchFamily="18" charset="0"/>
              </a:rPr>
              <a:t>Quantitative </a:t>
            </a:r>
            <a:r>
              <a:rPr lang="en-US" sz="3600" b="1" dirty="0" smtClean="0">
                <a:solidFill>
                  <a:srgbClr val="FF0000"/>
                </a:solidFill>
                <a:latin typeface="Times New Roman" pitchFamily="18" charset="0"/>
                <a:cs typeface="Times New Roman" pitchFamily="18" charset="0"/>
              </a:rPr>
              <a:t>test</a:t>
            </a:r>
            <a:r>
              <a:rPr lang="en-US" sz="3600" b="1" dirty="0" smtClean="0">
                <a:solidFill>
                  <a:srgbClr val="92D050"/>
                </a:solidFill>
                <a:latin typeface="Times New Roman" pitchFamily="18" charset="0"/>
                <a:cs typeface="Times New Roman" pitchFamily="18" charset="0"/>
              </a:rPr>
              <a:t>s</a:t>
            </a:r>
            <a:r>
              <a:rPr lang="en-US" sz="3600" dirty="0" smtClean="0">
                <a:solidFill>
                  <a:schemeClr val="tx1"/>
                </a:solidFill>
                <a:latin typeface="Times New Roman" pitchFamily="18" charset="0"/>
                <a:cs typeface="Times New Roman" pitchFamily="18" charset="0"/>
              </a:rPr>
              <a:t> </a:t>
            </a:r>
            <a:r>
              <a:rPr lang="en-US" sz="3600" dirty="0" smtClean="0">
                <a:solidFill>
                  <a:schemeClr val="tx1"/>
                </a:solidFill>
                <a:latin typeface="Times New Roman" pitchFamily="18" charset="0"/>
                <a:cs typeface="Times New Roman" pitchFamily="18" charset="0"/>
              </a:rPr>
              <a:t>theories and </a:t>
            </a:r>
            <a:r>
              <a:rPr lang="en-US" sz="3600" b="1" dirty="0" smtClean="0">
                <a:solidFill>
                  <a:srgbClr val="FF0000"/>
                </a:solidFill>
                <a:latin typeface="Times New Roman" pitchFamily="18" charset="0"/>
                <a:cs typeface="Times New Roman" pitchFamily="18" charset="0"/>
              </a:rPr>
              <a:t>create</a:t>
            </a:r>
            <a:r>
              <a:rPr lang="en-US" sz="3600" b="1" dirty="0" smtClean="0">
                <a:solidFill>
                  <a:srgbClr val="92D050"/>
                </a:solidFill>
                <a:latin typeface="Times New Roman" pitchFamily="18" charset="0"/>
                <a:cs typeface="Times New Roman" pitchFamily="18" charset="0"/>
              </a:rPr>
              <a:t>s </a:t>
            </a:r>
            <a:r>
              <a:rPr lang="en-US" sz="3600" dirty="0" smtClean="0">
                <a:solidFill>
                  <a:schemeClr val="tx1"/>
                </a:solidFill>
                <a:latin typeface="Times New Roman" pitchFamily="18" charset="0"/>
                <a:cs typeface="Times New Roman" pitchFamily="18" charset="0"/>
              </a:rPr>
              <a:t>and </a:t>
            </a:r>
            <a:r>
              <a:rPr lang="en-US" sz="3600" b="1" dirty="0" smtClean="0">
                <a:solidFill>
                  <a:srgbClr val="FF0000"/>
                </a:solidFill>
                <a:latin typeface="Times New Roman" pitchFamily="18" charset="0"/>
                <a:cs typeface="Times New Roman" pitchFamily="18" charset="0"/>
              </a:rPr>
              <a:t>improve</a:t>
            </a:r>
            <a:r>
              <a:rPr lang="en-US" sz="3600" b="1" dirty="0" smtClean="0">
                <a:solidFill>
                  <a:srgbClr val="92D050"/>
                </a:solidFill>
                <a:latin typeface="Times New Roman" pitchFamily="18" charset="0"/>
                <a:cs typeface="Times New Roman" pitchFamily="18" charset="0"/>
              </a:rPr>
              <a:t>s</a:t>
            </a:r>
            <a:r>
              <a:rPr lang="en-US" sz="3600" dirty="0" smtClean="0">
                <a:solidFill>
                  <a:schemeClr val="tx1"/>
                </a:solidFill>
                <a:latin typeface="Times New Roman" pitchFamily="18" charset="0"/>
                <a:cs typeface="Times New Roman" pitchFamily="18" charset="0"/>
              </a:rPr>
              <a:t> </a:t>
            </a:r>
            <a:r>
              <a:rPr lang="en-US" sz="3600" dirty="0" smtClean="0">
                <a:solidFill>
                  <a:schemeClr val="tx1"/>
                </a:solidFill>
                <a:latin typeface="Times New Roman" pitchFamily="18" charset="0"/>
                <a:cs typeface="Times New Roman" pitchFamily="18" charset="0"/>
              </a:rPr>
              <a:t>knowledge of nursing practice </a:t>
            </a:r>
          </a:p>
          <a:p>
            <a:pPr eaLnBrk="1" hangingPunct="1">
              <a:buFont typeface="Wingdings" pitchFamily="2" charset="2"/>
              <a:buChar char="v"/>
            </a:pPr>
            <a:r>
              <a:rPr lang="en-US" sz="3600" dirty="0" smtClean="0">
                <a:solidFill>
                  <a:schemeClr val="tx1"/>
                </a:solidFill>
                <a:latin typeface="Times New Roman" pitchFamily="18" charset="0"/>
                <a:cs typeface="Times New Roman" pitchFamily="18" charset="0"/>
              </a:rPr>
              <a:t>Qualitative aims to gather an in- depth understanding of human behavior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latin typeface="Times New Roman" pitchFamily="18" charset="0"/>
                <a:cs typeface="Times New Roman" pitchFamily="18" charset="0"/>
              </a:rPr>
              <a:t>Research Conclusion</a:t>
            </a:r>
          </a:p>
        </p:txBody>
      </p:sp>
      <p:sp>
        <p:nvSpPr>
          <p:cNvPr id="28675" name="Content Placeholder 2"/>
          <p:cNvSpPr>
            <a:spLocks noGrp="1"/>
          </p:cNvSpPr>
          <p:nvPr>
            <p:ph idx="1"/>
          </p:nvPr>
        </p:nvSpPr>
        <p:spPr/>
        <p:txBody>
          <a:bodyPr/>
          <a:lstStyle/>
          <a:p>
            <a:r>
              <a:rPr lang="en-US" sz="3600" dirty="0" smtClean="0">
                <a:latin typeface="Times New Roman" pitchFamily="18" charset="0"/>
                <a:cs typeface="Times New Roman" pitchFamily="18" charset="0"/>
              </a:rPr>
              <a:t>Important component of </a:t>
            </a:r>
            <a:r>
              <a:rPr lang="en-US" sz="3600" dirty="0" smtClean="0">
                <a:latin typeface="Times New Roman" pitchFamily="18" charset="0"/>
                <a:cs typeface="Times New Roman" pitchFamily="18" charset="0"/>
              </a:rPr>
              <a:t>nursing</a:t>
            </a:r>
          </a:p>
          <a:p>
            <a:pPr>
              <a:buNone/>
            </a:pPr>
            <a:endParaRPr lang="en-US" sz="3600" dirty="0" smtClean="0">
              <a:latin typeface="Times New Roman" pitchFamily="18" charset="0"/>
              <a:cs typeface="Times New Roman" pitchFamily="18" charset="0"/>
            </a:endParaRPr>
          </a:p>
          <a:p>
            <a:pPr>
              <a:buNone/>
            </a:pPr>
            <a:r>
              <a:rPr lang="en-US" sz="3600" b="1" dirty="0" smtClean="0">
                <a:solidFill>
                  <a:srgbClr val="FF0000"/>
                </a:solidFill>
                <a:latin typeface="Times New Roman" pitchFamily="18" charset="0"/>
                <a:cs typeface="Times New Roman" pitchFamily="18" charset="0"/>
              </a:rPr>
              <a:t>THIS SLIDE IS A LITTLE LIGHT ON BULLET POINTS!</a:t>
            </a:r>
            <a:endParaRPr lang="en-US" sz="3600" b="1" dirty="0" smtClean="0">
              <a:solidFill>
                <a:srgbClr val="FF0000"/>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pattFill prst="dashHorz">
          <a:fgClr>
            <a:schemeClr val="accent1"/>
          </a:fgClr>
          <a:bgClr>
            <a:schemeClr val="bg1"/>
          </a:bgClr>
        </a:pattFill>
        <a:effectLst/>
      </p:bgPr>
    </p:bg>
    <p:spTree>
      <p:nvGrpSpPr>
        <p:cNvPr id="1" name=""/>
        <p:cNvGrpSpPr/>
        <p:nvPr/>
      </p:nvGrpSpPr>
      <p:grpSpPr>
        <a:xfrm>
          <a:off x="0" y="0"/>
          <a:ext cx="0" cy="0"/>
          <a:chOff x="0" y="0"/>
          <a:chExt cx="0" cy="0"/>
        </a:xfrm>
      </p:grpSpPr>
      <p:sp>
        <p:nvSpPr>
          <p:cNvPr id="29698" name="Title 1"/>
          <p:cNvSpPr>
            <a:spLocks noGrp="1"/>
          </p:cNvSpPr>
          <p:nvPr>
            <p:ph type="title"/>
          </p:nvPr>
        </p:nvSpPr>
        <p:spPr>
          <a:xfrm>
            <a:off x="2286000" y="228600"/>
            <a:ext cx="4135438" cy="1143000"/>
          </a:xfrm>
        </p:spPr>
        <p:txBody>
          <a:bodyPr/>
          <a:lstStyle/>
          <a:p>
            <a:pPr eaLnBrk="1" hangingPunct="1"/>
            <a:r>
              <a:rPr lang="en-US" dirty="0" smtClean="0">
                <a:latin typeface="Times New Roman" pitchFamily="18" charset="0"/>
                <a:cs typeface="Times New Roman" pitchFamily="18" charset="0"/>
              </a:rPr>
              <a:t>      References</a:t>
            </a:r>
          </a:p>
        </p:txBody>
      </p:sp>
      <p:sp>
        <p:nvSpPr>
          <p:cNvPr id="26627" name="Content Placeholder 2"/>
          <p:cNvSpPr>
            <a:spLocks noGrp="1"/>
          </p:cNvSpPr>
          <p:nvPr>
            <p:ph idx="1"/>
          </p:nvPr>
        </p:nvSpPr>
        <p:spPr>
          <a:xfrm>
            <a:off x="457200" y="1371600"/>
            <a:ext cx="8382000" cy="5029200"/>
          </a:xfrm>
        </p:spPr>
        <p:txBody>
          <a:bodyPr>
            <a:normAutofit/>
          </a:bodyPr>
          <a:lstStyle/>
          <a:p>
            <a:pPr eaLnBrk="1" hangingPunct="1">
              <a:lnSpc>
                <a:spcPct val="190000"/>
              </a:lnSpc>
              <a:buFont typeface="Wingdings 2" pitchFamily="18" charset="2"/>
              <a:buNone/>
            </a:pPr>
            <a:r>
              <a:rPr lang="en-US" sz="1600" dirty="0" smtClean="0">
                <a:latin typeface="Times New Roman" pitchFamily="18" charset="0"/>
                <a:cs typeface="Times New Roman" pitchFamily="18" charset="0"/>
              </a:rPr>
              <a:t>  Burns, N. &amp; Grove, S. (2009).  </a:t>
            </a:r>
            <a:r>
              <a:rPr lang="en-US" sz="1600" i="1" dirty="0" smtClean="0">
                <a:latin typeface="Times New Roman" pitchFamily="18" charset="0"/>
                <a:cs typeface="Times New Roman" pitchFamily="18" charset="0"/>
              </a:rPr>
              <a:t>The practice of nursing research: Appraisal,</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synthesis, &amp; 	generation of evidence </a:t>
            </a:r>
            <a:r>
              <a:rPr lang="en-US" sz="1600" dirty="0" smtClean="0">
                <a:latin typeface="Times New Roman" pitchFamily="18" charset="0"/>
                <a:cs typeface="Times New Roman" pitchFamily="18" charset="0"/>
              </a:rPr>
              <a:t>(6</a:t>
            </a:r>
            <a:r>
              <a:rPr lang="en-US" sz="1600" baseline="30000" dirty="0" smtClean="0">
                <a:latin typeface="Times New Roman" pitchFamily="18" charset="0"/>
                <a:cs typeface="Times New Roman" pitchFamily="18" charset="0"/>
              </a:rPr>
              <a:t>th</a:t>
            </a:r>
            <a:r>
              <a:rPr lang="en-US" sz="1600" dirty="0" smtClean="0">
                <a:latin typeface="Times New Roman" pitchFamily="18" charset="0"/>
                <a:cs typeface="Times New Roman" pitchFamily="18" charset="0"/>
              </a:rPr>
              <a:t> Ed.). St Louis, MO: Elsevier Saunders.</a:t>
            </a:r>
          </a:p>
          <a:p>
            <a:pPr eaLnBrk="1" hangingPunct="1">
              <a:lnSpc>
                <a:spcPct val="190000"/>
              </a:lnSpc>
              <a:buFont typeface="Wingdings 2" pitchFamily="18" charset="2"/>
              <a:buNone/>
            </a:pPr>
            <a:r>
              <a:rPr lang="en-US" sz="1600" dirty="0" smtClean="0">
                <a:latin typeface="Times New Roman" pitchFamily="18" charset="0"/>
                <a:cs typeface="Times New Roman" pitchFamily="18" charset="0"/>
              </a:rPr>
              <a:t>  Ferrell, B. (2006). Understanding the moral distress of nurses witnessing medically futile care. 	</a:t>
            </a:r>
            <a:r>
              <a:rPr lang="en-US" sz="1600" i="1" dirty="0" smtClean="0">
                <a:latin typeface="Times New Roman" pitchFamily="18" charset="0"/>
                <a:cs typeface="Times New Roman" pitchFamily="18" charset="0"/>
              </a:rPr>
              <a:t>Oncology Nursing Forum, (33)</a:t>
            </a:r>
            <a:r>
              <a:rPr lang="en-US" sz="1600" dirty="0" smtClean="0">
                <a:latin typeface="Times New Roman" pitchFamily="18" charset="0"/>
                <a:cs typeface="Times New Roman" pitchFamily="18" charset="0"/>
              </a:rPr>
              <a:t>5, 922-930.  doi:10.1188/06.ONF.922-930</a:t>
            </a:r>
          </a:p>
          <a:p>
            <a:pPr eaLnBrk="1" hangingPunct="1">
              <a:lnSpc>
                <a:spcPct val="190000"/>
              </a:lnSpc>
              <a:buFont typeface="Wingdings 2" pitchFamily="18" charset="2"/>
              <a:buNone/>
            </a:pPr>
            <a:r>
              <a:rPr lang="en-US" sz="1600" dirty="0" smtClean="0">
                <a:latin typeface="Times New Roman" pitchFamily="18" charset="0"/>
                <a:cs typeface="Times New Roman" pitchFamily="18" charset="0"/>
              </a:rPr>
              <a:t>  The Hastings Center. (2011). </a:t>
            </a:r>
            <a:r>
              <a:rPr lang="en-US" sz="1600" i="1" dirty="0" smtClean="0">
                <a:latin typeface="Times New Roman" pitchFamily="18" charset="0"/>
                <a:cs typeface="Times New Roman" pitchFamily="18" charset="0"/>
              </a:rPr>
              <a:t>Denial Callahan, PhD. </a:t>
            </a:r>
            <a:r>
              <a:rPr lang="en-US" sz="1600" dirty="0" smtClean="0">
                <a:latin typeface="Times New Roman" pitchFamily="18" charset="0"/>
                <a:cs typeface="Times New Roman" pitchFamily="18" charset="0"/>
              </a:rPr>
              <a:t>Retrieved from 	</a:t>
            </a:r>
            <a:r>
              <a:rPr lang="en-US" sz="1600" dirty="0" smtClean="0">
                <a:latin typeface="Times New Roman" pitchFamily="18" charset="0"/>
                <a:cs typeface="Times New Roman" pitchFamily="18" charset="0"/>
                <a:hlinkClick r:id="rId2"/>
              </a:rPr>
              <a:t>http://www.thehastingscenter.org/About/Staff/Detail.aspx?id=128</a:t>
            </a:r>
            <a:endParaRPr lang="en-US" sz="1600" dirty="0" smtClean="0">
              <a:latin typeface="Times New Roman" pitchFamily="18" charset="0"/>
              <a:cs typeface="Times New Roman" pitchFamily="18" charset="0"/>
            </a:endParaRPr>
          </a:p>
          <a:p>
            <a:pPr eaLnBrk="1" hangingPunct="1">
              <a:lnSpc>
                <a:spcPct val="190000"/>
              </a:lnSpc>
              <a:buFont typeface="Wingdings 2" pitchFamily="18" charset="2"/>
              <a:buNone/>
            </a:pP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Windle</a:t>
            </a:r>
            <a:r>
              <a:rPr lang="en-US" sz="1600" dirty="0" smtClean="0">
                <a:latin typeface="Times New Roman" pitchFamily="18" charset="0"/>
                <a:cs typeface="Times New Roman" pitchFamily="18" charset="0"/>
              </a:rPr>
              <a:t>, P., Kwan, M., Warwick, H., </a:t>
            </a:r>
            <a:r>
              <a:rPr lang="en-US" sz="1600" dirty="0" err="1" smtClean="0">
                <a:latin typeface="Times New Roman" pitchFamily="18" charset="0"/>
                <a:cs typeface="Times New Roman" pitchFamily="18" charset="0"/>
              </a:rPr>
              <a:t>Sibayan</a:t>
            </a:r>
            <a:r>
              <a:rPr lang="en-US" sz="1600" dirty="0" smtClean="0">
                <a:latin typeface="Times New Roman" pitchFamily="18" charset="0"/>
                <a:cs typeface="Times New Roman" pitchFamily="18" charset="0"/>
              </a:rPr>
              <a:t>, A., Espiritu, C., &amp; </a:t>
            </a:r>
            <a:r>
              <a:rPr lang="en-US" sz="1600" dirty="0" err="1" smtClean="0">
                <a:latin typeface="Times New Roman" pitchFamily="18" charset="0"/>
                <a:cs typeface="Times New Roman" pitchFamily="18" charset="0"/>
              </a:rPr>
              <a:t>Vergara</a:t>
            </a:r>
            <a:r>
              <a:rPr lang="en-US" sz="1600" dirty="0" smtClean="0">
                <a:latin typeface="Times New Roman" pitchFamily="18" charset="0"/>
                <a:cs typeface="Times New Roman" pitchFamily="18" charset="0"/>
              </a:rPr>
              <a:t>, J. (2006). Comparison 	of </a:t>
            </a:r>
            <a:r>
              <a:rPr lang="en-US" sz="1600" dirty="0" err="1" smtClean="0">
                <a:latin typeface="Times New Roman" pitchFamily="18" charset="0"/>
                <a:cs typeface="Times New Roman" pitchFamily="18" charset="0"/>
              </a:rPr>
              <a:t>bacteriostatic</a:t>
            </a:r>
            <a:r>
              <a:rPr lang="en-US" sz="1600" dirty="0" smtClean="0">
                <a:latin typeface="Times New Roman" pitchFamily="18" charset="0"/>
                <a:cs typeface="Times New Roman" pitchFamily="18" charset="0"/>
              </a:rPr>
              <a:t> normal saline and </a:t>
            </a:r>
            <a:r>
              <a:rPr lang="en-US" sz="1600" dirty="0" err="1" smtClean="0">
                <a:latin typeface="Times New Roman" pitchFamily="18" charset="0"/>
                <a:cs typeface="Times New Roman" pitchFamily="18" charset="0"/>
              </a:rPr>
              <a:t>lidocaine</a:t>
            </a:r>
            <a:r>
              <a:rPr lang="en-US" sz="1600" dirty="0" smtClean="0">
                <a:latin typeface="Times New Roman" pitchFamily="18" charset="0"/>
                <a:cs typeface="Times New Roman" pitchFamily="18" charset="0"/>
              </a:rPr>
              <a:t> used as </a:t>
            </a:r>
            <a:r>
              <a:rPr lang="en-US" sz="1600" dirty="0" err="1" smtClean="0">
                <a:latin typeface="Times New Roman" pitchFamily="18" charset="0"/>
                <a:cs typeface="Times New Roman" pitchFamily="18" charset="0"/>
              </a:rPr>
              <a:t>intradermal</a:t>
            </a:r>
            <a:r>
              <a:rPr lang="en-US" sz="1600" dirty="0" smtClean="0">
                <a:latin typeface="Times New Roman" pitchFamily="18" charset="0"/>
                <a:cs typeface="Times New Roman" pitchFamily="18" charset="0"/>
              </a:rPr>
              <a:t> anesthesia for the 	placement of intravenous lines. </a:t>
            </a:r>
            <a:r>
              <a:rPr lang="en-US" sz="1600" i="1" dirty="0" smtClean="0">
                <a:latin typeface="Times New Roman" pitchFamily="18" charset="0"/>
                <a:cs typeface="Times New Roman" pitchFamily="18" charset="0"/>
              </a:rPr>
              <a:t>Journal of </a:t>
            </a:r>
            <a:r>
              <a:rPr lang="en-US" sz="1600" i="1" dirty="0" err="1" smtClean="0">
                <a:latin typeface="Times New Roman" pitchFamily="18" charset="0"/>
                <a:cs typeface="Times New Roman" pitchFamily="18" charset="0"/>
              </a:rPr>
              <a:t>PeriAnesthesia</a:t>
            </a:r>
            <a:r>
              <a:rPr lang="en-US" sz="1600" i="1" dirty="0" smtClean="0">
                <a:latin typeface="Times New Roman" pitchFamily="18" charset="0"/>
                <a:cs typeface="Times New Roman" pitchFamily="18" charset="0"/>
              </a:rPr>
              <a:t> Nursing, 21</a:t>
            </a:r>
            <a:r>
              <a:rPr lang="en-US" sz="1600" dirty="0" smtClean="0">
                <a:latin typeface="Times New Roman" pitchFamily="18" charset="0"/>
                <a:cs typeface="Times New Roman" pitchFamily="18" charset="0"/>
              </a:rPr>
              <a:t>(4), 251-258. 	doi:10.1016/j.jopan.2006.05.007</a:t>
            </a:r>
          </a:p>
          <a:p>
            <a:pPr eaLnBrk="1" hangingPunct="1">
              <a:lnSpc>
                <a:spcPct val="90000"/>
              </a:lnSpc>
              <a:buFont typeface="Wingdings 2" pitchFamily="18" charset="2"/>
              <a:buNone/>
            </a:pP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40">
          <a:fgClr>
            <a:schemeClr val="accent1"/>
          </a:fgClr>
          <a:bgClr>
            <a:schemeClr val="bg1"/>
          </a:bgClr>
        </a:pattFill>
        <a:effectLst/>
      </p:bgPr>
    </p:bg>
    <p:spTree>
      <p:nvGrpSpPr>
        <p:cNvPr id="1" name=""/>
        <p:cNvGrpSpPr/>
        <p:nvPr/>
      </p:nvGrpSpPr>
      <p:grpSpPr>
        <a:xfrm>
          <a:off x="0" y="0"/>
          <a:ext cx="0" cy="0"/>
          <a:chOff x="0" y="0"/>
          <a:chExt cx="0" cy="0"/>
        </a:xfrm>
      </p:grpSpPr>
      <p:sp>
        <p:nvSpPr>
          <p:cNvPr id="7170" name="Title 3"/>
          <p:cNvSpPr>
            <a:spLocks noGrp="1"/>
          </p:cNvSpPr>
          <p:nvPr>
            <p:ph type="title"/>
          </p:nvPr>
        </p:nvSpPr>
        <p:spPr>
          <a:xfrm>
            <a:off x="1676400" y="381000"/>
            <a:ext cx="8229600" cy="1143000"/>
          </a:xfrm>
        </p:spPr>
        <p:txBody>
          <a:bodyPr/>
          <a:lstStyle/>
          <a:p>
            <a:pPr eaLnBrk="1" hangingPunct="1"/>
            <a:r>
              <a:rPr lang="en-US" dirty="0" smtClean="0">
                <a:latin typeface="Times New Roman" pitchFamily="18" charset="0"/>
                <a:cs typeface="Times New Roman" pitchFamily="18" charset="0"/>
              </a:rPr>
              <a:t>      Research Question</a:t>
            </a:r>
            <a:endParaRPr lang="en-US" sz="4900" dirty="0" smtClean="0">
              <a:latin typeface="Times New Roman" pitchFamily="18" charset="0"/>
              <a:cs typeface="Times New Roman" pitchFamily="18" charset="0"/>
            </a:endParaRPr>
          </a:p>
        </p:txBody>
      </p:sp>
      <p:sp>
        <p:nvSpPr>
          <p:cNvPr id="7171" name="Content Placeholder 4"/>
          <p:cNvSpPr>
            <a:spLocks noGrp="1"/>
          </p:cNvSpPr>
          <p:nvPr>
            <p:ph idx="1"/>
          </p:nvPr>
        </p:nvSpPr>
        <p:spPr>
          <a:xfrm>
            <a:off x="457200" y="1371600"/>
            <a:ext cx="8229600" cy="4525963"/>
          </a:xfrm>
        </p:spPr>
        <p:txBody>
          <a:bodyPr/>
          <a:lstStyle/>
          <a:p>
            <a:pPr marL="69850" indent="0" algn="ctr" eaLnBrk="1" hangingPunct="1">
              <a:buFont typeface="Wingdings 2" pitchFamily="18" charset="2"/>
              <a:buNone/>
            </a:pPr>
            <a:r>
              <a:rPr lang="en-US" sz="3600" smtClean="0">
                <a:latin typeface="Times New Roman" pitchFamily="18" charset="0"/>
                <a:cs typeface="Times New Roman" pitchFamily="18" charset="0"/>
              </a:rPr>
              <a:t>Ferrell (2006)</a:t>
            </a:r>
          </a:p>
          <a:p>
            <a:pPr marL="69850" indent="0" eaLnBrk="1" hangingPunct="1">
              <a:buFont typeface="Wingdings" pitchFamily="2" charset="2"/>
              <a:buChar char="v"/>
            </a:pPr>
            <a:r>
              <a:rPr lang="en-US" sz="3600" smtClean="0">
                <a:latin typeface="Times New Roman" pitchFamily="18" charset="0"/>
                <a:cs typeface="Times New Roman" pitchFamily="18" charset="0"/>
              </a:rPr>
              <a:t>What is the impact on nurses that witness and take part in medically futile care?</a:t>
            </a:r>
          </a:p>
          <a:p>
            <a:pPr marL="69850" indent="0" eaLnBrk="1" hangingPunct="1">
              <a:buFont typeface="Wingdings 2" pitchFamily="18" charset="2"/>
              <a:buNone/>
            </a:pPr>
            <a:endParaRPr lang="en-US" sz="3600" smtClean="0">
              <a:latin typeface="Times New Roman" pitchFamily="18" charset="0"/>
              <a:cs typeface="Times New Roman" pitchFamily="18" charset="0"/>
            </a:endParaRPr>
          </a:p>
          <a:p>
            <a:pPr marL="69850" indent="0" eaLnBrk="1" hangingPunct="1">
              <a:buFont typeface="Wingdings" pitchFamily="2" charset="2"/>
              <a:buChar char="v"/>
            </a:pPr>
            <a:r>
              <a:rPr lang="en-US" sz="3600" smtClean="0">
                <a:latin typeface="Times New Roman" pitchFamily="18" charset="0"/>
                <a:cs typeface="Times New Roman" pitchFamily="18" charset="0"/>
              </a:rPr>
              <a:t>What are the contributing factors that impact nurses regarding medically futile care?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dashHorz">
          <a:fgClr>
            <a:schemeClr val="accent1"/>
          </a:fgClr>
          <a:bgClr>
            <a:schemeClr val="bg1"/>
          </a:bgClr>
        </a:patt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a:xfrm>
            <a:off x="990600" y="381000"/>
            <a:ext cx="7024688" cy="1143000"/>
          </a:xfrm>
        </p:spPr>
        <p:txBody>
          <a:bodyPr/>
          <a:lstStyle/>
          <a:p>
            <a:pPr eaLnBrk="1" hangingPunct="1"/>
            <a:r>
              <a:rPr lang="en-US" dirty="0" smtClean="0">
                <a:latin typeface="Times New Roman" pitchFamily="18" charset="0"/>
                <a:cs typeface="Times New Roman" pitchFamily="18" charset="0"/>
              </a:rPr>
              <a:t>Research Question - continued </a:t>
            </a:r>
          </a:p>
        </p:txBody>
      </p:sp>
      <p:sp>
        <p:nvSpPr>
          <p:cNvPr id="5123" name="Content Placeholder 2"/>
          <p:cNvSpPr>
            <a:spLocks noGrp="1"/>
          </p:cNvSpPr>
          <p:nvPr>
            <p:ph idx="1"/>
          </p:nvPr>
        </p:nvSpPr>
        <p:spPr>
          <a:xfrm>
            <a:off x="1143000" y="1447800"/>
            <a:ext cx="7497763" cy="4800600"/>
          </a:xfrm>
          <a:solidFill>
            <a:schemeClr val="bg1"/>
          </a:solidFill>
          <a:ln>
            <a:solidFill>
              <a:schemeClr val="accent2">
                <a:lumMod val="60000"/>
                <a:lumOff val="40000"/>
              </a:schemeClr>
            </a:solidFill>
          </a:ln>
        </p:spPr>
        <p:txBody>
          <a:bodyPr rtlCol="0">
            <a:normAutofit lnSpcReduction="10000"/>
          </a:bodyPr>
          <a:lstStyle/>
          <a:p>
            <a:pPr marL="640080" indent="-571500" eaLnBrk="1" fontAlgn="auto" hangingPunct="1">
              <a:spcAft>
                <a:spcPts val="0"/>
              </a:spcAft>
              <a:buFont typeface="Wingdings" pitchFamily="2" charset="2"/>
              <a:buChar char="v"/>
              <a:defRPr/>
            </a:pPr>
            <a:r>
              <a:rPr lang="en-US" sz="3600" dirty="0" smtClean="0">
                <a:latin typeface="Times New Roman" pitchFamily="18" charset="0"/>
                <a:cs typeface="Times New Roman" pitchFamily="18" charset="0"/>
              </a:rPr>
              <a:t>Windle et al. (2006)</a:t>
            </a:r>
          </a:p>
          <a:p>
            <a:pPr marL="640080" indent="-571500" eaLnBrk="1" fontAlgn="auto" hangingPunct="1">
              <a:spcAft>
                <a:spcPts val="0"/>
              </a:spcAft>
              <a:buFont typeface="Wingdings" pitchFamily="2" charset="2"/>
              <a:buChar char="v"/>
              <a:defRPr/>
            </a:pPr>
            <a:r>
              <a:rPr lang="en-US" sz="3600" dirty="0" smtClean="0">
                <a:latin typeface="Times New Roman" pitchFamily="18" charset="0"/>
                <a:cs typeface="Times New Roman" pitchFamily="18" charset="0"/>
              </a:rPr>
              <a:t>Pain is a common source of anxiety during IV placement</a:t>
            </a:r>
          </a:p>
          <a:p>
            <a:pPr marL="640080" indent="-571500" eaLnBrk="1" fontAlgn="auto" hangingPunct="1">
              <a:spcAft>
                <a:spcPts val="0"/>
              </a:spcAft>
              <a:buFont typeface="Wingdings" pitchFamily="2" charset="2"/>
              <a:buChar char="v"/>
              <a:defRPr/>
            </a:pPr>
            <a:r>
              <a:rPr lang="en-US" sz="3600" dirty="0" smtClean="0">
                <a:latin typeface="Times New Roman" pitchFamily="18" charset="0"/>
                <a:cs typeface="Times New Roman" pitchFamily="18" charset="0"/>
              </a:rPr>
              <a:t>Which is more effective in reducing pain?</a:t>
            </a:r>
          </a:p>
          <a:p>
            <a:pPr marL="937260" lvl="1" indent="-571500" eaLnBrk="1" fontAlgn="auto" hangingPunct="1">
              <a:spcAft>
                <a:spcPts val="0"/>
              </a:spcAft>
              <a:buFont typeface="Arial" pitchFamily="34" charset="0"/>
              <a:buChar char="•"/>
              <a:defRPr/>
            </a:pPr>
            <a:r>
              <a:rPr lang="en-US" sz="3600" dirty="0" smtClean="0">
                <a:latin typeface="Times New Roman" pitchFamily="18" charset="0"/>
                <a:cs typeface="Times New Roman" pitchFamily="18" charset="0"/>
              </a:rPr>
              <a:t>Lidocaine</a:t>
            </a:r>
          </a:p>
          <a:p>
            <a:pPr marL="937260" lvl="1" indent="-571500" eaLnBrk="1" fontAlgn="auto" hangingPunct="1">
              <a:spcAft>
                <a:spcPts val="0"/>
              </a:spcAft>
              <a:buFont typeface="Arial" pitchFamily="34" charset="0"/>
              <a:buChar char="•"/>
              <a:defRPr/>
            </a:pPr>
            <a:r>
              <a:rPr lang="en-US" sz="3600" dirty="0" smtClean="0">
                <a:latin typeface="Times New Roman" pitchFamily="18" charset="0"/>
                <a:cs typeface="Times New Roman" pitchFamily="18" charset="0"/>
              </a:rPr>
              <a:t>Bacteriostatic saline (BNS)</a:t>
            </a:r>
          </a:p>
          <a:p>
            <a:pPr marL="937260" lvl="1" indent="-571500" eaLnBrk="1" fontAlgn="auto" hangingPunct="1">
              <a:spcAft>
                <a:spcPts val="0"/>
              </a:spcAft>
              <a:buFont typeface="Arial" pitchFamily="34" charset="0"/>
              <a:buChar char="•"/>
              <a:defRPr/>
            </a:pPr>
            <a:r>
              <a:rPr lang="en-US" sz="3600" dirty="0" smtClean="0">
                <a:latin typeface="Times New Roman" pitchFamily="18" charset="0"/>
                <a:cs typeface="Times New Roman" pitchFamily="18" charset="0"/>
              </a:rPr>
              <a:t>No anesthesia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diagBrick">
          <a:fgClr>
            <a:schemeClr val="accent1"/>
          </a:fgClr>
          <a:bgClr>
            <a:schemeClr val="bg1"/>
          </a:bgClr>
        </a:pattFill>
        <a:effectLst/>
      </p:bgPr>
    </p:bg>
    <p:spTree>
      <p:nvGrpSpPr>
        <p:cNvPr id="1" name=""/>
        <p:cNvGrpSpPr/>
        <p:nvPr/>
      </p:nvGrpSpPr>
      <p:grpSpPr>
        <a:xfrm>
          <a:off x="0" y="0"/>
          <a:ext cx="0" cy="0"/>
          <a:chOff x="0" y="0"/>
          <a:chExt cx="0" cy="0"/>
        </a:xfrm>
      </p:grpSpPr>
      <p:sp>
        <p:nvSpPr>
          <p:cNvPr id="9218" name="Title 1"/>
          <p:cNvSpPr>
            <a:spLocks noGrp="1"/>
          </p:cNvSpPr>
          <p:nvPr>
            <p:ph type="title"/>
          </p:nvPr>
        </p:nvSpPr>
        <p:spPr>
          <a:xfrm>
            <a:off x="914400" y="609600"/>
            <a:ext cx="8229600" cy="1143000"/>
          </a:xfrm>
        </p:spPr>
        <p:txBody>
          <a:bodyPr/>
          <a:lstStyle/>
          <a:p>
            <a:pPr eaLnBrk="1" hangingPunct="1"/>
            <a:r>
              <a:rPr lang="en-US" dirty="0" smtClean="0">
                <a:latin typeface="Times New Roman" pitchFamily="18" charset="0"/>
                <a:cs typeface="Times New Roman" pitchFamily="18" charset="0"/>
              </a:rPr>
              <a:t>Independent &amp; Dependent Variables</a:t>
            </a:r>
          </a:p>
        </p:txBody>
      </p:sp>
      <p:sp>
        <p:nvSpPr>
          <p:cNvPr id="9219" name="Content Placeholder 2"/>
          <p:cNvSpPr>
            <a:spLocks noGrp="1"/>
          </p:cNvSpPr>
          <p:nvPr>
            <p:ph idx="1"/>
          </p:nvPr>
        </p:nvSpPr>
        <p:spPr>
          <a:xfrm>
            <a:off x="914400" y="2332038"/>
            <a:ext cx="8229600" cy="4525962"/>
          </a:xfrm>
        </p:spPr>
        <p:txBody>
          <a:bodyPr/>
          <a:lstStyle/>
          <a:p>
            <a:pPr eaLnBrk="1" hangingPunct="1">
              <a:buFont typeface="Wingdings" pitchFamily="2" charset="2"/>
              <a:buChar char="v"/>
            </a:pPr>
            <a:r>
              <a:rPr lang="en-US" sz="3600" smtClean="0">
                <a:latin typeface="Times New Roman" pitchFamily="18" charset="0"/>
                <a:cs typeface="Times New Roman" pitchFamily="18" charset="0"/>
              </a:rPr>
              <a:t>Independent variables </a:t>
            </a:r>
            <a:r>
              <a:rPr lang="en-US" sz="3600" i="1" smtClean="0">
                <a:latin typeface="Times New Roman" pitchFamily="18" charset="0"/>
                <a:cs typeface="Times New Roman" pitchFamily="18" charset="0"/>
              </a:rPr>
              <a:t>(treatment)</a:t>
            </a:r>
            <a:r>
              <a:rPr lang="en-US" sz="3600" smtClean="0">
                <a:latin typeface="Times New Roman" pitchFamily="18" charset="0"/>
                <a:cs typeface="Times New Roman" pitchFamily="18" charset="0"/>
              </a:rPr>
              <a:t>:</a:t>
            </a:r>
          </a:p>
          <a:p>
            <a:pPr lvl="1" eaLnBrk="1" hangingPunct="1">
              <a:buFont typeface="Arial" pitchFamily="34" charset="0"/>
              <a:buChar char="•"/>
            </a:pPr>
            <a:r>
              <a:rPr lang="en-US" sz="3200" smtClean="0">
                <a:latin typeface="Times New Roman" pitchFamily="18" charset="0"/>
                <a:cs typeface="Times New Roman" pitchFamily="18" charset="0"/>
              </a:rPr>
              <a:t>Lidocaine</a:t>
            </a:r>
          </a:p>
          <a:p>
            <a:pPr lvl="1" eaLnBrk="1" hangingPunct="1">
              <a:buFont typeface="Arial" pitchFamily="34" charset="0"/>
              <a:buChar char="•"/>
            </a:pPr>
            <a:r>
              <a:rPr lang="en-US" sz="3200" smtClean="0">
                <a:latin typeface="Times New Roman" pitchFamily="18" charset="0"/>
                <a:cs typeface="Times New Roman" pitchFamily="18" charset="0"/>
              </a:rPr>
              <a:t>Bacteriostatic Saline (BNS)</a:t>
            </a:r>
          </a:p>
          <a:p>
            <a:pPr lvl="1" eaLnBrk="1" hangingPunct="1">
              <a:buFont typeface="Arial" pitchFamily="34" charset="0"/>
              <a:buChar char="•"/>
            </a:pPr>
            <a:r>
              <a:rPr lang="en-US" sz="3200" smtClean="0">
                <a:latin typeface="Times New Roman" pitchFamily="18" charset="0"/>
                <a:cs typeface="Times New Roman" pitchFamily="18" charset="0"/>
              </a:rPr>
              <a:t>No anesthesia</a:t>
            </a:r>
          </a:p>
          <a:p>
            <a:pPr eaLnBrk="1" hangingPunct="1">
              <a:buFont typeface="Wingdings" pitchFamily="2" charset="2"/>
              <a:buChar char="v"/>
            </a:pPr>
            <a:r>
              <a:rPr lang="en-US" sz="3600" smtClean="0">
                <a:latin typeface="Times New Roman" pitchFamily="18" charset="0"/>
                <a:cs typeface="Times New Roman" pitchFamily="18" charset="0"/>
              </a:rPr>
              <a:t>Dependent variable </a:t>
            </a:r>
            <a:r>
              <a:rPr lang="en-US" sz="3600" i="1" smtClean="0">
                <a:latin typeface="Times New Roman" pitchFamily="18" charset="0"/>
                <a:cs typeface="Times New Roman" pitchFamily="18" charset="0"/>
              </a:rPr>
              <a:t>(response)</a:t>
            </a:r>
            <a:r>
              <a:rPr lang="en-US" sz="3600" smtClean="0">
                <a:latin typeface="Times New Roman" pitchFamily="18" charset="0"/>
                <a:cs typeface="Times New Roman" pitchFamily="18" charset="0"/>
              </a:rPr>
              <a:t>:</a:t>
            </a:r>
            <a:endParaRPr lang="en-US" sz="3600" i="1" smtClean="0">
              <a:latin typeface="Times New Roman" pitchFamily="18" charset="0"/>
              <a:cs typeface="Times New Roman" pitchFamily="18" charset="0"/>
            </a:endParaRPr>
          </a:p>
          <a:p>
            <a:pPr lvl="1" eaLnBrk="1" hangingPunct="1">
              <a:buFont typeface="Arial" pitchFamily="34" charset="0"/>
              <a:buChar char="•"/>
            </a:pPr>
            <a:r>
              <a:rPr lang="en-US" sz="3200" smtClean="0">
                <a:latin typeface="Times New Roman" pitchFamily="18" charset="0"/>
                <a:cs typeface="Times New Roman" pitchFamily="18" charset="0"/>
              </a:rPr>
              <a:t>Pain during IV insertion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diagBrick">
          <a:fgClr>
            <a:schemeClr val="accent1"/>
          </a:fgClr>
          <a:bgClr>
            <a:schemeClr val="bg1"/>
          </a:bgClr>
        </a:pattFill>
        <a:effectLst/>
      </p:bgPr>
    </p:bg>
    <p:spTree>
      <p:nvGrpSpPr>
        <p:cNvPr id="1" name=""/>
        <p:cNvGrpSpPr/>
        <p:nvPr/>
      </p:nvGrpSpPr>
      <p:grpSpPr>
        <a:xfrm>
          <a:off x="0" y="0"/>
          <a:ext cx="0" cy="0"/>
          <a:chOff x="0" y="0"/>
          <a:chExt cx="0" cy="0"/>
        </a:xfrm>
      </p:grpSpPr>
      <p:sp>
        <p:nvSpPr>
          <p:cNvPr id="10242" name="Rectangle 3"/>
          <p:cNvSpPr>
            <a:spLocks noGrp="1" noChangeArrowheads="1"/>
          </p:cNvSpPr>
          <p:nvPr>
            <p:ph type="title"/>
          </p:nvPr>
        </p:nvSpPr>
        <p:spPr>
          <a:xfrm>
            <a:off x="1066800" y="685800"/>
            <a:ext cx="7024688" cy="1143000"/>
          </a:xfrm>
        </p:spPr>
        <p:txBody>
          <a:bodyPr/>
          <a:lstStyle/>
          <a:p>
            <a:pPr eaLnBrk="1" hangingPunct="1"/>
            <a:r>
              <a:rPr lang="en-US" dirty="0" smtClean="0">
                <a:latin typeface="Times New Roman" pitchFamily="18" charset="0"/>
                <a:cs typeface="Times New Roman" pitchFamily="18" charset="0"/>
              </a:rPr>
              <a:t>Qualitative Sample Size</a:t>
            </a:r>
          </a:p>
        </p:txBody>
      </p:sp>
      <p:sp>
        <p:nvSpPr>
          <p:cNvPr id="10243" name="Rectangle 4"/>
          <p:cNvSpPr>
            <a:spLocks noGrp="1" noChangeArrowheads="1"/>
          </p:cNvSpPr>
          <p:nvPr>
            <p:ph idx="1"/>
          </p:nvPr>
        </p:nvSpPr>
        <p:spPr>
          <a:xfrm>
            <a:off x="914400" y="2209800"/>
            <a:ext cx="8229600" cy="3962400"/>
          </a:xfrm>
        </p:spPr>
        <p:txBody>
          <a:bodyPr>
            <a:normAutofit/>
          </a:bodyPr>
          <a:lstStyle/>
          <a:p>
            <a:pPr marL="525463" indent="-457200" eaLnBrk="1" hangingPunct="1">
              <a:lnSpc>
                <a:spcPct val="90000"/>
              </a:lnSpc>
              <a:buFont typeface="Wingdings" pitchFamily="2" charset="2"/>
              <a:buChar char="v"/>
            </a:pPr>
            <a:r>
              <a:rPr lang="en-US" sz="2800" smtClean="0">
                <a:latin typeface="Times New Roman" pitchFamily="18" charset="0"/>
                <a:cs typeface="Times New Roman" pitchFamily="18" charset="0"/>
              </a:rPr>
              <a:t>Identifies connections between variables</a:t>
            </a:r>
          </a:p>
          <a:p>
            <a:pPr marL="525463" indent="-457200" eaLnBrk="1" hangingPunct="1">
              <a:lnSpc>
                <a:spcPct val="90000"/>
              </a:lnSpc>
              <a:buFont typeface="Wingdings" pitchFamily="2" charset="2"/>
              <a:buChar char="v"/>
            </a:pPr>
            <a:r>
              <a:rPr lang="en-US" sz="2800" smtClean="0">
                <a:latin typeface="Times New Roman" pitchFamily="18" charset="0"/>
                <a:cs typeface="Times New Roman" pitchFamily="18" charset="0"/>
              </a:rPr>
              <a:t>Quality more vital than quantity</a:t>
            </a:r>
          </a:p>
          <a:p>
            <a:pPr marL="525463" indent="-457200" eaLnBrk="1" hangingPunct="1">
              <a:lnSpc>
                <a:spcPct val="90000"/>
              </a:lnSpc>
              <a:buFont typeface="Wingdings" pitchFamily="2" charset="2"/>
              <a:buChar char="v"/>
            </a:pPr>
            <a:r>
              <a:rPr lang="en-US" sz="2800" smtClean="0">
                <a:latin typeface="Times New Roman" pitchFamily="18" charset="0"/>
                <a:cs typeface="Times New Roman" pitchFamily="18" charset="0"/>
              </a:rPr>
              <a:t>Saturation of information</a:t>
            </a:r>
          </a:p>
          <a:p>
            <a:pPr marL="822325" lvl="1" indent="-457200" eaLnBrk="1" hangingPunct="1">
              <a:lnSpc>
                <a:spcPct val="90000"/>
              </a:lnSpc>
              <a:buFont typeface="Arial" pitchFamily="34" charset="0"/>
              <a:buChar char="•"/>
            </a:pPr>
            <a:r>
              <a:rPr lang="en-US" sz="2800" smtClean="0">
                <a:latin typeface="Times New Roman" pitchFamily="18" charset="0"/>
                <a:cs typeface="Times New Roman" pitchFamily="18" charset="0"/>
              </a:rPr>
              <a:t>Extent of the study</a:t>
            </a:r>
          </a:p>
          <a:p>
            <a:pPr marL="822325" lvl="1" indent="-457200" eaLnBrk="1" hangingPunct="1">
              <a:lnSpc>
                <a:spcPct val="90000"/>
              </a:lnSpc>
              <a:buFont typeface="Arial" pitchFamily="34" charset="0"/>
              <a:buChar char="•"/>
            </a:pPr>
            <a:r>
              <a:rPr lang="en-US" sz="2800" smtClean="0">
                <a:latin typeface="Times New Roman" pitchFamily="18" charset="0"/>
                <a:cs typeface="Times New Roman" pitchFamily="18" charset="0"/>
              </a:rPr>
              <a:t>Topic</a:t>
            </a:r>
          </a:p>
          <a:p>
            <a:pPr marL="822325" lvl="1" indent="-457200" eaLnBrk="1" hangingPunct="1">
              <a:lnSpc>
                <a:spcPct val="90000"/>
              </a:lnSpc>
              <a:buFont typeface="Arial" pitchFamily="34" charset="0"/>
              <a:buChar char="•"/>
            </a:pPr>
            <a:r>
              <a:rPr lang="en-US" sz="2800" smtClean="0">
                <a:latin typeface="Times New Roman" pitchFamily="18" charset="0"/>
                <a:cs typeface="Times New Roman" pitchFamily="18" charset="0"/>
              </a:rPr>
              <a:t>Quality of information</a:t>
            </a:r>
          </a:p>
          <a:p>
            <a:pPr marL="822325" lvl="1" indent="-457200" eaLnBrk="1" hangingPunct="1">
              <a:lnSpc>
                <a:spcPct val="90000"/>
              </a:lnSpc>
              <a:buFont typeface="Arial" pitchFamily="34" charset="0"/>
              <a:buChar char="•"/>
            </a:pPr>
            <a:r>
              <a:rPr lang="en-US" sz="2800" smtClean="0">
                <a:latin typeface="Times New Roman" pitchFamily="18" charset="0"/>
                <a:cs typeface="Times New Roman" pitchFamily="18" charset="0"/>
              </a:rPr>
              <a:t>Research design</a:t>
            </a:r>
          </a:p>
          <a:p>
            <a:pPr marL="822325" lvl="1" indent="-457200" eaLnBrk="1" hangingPunct="1">
              <a:lnSpc>
                <a:spcPct val="90000"/>
              </a:lnSpc>
              <a:buFont typeface="Arial" pitchFamily="34" charset="0"/>
              <a:buChar char="•"/>
            </a:pPr>
            <a:r>
              <a:rPr lang="en-US" sz="2800" smtClean="0">
                <a:latin typeface="Times New Roman" pitchFamily="18" charset="0"/>
                <a:cs typeface="Times New Roman" pitchFamily="18" charset="0"/>
              </a:rPr>
              <a:t>Sample size sufficient</a:t>
            </a:r>
          </a:p>
          <a:p>
            <a:pPr marL="525463" indent="-457200" eaLnBrk="1" hangingPunct="1">
              <a:lnSpc>
                <a:spcPct val="90000"/>
              </a:lnSpc>
              <a:buFont typeface="Arial" pitchFamily="34" charset="0"/>
              <a:buNone/>
            </a:pPr>
            <a:endParaRPr lang="en-US" sz="28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40">
          <a:fgClr>
            <a:schemeClr val="accent1"/>
          </a:fgClr>
          <a:bgClr>
            <a:schemeClr val="bg1"/>
          </a:bgClr>
        </a:pattFill>
        <a:effectLst/>
      </p:bgPr>
    </p:bg>
    <p:spTree>
      <p:nvGrpSpPr>
        <p:cNvPr id="1" name=""/>
        <p:cNvGrpSpPr/>
        <p:nvPr/>
      </p:nvGrpSpPr>
      <p:grpSpPr>
        <a:xfrm>
          <a:off x="0" y="0"/>
          <a:ext cx="0" cy="0"/>
          <a:chOff x="0" y="0"/>
          <a:chExt cx="0" cy="0"/>
        </a:xfrm>
      </p:grpSpPr>
      <p:sp>
        <p:nvSpPr>
          <p:cNvPr id="11266" name="Rectangle 5"/>
          <p:cNvSpPr>
            <a:spLocks noGrp="1" noChangeArrowheads="1"/>
          </p:cNvSpPr>
          <p:nvPr>
            <p:ph type="title"/>
          </p:nvPr>
        </p:nvSpPr>
        <p:spPr>
          <a:xfrm>
            <a:off x="914400" y="0"/>
            <a:ext cx="8229600" cy="1143000"/>
          </a:xfrm>
        </p:spPr>
        <p:txBody>
          <a:bodyPr/>
          <a:lstStyle/>
          <a:p>
            <a:pPr eaLnBrk="1" hangingPunct="1"/>
            <a:r>
              <a:rPr lang="en-US" dirty="0" smtClean="0">
                <a:latin typeface="Times New Roman" pitchFamily="18" charset="0"/>
                <a:cs typeface="Times New Roman" pitchFamily="18" charset="0"/>
              </a:rPr>
              <a:t>Quantitative Sample Size</a:t>
            </a:r>
          </a:p>
        </p:txBody>
      </p:sp>
      <p:sp>
        <p:nvSpPr>
          <p:cNvPr id="11268" name="Rectangle 4"/>
          <p:cNvSpPr>
            <a:spLocks noGrp="1" noChangeArrowheads="1"/>
          </p:cNvSpPr>
          <p:nvPr>
            <p:ph sz="quarter" idx="13"/>
          </p:nvPr>
        </p:nvSpPr>
        <p:spPr>
          <a:xfrm>
            <a:off x="990600" y="1219200"/>
            <a:ext cx="4038600" cy="5181600"/>
          </a:xfrm>
        </p:spPr>
        <p:txBody>
          <a:bodyPr rtlCol="0">
            <a:normAutofit fontScale="85000" lnSpcReduction="20000"/>
          </a:bodyPr>
          <a:lstStyle/>
          <a:p>
            <a:pPr marL="640080" indent="-571500" eaLnBrk="1" fontAlgn="auto" hangingPunct="1">
              <a:spcAft>
                <a:spcPts val="0"/>
              </a:spcAft>
              <a:buFont typeface="Wingdings" pitchFamily="2" charset="2"/>
              <a:buChar char="v"/>
              <a:defRPr/>
            </a:pPr>
            <a:r>
              <a:rPr lang="en-US" sz="3800" dirty="0" smtClean="0">
                <a:latin typeface="Times New Roman" pitchFamily="18" charset="0"/>
                <a:cs typeface="Times New Roman" pitchFamily="18" charset="0"/>
              </a:rPr>
              <a:t>Power</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80%</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Power analysis</a:t>
            </a:r>
          </a:p>
          <a:p>
            <a:pPr marL="640080" indent="-571500" eaLnBrk="1" fontAlgn="auto" hangingPunct="1">
              <a:spcAft>
                <a:spcPts val="0"/>
              </a:spcAft>
              <a:buFont typeface="Wingdings" pitchFamily="2" charset="2"/>
              <a:buChar char="v"/>
              <a:defRPr/>
            </a:pPr>
            <a:r>
              <a:rPr lang="en-US" sz="3800" dirty="0" smtClean="0">
                <a:latin typeface="Times New Roman" pitchFamily="18" charset="0"/>
                <a:cs typeface="Times New Roman" pitchFamily="18" charset="0"/>
              </a:rPr>
              <a:t>Factors</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Effect size</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Study type</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Number of variables</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Sensitivity of methods of measurement</a:t>
            </a:r>
          </a:p>
          <a:p>
            <a:pPr marL="822960" lvl="1" indent="-457200" eaLnBrk="1" fontAlgn="auto" hangingPunct="1">
              <a:spcAft>
                <a:spcPts val="0"/>
              </a:spcAft>
              <a:buFont typeface="Arial" pitchFamily="34" charset="0"/>
              <a:buChar char="•"/>
              <a:defRPr/>
            </a:pPr>
            <a:r>
              <a:rPr lang="en-US" sz="3200" dirty="0" smtClean="0">
                <a:latin typeface="Times New Roman" pitchFamily="18" charset="0"/>
                <a:cs typeface="Times New Roman" pitchFamily="18" charset="0"/>
              </a:rPr>
              <a:t>Data analysis technique</a:t>
            </a:r>
          </a:p>
        </p:txBody>
      </p:sp>
      <p:sp>
        <p:nvSpPr>
          <p:cNvPr id="11269" name="Rectangle 5"/>
          <p:cNvSpPr>
            <a:spLocks noGrp="1" noChangeArrowheads="1"/>
          </p:cNvSpPr>
          <p:nvPr>
            <p:ph sz="quarter" idx="14"/>
          </p:nvPr>
        </p:nvSpPr>
        <p:spPr>
          <a:xfrm>
            <a:off x="4572000" y="1219200"/>
            <a:ext cx="4038600" cy="4525963"/>
          </a:xfrm>
        </p:spPr>
        <p:txBody>
          <a:bodyPr>
            <a:normAutofit/>
          </a:bodyPr>
          <a:lstStyle/>
          <a:p>
            <a:pPr marL="822325" lvl="1" indent="-457200" eaLnBrk="1" hangingPunct="1">
              <a:buFont typeface="Wingdings" pitchFamily="2" charset="2"/>
              <a:buChar char="v"/>
            </a:pPr>
            <a:r>
              <a:rPr lang="en-US" sz="3300" smtClean="0">
                <a:latin typeface="Times New Roman" pitchFamily="18" charset="0"/>
                <a:cs typeface="Times New Roman" pitchFamily="18" charset="0"/>
              </a:rPr>
              <a:t>Appropriate sample</a:t>
            </a:r>
          </a:p>
          <a:p>
            <a:pPr marL="822325" lvl="1" indent="-457200" eaLnBrk="1" hangingPunct="1">
              <a:buFont typeface="Wingdings" pitchFamily="2" charset="2"/>
              <a:buChar char="v"/>
            </a:pPr>
            <a:r>
              <a:rPr lang="en-US" sz="3300" smtClean="0">
                <a:latin typeface="Times New Roman" pitchFamily="18" charset="0"/>
                <a:cs typeface="Times New Roman" pitchFamily="18" charset="0"/>
              </a:rPr>
              <a:t>Ability to reject a null hypothesis</a:t>
            </a: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a:p>
            <a:pPr marL="822325" lvl="1" indent="-457200" eaLnBrk="1" hangingPunct="1">
              <a:buFont typeface="Wingdings 2" pitchFamily="18" charset="2"/>
              <a:buNone/>
            </a:pPr>
            <a:endParaRPr lang="en-US" sz="20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12290" name="Picture 2" descr="frontimage"/>
          <p:cNvPicPr>
            <a:picLocks noChangeAspect="1" noChangeArrowheads="1"/>
          </p:cNvPicPr>
          <p:nvPr/>
        </p:nvPicPr>
        <p:blipFill>
          <a:blip r:embed="rId3" cstate="print"/>
          <a:srcRect/>
          <a:stretch>
            <a:fillRect/>
          </a:stretch>
        </p:blipFill>
        <p:spPr bwMode="auto">
          <a:xfrm>
            <a:off x="5257800" y="2971800"/>
            <a:ext cx="3429000" cy="3462338"/>
          </a:xfrm>
          <a:prstGeom prst="rect">
            <a:avLst/>
          </a:prstGeom>
          <a:noFill/>
          <a:ln w="9525">
            <a:noFill/>
            <a:miter lim="800000"/>
            <a:headEnd/>
            <a:tailEnd/>
          </a:ln>
        </p:spPr>
      </p:pic>
      <p:sp>
        <p:nvSpPr>
          <p:cNvPr id="12291" name="Rectangle 3"/>
          <p:cNvSpPr>
            <a:spLocks noGrp="1" noChangeArrowheads="1"/>
          </p:cNvSpPr>
          <p:nvPr>
            <p:ph type="title" idx="4294967295"/>
          </p:nvPr>
        </p:nvSpPr>
        <p:spPr>
          <a:xfrm>
            <a:off x="609600" y="457200"/>
            <a:ext cx="8229600" cy="1143000"/>
          </a:xfrm>
        </p:spPr>
        <p:txBody>
          <a:bodyPr/>
          <a:lstStyle/>
          <a:p>
            <a:pPr eaLnBrk="1" hangingPunct="1"/>
            <a:r>
              <a:rPr lang="en-US" dirty="0" smtClean="0">
                <a:latin typeface="Times New Roman" pitchFamily="18" charset="0"/>
                <a:cs typeface="Times New Roman" pitchFamily="18" charset="0"/>
              </a:rPr>
              <a:t>Techniques to Collect Data</a:t>
            </a:r>
          </a:p>
        </p:txBody>
      </p:sp>
      <p:sp>
        <p:nvSpPr>
          <p:cNvPr id="12292" name="Rectangle 4"/>
          <p:cNvSpPr>
            <a:spLocks noGrp="1" noChangeArrowheads="1"/>
          </p:cNvSpPr>
          <p:nvPr>
            <p:ph type="body" sz="half" idx="4294967295"/>
          </p:nvPr>
        </p:nvSpPr>
        <p:spPr>
          <a:xfrm>
            <a:off x="533400" y="1676400"/>
            <a:ext cx="7772400" cy="4525963"/>
          </a:xfrm>
        </p:spPr>
        <p:txBody>
          <a:bodyPr>
            <a:normAutofit/>
          </a:bodyPr>
          <a:lstStyle/>
          <a:p>
            <a:pPr marL="639763" indent="-571500" eaLnBrk="1" hangingPunct="1">
              <a:lnSpc>
                <a:spcPct val="80000"/>
              </a:lnSpc>
              <a:buFont typeface="Wingdings" pitchFamily="2" charset="2"/>
              <a:buChar char="v"/>
            </a:pPr>
            <a:r>
              <a:rPr lang="en-US" sz="3600" dirty="0" smtClean="0">
                <a:latin typeface="Times New Roman" pitchFamily="18" charset="0"/>
                <a:cs typeface="Times New Roman" pitchFamily="18" charset="0"/>
              </a:rPr>
              <a:t> Narrative </a:t>
            </a:r>
            <a:r>
              <a:rPr lang="en-US" sz="3600" b="1" dirty="0" smtClean="0">
                <a:solidFill>
                  <a:srgbClr val="FF0000"/>
                </a:solidFill>
                <a:latin typeface="Times New Roman" pitchFamily="18" charset="0"/>
                <a:cs typeface="Times New Roman" pitchFamily="18" charset="0"/>
              </a:rPr>
              <a:t>U</a:t>
            </a:r>
            <a:r>
              <a:rPr lang="en-US" sz="3600" dirty="0" smtClean="0">
                <a:latin typeface="Times New Roman" pitchFamily="18" charset="0"/>
                <a:cs typeface="Times New Roman" pitchFamily="18" charset="0"/>
              </a:rPr>
              <a:t>se</a:t>
            </a:r>
            <a:r>
              <a:rPr lang="en-US" sz="2200" dirty="0" smtClean="0"/>
              <a:t>	</a:t>
            </a:r>
          </a:p>
          <a:p>
            <a:pPr marL="639763" indent="-571500" eaLnBrk="1" hangingPunct="1">
              <a:lnSpc>
                <a:spcPct val="80000"/>
              </a:lnSpc>
              <a:buFontTx/>
              <a:buNone/>
            </a:pPr>
            <a:endParaRPr lang="en-US" sz="2200" dirty="0" smtClean="0">
              <a:latin typeface="Times New Roman" pitchFamily="18" charset="0"/>
              <a:cs typeface="Times New Roman" pitchFamily="18" charset="0"/>
            </a:endParaRPr>
          </a:p>
          <a:p>
            <a:pPr marL="822325" lvl="1" indent="-457200" eaLnBrk="1" hangingPunct="1">
              <a:lnSpc>
                <a:spcPct val="80000"/>
              </a:lnSpc>
              <a:buFont typeface="Wingdings" pitchFamily="2" charset="2"/>
              <a:buChar char="v"/>
            </a:pPr>
            <a:r>
              <a:rPr lang="en-US" sz="3200" dirty="0" smtClean="0">
                <a:latin typeface="Times New Roman" pitchFamily="18" charset="0"/>
                <a:cs typeface="Times New Roman" pitchFamily="18" charset="0"/>
              </a:rPr>
              <a:t>Education </a:t>
            </a:r>
            <a:r>
              <a:rPr lang="en-US" sz="3200" b="1" dirty="0" smtClean="0">
                <a:solidFill>
                  <a:srgbClr val="FF0000"/>
                </a:solidFill>
                <a:latin typeface="Times New Roman" pitchFamily="18" charset="0"/>
                <a:cs typeface="Times New Roman" pitchFamily="18" charset="0"/>
              </a:rPr>
              <a:t>C</a:t>
            </a:r>
            <a:r>
              <a:rPr lang="en-US" sz="3200" dirty="0" smtClean="0">
                <a:latin typeface="Times New Roman" pitchFamily="18" charset="0"/>
                <a:cs typeface="Times New Roman" pitchFamily="18" charset="0"/>
              </a:rPr>
              <a:t>ourse</a:t>
            </a:r>
          </a:p>
          <a:p>
            <a:pPr marL="822325" lvl="1" indent="-457200" eaLnBrk="1" hangingPunct="1">
              <a:lnSpc>
                <a:spcPct val="80000"/>
              </a:lnSpc>
              <a:buFontTx/>
              <a:buNone/>
            </a:pPr>
            <a:endParaRPr lang="en-US" sz="3200" dirty="0" smtClean="0">
              <a:latin typeface="Times New Roman" pitchFamily="18" charset="0"/>
              <a:cs typeface="Times New Roman" pitchFamily="18" charset="0"/>
            </a:endParaRPr>
          </a:p>
          <a:p>
            <a:pPr marL="822325" lvl="1" indent="-457200" eaLnBrk="1" hangingPunct="1">
              <a:lnSpc>
                <a:spcPct val="80000"/>
              </a:lnSpc>
              <a:buFont typeface="Wingdings" pitchFamily="2" charset="2"/>
              <a:buChar char="v"/>
            </a:pPr>
            <a:r>
              <a:rPr lang="en-US" sz="3200" dirty="0" smtClean="0">
                <a:latin typeface="Times New Roman" pitchFamily="18" charset="0"/>
                <a:cs typeface="Times New Roman" pitchFamily="18" charset="0"/>
              </a:rPr>
              <a:t> Written account of personal experiences</a:t>
            </a:r>
          </a:p>
          <a:p>
            <a:pPr marL="822325" lvl="1" indent="-457200" eaLnBrk="1" hangingPunct="1">
              <a:lnSpc>
                <a:spcPct val="80000"/>
              </a:lnSpc>
              <a:buFontTx/>
              <a:buNone/>
            </a:pPr>
            <a:endParaRPr lang="en-US" sz="3200" dirty="0" smtClean="0">
              <a:latin typeface="Times New Roman" pitchFamily="18" charset="0"/>
              <a:cs typeface="Times New Roman" pitchFamily="18" charset="0"/>
            </a:endParaRPr>
          </a:p>
          <a:p>
            <a:pPr marL="822325" lvl="1" indent="-457200" eaLnBrk="1" hangingPunct="1">
              <a:lnSpc>
                <a:spcPct val="80000"/>
              </a:lnSpc>
              <a:buFont typeface="Wingdings" pitchFamily="2" charset="2"/>
              <a:buChar char="v"/>
            </a:pPr>
            <a:r>
              <a:rPr lang="en-US" sz="3200" dirty="0" smtClean="0">
                <a:latin typeface="Times New Roman" pitchFamily="18" charset="0"/>
                <a:cs typeface="Times New Roman" pitchFamily="18" charset="0"/>
              </a:rPr>
              <a:t>108 narratives were analyzed</a:t>
            </a:r>
          </a:p>
          <a:p>
            <a:pPr marL="822325" lvl="1" indent="-457200" eaLnBrk="1" hangingPunct="1">
              <a:lnSpc>
                <a:spcPct val="80000"/>
              </a:lnSpc>
              <a:buFontTx/>
              <a:buNone/>
            </a:pPr>
            <a:endParaRPr lang="en-US" sz="3200" dirty="0" smtClean="0">
              <a:latin typeface="Times New Roman" pitchFamily="18" charset="0"/>
              <a:cs typeface="Times New Roman" pitchFamily="18" charset="0"/>
            </a:endParaRPr>
          </a:p>
          <a:p>
            <a:pPr marL="822325" lvl="1" indent="-457200" eaLnBrk="1" hangingPunct="1">
              <a:lnSpc>
                <a:spcPct val="80000"/>
              </a:lnSpc>
              <a:buFont typeface="Wingdings" pitchFamily="2" charset="2"/>
              <a:buChar char="v"/>
            </a:pPr>
            <a:r>
              <a:rPr lang="en-US" sz="3200" dirty="0" smtClean="0">
                <a:latin typeface="Times New Roman" pitchFamily="18" charset="0"/>
                <a:cs typeface="Times New Roman" pitchFamily="18" charset="0"/>
              </a:rPr>
              <a:t>Responses were personalized</a:t>
            </a:r>
          </a:p>
          <a:p>
            <a:pPr marL="822325" lvl="1" indent="-457200" eaLnBrk="1" hangingPunct="1">
              <a:lnSpc>
                <a:spcPct val="80000"/>
              </a:lnSpc>
            </a:pPr>
            <a:endParaRPr lang="en-US" sz="1900" dirty="0" smtClean="0"/>
          </a:p>
          <a:p>
            <a:pPr marL="822325" lvl="1" indent="-457200" eaLnBrk="1" hangingPunct="1">
              <a:lnSpc>
                <a:spcPct val="80000"/>
              </a:lnSpc>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pic>
        <p:nvPicPr>
          <p:cNvPr id="13314" name="Picture 5" descr="frontimage"/>
          <p:cNvPicPr>
            <a:picLocks noChangeAspect="1" noChangeArrowheads="1"/>
          </p:cNvPicPr>
          <p:nvPr/>
        </p:nvPicPr>
        <p:blipFill>
          <a:blip r:embed="rId3" cstate="print"/>
          <a:srcRect/>
          <a:stretch>
            <a:fillRect/>
          </a:stretch>
        </p:blipFill>
        <p:spPr bwMode="auto">
          <a:xfrm>
            <a:off x="6477000" y="4419600"/>
            <a:ext cx="1981200" cy="2000250"/>
          </a:xfrm>
          <a:prstGeom prst="rect">
            <a:avLst/>
          </a:prstGeom>
          <a:noFill/>
          <a:ln w="9525">
            <a:noFill/>
            <a:miter lim="800000"/>
            <a:headEnd/>
            <a:tailEnd/>
          </a:ln>
        </p:spPr>
      </p:pic>
      <p:sp>
        <p:nvSpPr>
          <p:cNvPr id="13315" name="Rectangle 2"/>
          <p:cNvSpPr>
            <a:spLocks noGrp="1" noChangeArrowheads="1"/>
          </p:cNvSpPr>
          <p:nvPr>
            <p:ph type="title" idx="4294967295"/>
          </p:nvPr>
        </p:nvSpPr>
        <p:spPr>
          <a:xfrm>
            <a:off x="457200" y="533400"/>
            <a:ext cx="8229600" cy="1143000"/>
          </a:xfrm>
        </p:spPr>
        <p:txBody>
          <a:bodyPr/>
          <a:lstStyle/>
          <a:p>
            <a:pPr eaLnBrk="1" hangingPunct="1"/>
            <a:r>
              <a:rPr lang="en-US" dirty="0" smtClean="0">
                <a:latin typeface="Times New Roman" pitchFamily="18" charset="0"/>
                <a:cs typeface="Times New Roman" pitchFamily="18" charset="0"/>
              </a:rPr>
              <a:t>Techniques to Collect Data - continued</a:t>
            </a:r>
          </a:p>
        </p:txBody>
      </p:sp>
      <p:sp>
        <p:nvSpPr>
          <p:cNvPr id="13316" name="Rectangle 3"/>
          <p:cNvSpPr>
            <a:spLocks noChangeArrowheads="1"/>
          </p:cNvSpPr>
          <p:nvPr/>
        </p:nvSpPr>
        <p:spPr bwMode="auto">
          <a:xfrm>
            <a:off x="533400" y="1905000"/>
            <a:ext cx="6324600" cy="4724400"/>
          </a:xfrm>
          <a:prstGeom prst="rect">
            <a:avLst/>
          </a:prstGeom>
          <a:noFill/>
          <a:ln w="9525">
            <a:solidFill>
              <a:schemeClr val="bg1"/>
            </a:solidFill>
            <a:miter lim="800000"/>
            <a:headEnd/>
            <a:tailEnd/>
          </a:ln>
          <a:extLst>
            <a:ext uri="{909E8E84-426E-40DD-AFC4-6F175D3DCCD1}"/>
          </a:extLst>
        </p:spPr>
        <p:txBody>
          <a:bodyPr/>
          <a:lstStyle/>
          <a:p>
            <a:pPr marL="571500" indent="-571500">
              <a:spcBef>
                <a:spcPct val="20000"/>
              </a:spcBef>
              <a:buFont typeface="Wingdings" pitchFamily="2" charset="2"/>
              <a:buChar char="v"/>
            </a:pPr>
            <a:r>
              <a:rPr lang="en-US" sz="3600">
                <a:solidFill>
                  <a:srgbClr val="76A776"/>
                </a:solidFill>
                <a:latin typeface="Times New Roman" pitchFamily="18" charset="0"/>
                <a:cs typeface="Times New Roman" pitchFamily="18" charset="0"/>
              </a:rPr>
              <a:t>Experimental Research</a:t>
            </a:r>
          </a:p>
          <a:p>
            <a:pPr marL="914400" lvl="1" indent="-457200">
              <a:spcBef>
                <a:spcPct val="20000"/>
              </a:spcBef>
              <a:buFont typeface="Arial" pitchFamily="34" charset="0"/>
              <a:buChar char="•"/>
            </a:pPr>
            <a:r>
              <a:rPr lang="en-US" sz="3200">
                <a:solidFill>
                  <a:srgbClr val="76A776"/>
                </a:solidFill>
                <a:latin typeface="Times New Roman" pitchFamily="18" charset="0"/>
                <a:cs typeface="Times New Roman" pitchFamily="18" charset="0"/>
              </a:rPr>
              <a:t>Convenience sample</a:t>
            </a:r>
          </a:p>
          <a:p>
            <a:pPr marL="914400" lvl="1" indent="-457200">
              <a:spcBef>
                <a:spcPct val="20000"/>
              </a:spcBef>
              <a:buFont typeface="Arial" pitchFamily="34" charset="0"/>
              <a:buChar char="•"/>
            </a:pPr>
            <a:r>
              <a:rPr lang="en-US" sz="3200">
                <a:solidFill>
                  <a:srgbClr val="76A776"/>
                </a:solidFill>
                <a:latin typeface="Times New Roman" pitchFamily="18" charset="0"/>
                <a:cs typeface="Times New Roman" pitchFamily="18" charset="0"/>
              </a:rPr>
              <a:t>Random selection</a:t>
            </a:r>
          </a:p>
          <a:p>
            <a:pPr marL="914400" lvl="1" indent="-457200">
              <a:spcBef>
                <a:spcPct val="20000"/>
              </a:spcBef>
              <a:buFont typeface="Arial" pitchFamily="34" charset="0"/>
              <a:buChar char="•"/>
            </a:pPr>
            <a:r>
              <a:rPr lang="en-US" sz="3200">
                <a:solidFill>
                  <a:srgbClr val="76A776"/>
                </a:solidFill>
                <a:latin typeface="Times New Roman" pitchFamily="18" charset="0"/>
                <a:cs typeface="Times New Roman" pitchFamily="18" charset="0"/>
              </a:rPr>
              <a:t>Three categories</a:t>
            </a:r>
          </a:p>
          <a:p>
            <a:pPr marL="914400" lvl="1" indent="-457200">
              <a:spcBef>
                <a:spcPct val="20000"/>
              </a:spcBef>
              <a:buFont typeface="Arial" pitchFamily="34" charset="0"/>
              <a:buChar char="•"/>
            </a:pPr>
            <a:r>
              <a:rPr lang="en-US" sz="3200">
                <a:solidFill>
                  <a:srgbClr val="76A776"/>
                </a:solidFill>
                <a:latin typeface="Times New Roman" pitchFamily="18" charset="0"/>
                <a:cs typeface="Times New Roman" pitchFamily="18" charset="0"/>
              </a:rPr>
              <a:t>Controlled environment</a:t>
            </a:r>
          </a:p>
          <a:p>
            <a:pPr marL="1371600" lvl="2" indent="-457200">
              <a:spcBef>
                <a:spcPct val="20000"/>
              </a:spcBef>
              <a:buFont typeface="Wingdings" pitchFamily="2" charset="2"/>
              <a:buChar char="v"/>
            </a:pPr>
            <a:endParaRPr lang="en-US" sz="3200">
              <a:solidFill>
                <a:srgbClr val="76A776"/>
              </a:solidFill>
              <a:latin typeface="Times New Roman" pitchFamily="18" charset="0"/>
              <a:cs typeface="Times New Roman" pitchFamily="18" charset="0"/>
            </a:endParaRPr>
          </a:p>
          <a:p>
            <a:pPr marL="571500" indent="-571500">
              <a:spcBef>
                <a:spcPct val="20000"/>
              </a:spcBef>
            </a:pPr>
            <a:endParaRPr lang="en-US" sz="24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717</TotalTime>
  <Words>5698</Words>
  <Application>Microsoft Office PowerPoint</Application>
  <PresentationFormat>On-screen Show (4:3)</PresentationFormat>
  <Paragraphs>250</Paragraphs>
  <Slides>25</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Century Gothic</vt:lpstr>
      <vt:lpstr>Wingdings 2</vt:lpstr>
      <vt:lpstr>Calibri</vt:lpstr>
      <vt:lpstr>Times New Roman</vt:lpstr>
      <vt:lpstr>Wingdings</vt:lpstr>
      <vt:lpstr>Lucida Grande</vt:lpstr>
      <vt:lpstr>Austin</vt:lpstr>
      <vt:lpstr>Identifying and Critiquing Research Articles</vt:lpstr>
      <vt:lpstr>Objectives</vt:lpstr>
      <vt:lpstr>      Research Question</vt:lpstr>
      <vt:lpstr>Research Question - continued </vt:lpstr>
      <vt:lpstr>Independent &amp; Dependent Variables</vt:lpstr>
      <vt:lpstr>Qualitative Sample Size</vt:lpstr>
      <vt:lpstr>Quantitative Sample Size</vt:lpstr>
      <vt:lpstr>Techniques to Collect Data</vt:lpstr>
      <vt:lpstr>Techniques to Collect Data - continued</vt:lpstr>
      <vt:lpstr>Findings </vt:lpstr>
      <vt:lpstr>Findings - continued </vt:lpstr>
      <vt:lpstr>Conclusion of Findings</vt:lpstr>
      <vt:lpstr>Conclusion of Findings - continued</vt:lpstr>
      <vt:lpstr>Secondary Sources &amp; Relevance (Windle et al., 2006)</vt:lpstr>
      <vt:lpstr>Secondary Sources &amp; Relevance - continued</vt:lpstr>
      <vt:lpstr>Application to Nursing</vt:lpstr>
      <vt:lpstr>Secondary Sources &amp; Relevance (Ferrell, 2006)</vt:lpstr>
      <vt:lpstr>Secondary Sources &amp; Relevance - continued</vt:lpstr>
      <vt:lpstr>Application to Nursing</vt:lpstr>
      <vt:lpstr>Informed Consent</vt:lpstr>
      <vt:lpstr>Qualitative vs. Quantitative Research</vt:lpstr>
      <vt:lpstr>       Qualitative and Quantitative Research                   Methodologies Similarities </vt:lpstr>
      <vt:lpstr>Methodologies   Comparison   </vt:lpstr>
      <vt:lpstr>Research Conclusion</vt:lpstr>
      <vt:lpstr>      References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question addressed in Ferrell (2006)</dc:title>
  <dc:creator>Angie C. Baus</dc:creator>
  <cp:lastModifiedBy> </cp:lastModifiedBy>
  <cp:revision>93</cp:revision>
  <dcterms:created xsi:type="dcterms:W3CDTF">2011-06-09T17:35:51Z</dcterms:created>
  <dcterms:modified xsi:type="dcterms:W3CDTF">2011-06-15T02:39:07Z</dcterms:modified>
</cp:coreProperties>
</file>