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9" r:id="rId2"/>
    <p:sldId id="260" r:id="rId3"/>
    <p:sldId id="262" r:id="rId4"/>
    <p:sldId id="263" r:id="rId5"/>
    <p:sldId id="265" r:id="rId6"/>
    <p:sldId id="269" r:id="rId7"/>
    <p:sldId id="266" r:id="rId8"/>
    <p:sldId id="267" r:id="rId9"/>
    <p:sldId id="268" r:id="rId10"/>
    <p:sldId id="270" r:id="rId11"/>
    <p:sldId id="256" r:id="rId12"/>
    <p:sldId id="271" r:id="rId13"/>
    <p:sldId id="26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132" autoAdjust="0"/>
    <p:restoredTop sz="94660"/>
  </p:normalViewPr>
  <p:slideViewPr>
    <p:cSldViewPr>
      <p:cViewPr varScale="1">
        <p:scale>
          <a:sx n="74" d="100"/>
          <a:sy n="74" d="100"/>
        </p:scale>
        <p:origin x="-94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BDABC62-A48A-439C-BBC1-53603014205A}" type="datetimeFigureOut">
              <a:rPr lang="en-US"/>
              <a:pPr>
                <a:defRPr/>
              </a:pPr>
              <a:t>7/17/2010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F314A34-5AEE-4D60-9CEF-53FB6658173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570725B-E762-408D-8100-20675583A60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765DE997-796D-4786-A294-C10928A0F1D6}"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395B0B-0055-4404-A7C7-A0878845B447}"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FFE861E-16CA-4039-BE11-3027CC8666FD}"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623AB19-E386-40E8-B174-793F7F4DC00D}" type="slidenum">
              <a:rPr lang="en-US" smtClean="0"/>
              <a:pPr>
                <a:defRPr/>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4FDABAD-BF0C-4119-BC19-08F736EFF9D7}"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31DFD03D-B324-49AB-A546-D3620A3D495A}"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7E319C5A-21FB-450F-88FC-35743B33471C}"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D1AB14D-34CB-4ABE-B0D5-A31535C3FDEA}"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2FE5853-1AEC-4268-B63D-DF345CE3D229}"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27C90A4-3C99-4A8C-BB65-1602B6B252B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41FD9C8-2A63-4ABF-A293-890391035653}"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6D9E0C3-4CB9-4FFC-A6BF-1FDDFAB3823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EF5E050-5E0F-4FCC-8FF1-2DF7971ECA49}" type="datetimeFigureOut">
              <a:rPr lang="en-US"/>
              <a:pPr>
                <a:defRPr/>
              </a:pPr>
              <a:t>7/17/2010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22E229E9-2C6F-4A00-8528-01F405F6623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038FE0B-DCEF-49EA-B90F-54B4E4C25AE8}" type="datetimeFigureOut">
              <a:rPr lang="en-US"/>
              <a:pPr>
                <a:defRPr/>
              </a:pPr>
              <a:t>7/17/2010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34BC719-9F8A-4105-80C9-A38EEE7E101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767A5C9-89A8-4B97-A371-70B06D46DB4A}" type="datetimeFigureOut">
              <a:rPr lang="en-US"/>
              <a:pPr>
                <a:defRPr/>
              </a:pPr>
              <a:t>7/17/2010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C46078E-71ED-4213-800E-CAF311BA2A9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B6DFCDB5-A058-460C-95A7-EDC6783E4149}" type="datetimeFigureOut">
              <a:rPr lang="en-US"/>
              <a:pPr>
                <a:defRPr/>
              </a:pPr>
              <a:t>7/17/2010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1456605-0C36-46B4-932F-BDCBE2E1B4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D4F6191-408F-4ED3-AE04-64589ABCA3B7}" type="datetimeFigureOut">
              <a:rPr lang="en-US"/>
              <a:pPr>
                <a:defRPr/>
              </a:pPr>
              <a:t>7/17/2010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6163300E-A215-411D-A161-51ABCF67953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B434758-8AD5-4420-8B2D-4B1D8CE732CA}" type="datetimeFigureOut">
              <a:rPr lang="en-US"/>
              <a:pPr>
                <a:defRPr/>
              </a:pPr>
              <a:t>7/17/2010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F90A1DEF-9BC1-4C7E-B99B-0FFA52DD877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109789E9-BF97-4AD2-BB2E-09CFF549ABD8}" type="datetimeFigureOut">
              <a:rPr lang="en-US"/>
              <a:pPr>
                <a:defRPr/>
              </a:pPr>
              <a:t>7/17/2010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80929944-C5BE-4E79-8088-13BC1079E72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80D39F7A-D415-4D3C-ACC4-C86D0DBBF897}" type="datetimeFigureOut">
              <a:rPr lang="en-US"/>
              <a:pPr>
                <a:defRPr/>
              </a:pPr>
              <a:t>7/17/2010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99F65A08-15CF-4C33-BC96-45FE531660B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A520831-A484-42EE-BEC8-7004D021172F}" type="datetimeFigureOut">
              <a:rPr lang="en-US"/>
              <a:pPr>
                <a:defRPr/>
              </a:pPr>
              <a:t>7/17/2010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388CAE3-BD82-40D2-B515-C14C4886CED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13CC317A-9100-4A96-B83B-9DF89EDC969C}" type="datetimeFigureOut">
              <a:rPr lang="en-US"/>
              <a:pPr>
                <a:defRPr/>
              </a:pPr>
              <a:t>7/17/2010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F02FA4C-6EC9-40F6-B61E-34D0435E8A3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8BDD042F-F21F-4D8B-96FE-78FACFA2045F}" type="datetimeFigureOut">
              <a:rPr lang="en-US"/>
              <a:pPr>
                <a:defRPr/>
              </a:pPr>
              <a:t>7/17/2010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0409AE87-8572-4F4E-9709-D9ED4F8E4B4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smtClean="0">
                <a:solidFill>
                  <a:schemeClr val="tx1"/>
                </a:solidFill>
              </a:defRPr>
            </a:lvl1pPr>
            <a:extLst/>
          </a:lstStyle>
          <a:p>
            <a:pPr>
              <a:defRPr/>
            </a:pPr>
            <a:fld id="{9E7AB57B-59DE-4AF1-9920-F4CDAB1A2357}" type="datetimeFigureOut">
              <a:rPr lang="en-US"/>
              <a:pPr>
                <a:defRPr/>
              </a:pPr>
              <a:t>7/17/2010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29EAF12A-54C9-4921-922D-F03C8F1410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0600" y="1371600"/>
            <a:ext cx="2819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09600" y="304800"/>
            <a:ext cx="7772400" cy="1470025"/>
          </a:xfrm>
        </p:spPr>
        <p:txBody>
          <a:bodyPr/>
          <a:lstStyle/>
          <a:p>
            <a:pPr fontAlgn="auto">
              <a:spcAft>
                <a:spcPts val="0"/>
              </a:spcAft>
              <a:defRPr/>
            </a:pPr>
            <a:r>
              <a:rPr lang="en-US" dirty="0" err="1" smtClean="0"/>
              <a:t>Callista</a:t>
            </a:r>
            <a:r>
              <a:rPr lang="en-US" dirty="0" smtClean="0"/>
              <a:t> Roy </a:t>
            </a:r>
            <a:endParaRPr lang="en-US" dirty="0"/>
          </a:p>
        </p:txBody>
      </p:sp>
      <p:sp>
        <p:nvSpPr>
          <p:cNvPr id="3" name="Subtitle 2"/>
          <p:cNvSpPr>
            <a:spLocks noGrp="1"/>
          </p:cNvSpPr>
          <p:nvPr>
            <p:ph type="subTitle" idx="1"/>
          </p:nvPr>
        </p:nvSpPr>
        <p:spPr>
          <a:xfrm>
            <a:off x="1371600" y="6019800"/>
            <a:ext cx="7239000" cy="533400"/>
          </a:xfrm>
        </p:spPr>
        <p:txBody>
          <a:bodyPr>
            <a:normAutofit/>
          </a:bodyPr>
          <a:lstStyle/>
          <a:p>
            <a:pPr marR="0"/>
            <a:r>
              <a:rPr lang="en-US" sz="1700" b="1" smtClean="0">
                <a:solidFill>
                  <a:schemeClr val="bg1"/>
                </a:solidFill>
              </a:rPr>
              <a:t>Jessica Owen, Brianna Bobrowicz, Kelly McCall, &amp; Aakanksha Surti</a:t>
            </a:r>
          </a:p>
        </p:txBody>
      </p:sp>
      <p:pic>
        <p:nvPicPr>
          <p:cNvPr id="9221" name="Picture 2" descr="http://www.artcbt.com/images/roy.02_1_.jpg"/>
          <p:cNvPicPr>
            <a:picLocks noChangeAspect="1" noChangeArrowheads="1"/>
          </p:cNvPicPr>
          <p:nvPr/>
        </p:nvPicPr>
        <p:blipFill>
          <a:blip r:embed="rId3"/>
          <a:srcRect/>
          <a:stretch>
            <a:fillRect/>
          </a:stretch>
        </p:blipFill>
        <p:spPr bwMode="auto">
          <a:xfrm>
            <a:off x="1066800" y="1447800"/>
            <a:ext cx="2641600" cy="2971800"/>
          </a:xfrm>
          <a:prstGeom prst="rect">
            <a:avLst/>
          </a:prstGeom>
          <a:noFill/>
          <a:ln w="9525">
            <a:noFill/>
            <a:miter lim="800000"/>
            <a:headEnd/>
            <a:tailEnd/>
          </a:ln>
        </p:spPr>
      </p:pic>
      <p:sp>
        <p:nvSpPr>
          <p:cNvPr id="9222" name="TextBox 5"/>
          <p:cNvSpPr txBox="1">
            <a:spLocks noChangeArrowheads="1"/>
          </p:cNvSpPr>
          <p:nvPr/>
        </p:nvSpPr>
        <p:spPr bwMode="auto">
          <a:xfrm>
            <a:off x="4419600" y="2286000"/>
            <a:ext cx="4038600" cy="1384300"/>
          </a:xfrm>
          <a:prstGeom prst="rect">
            <a:avLst/>
          </a:prstGeom>
          <a:noFill/>
          <a:ln w="9525">
            <a:noFill/>
            <a:miter lim="800000"/>
            <a:headEnd/>
            <a:tailEnd/>
          </a:ln>
        </p:spPr>
        <p:txBody>
          <a:bodyPr>
            <a:spAutoFit/>
          </a:bodyPr>
          <a:lstStyle/>
          <a:p>
            <a:pPr algn="ctr"/>
            <a:r>
              <a:rPr lang="en-US" sz="2800" i="1"/>
              <a:t>The goal of nursing is to promote patient adaptation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r>
              <a:rPr lang="en-US" smtClean="0"/>
              <a:t>Nursing is the science that expands adaptive abilities and encourages the transformation between a person and their environment (Meyers).</a:t>
            </a:r>
          </a:p>
          <a:p>
            <a:r>
              <a:rPr lang="en-US" smtClean="0"/>
              <a:t>Nursing goals encourage adapting for individuals and groups.</a:t>
            </a:r>
          </a:p>
          <a:p>
            <a:r>
              <a:rPr lang="en-US" smtClean="0"/>
              <a:t>Nurses use this adaptive model by following the 6 steps of the nursing process.</a:t>
            </a:r>
          </a:p>
          <a:p>
            <a:pPr>
              <a:buFont typeface="Wingdings 3" pitchFamily="18" charset="2"/>
              <a:buNone/>
            </a:pPr>
            <a:endParaRPr lang="en-US" smtClean="0"/>
          </a:p>
        </p:txBody>
      </p:sp>
      <p:sp>
        <p:nvSpPr>
          <p:cNvPr id="3" name="Title 2"/>
          <p:cNvSpPr>
            <a:spLocks noGrp="1"/>
          </p:cNvSpPr>
          <p:nvPr>
            <p:ph type="title"/>
          </p:nvPr>
        </p:nvSpPr>
        <p:spPr/>
        <p:txBody>
          <a:bodyPr/>
          <a:lstStyle/>
          <a:p>
            <a:pPr fontAlgn="auto">
              <a:spcAft>
                <a:spcPts val="0"/>
              </a:spcAft>
              <a:defRPr/>
            </a:pPr>
            <a:r>
              <a:rPr lang="en-US" dirty="0" smtClean="0"/>
              <a:t>Overview of Nursing Process</a:t>
            </a:r>
            <a:endParaRPr lang="en-US" dirty="0"/>
          </a:p>
        </p:txBody>
      </p:sp>
      <p:sp>
        <p:nvSpPr>
          <p:cNvPr id="4" name="TextBox 3"/>
          <p:cNvSpPr txBox="1"/>
          <p:nvPr/>
        </p:nvSpPr>
        <p:spPr>
          <a:xfrm>
            <a:off x="3124200" y="5562600"/>
            <a:ext cx="6019800" cy="738664"/>
          </a:xfrm>
          <a:prstGeom prst="rect">
            <a:avLst/>
          </a:prstGeom>
          <a:noFill/>
        </p:spPr>
        <p:txBody>
          <a:bodyPr wrap="square" rtlCol="0">
            <a:spAutoFit/>
          </a:bodyPr>
          <a:lstStyle/>
          <a:p>
            <a:r>
              <a:rPr lang="en-US" sz="1200" dirty="0" smtClean="0"/>
              <a:t>Meyers, K. (2008). History. In </a:t>
            </a:r>
            <a:r>
              <a:rPr lang="en-US" sz="1200" i="1" dirty="0" smtClean="0"/>
              <a:t>The Roy Adaption Model</a:t>
            </a:r>
            <a:r>
              <a:rPr lang="en-US" sz="1200" dirty="0" smtClean="0"/>
              <a:t>. Retrieved July 16, 2010,   	from http://www2.bc.edu/~royca/htm/ram.htm</a:t>
            </a:r>
          </a:p>
          <a:p>
            <a:endParaRPr lang="en-US" dirty="0"/>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4"/>
          <p:cNvSpPr>
            <a:spLocks noGrp="1"/>
          </p:cNvSpPr>
          <p:nvPr>
            <p:ph idx="1"/>
          </p:nvPr>
        </p:nvSpPr>
        <p:spPr/>
        <p:txBody>
          <a:bodyPr/>
          <a:lstStyle/>
          <a:p>
            <a:pPr marL="514350" indent="-514350">
              <a:buFont typeface="Calibri" pitchFamily="34" charset="0"/>
              <a:buAutoNum type="arabicPeriod"/>
            </a:pPr>
            <a:r>
              <a:rPr lang="en-US" dirty="0" smtClean="0"/>
              <a:t>Assessing the behavior</a:t>
            </a:r>
          </a:p>
          <a:p>
            <a:pPr marL="514350" indent="-514350">
              <a:buFont typeface="Calibri" pitchFamily="34" charset="0"/>
              <a:buAutoNum type="arabicPeriod"/>
            </a:pPr>
            <a:r>
              <a:rPr lang="en-US" dirty="0" smtClean="0"/>
              <a:t>Assess the stimuli that affects this behavior</a:t>
            </a:r>
          </a:p>
          <a:p>
            <a:pPr marL="514350" indent="-514350">
              <a:buFont typeface="Calibri" pitchFamily="34" charset="0"/>
              <a:buAutoNum type="arabicPeriod"/>
            </a:pPr>
            <a:r>
              <a:rPr lang="en-US" dirty="0" smtClean="0"/>
              <a:t>Making a diagnosis of the person’s adaptive state</a:t>
            </a:r>
          </a:p>
          <a:p>
            <a:pPr marL="514350" indent="-514350">
              <a:buFont typeface="Calibri" pitchFamily="34" charset="0"/>
              <a:buAutoNum type="arabicPeriod"/>
            </a:pPr>
            <a:r>
              <a:rPr lang="en-US" dirty="0" smtClean="0"/>
              <a:t>Set goals to promote adaptation</a:t>
            </a:r>
          </a:p>
          <a:p>
            <a:pPr marL="514350" indent="-514350">
              <a:buFont typeface="Calibri" pitchFamily="34" charset="0"/>
              <a:buAutoNum type="arabicPeriod"/>
            </a:pPr>
            <a:r>
              <a:rPr lang="en-US" dirty="0" smtClean="0"/>
              <a:t>Managing the stimuli to promote adaptation</a:t>
            </a:r>
          </a:p>
          <a:p>
            <a:pPr marL="514350" indent="-514350">
              <a:buFont typeface="Calibri" pitchFamily="34" charset="0"/>
              <a:buAutoNum type="arabicPeriod"/>
            </a:pPr>
            <a:endParaRPr lang="en-US" dirty="0" smtClean="0"/>
          </a:p>
        </p:txBody>
      </p:sp>
      <p:sp>
        <p:nvSpPr>
          <p:cNvPr id="2050" name="Title 3"/>
          <p:cNvSpPr>
            <a:spLocks noGrp="1"/>
          </p:cNvSpPr>
          <p:nvPr>
            <p:ph type="title"/>
          </p:nvPr>
        </p:nvSpPr>
        <p:spPr/>
        <p:txBody>
          <a:bodyPr/>
          <a:lstStyle/>
          <a:p>
            <a:pPr algn="ctr" fontAlgn="auto">
              <a:spcAft>
                <a:spcPts val="0"/>
              </a:spcAft>
              <a:defRPr/>
            </a:pPr>
            <a:r>
              <a:rPr lang="en-US" dirty="0" smtClean="0"/>
              <a:t>Roy’s 6 Step Nursing Process</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365760" indent="-256032" fontAlgn="auto">
              <a:spcAft>
                <a:spcPts val="0"/>
              </a:spcAft>
              <a:buFont typeface="Wingdings 3"/>
              <a:buChar char=""/>
              <a:defRPr/>
            </a:pPr>
            <a:r>
              <a:rPr lang="en-US" sz="2800" dirty="0" smtClean="0"/>
              <a:t>If an individual had an open would on their face that wasn’t healing even though they were doing everything and you found out that they were urinating frequently you could use the nursing process to help solve the issue</a:t>
            </a:r>
          </a:p>
          <a:p>
            <a:pPr marL="514350" indent="-514350" fontAlgn="auto">
              <a:spcAft>
                <a:spcPts val="0"/>
              </a:spcAft>
              <a:buFont typeface="+mj-lt"/>
              <a:buAutoNum type="arabicPeriod"/>
              <a:defRPr/>
            </a:pPr>
            <a:r>
              <a:rPr lang="en-US" sz="2800" dirty="0" smtClean="0"/>
              <a:t>Noticing that the patient was taking care of cleaning their wound and staying out of the sun.</a:t>
            </a:r>
          </a:p>
          <a:p>
            <a:pPr marL="514350" indent="-514350" fontAlgn="auto">
              <a:spcAft>
                <a:spcPts val="0"/>
              </a:spcAft>
              <a:buFont typeface="+mj-lt"/>
              <a:buAutoNum type="arabicPeriod"/>
              <a:defRPr/>
            </a:pPr>
            <a:r>
              <a:rPr lang="en-US" sz="2800" dirty="0" smtClean="0"/>
              <a:t>Ask the patient questions about their diet, sleeping habits and urination frequency</a:t>
            </a:r>
          </a:p>
          <a:p>
            <a:pPr marL="514350" indent="-514350" fontAlgn="auto">
              <a:spcAft>
                <a:spcPts val="0"/>
              </a:spcAft>
              <a:buFont typeface="+mj-lt"/>
              <a:buAutoNum type="arabicPeriod"/>
              <a:defRPr/>
            </a:pPr>
            <a:r>
              <a:rPr lang="en-US" sz="2800" dirty="0" smtClean="0"/>
              <a:t>Making a diagnosis that the patient might be suffering from diabetes and just not know it.</a:t>
            </a:r>
          </a:p>
          <a:p>
            <a:pPr marL="514350" indent="-514350" fontAlgn="auto">
              <a:spcAft>
                <a:spcPts val="0"/>
              </a:spcAft>
              <a:buFont typeface="+mj-lt"/>
              <a:buAutoNum type="arabicPeriod"/>
              <a:defRPr/>
            </a:pPr>
            <a:r>
              <a:rPr lang="en-US" sz="2800" dirty="0" smtClean="0"/>
              <a:t>Set goals for controlling blood glucose, changing the diet, and rigorous exercise.</a:t>
            </a:r>
          </a:p>
          <a:p>
            <a:pPr marL="514350" indent="-514350" fontAlgn="auto">
              <a:spcAft>
                <a:spcPts val="0"/>
              </a:spcAft>
              <a:buFont typeface="+mj-lt"/>
              <a:buAutoNum type="arabicPeriod"/>
              <a:defRPr/>
            </a:pPr>
            <a:r>
              <a:rPr lang="en-US" sz="2800" dirty="0" smtClean="0"/>
              <a:t>Make sure the individual east a diet with no sugars in the food or additional sugars such as sweets.</a:t>
            </a:r>
          </a:p>
          <a:p>
            <a:pPr marL="514350" indent="-514350" fontAlgn="auto">
              <a:spcAft>
                <a:spcPts val="0"/>
              </a:spcAft>
              <a:buFont typeface="+mj-lt"/>
              <a:buAutoNum type="arabicPeriod"/>
              <a:defRPr/>
            </a:pPr>
            <a:r>
              <a:rPr lang="en-US" sz="2800" dirty="0" smtClean="0"/>
              <a:t>See if the wound on the individuals face starts to heal due to the new steps taken.</a:t>
            </a:r>
          </a:p>
          <a:p>
            <a:pPr marL="365760" indent="-256032" fontAlgn="auto">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fontAlgn="auto">
              <a:spcAft>
                <a:spcPts val="0"/>
              </a:spcAft>
              <a:defRPr/>
            </a:pPr>
            <a:r>
              <a:rPr lang="en-US" dirty="0" smtClean="0"/>
              <a:t>6 Step Nursing Process Example…</a:t>
            </a:r>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fontAlgn="auto">
              <a:spcAft>
                <a:spcPts val="0"/>
              </a:spcAft>
              <a:buFont typeface="Wingdings 3"/>
              <a:buNone/>
              <a:defRPr/>
            </a:pPr>
            <a:r>
              <a:rPr lang="en-US" sz="1600" dirty="0" smtClean="0"/>
              <a:t>Chitty, K.K, &amp; Black, B., (2007) Professional Nursing: Concepts and Challenges. </a:t>
            </a:r>
            <a:r>
              <a:rPr lang="en-US" sz="1600" dirty="0" err="1" smtClean="0"/>
              <a:t>St.Louis</a:t>
            </a:r>
            <a:r>
              <a:rPr lang="en-US" sz="1600" dirty="0" smtClean="0"/>
              <a:t>, MO: Saunders Elsevier </a:t>
            </a:r>
          </a:p>
          <a:p>
            <a:pPr marL="365760" indent="-256032" fontAlgn="auto">
              <a:spcAft>
                <a:spcPts val="0"/>
              </a:spcAft>
              <a:buFont typeface="Wingdings 3"/>
              <a:buNone/>
              <a:defRPr/>
            </a:pPr>
            <a:endParaRPr lang="en-US" sz="1600" dirty="0" smtClean="0"/>
          </a:p>
          <a:p>
            <a:pPr marL="365760" indent="-256032" fontAlgn="auto">
              <a:spcAft>
                <a:spcPts val="0"/>
              </a:spcAft>
              <a:buFont typeface="Wingdings 3"/>
              <a:buNone/>
              <a:defRPr/>
            </a:pPr>
            <a:r>
              <a:rPr lang="en-US" sz="1600" dirty="0" err="1" smtClean="0"/>
              <a:t>Dobratz</a:t>
            </a:r>
            <a:r>
              <a:rPr lang="en-US" sz="1600" dirty="0" smtClean="0"/>
              <a:t>, M. C. (2008). Moving nursing science forward within the framework of the Roy adaptation model. </a:t>
            </a:r>
            <a:r>
              <a:rPr lang="en-US" sz="1600" i="1" dirty="0" smtClean="0"/>
              <a:t>Nursing Science Quarterly</a:t>
            </a:r>
            <a:r>
              <a:rPr lang="en-US" sz="1600" dirty="0" smtClean="0"/>
              <a:t>, </a:t>
            </a:r>
            <a:r>
              <a:rPr lang="en-US" sz="1600" i="1" dirty="0" smtClean="0"/>
              <a:t>21</a:t>
            </a:r>
            <a:r>
              <a:rPr lang="en-US" sz="1600" dirty="0" smtClean="0"/>
              <a:t>(3), 255-259. </a:t>
            </a:r>
          </a:p>
          <a:p>
            <a:pPr marL="365760" indent="-256032" fontAlgn="auto">
              <a:spcAft>
                <a:spcPts val="0"/>
              </a:spcAft>
              <a:buFont typeface="Wingdings 3"/>
              <a:buNone/>
              <a:defRPr/>
            </a:pPr>
            <a:endParaRPr lang="en-US" sz="1600" dirty="0" smtClean="0"/>
          </a:p>
          <a:p>
            <a:pPr marL="365760" indent="-256032" fontAlgn="auto">
              <a:spcAft>
                <a:spcPts val="0"/>
              </a:spcAft>
              <a:buFont typeface="Wingdings 3"/>
              <a:buNone/>
              <a:defRPr/>
            </a:pPr>
            <a:r>
              <a:rPr lang="en-US" sz="1600" dirty="0" smtClean="0"/>
              <a:t>Meyers, K. (2008). History. In </a:t>
            </a:r>
            <a:r>
              <a:rPr lang="en-US" sz="1600" i="1" dirty="0" smtClean="0"/>
              <a:t>The Roy Adaption Model</a:t>
            </a:r>
            <a:r>
              <a:rPr lang="en-US" sz="1600" dirty="0" smtClean="0"/>
              <a:t>. Retrieved July 16, 2010, from http://www2.bc.edu/~royca/htm/ram.htm</a:t>
            </a:r>
          </a:p>
          <a:p>
            <a:pPr marL="365760" indent="-256032" fontAlgn="auto">
              <a:spcAft>
                <a:spcPts val="0"/>
              </a:spcAft>
              <a:buFont typeface="Wingdings 3"/>
              <a:buChar char=""/>
              <a:defRPr/>
            </a:pPr>
            <a:endParaRPr lang="en-US" sz="1600" dirty="0" smtClean="0"/>
          </a:p>
          <a:p>
            <a:pPr marL="365760" indent="-256032" fontAlgn="auto">
              <a:spcAft>
                <a:spcPts val="0"/>
              </a:spcAft>
              <a:buFontTx/>
              <a:buNone/>
              <a:defRPr/>
            </a:pPr>
            <a:r>
              <a:rPr lang="en-US" sz="1600" dirty="0" smtClean="0"/>
              <a:t>N207 Bloggers. (2008, July 18). SISTER CALLISTA </a:t>
            </a:r>
          </a:p>
          <a:p>
            <a:pPr marL="365760" indent="-256032" fontAlgn="auto">
              <a:spcAft>
                <a:spcPts val="0"/>
              </a:spcAft>
              <a:buFontTx/>
              <a:buNone/>
              <a:defRPr/>
            </a:pPr>
            <a:endParaRPr lang="en-US" sz="1600" dirty="0" smtClean="0"/>
          </a:p>
          <a:p>
            <a:pPr marL="365760" indent="-256032" fontAlgn="auto">
              <a:spcAft>
                <a:spcPts val="0"/>
              </a:spcAft>
              <a:buFontTx/>
              <a:buNone/>
              <a:defRPr/>
            </a:pPr>
            <a:r>
              <a:rPr lang="en-US" sz="1600" dirty="0" smtClean="0"/>
              <a:t>Roy's Adaptation Model, 2010. http://currentnursing.com/nursing_theory/Roy_adaptation_model.html</a:t>
            </a:r>
          </a:p>
          <a:p>
            <a:pPr marL="365760" indent="-256032" fontAlgn="auto">
              <a:spcAft>
                <a:spcPts val="0"/>
              </a:spcAft>
              <a:buFontTx/>
              <a:buNone/>
              <a:defRPr/>
            </a:pPr>
            <a:r>
              <a:rPr lang="en-US" sz="1600" dirty="0" smtClean="0"/>
              <a:t>	</a:t>
            </a:r>
          </a:p>
          <a:p>
            <a:pPr marL="365760" indent="-256032" fontAlgn="auto">
              <a:spcAft>
                <a:spcPts val="0"/>
              </a:spcAft>
              <a:buFontTx/>
              <a:buNone/>
              <a:defRPr/>
            </a:pPr>
            <a:r>
              <a:rPr lang="en-US" sz="1600" dirty="0" smtClean="0"/>
              <a:t>ROY: ADAPTATION THEORY . In </a:t>
            </a:r>
            <a:r>
              <a:rPr lang="en-US" sz="1600" i="1" dirty="0" smtClean="0"/>
              <a:t>Nursing Theories</a:t>
            </a:r>
            <a:r>
              <a:rPr lang="en-US" sz="1600" dirty="0" smtClean="0"/>
              <a:t>. Retrieved July 16, 2010, from Blogger.com website: http://nursingtheories.blogspot.com/2008/07/sister-callista-roy-adaptation-theory.html </a:t>
            </a:r>
          </a:p>
          <a:p>
            <a:pPr marL="365760" indent="-256032" fontAlgn="auto">
              <a:spcAft>
                <a:spcPts val="0"/>
              </a:spcAft>
              <a:buFont typeface="Wingdings 3"/>
              <a:buNone/>
              <a:defRPr/>
            </a:pPr>
            <a:endParaRPr lang="en-US" dirty="0"/>
          </a:p>
        </p:txBody>
      </p:sp>
      <p:sp>
        <p:nvSpPr>
          <p:cNvPr id="3" name="Title 2"/>
          <p:cNvSpPr>
            <a:spLocks noGrp="1"/>
          </p:cNvSpPr>
          <p:nvPr>
            <p:ph type="title"/>
          </p:nvPr>
        </p:nvSpPr>
        <p:spPr/>
        <p:txBody>
          <a:bodyPr/>
          <a:lstStyle/>
          <a:p>
            <a:pPr algn="ctr" fontAlgn="auto">
              <a:spcAft>
                <a:spcPts val="0"/>
              </a:spcAft>
              <a:defRPr/>
            </a:pPr>
            <a:r>
              <a:rPr lang="en-US" dirty="0" smtClean="0"/>
              <a:t>Works Cited</a:t>
            </a:r>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fontAlgn="auto">
              <a:lnSpc>
                <a:spcPct val="90000"/>
              </a:lnSpc>
              <a:spcAft>
                <a:spcPts val="0"/>
              </a:spcAft>
              <a:buFont typeface="Wingdings 3"/>
              <a:buChar char=""/>
              <a:defRPr/>
            </a:pPr>
            <a:r>
              <a:rPr lang="en-US" sz="2400" dirty="0" smtClean="0"/>
              <a:t>Sister </a:t>
            </a:r>
            <a:r>
              <a:rPr lang="en-US" sz="2400" dirty="0" err="1" smtClean="0"/>
              <a:t>Callista</a:t>
            </a:r>
            <a:r>
              <a:rPr lang="en-US" sz="2400" dirty="0" smtClean="0"/>
              <a:t> Roy was born in Los Angeles, California, in 1939.  </a:t>
            </a:r>
          </a:p>
          <a:p>
            <a:pPr marL="365760" indent="-256032" fontAlgn="auto">
              <a:lnSpc>
                <a:spcPct val="90000"/>
              </a:lnSpc>
              <a:spcAft>
                <a:spcPts val="0"/>
              </a:spcAft>
              <a:buFont typeface="Wingdings 3"/>
              <a:buNone/>
              <a:defRPr/>
            </a:pPr>
            <a:endParaRPr lang="en-US" sz="2400" dirty="0" smtClean="0"/>
          </a:p>
          <a:p>
            <a:pPr marL="365760" indent="-256032" fontAlgn="auto">
              <a:lnSpc>
                <a:spcPct val="90000"/>
              </a:lnSpc>
              <a:spcAft>
                <a:spcPts val="0"/>
              </a:spcAft>
              <a:buFont typeface="Wingdings 3"/>
              <a:buChar char=""/>
              <a:defRPr/>
            </a:pPr>
            <a:r>
              <a:rPr lang="en-US" sz="2400" dirty="0" smtClean="0"/>
              <a:t>She received a bachelor of arts in nursing from Mount St. Mary’s College in Los Angeles. </a:t>
            </a:r>
          </a:p>
          <a:p>
            <a:pPr marL="365760" indent="-256032" fontAlgn="auto">
              <a:lnSpc>
                <a:spcPct val="90000"/>
              </a:lnSpc>
              <a:spcAft>
                <a:spcPts val="0"/>
              </a:spcAft>
              <a:buFont typeface="Wingdings 3"/>
              <a:buNone/>
              <a:defRPr/>
            </a:pPr>
            <a:endParaRPr lang="en-US" sz="2400" dirty="0" smtClean="0"/>
          </a:p>
          <a:p>
            <a:pPr marL="365760" indent="-256032" fontAlgn="auto">
              <a:lnSpc>
                <a:spcPct val="90000"/>
              </a:lnSpc>
              <a:spcAft>
                <a:spcPts val="0"/>
              </a:spcAft>
              <a:buFont typeface="Wingdings 3"/>
              <a:buChar char=""/>
              <a:defRPr/>
            </a:pPr>
            <a:r>
              <a:rPr lang="en-US" sz="2400" dirty="0" smtClean="0"/>
              <a:t>She received a master’s degree in pediatric nursing and sociology, followed by a </a:t>
            </a:r>
            <a:r>
              <a:rPr lang="en-US" sz="2400" dirty="0" err="1" smtClean="0"/>
              <a:t>phD</a:t>
            </a:r>
            <a:r>
              <a:rPr lang="en-US" sz="2400" dirty="0" smtClean="0"/>
              <a:t> in sociology from the University of California, Los Angeles.</a:t>
            </a:r>
          </a:p>
          <a:p>
            <a:pPr marL="365760" indent="-256032" fontAlgn="auto">
              <a:lnSpc>
                <a:spcPct val="90000"/>
              </a:lnSpc>
              <a:spcAft>
                <a:spcPts val="0"/>
              </a:spcAft>
              <a:buFont typeface="Wingdings 3"/>
              <a:buNone/>
              <a:defRPr/>
            </a:pPr>
            <a:endParaRPr lang="en-US" sz="2400" dirty="0" smtClean="0"/>
          </a:p>
          <a:p>
            <a:pPr marL="365760" indent="-256032" fontAlgn="auto">
              <a:lnSpc>
                <a:spcPct val="90000"/>
              </a:lnSpc>
              <a:spcAft>
                <a:spcPts val="0"/>
              </a:spcAft>
              <a:buFont typeface="Wingdings 3"/>
              <a:buChar char=""/>
              <a:defRPr/>
            </a:pPr>
            <a:r>
              <a:rPr lang="en-US" sz="2400" dirty="0" smtClean="0"/>
              <a:t>She presented her model as a conceptual framework for a nursing curriculum in 1970 and called it the </a:t>
            </a:r>
            <a:r>
              <a:rPr lang="en-US" sz="2400" i="1" dirty="0" smtClean="0"/>
              <a:t>Adaptation Model.</a:t>
            </a:r>
          </a:p>
          <a:p>
            <a:pPr marL="365760" indent="-256032" fontAlgn="auto">
              <a:spcAft>
                <a:spcPts val="0"/>
              </a:spcAft>
              <a:buFont typeface="Wingdings 3"/>
              <a:buNone/>
              <a:defRPr/>
            </a:pPr>
            <a:endParaRPr lang="en-US" dirty="0"/>
          </a:p>
        </p:txBody>
      </p:sp>
      <p:sp>
        <p:nvSpPr>
          <p:cNvPr id="3" name="Title 2"/>
          <p:cNvSpPr>
            <a:spLocks noGrp="1"/>
          </p:cNvSpPr>
          <p:nvPr>
            <p:ph type="title"/>
          </p:nvPr>
        </p:nvSpPr>
        <p:spPr/>
        <p:txBody>
          <a:bodyPr/>
          <a:lstStyle/>
          <a:p>
            <a:pPr algn="ctr" fontAlgn="auto">
              <a:spcAft>
                <a:spcPts val="0"/>
              </a:spcAft>
              <a:defRPr/>
            </a:pPr>
            <a:r>
              <a:rPr lang="en-US" dirty="0" smtClean="0"/>
              <a:t>Who is Sister </a:t>
            </a:r>
            <a:r>
              <a:rPr lang="en-US" dirty="0" err="1" smtClean="0"/>
              <a:t>Callista</a:t>
            </a:r>
            <a:r>
              <a:rPr lang="en-US" dirty="0" smtClean="0"/>
              <a:t> Roy?</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365760" indent="-256032" fontAlgn="auto">
              <a:lnSpc>
                <a:spcPct val="90000"/>
              </a:lnSpc>
              <a:spcAft>
                <a:spcPts val="0"/>
              </a:spcAft>
              <a:buFont typeface="Wingdings 3"/>
              <a:buChar char=""/>
              <a:defRPr/>
            </a:pPr>
            <a:r>
              <a:rPr lang="en-US" sz="2800" dirty="0" smtClean="0"/>
              <a:t>At University of California, Los Angeles, Roy’s advisor and seminar professor, Dorothy E. Johnson, was writing and speaking on the need to define the goal of nursing as a way of focusing the development of knowledge for practice. </a:t>
            </a:r>
          </a:p>
          <a:p>
            <a:pPr marL="365760" indent="-256032" fontAlgn="auto">
              <a:lnSpc>
                <a:spcPct val="90000"/>
              </a:lnSpc>
              <a:spcAft>
                <a:spcPts val="0"/>
              </a:spcAft>
              <a:buFont typeface="Wingdings 3"/>
              <a:buNone/>
              <a:defRPr/>
            </a:pPr>
            <a:endParaRPr lang="en-US" sz="2800" dirty="0" smtClean="0"/>
          </a:p>
          <a:p>
            <a:pPr marL="365760" indent="-256032" fontAlgn="auto">
              <a:lnSpc>
                <a:spcPct val="90000"/>
              </a:lnSpc>
              <a:spcAft>
                <a:spcPts val="0"/>
              </a:spcAft>
              <a:buFont typeface="Wingdings 3"/>
              <a:buChar char=""/>
              <a:defRPr/>
            </a:pPr>
            <a:r>
              <a:rPr lang="en-US" sz="2800" dirty="0" smtClean="0"/>
              <a:t>Throughout her course work in the master's program Dorothy Johnson encouraged Roy to develop her concept of adaptation as a framework for nursing.</a:t>
            </a:r>
          </a:p>
          <a:p>
            <a:pPr marL="365760" indent="-256032" fontAlgn="auto">
              <a:lnSpc>
                <a:spcPct val="90000"/>
              </a:lnSpc>
              <a:spcAft>
                <a:spcPts val="0"/>
              </a:spcAft>
              <a:buFont typeface="Wingdings 3"/>
              <a:buChar char=""/>
              <a:defRPr/>
            </a:pPr>
            <a:endParaRPr lang="en-US" sz="2800" dirty="0" smtClean="0"/>
          </a:p>
          <a:p>
            <a:pPr marL="365760" indent="-256032" fontAlgn="auto">
              <a:lnSpc>
                <a:spcPct val="90000"/>
              </a:lnSpc>
              <a:spcAft>
                <a:spcPts val="0"/>
              </a:spcAft>
              <a:buFont typeface="Wingdings 3"/>
              <a:buChar char=""/>
              <a:defRPr/>
            </a:pPr>
            <a:r>
              <a:rPr lang="en-US" sz="2800" dirty="0" smtClean="0"/>
              <a:t>The use of systems theory as defined by von </a:t>
            </a:r>
            <a:r>
              <a:rPr lang="en-US" sz="2800" dirty="0" err="1" smtClean="0"/>
              <a:t>Bertalanffy</a:t>
            </a:r>
            <a:r>
              <a:rPr lang="en-US" sz="2800" dirty="0" smtClean="0"/>
              <a:t> was an important early concept of the model. Dr. Roy made appropriate derivations of these concepts for use in describing situations of people in health and illness</a:t>
            </a:r>
          </a:p>
          <a:p>
            <a:pPr marL="365760" indent="-256032" fontAlgn="auto">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t>How was the Adaptation Model developed?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65760" indent="-256032" fontAlgn="auto">
              <a:spcAft>
                <a:spcPts val="0"/>
              </a:spcAft>
              <a:buFont typeface="Wingdings 3"/>
              <a:buChar char=""/>
              <a:defRPr/>
            </a:pPr>
            <a:r>
              <a:rPr lang="en-US" sz="2800" dirty="0" smtClean="0"/>
              <a:t>Roy worked with faculty at Mount St. Mary's College in Los Angeles for seventeen years. </a:t>
            </a:r>
          </a:p>
          <a:p>
            <a:pPr marL="365760" indent="-256032" fontAlgn="auto">
              <a:spcAft>
                <a:spcPts val="0"/>
              </a:spcAft>
              <a:buFont typeface="Wingdings 3"/>
              <a:buChar char=""/>
              <a:defRPr/>
            </a:pPr>
            <a:r>
              <a:rPr lang="en-US" sz="2800" dirty="0" smtClean="0"/>
              <a:t>The model became the framework for a nursing-based integrated curriculum in March 1970, the same month that the first article on the model was published in Nursing Outlook.</a:t>
            </a:r>
          </a:p>
          <a:p>
            <a:pPr marL="365760" indent="-256032" fontAlgn="auto">
              <a:spcAft>
                <a:spcPts val="0"/>
              </a:spcAft>
              <a:buFont typeface="Wingdings 3"/>
              <a:buChar char=""/>
              <a:defRPr/>
            </a:pPr>
            <a:r>
              <a:rPr lang="en-US" sz="2800" dirty="0" smtClean="0"/>
              <a:t>A content analysis was done on 500 samples of patient behavior from all clinical areas, collected by the nursing students and major categories named as physiologic, self concept, role function and interdependence. </a:t>
            </a:r>
          </a:p>
          <a:p>
            <a:pPr marL="365760" indent="-256032" fontAlgn="auto">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algn="ctr" fontAlgn="auto">
              <a:spcAft>
                <a:spcPts val="0"/>
              </a:spcAft>
              <a:defRPr/>
            </a:pPr>
            <a:r>
              <a:rPr lang="en-US" dirty="0" smtClean="0"/>
              <a:t>How was the Adaptation Model developed? …continued</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pPr>
              <a:lnSpc>
                <a:spcPct val="90000"/>
              </a:lnSpc>
            </a:pPr>
            <a:r>
              <a:rPr lang="en-US" sz="2400" smtClean="0"/>
              <a:t>Adaptation Model: A conceptual framework that focuses on the patient as an adaptive system; that is, one that strives to cope with both internal demands and external demands of the environment.</a:t>
            </a:r>
          </a:p>
          <a:p>
            <a:pPr>
              <a:lnSpc>
                <a:spcPct val="90000"/>
              </a:lnSpc>
            </a:pPr>
            <a:r>
              <a:rPr lang="en-US" sz="2400" smtClean="0"/>
              <a:t>The level of adaptation of the person is assessed and ways to remove the stimuli, to develop or to maintain adaptation, are explored by the patient and the nurse. </a:t>
            </a:r>
          </a:p>
          <a:p>
            <a:pPr>
              <a:lnSpc>
                <a:spcPct val="90000"/>
              </a:lnSpc>
            </a:pPr>
            <a:r>
              <a:rPr lang="en-US" sz="2400" smtClean="0"/>
              <a:t>Model is widely used for research, education, and nursing practice.</a:t>
            </a:r>
          </a:p>
          <a:p>
            <a:pPr>
              <a:lnSpc>
                <a:spcPct val="90000"/>
              </a:lnSpc>
              <a:buFont typeface="Wingdings 3" pitchFamily="18" charset="2"/>
              <a:buNone/>
            </a:pPr>
            <a:endParaRPr lang="en-US" sz="2400" smtClean="0"/>
          </a:p>
          <a:p>
            <a:pPr>
              <a:lnSpc>
                <a:spcPct val="90000"/>
              </a:lnSpc>
            </a:pPr>
            <a:endParaRPr lang="en-US" sz="2400" smtClean="0"/>
          </a:p>
          <a:p>
            <a:pPr>
              <a:lnSpc>
                <a:spcPct val="90000"/>
              </a:lnSpc>
            </a:pPr>
            <a:endParaRPr lang="en-US" sz="2000" smtClean="0"/>
          </a:p>
          <a:p>
            <a:endParaRPr lang="en-US" smtClean="0"/>
          </a:p>
        </p:txBody>
      </p:sp>
      <p:sp>
        <p:nvSpPr>
          <p:cNvPr id="3" name="Title 2"/>
          <p:cNvSpPr>
            <a:spLocks noGrp="1"/>
          </p:cNvSpPr>
          <p:nvPr>
            <p:ph type="title"/>
          </p:nvPr>
        </p:nvSpPr>
        <p:spPr/>
        <p:txBody>
          <a:bodyPr/>
          <a:lstStyle/>
          <a:p>
            <a:pPr algn="ctr" fontAlgn="auto">
              <a:spcAft>
                <a:spcPts val="0"/>
              </a:spcAft>
              <a:defRPr/>
            </a:pPr>
            <a:r>
              <a:rPr lang="en-US" dirty="0" smtClean="0"/>
              <a:t>Theory Description</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pPr>
              <a:lnSpc>
                <a:spcPct val="90000"/>
              </a:lnSpc>
            </a:pPr>
            <a:r>
              <a:rPr lang="en-US" sz="2400" smtClean="0"/>
              <a:t>Provides a comprehensive understanding of nursing from the perspective of adaptation.</a:t>
            </a:r>
          </a:p>
          <a:p>
            <a:pPr>
              <a:lnSpc>
                <a:spcPct val="90000"/>
              </a:lnSpc>
            </a:pPr>
            <a:r>
              <a:rPr lang="en-US" sz="2400" smtClean="0"/>
              <a:t>In the Adaptation Model, assumptions are specified as </a:t>
            </a:r>
            <a:r>
              <a:rPr lang="en-US" sz="2400" i="1" smtClean="0"/>
              <a:t>scientific assumptions</a:t>
            </a:r>
            <a:r>
              <a:rPr lang="en-US" sz="2400" smtClean="0"/>
              <a:t> or </a:t>
            </a:r>
            <a:r>
              <a:rPr lang="en-US" sz="2400" i="1" smtClean="0"/>
              <a:t>philosophical assumptions</a:t>
            </a:r>
            <a:r>
              <a:rPr lang="en-US" sz="2400" smtClean="0"/>
              <a:t>.</a:t>
            </a:r>
          </a:p>
          <a:p>
            <a:pPr>
              <a:lnSpc>
                <a:spcPct val="90000"/>
              </a:lnSpc>
            </a:pPr>
            <a:r>
              <a:rPr lang="en-US" sz="2400" smtClean="0"/>
              <a:t>By 1987 at least 100,000 nurses had been educated in programs using the Roy Adaptation Model.</a:t>
            </a:r>
          </a:p>
          <a:p>
            <a:pPr>
              <a:lnSpc>
                <a:spcPct val="90000"/>
              </a:lnSpc>
            </a:pPr>
            <a:endParaRPr lang="en-US" sz="2400" smtClean="0"/>
          </a:p>
          <a:p>
            <a:pPr>
              <a:buFont typeface="Wingdings 3" pitchFamily="18" charset="2"/>
              <a:buNone/>
            </a:pPr>
            <a:endParaRPr lang="en-US" smtClean="0"/>
          </a:p>
        </p:txBody>
      </p:sp>
      <p:sp>
        <p:nvSpPr>
          <p:cNvPr id="3" name="Title 2"/>
          <p:cNvSpPr>
            <a:spLocks noGrp="1"/>
          </p:cNvSpPr>
          <p:nvPr>
            <p:ph type="title"/>
          </p:nvPr>
        </p:nvSpPr>
        <p:spPr/>
        <p:txBody>
          <a:bodyPr/>
          <a:lstStyle/>
          <a:p>
            <a:pPr fontAlgn="auto">
              <a:spcAft>
                <a:spcPts val="0"/>
              </a:spcAft>
              <a:defRPr/>
            </a:pPr>
            <a:r>
              <a:rPr lang="en-US" dirty="0" smtClean="0"/>
              <a:t>Description Continued…</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p:txBody>
          <a:bodyPr/>
          <a:lstStyle/>
          <a:p>
            <a:r>
              <a:rPr lang="en-US" sz="2800" smtClean="0"/>
              <a:t>Person or Group</a:t>
            </a:r>
          </a:p>
          <a:p>
            <a:pPr lvl="1"/>
            <a:r>
              <a:rPr lang="en-US" sz="2400" smtClean="0"/>
              <a:t>The adaptive system</a:t>
            </a:r>
          </a:p>
          <a:p>
            <a:r>
              <a:rPr lang="en-US" sz="2800" smtClean="0"/>
              <a:t>Health</a:t>
            </a:r>
          </a:p>
          <a:p>
            <a:pPr lvl="1"/>
            <a:r>
              <a:rPr lang="en-US" sz="2400" smtClean="0"/>
              <a:t>Being and becoming whole and integrated</a:t>
            </a:r>
          </a:p>
          <a:p>
            <a:r>
              <a:rPr lang="en-US" sz="2800" smtClean="0"/>
              <a:t>Environment</a:t>
            </a:r>
          </a:p>
          <a:p>
            <a:pPr lvl="1"/>
            <a:r>
              <a:rPr lang="en-US" sz="2400" smtClean="0"/>
              <a:t>Internal and external stimuli</a:t>
            </a:r>
          </a:p>
          <a:p>
            <a:r>
              <a:rPr lang="en-US" sz="2800" smtClean="0"/>
              <a:t>Nursing</a:t>
            </a:r>
          </a:p>
          <a:p>
            <a:pPr lvl="1"/>
            <a:r>
              <a:rPr lang="en-US" sz="2400" smtClean="0"/>
              <a:t>Art and Science of promoting adaptation</a:t>
            </a:r>
          </a:p>
          <a:p>
            <a:pPr>
              <a:buFont typeface="Wingdings 3" pitchFamily="18" charset="2"/>
              <a:buNone/>
            </a:pPr>
            <a:endParaRPr lang="en-US" smtClean="0"/>
          </a:p>
        </p:txBody>
      </p:sp>
      <p:sp>
        <p:nvSpPr>
          <p:cNvPr id="3" name="Title 2"/>
          <p:cNvSpPr>
            <a:spLocks noGrp="1"/>
          </p:cNvSpPr>
          <p:nvPr>
            <p:ph type="title"/>
          </p:nvPr>
        </p:nvSpPr>
        <p:spPr>
          <a:xfrm>
            <a:off x="457200" y="304800"/>
            <a:ext cx="8229600" cy="1143000"/>
          </a:xfrm>
        </p:spPr>
        <p:txBody>
          <a:bodyPr/>
          <a:lstStyle/>
          <a:p>
            <a:pPr algn="ctr" fontAlgn="auto">
              <a:spcAft>
                <a:spcPts val="0"/>
              </a:spcAft>
              <a:defRPr/>
            </a:pPr>
            <a:r>
              <a:rPr lang="en-US" sz="3200" dirty="0" smtClean="0"/>
              <a:t>Basic Concepts of Adaptation Model</a:t>
            </a:r>
            <a:endParaRPr lang="en-US" sz="32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p:txBody>
          <a:bodyPr/>
          <a:lstStyle/>
          <a:p>
            <a:pPr>
              <a:lnSpc>
                <a:spcPct val="90000"/>
              </a:lnSpc>
            </a:pPr>
            <a:r>
              <a:rPr lang="en-US" sz="2400" smtClean="0"/>
              <a:t>Physiologic Mode</a:t>
            </a:r>
          </a:p>
          <a:p>
            <a:pPr lvl="1">
              <a:lnSpc>
                <a:spcPct val="90000"/>
              </a:lnSpc>
            </a:pPr>
            <a:r>
              <a:rPr lang="en-US" sz="2000" smtClean="0"/>
              <a:t>Involves the maintenance of physical integrity</a:t>
            </a:r>
          </a:p>
          <a:p>
            <a:pPr lvl="1">
              <a:lnSpc>
                <a:spcPct val="90000"/>
              </a:lnSpc>
            </a:pPr>
            <a:r>
              <a:rPr lang="en-US" sz="2000" smtClean="0"/>
              <a:t>Basic human needs are identified with this mode</a:t>
            </a:r>
          </a:p>
          <a:p>
            <a:pPr>
              <a:lnSpc>
                <a:spcPct val="90000"/>
              </a:lnSpc>
            </a:pPr>
            <a:r>
              <a:rPr lang="en-US" sz="2400" smtClean="0"/>
              <a:t>Self-Concept Mode</a:t>
            </a:r>
          </a:p>
          <a:p>
            <a:pPr lvl="1">
              <a:lnSpc>
                <a:spcPct val="90000"/>
              </a:lnSpc>
            </a:pPr>
            <a:r>
              <a:rPr lang="en-US" sz="2000" smtClean="0"/>
              <a:t>Focuses on a person’s spiritual and psychological integrity</a:t>
            </a:r>
          </a:p>
          <a:p>
            <a:pPr>
              <a:lnSpc>
                <a:spcPct val="90000"/>
              </a:lnSpc>
            </a:pPr>
            <a:r>
              <a:rPr lang="en-US" sz="2400" smtClean="0"/>
              <a:t>Role Function Mode</a:t>
            </a:r>
          </a:p>
          <a:p>
            <a:pPr lvl="1">
              <a:lnSpc>
                <a:spcPct val="90000"/>
              </a:lnSpc>
            </a:pPr>
            <a:r>
              <a:rPr lang="en-US" sz="2000" smtClean="0"/>
              <a:t>Emphasizes the need for social integrity </a:t>
            </a:r>
          </a:p>
          <a:p>
            <a:pPr lvl="1">
              <a:lnSpc>
                <a:spcPct val="90000"/>
              </a:lnSpc>
            </a:pPr>
            <a:r>
              <a:rPr lang="en-US" sz="2000" smtClean="0"/>
              <a:t>Adaptation to different role changes that occur throughout an individual’s lifetime</a:t>
            </a:r>
          </a:p>
          <a:p>
            <a:pPr>
              <a:lnSpc>
                <a:spcPct val="90000"/>
              </a:lnSpc>
            </a:pPr>
            <a:r>
              <a:rPr lang="en-US" sz="2400" smtClean="0"/>
              <a:t>Interdependence Mode</a:t>
            </a:r>
          </a:p>
          <a:p>
            <a:pPr lvl="1">
              <a:lnSpc>
                <a:spcPct val="90000"/>
              </a:lnSpc>
            </a:pPr>
            <a:r>
              <a:rPr lang="en-US" sz="2000" smtClean="0"/>
              <a:t>Upholding a balance between independence and dependence in one’s relationships with others </a:t>
            </a:r>
          </a:p>
          <a:p>
            <a:pPr lvl="1">
              <a:lnSpc>
                <a:spcPct val="90000"/>
              </a:lnSpc>
            </a:pPr>
            <a:endParaRPr lang="en-US" sz="2000" smtClean="0"/>
          </a:p>
          <a:p>
            <a:pPr lvl="1">
              <a:lnSpc>
                <a:spcPct val="90000"/>
              </a:lnSpc>
            </a:pPr>
            <a:endParaRPr lang="en-US" sz="2000" smtClean="0"/>
          </a:p>
          <a:p>
            <a:endParaRPr lang="en-US" smtClean="0"/>
          </a:p>
        </p:txBody>
      </p:sp>
      <p:sp>
        <p:nvSpPr>
          <p:cNvPr id="3" name="Title 2"/>
          <p:cNvSpPr>
            <a:spLocks noGrp="1"/>
          </p:cNvSpPr>
          <p:nvPr>
            <p:ph type="title"/>
          </p:nvPr>
        </p:nvSpPr>
        <p:spPr/>
        <p:txBody>
          <a:bodyPr/>
          <a:lstStyle/>
          <a:p>
            <a:pPr algn="ctr" fontAlgn="auto">
              <a:spcAft>
                <a:spcPts val="0"/>
              </a:spcAft>
              <a:defRPr/>
            </a:pPr>
            <a:r>
              <a:rPr lang="en-US" dirty="0" smtClean="0"/>
              <a:t>Four Modes of Adaptation</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pPr>
              <a:lnSpc>
                <a:spcPct val="80000"/>
              </a:lnSpc>
            </a:pPr>
            <a:r>
              <a:rPr lang="en-US" sz="2000" smtClean="0"/>
              <a:t>Nurses that use Roy’s model focus on the adaptation of the patient and his/her environment.</a:t>
            </a:r>
          </a:p>
          <a:p>
            <a:pPr>
              <a:lnSpc>
                <a:spcPct val="80000"/>
              </a:lnSpc>
            </a:pPr>
            <a:r>
              <a:rPr lang="en-US" sz="2000" smtClean="0"/>
              <a:t>The Adaptation Model promotes a six step nursing process that can be used to positively impact direct patient care</a:t>
            </a:r>
          </a:p>
          <a:p>
            <a:pPr lvl="1">
              <a:lnSpc>
                <a:spcPct val="80000"/>
              </a:lnSpc>
            </a:pPr>
            <a:r>
              <a:rPr lang="en-US" sz="2000" b="1" smtClean="0"/>
              <a:t>Assessment of Behavior</a:t>
            </a:r>
            <a:r>
              <a:rPr lang="en-US" sz="2000" smtClean="0"/>
              <a:t>: patient’s behavior in each of the four modes is observed</a:t>
            </a:r>
          </a:p>
          <a:p>
            <a:pPr lvl="1">
              <a:lnSpc>
                <a:spcPct val="80000"/>
              </a:lnSpc>
            </a:pPr>
            <a:r>
              <a:rPr lang="en-US" sz="2000" b="1" smtClean="0"/>
              <a:t>Assessment of Stimuli</a:t>
            </a:r>
            <a:r>
              <a:rPr lang="en-US" sz="2000" smtClean="0"/>
              <a:t>: identification of stimuli that are affecting the person’s adaptive behavior</a:t>
            </a:r>
          </a:p>
          <a:p>
            <a:pPr lvl="1">
              <a:lnSpc>
                <a:spcPct val="80000"/>
              </a:lnSpc>
            </a:pPr>
            <a:r>
              <a:rPr lang="en-US" sz="2000" b="1" smtClean="0"/>
              <a:t>Nursing Diagnosis</a:t>
            </a:r>
            <a:r>
              <a:rPr lang="en-US" sz="2000" smtClean="0"/>
              <a:t>: statement that interprets the patient’s adaptation status – recognition of ineffective behaviors along with the identification of the probable cause </a:t>
            </a:r>
          </a:p>
          <a:p>
            <a:pPr lvl="1">
              <a:lnSpc>
                <a:spcPct val="80000"/>
              </a:lnSpc>
            </a:pPr>
            <a:r>
              <a:rPr lang="en-US" sz="2000" b="1" smtClean="0"/>
              <a:t>Goal Setting</a:t>
            </a:r>
            <a:r>
              <a:rPr lang="en-US" sz="2000" smtClean="0"/>
              <a:t>: construction of behavioral outcomes for nursing care</a:t>
            </a:r>
          </a:p>
          <a:p>
            <a:pPr lvl="1">
              <a:lnSpc>
                <a:spcPct val="80000"/>
              </a:lnSpc>
            </a:pPr>
            <a:r>
              <a:rPr lang="en-US" sz="2000" b="1" smtClean="0"/>
              <a:t>Intervention</a:t>
            </a:r>
            <a:r>
              <a:rPr lang="en-US" sz="2000" smtClean="0"/>
              <a:t>: manipulation of stimuli</a:t>
            </a:r>
          </a:p>
          <a:p>
            <a:pPr lvl="1">
              <a:lnSpc>
                <a:spcPct val="80000"/>
              </a:lnSpc>
            </a:pPr>
            <a:r>
              <a:rPr lang="en-US" sz="2000" b="1" smtClean="0"/>
              <a:t>Evaluation</a:t>
            </a:r>
            <a:r>
              <a:rPr lang="en-US" sz="2000" smtClean="0"/>
              <a:t>: assessing the effectiveness of the nursing intervention by using the patient’s change in behavior as evidence</a:t>
            </a:r>
          </a:p>
          <a:p>
            <a:endParaRPr lang="en-US" smtClean="0"/>
          </a:p>
        </p:txBody>
      </p:sp>
      <p:sp>
        <p:nvSpPr>
          <p:cNvPr id="3" name="Title 2"/>
          <p:cNvSpPr>
            <a:spLocks noGrp="1"/>
          </p:cNvSpPr>
          <p:nvPr>
            <p:ph type="title"/>
          </p:nvPr>
        </p:nvSpPr>
        <p:spPr/>
        <p:txBody>
          <a:bodyPr/>
          <a:lstStyle/>
          <a:p>
            <a:pPr algn="ctr" fontAlgn="auto">
              <a:spcAft>
                <a:spcPts val="0"/>
              </a:spcAft>
              <a:defRPr/>
            </a:pPr>
            <a:r>
              <a:rPr lang="en-US" sz="2800" dirty="0" smtClean="0"/>
              <a:t>Adaptation Model and Direct Patient Care</a:t>
            </a:r>
            <a:endParaRPr lang="en-US" sz="2800" dirty="0"/>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4729</TotalTime>
  <Words>1029</Words>
  <Application>Microsoft Office PowerPoint</Application>
  <PresentationFormat>On-screen Show (4:3)</PresentationFormat>
  <Paragraphs>105</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Lucida Sans Unicode</vt:lpstr>
      <vt:lpstr>Wingdings 3</vt:lpstr>
      <vt:lpstr>Verdana</vt:lpstr>
      <vt:lpstr>Wingdings 2</vt:lpstr>
      <vt:lpstr>Calibri</vt:lpstr>
      <vt:lpstr>Concourse</vt:lpstr>
      <vt:lpstr>Callista Roy </vt:lpstr>
      <vt:lpstr>Who is Sister Callista Roy?</vt:lpstr>
      <vt:lpstr>How was the Adaptation Model developed? </vt:lpstr>
      <vt:lpstr>How was the Adaptation Model developed? …continued</vt:lpstr>
      <vt:lpstr>Theory Description</vt:lpstr>
      <vt:lpstr>Description Continued…</vt:lpstr>
      <vt:lpstr>Basic Concepts of Adaptation Model</vt:lpstr>
      <vt:lpstr>Four Modes of Adaptation</vt:lpstr>
      <vt:lpstr>Adaptation Model and Direct Patient Care</vt:lpstr>
      <vt:lpstr>Overview of Nursing Process</vt:lpstr>
      <vt:lpstr>Roy’s 6 Step Nursing Process</vt:lpstr>
      <vt:lpstr>6 Step Nursing Process Example…</vt:lpstr>
      <vt:lpstr>Works Cited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Roy’s 6 Step Nursing Process</dc:title>
  <dc:creator>Princess</dc:creator>
  <cp:lastModifiedBy>Princess</cp:lastModifiedBy>
  <cp:revision>18</cp:revision>
  <dcterms:created xsi:type="dcterms:W3CDTF">2010-07-15T00:31:30Z</dcterms:created>
  <dcterms:modified xsi:type="dcterms:W3CDTF">2010-07-18T17:44:55Z</dcterms:modified>
</cp:coreProperties>
</file>