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08" r:id="rId1"/>
  </p:sldMasterIdLst>
  <p:notesMasterIdLst>
    <p:notesMasterId r:id="rId22"/>
  </p:notesMasterIdLst>
  <p:sldIdLst>
    <p:sldId id="256" r:id="rId2"/>
    <p:sldId id="273" r:id="rId3"/>
    <p:sldId id="257" r:id="rId4"/>
    <p:sldId id="258" r:id="rId5"/>
    <p:sldId id="270" r:id="rId6"/>
    <p:sldId id="271" r:id="rId7"/>
    <p:sldId id="259" r:id="rId8"/>
    <p:sldId id="260" r:id="rId9"/>
    <p:sldId id="274" r:id="rId10"/>
    <p:sldId id="275" r:id="rId11"/>
    <p:sldId id="261" r:id="rId12"/>
    <p:sldId id="262" r:id="rId13"/>
    <p:sldId id="268" r:id="rId14"/>
    <p:sldId id="269" r:id="rId15"/>
    <p:sldId id="263" r:id="rId16"/>
    <p:sldId id="264" r:id="rId17"/>
    <p:sldId id="265" r:id="rId18"/>
    <p:sldId id="266" r:id="rId19"/>
    <p:sldId id="267" r:id="rId20"/>
    <p:sldId id="272"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75" autoAdjust="0"/>
    <p:restoredTop sz="61484" autoAdjust="0"/>
  </p:normalViewPr>
  <p:slideViewPr>
    <p:cSldViewPr>
      <p:cViewPr>
        <p:scale>
          <a:sx n="52" d="100"/>
          <a:sy n="52" d="100"/>
        </p:scale>
        <p:origin x="-2052" y="-36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968A24D-BA5A-40A1-A33D-F194ACF35ABF}" type="datetimeFigureOut">
              <a:rPr lang="en-US" smtClean="0"/>
              <a:pPr/>
              <a:t>9/24/2011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AD7020F-7790-4202-9080-C893B740F2C8}" type="slidenum">
              <a:rPr lang="en-US" smtClean="0"/>
              <a:pPr/>
              <a:t>‹#›</a:t>
            </a:fld>
            <a:endParaRPr lang="en-US"/>
          </a:p>
        </p:txBody>
      </p:sp>
    </p:spTree>
    <p:extLst>
      <p:ext uri="{BB962C8B-B14F-4D97-AF65-F5344CB8AC3E}">
        <p14:creationId xmlns:p14="http://schemas.microsoft.com/office/powerpoint/2010/main" xmlns="" val="4055171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study</a:t>
            </a:r>
            <a:r>
              <a:rPr lang="en-US" baseline="0" dirty="0" smtClean="0"/>
              <a:t> </a:t>
            </a:r>
            <a:r>
              <a:rPr lang="en-US" dirty="0" smtClean="0"/>
              <a:t>criteria</a:t>
            </a:r>
            <a:r>
              <a:rPr lang="en-US" baseline="0" dirty="0" smtClean="0"/>
              <a:t> </a:t>
            </a:r>
            <a:r>
              <a:rPr lang="en-US" dirty="0" smtClean="0"/>
              <a:t>included the following: (1) adult participants</a:t>
            </a:r>
            <a:r>
              <a:rPr lang="en-US" baseline="0" dirty="0" smtClean="0"/>
              <a:t> </a:t>
            </a:r>
            <a:r>
              <a:rPr lang="en-US" dirty="0" smtClean="0"/>
              <a:t>who were 18 years and older, (2) patients who</a:t>
            </a:r>
            <a:r>
              <a:rPr lang="en-US" baseline="0" dirty="0" smtClean="0"/>
              <a:t> </a:t>
            </a:r>
            <a:r>
              <a:rPr lang="en-US" dirty="0" smtClean="0"/>
              <a:t>were able to read and write English, and (3)</a:t>
            </a:r>
            <a:r>
              <a:rPr lang="en-US" baseline="0" dirty="0" smtClean="0"/>
              <a:t> </a:t>
            </a:r>
            <a:r>
              <a:rPr lang="en-US" dirty="0" smtClean="0"/>
              <a:t>patients whose IV insertion was performed on</a:t>
            </a:r>
            <a:r>
              <a:rPr lang="en-US" baseline="0" dirty="0" smtClean="0"/>
              <a:t> </a:t>
            </a:r>
            <a:r>
              <a:rPr lang="en-US" dirty="0" smtClean="0"/>
              <a:t>an upper extremity. Exclusion criteria included</a:t>
            </a:r>
            <a:r>
              <a:rPr lang="en-US" baseline="0" dirty="0" smtClean="0"/>
              <a:t> </a:t>
            </a:r>
            <a:r>
              <a:rPr lang="en-US" dirty="0" smtClean="0"/>
              <a:t>(1) participants with neuropathy and/or needle</a:t>
            </a:r>
            <a:r>
              <a:rPr lang="en-US" baseline="0" dirty="0" smtClean="0"/>
              <a:t> </a:t>
            </a:r>
            <a:r>
              <a:rPr lang="en-US" dirty="0" smtClean="0"/>
              <a:t>phobias, (2) renal patients, and (3) patients\whose IV insertions were not achieved on the</a:t>
            </a:r>
            <a:r>
              <a:rPr lang="en-US" baseline="0" dirty="0" smtClean="0"/>
              <a:t> </a:t>
            </a:r>
            <a:r>
              <a:rPr lang="en-US" dirty="0" smtClean="0"/>
              <a:t>ﬁrst attempt.</a:t>
            </a:r>
          </a:p>
          <a:p>
            <a:r>
              <a:rPr lang="en-US" dirty="0" smtClean="0"/>
              <a:t>This differs from the first</a:t>
            </a:r>
            <a:r>
              <a:rPr lang="en-US" baseline="0" dirty="0" smtClean="0"/>
              <a:t> study conducted on the simulated patients because those were scenarios.  Whereas, this is dealing with real live patients.   </a:t>
            </a:r>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10</a:t>
            </a:fld>
            <a:endParaRPr lang="en-US"/>
          </a:p>
        </p:txBody>
      </p:sp>
    </p:spTree>
    <p:extLst>
      <p:ext uri="{BB962C8B-B14F-4D97-AF65-F5344CB8AC3E}">
        <p14:creationId xmlns:p14="http://schemas.microsoft.com/office/powerpoint/2010/main" xmlns="" val="5740081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dirty="0" smtClean="0"/>
              <a:t>The purpose of this study was to figure out how students expressed a caring manner in a simulator experience, and how they recognize patients as being caring (</a:t>
            </a:r>
            <a:r>
              <a:rPr lang="en-US" sz="1200" dirty="0" err="1" smtClean="0"/>
              <a:t>Eggenberger</a:t>
            </a:r>
            <a:r>
              <a:rPr lang="en-US" sz="1200" dirty="0" smtClean="0"/>
              <a:t>, T., Keller, K., </a:t>
            </a:r>
            <a:r>
              <a:rPr lang="en-US" sz="1200" dirty="0" err="1" smtClean="0"/>
              <a:t>Locsin</a:t>
            </a:r>
            <a:r>
              <a:rPr lang="en-US" sz="1200" dirty="0" smtClean="0"/>
              <a:t>, R., p.24)</a:t>
            </a:r>
          </a:p>
          <a:p>
            <a:r>
              <a:rPr lang="en-US" sz="1200" dirty="0" smtClean="0"/>
              <a:t>The researchers analyzed their data by identifying significant responses that described how the students responded to the emergent situations. According to this study, “The thematic categories that emerged from the data included knowing persons through descriptions from significant others, utilizing ways of knowing in nursing, and identifying nursing calls and responses” (</a:t>
            </a:r>
            <a:r>
              <a:rPr lang="en-US" sz="1200" dirty="0" err="1" smtClean="0"/>
              <a:t>Eggenberger</a:t>
            </a:r>
            <a:r>
              <a:rPr lang="en-US" sz="1200" dirty="0" smtClean="0"/>
              <a:t>, T., Keller, K., </a:t>
            </a:r>
            <a:r>
              <a:rPr lang="en-US" sz="1200" dirty="0" err="1" smtClean="0"/>
              <a:t>Locsin</a:t>
            </a:r>
            <a:r>
              <a:rPr lang="en-US" sz="1200" dirty="0" smtClean="0"/>
              <a:t>, R., p. 26). It was found that in knowing the person through the significant other the student was able to bond with both the patient and the significant other by being able to relate the love of their relationship to the care they deserved. The way of knowing illustrated that students showed they were caring empirically, ethically, and aesthetically. It was also </a:t>
            </a:r>
            <a:r>
              <a:rPr lang="en-US" sz="1200" dirty="0" err="1" smtClean="0"/>
              <a:t>foind</a:t>
            </a:r>
            <a:r>
              <a:rPr lang="en-US" sz="1200" dirty="0" smtClean="0"/>
              <a:t> that by identifying nursing call and responses students were better able to care for the patient and provide the respect they deserved (</a:t>
            </a:r>
            <a:r>
              <a:rPr lang="en-US" sz="1200" dirty="0" err="1" smtClean="0"/>
              <a:t>Eggenberger</a:t>
            </a:r>
            <a:r>
              <a:rPr lang="en-US" sz="1200" dirty="0" smtClean="0"/>
              <a:t>, T., Keller, K., </a:t>
            </a:r>
            <a:r>
              <a:rPr lang="en-US" sz="1200" dirty="0" err="1" smtClean="0"/>
              <a:t>Locsin</a:t>
            </a:r>
            <a:r>
              <a:rPr lang="en-US" sz="1200" dirty="0" smtClean="0"/>
              <a:t>, R., p. 26-27).</a:t>
            </a:r>
          </a:p>
          <a:p>
            <a:r>
              <a:rPr lang="en-US" sz="1200" dirty="0" smtClean="0"/>
              <a:t>The finding from these categories were; In each category the students performed caring nursing and proved that simulation can be effective to study compassion in student nurses. They were indeed able to answer their research question.</a:t>
            </a:r>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dirty="0" smtClean="0"/>
              <a:t>The question being explored by this research was; “Does a difference exist in pain when </a:t>
            </a:r>
            <a:r>
              <a:rPr lang="en-US" sz="1200" dirty="0" err="1" smtClean="0"/>
              <a:t>transdermal</a:t>
            </a:r>
            <a:r>
              <a:rPr lang="en-US" sz="1200" dirty="0" smtClean="0"/>
              <a:t> anesthesia was used?” (Windle, P., p.251). This question was conclusively answered upon the completion of this study.  </a:t>
            </a:r>
          </a:p>
          <a:p>
            <a:r>
              <a:rPr lang="en-US" sz="1200" dirty="0" smtClean="0"/>
              <a:t>This study looked at the pain level result when using BNS and </a:t>
            </a:r>
            <a:r>
              <a:rPr lang="en-US" sz="1200" dirty="0" err="1" smtClean="0"/>
              <a:t>lidocaine</a:t>
            </a:r>
            <a:r>
              <a:rPr lang="en-US" sz="1200" dirty="0" smtClean="0"/>
              <a:t> intradermal injections and injections using no anesthetic. The overall results showed that patients who received no anesthetic before IV </a:t>
            </a:r>
            <a:r>
              <a:rPr lang="en-US" sz="1200" dirty="0" err="1" smtClean="0"/>
              <a:t>cannulation</a:t>
            </a:r>
            <a:r>
              <a:rPr lang="en-US" sz="1200" dirty="0" smtClean="0"/>
              <a:t> reported experiencing pain compared to those patients receiving the intradermal injections with </a:t>
            </a:r>
            <a:r>
              <a:rPr lang="en-US" sz="1200" dirty="0" err="1" smtClean="0"/>
              <a:t>lidocaine</a:t>
            </a:r>
            <a:r>
              <a:rPr lang="en-US" sz="1200" dirty="0" smtClean="0"/>
              <a:t> or BNS in them.  Table four reflects this. Then discussion of the table.</a:t>
            </a:r>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The conclusions of this study found that simulation experiences are necessary to teach caring behaviors to students coming into the nursing field. It proved that it is possible to evaluate caring behaviors in emergent situations in the simulation setting  (</a:t>
            </a:r>
            <a:r>
              <a:rPr lang="en-US" sz="1200" dirty="0" err="1" smtClean="0"/>
              <a:t>Eggenberger</a:t>
            </a:r>
            <a:r>
              <a:rPr lang="en-US" sz="1200" dirty="0" smtClean="0"/>
              <a:t>, T., Keller, K., </a:t>
            </a:r>
            <a:r>
              <a:rPr lang="en-US" sz="1200" dirty="0" err="1" smtClean="0"/>
              <a:t>Locsin</a:t>
            </a:r>
            <a:r>
              <a:rPr lang="en-US" sz="1200" dirty="0" smtClean="0"/>
              <a:t>, R., p.28). It also proved that it</a:t>
            </a:r>
            <a:r>
              <a:rPr lang="en-US" sz="1200" baseline="0" dirty="0" smtClean="0"/>
              <a:t> is an</a:t>
            </a:r>
            <a:r>
              <a:rPr lang="en-US" sz="1200" dirty="0" smtClean="0"/>
              <a:t> effective way to ensure that students are better prepared to be practicing in the actual health care setting.</a:t>
            </a:r>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In this study the authors concluded that it would be beneficial to change the way that Iv’s are inserted. It was found that using intradermal medication, such as BNS, greatly decreases the pain that the patients experience. It was also found to be very cost-</a:t>
            </a:r>
            <a:r>
              <a:rPr lang="en-US" sz="1200" dirty="0" err="1" smtClean="0"/>
              <a:t>effectiive</a:t>
            </a:r>
            <a:r>
              <a:rPr lang="en-US" sz="1200" dirty="0" smtClean="0"/>
              <a:t>. According to their conclusion, a change in the way that Iv insertion is approached is a must to improve patient satisfaction (Windle, P., p. 258)</a:t>
            </a:r>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rigor to strive for excellence in research involves discipline, adherence to detail and strict accuracy (Burns &amp; Grove, 2009, p. 45). </a:t>
            </a:r>
            <a:r>
              <a:rPr lang="en-US" sz="1200" kern="1200" dirty="0" err="1" smtClean="0">
                <a:solidFill>
                  <a:schemeClr val="tx1"/>
                </a:solidFill>
                <a:latin typeface="+mn-lt"/>
                <a:ea typeface="+mn-ea"/>
                <a:cs typeface="+mn-cs"/>
              </a:rPr>
              <a:t>Eggenberger</a:t>
            </a:r>
            <a:r>
              <a:rPr lang="en-US" sz="1200" kern="1200" dirty="0" smtClean="0">
                <a:solidFill>
                  <a:schemeClr val="tx1"/>
                </a:solidFill>
                <a:latin typeface="+mn-lt"/>
                <a:ea typeface="+mn-ea"/>
                <a:cs typeface="+mn-cs"/>
              </a:rPr>
              <a:t> &amp; Keller used a lot of secondary sources to balance the understanding of valuing caring behaviors within simulating emergent nursing situations. One of them was Todd, </a:t>
            </a:r>
            <a:r>
              <a:rPr lang="en-US" sz="1200" kern="1200" dirty="0" err="1" smtClean="0">
                <a:solidFill>
                  <a:schemeClr val="tx1"/>
                </a:solidFill>
                <a:latin typeface="+mn-lt"/>
                <a:ea typeface="+mn-ea"/>
                <a:cs typeface="+mn-cs"/>
              </a:rPr>
              <a:t>Manz</a:t>
            </a:r>
            <a:r>
              <a:rPr lang="en-US" sz="1200" kern="1200" dirty="0" smtClean="0">
                <a:solidFill>
                  <a:schemeClr val="tx1"/>
                </a:solidFill>
                <a:latin typeface="+mn-lt"/>
                <a:ea typeface="+mn-ea"/>
                <a:cs typeface="+mn-cs"/>
              </a:rPr>
              <a:t>, Hawkins, Parsons, and </a:t>
            </a:r>
            <a:r>
              <a:rPr lang="en-US" sz="1200" kern="1200" dirty="0" err="1" smtClean="0">
                <a:solidFill>
                  <a:schemeClr val="tx1"/>
                </a:solidFill>
                <a:latin typeface="+mn-lt"/>
                <a:ea typeface="+mn-ea"/>
                <a:cs typeface="+mn-cs"/>
              </a:rPr>
              <a:t>Hercinger</a:t>
            </a:r>
            <a:r>
              <a:rPr lang="en-US" sz="1200" kern="1200" dirty="0" smtClean="0">
                <a:solidFill>
                  <a:schemeClr val="tx1"/>
                </a:solidFill>
                <a:latin typeface="+mn-lt"/>
                <a:ea typeface="+mn-ea"/>
                <a:cs typeface="+mn-cs"/>
              </a:rPr>
              <a:t> (2008) who explained that studies done to address simulation are very few, and during the studies there were no evidence to show that the study was specifically directed at evaluation of care during simulated experiences with nursing students. The article was relevant because it allows discussion for change and improvement in patient care and outcome. Todd, </a:t>
            </a:r>
            <a:r>
              <a:rPr lang="en-US" sz="1200" kern="1200" dirty="0" err="1" smtClean="0">
                <a:solidFill>
                  <a:schemeClr val="tx1"/>
                </a:solidFill>
                <a:latin typeface="+mn-lt"/>
                <a:ea typeface="+mn-ea"/>
                <a:cs typeface="+mn-cs"/>
              </a:rPr>
              <a:t>Manz</a:t>
            </a:r>
            <a:r>
              <a:rPr lang="en-US" sz="1200" kern="1200" dirty="0" smtClean="0">
                <a:solidFill>
                  <a:schemeClr val="tx1"/>
                </a:solidFill>
                <a:latin typeface="+mn-lt"/>
                <a:ea typeface="+mn-ea"/>
                <a:cs typeface="+mn-cs"/>
              </a:rPr>
              <a:t>, Hawkins, Parsons, and </a:t>
            </a:r>
            <a:r>
              <a:rPr lang="en-US" sz="1200" kern="1200" dirty="0" err="1" smtClean="0">
                <a:solidFill>
                  <a:schemeClr val="tx1"/>
                </a:solidFill>
                <a:latin typeface="+mn-lt"/>
                <a:ea typeface="+mn-ea"/>
                <a:cs typeface="+mn-cs"/>
              </a:rPr>
              <a:t>Hercinger</a:t>
            </a:r>
            <a:r>
              <a:rPr lang="en-US" sz="1200" kern="1200" dirty="0" smtClean="0">
                <a:solidFill>
                  <a:schemeClr val="tx1"/>
                </a:solidFill>
                <a:latin typeface="+mn-lt"/>
                <a:ea typeface="+mn-ea"/>
                <a:cs typeface="+mn-cs"/>
              </a:rPr>
              <a:t> (2008) also discussed how technology provides realistic experiences and environment for future nursing</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students. The article was relevant because it allows discussion for change and improvement in patient care and outcome. The critique about this new technology were the lack of proper interaction with a real person. Human interaction is very important in the nursing profession, reading cues,</a:t>
            </a:r>
            <a:r>
              <a:rPr lang="en-US" sz="1200" kern="1200" baseline="0" dirty="0" smtClean="0">
                <a:solidFill>
                  <a:schemeClr val="tx1"/>
                </a:solidFill>
                <a:latin typeface="+mn-lt"/>
                <a:ea typeface="+mn-ea"/>
                <a:cs typeface="+mn-cs"/>
              </a:rPr>
              <a:t> body language and showing empathy are areas that can never be ignored.</a:t>
            </a: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10000"/>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In the article entitled “Valuing Caring Behaviors within Simulated Emergent Nursing Situations” by </a:t>
            </a:r>
            <a:r>
              <a:rPr lang="en-US" sz="1200" kern="1200" dirty="0" err="1" smtClean="0">
                <a:solidFill>
                  <a:schemeClr val="tx1"/>
                </a:solidFill>
                <a:latin typeface="+mn-lt"/>
                <a:ea typeface="+mn-ea"/>
                <a:cs typeface="+mn-cs"/>
              </a:rPr>
              <a:t>Eggenberger</a:t>
            </a:r>
            <a:r>
              <a:rPr lang="en-US" sz="1200" kern="1200" dirty="0" smtClean="0">
                <a:solidFill>
                  <a:schemeClr val="tx1"/>
                </a:solidFill>
                <a:latin typeface="+mn-lt"/>
                <a:ea typeface="+mn-ea"/>
                <a:cs typeface="+mn-cs"/>
              </a:rPr>
              <a:t> &amp; Keller (2008) discusses how simulation technology is critical, important and necessary for today’s nursing education.  As we know today the nursing profession has been profoundly affected by rapid changes in the world, and technology has become an essential part of human life and nursing care. The framework for creating a simulated environment is described by as briefing, encountering, and debriefing. The study shows</a:t>
            </a:r>
            <a:r>
              <a:rPr lang="en-US" sz="1200" kern="1200" baseline="0" dirty="0" smtClean="0">
                <a:solidFill>
                  <a:schemeClr val="tx1"/>
                </a:solidFill>
                <a:latin typeface="+mn-lt"/>
                <a:ea typeface="+mn-ea"/>
                <a:cs typeface="+mn-cs"/>
              </a:rPr>
              <a:t> the relevance</a:t>
            </a:r>
            <a:r>
              <a:rPr lang="en-US" sz="1200" kern="1200" dirty="0" smtClean="0">
                <a:solidFill>
                  <a:schemeClr val="tx1"/>
                </a:solidFill>
                <a:latin typeface="+mn-lt"/>
                <a:ea typeface="+mn-ea"/>
                <a:cs typeface="+mn-cs"/>
              </a:rPr>
              <a:t> and advantages of this innovative approach by</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helping future nurses be technology savvy, contribute to patient safety and improve proficiency during clinical practice</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a:t>
            </a:r>
            <a:r>
              <a:rPr lang="en-US" baseline="0" dirty="0" err="1" smtClean="0"/>
              <a:t>Eggenberger</a:t>
            </a:r>
            <a:r>
              <a:rPr lang="en-US" baseline="0" dirty="0" smtClean="0"/>
              <a:t> et al., 2010, p. 24)</a:t>
            </a:r>
            <a:r>
              <a:rPr lang="en-US" sz="1200" kern="1200" dirty="0" smtClean="0">
                <a:solidFill>
                  <a:schemeClr val="tx1"/>
                </a:solidFill>
                <a:latin typeface="+mn-lt"/>
                <a:ea typeface="+mn-ea"/>
                <a:cs typeface="+mn-cs"/>
              </a:rPr>
              <a:t>. Nurses have to be ready to become lifelong learners, they must be taught to expect change and be prepared to adapt or retool their skills quickly to respond to healthcare demand (Chitty &amp; Black, 2007, p. 210).</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Windle</a:t>
            </a:r>
            <a:r>
              <a:rPr lang="en-US" sz="1200" kern="1200" baseline="0" dirty="0" smtClean="0">
                <a:solidFill>
                  <a:schemeClr val="tx1"/>
                </a:solidFill>
                <a:latin typeface="+mn-lt"/>
                <a:ea typeface="+mn-ea"/>
                <a:cs typeface="+mn-cs"/>
              </a:rPr>
              <a:t> et al. (2006), </a:t>
            </a:r>
            <a:r>
              <a:rPr lang="en-US" sz="1200" kern="1200" dirty="0" smtClean="0">
                <a:solidFill>
                  <a:schemeClr val="tx1"/>
                </a:solidFill>
                <a:latin typeface="+mn-lt"/>
                <a:ea typeface="+mn-ea"/>
                <a:cs typeface="+mn-cs"/>
              </a:rPr>
              <a:t>did a double blind study on 0.9% </a:t>
            </a:r>
            <a:r>
              <a:rPr lang="en-US" sz="1200" kern="1200" dirty="0" err="1" smtClean="0">
                <a:solidFill>
                  <a:schemeClr val="tx1"/>
                </a:solidFill>
                <a:latin typeface="+mn-lt"/>
                <a:ea typeface="+mn-ea"/>
                <a:cs typeface="+mn-cs"/>
              </a:rPr>
              <a:t>bacteriostatic</a:t>
            </a:r>
            <a:r>
              <a:rPr lang="en-US" sz="1200" kern="1200" dirty="0" smtClean="0">
                <a:solidFill>
                  <a:schemeClr val="tx1"/>
                </a:solidFill>
                <a:latin typeface="+mn-lt"/>
                <a:ea typeface="+mn-ea"/>
                <a:cs typeface="+mn-cs"/>
              </a:rPr>
              <a:t> sodium chloride with 1%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HCL on 40 adult patients who had two large-bore IV catheters placed with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and BNS. Pain was rated after the insertion and the findings showed no significant difference in perceived pain in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and BNS. The important part of his article was comparing which method will be suitable and less painful for the patient. I found the article outdated and very irrelevant to the study because it didn’t solve or give any common solution to the problem. The study doesn’t address the sex of the participants, which is important because the male and female body metabolize drug differently. Sometimes the author’s knowledge of the study could alter the research outcomes. This threatens the validity and accuracy of the study results (Burns &amp; Grove, 2009, p. 35).</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Patterson et al (2000) purpose was to compare pain on </a:t>
            </a:r>
            <a:r>
              <a:rPr lang="en-US" sz="1200" kern="1200" dirty="0" err="1" smtClean="0">
                <a:solidFill>
                  <a:schemeClr val="tx1"/>
                </a:solidFill>
                <a:latin typeface="+mn-lt"/>
                <a:ea typeface="+mn-ea"/>
                <a:cs typeface="+mn-cs"/>
              </a:rPr>
              <a:t>venipucture</a:t>
            </a:r>
            <a:r>
              <a:rPr lang="en-US" sz="1200" kern="1200" dirty="0" smtClean="0">
                <a:solidFill>
                  <a:schemeClr val="tx1"/>
                </a:solidFill>
                <a:latin typeface="+mn-lt"/>
                <a:ea typeface="+mn-ea"/>
                <a:cs typeface="+mn-cs"/>
              </a:rPr>
              <a:t>, cost, and convenience of four analgesics agents used for </a:t>
            </a:r>
            <a:r>
              <a:rPr lang="en-US" sz="1200" kern="1200" dirty="0" err="1" smtClean="0">
                <a:solidFill>
                  <a:schemeClr val="tx1"/>
                </a:solidFill>
                <a:latin typeface="+mn-lt"/>
                <a:ea typeface="+mn-ea"/>
                <a:cs typeface="+mn-cs"/>
              </a:rPr>
              <a:t>venipuncture</a:t>
            </a:r>
            <a:r>
              <a:rPr lang="en-US" sz="1200" kern="1200" dirty="0" smtClean="0">
                <a:solidFill>
                  <a:schemeClr val="tx1"/>
                </a:solidFill>
                <a:latin typeface="+mn-lt"/>
                <a:ea typeface="+mn-ea"/>
                <a:cs typeface="+mn-cs"/>
              </a:rPr>
              <a:t>. There was a significant difference in convenience and cost. The study concluded that BNS had all the proper qualities to be an ideal analgesic for </a:t>
            </a:r>
            <a:r>
              <a:rPr lang="en-US" sz="1200" kern="1200" dirty="0" err="1" smtClean="0">
                <a:solidFill>
                  <a:schemeClr val="tx1"/>
                </a:solidFill>
                <a:latin typeface="+mn-lt"/>
                <a:ea typeface="+mn-ea"/>
                <a:cs typeface="+mn-cs"/>
              </a:rPr>
              <a:t>venipuncture</a:t>
            </a:r>
            <a:r>
              <a:rPr lang="en-US" sz="1200" kern="1200" dirty="0" smtClean="0">
                <a:solidFill>
                  <a:schemeClr val="tx1"/>
                </a:solidFill>
                <a:latin typeface="+mn-lt"/>
                <a:ea typeface="+mn-ea"/>
                <a:cs typeface="+mn-cs"/>
              </a:rPr>
              <a:t>. BNS had low pain on application, it was convenient, and low side effects during use. They study found that BNS is the best alternative for </a:t>
            </a:r>
            <a:r>
              <a:rPr lang="en-US" sz="1200" kern="1200" dirty="0" err="1" smtClean="0">
                <a:solidFill>
                  <a:schemeClr val="tx1"/>
                </a:solidFill>
                <a:latin typeface="+mn-lt"/>
                <a:ea typeface="+mn-ea"/>
                <a:cs typeface="+mn-cs"/>
              </a:rPr>
              <a:t>venipuncture</a:t>
            </a:r>
            <a:r>
              <a:rPr lang="en-US" sz="1200" kern="1200" dirty="0" smtClean="0">
                <a:solidFill>
                  <a:schemeClr val="tx1"/>
                </a:solidFill>
                <a:latin typeface="+mn-lt"/>
                <a:ea typeface="+mn-ea"/>
                <a:cs typeface="+mn-cs"/>
              </a:rPr>
              <a:t>, and it contains preservative benzyl alcohol. The study was very descriptive in detailing the positive aspects about BNS. Patterson et al (2000) used a reliable measure, which is a technique measuring variables that always give the same result each time the situation was measured. It was conclusive from all the authors that BNS was the best and most beneficial to patients (Burns &amp; Grove, 2009, p. 21).</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r>
              <a:rPr lang="en-US" sz="1200" kern="1200" baseline="0" dirty="0" smtClean="0">
                <a:solidFill>
                  <a:schemeClr val="tx1"/>
                </a:solidFill>
                <a:latin typeface="+mn-lt"/>
                <a:ea typeface="+mn-ea"/>
                <a:cs typeface="+mn-cs"/>
              </a:rPr>
              <a:t> I</a:t>
            </a:r>
            <a:r>
              <a:rPr lang="en-US" sz="1200" kern="1200" dirty="0" smtClean="0">
                <a:solidFill>
                  <a:schemeClr val="tx1"/>
                </a:solidFill>
                <a:latin typeface="+mn-lt"/>
                <a:ea typeface="+mn-ea"/>
                <a:cs typeface="+mn-cs"/>
              </a:rPr>
              <a:t>nformed consent is</a:t>
            </a:r>
            <a:r>
              <a:rPr lang="en-US" sz="1200" kern="1200" baseline="0" dirty="0" smtClean="0">
                <a:solidFill>
                  <a:schemeClr val="tx1"/>
                </a:solidFill>
                <a:latin typeface="+mn-lt"/>
                <a:ea typeface="+mn-ea"/>
                <a:cs typeface="+mn-cs"/>
              </a:rPr>
              <a:t> crucial in </a:t>
            </a:r>
            <a:r>
              <a:rPr lang="en-US" sz="1200" kern="1200" dirty="0" smtClean="0">
                <a:solidFill>
                  <a:schemeClr val="tx1"/>
                </a:solidFill>
                <a:latin typeface="+mn-lt"/>
                <a:ea typeface="+mn-ea"/>
                <a:cs typeface="+mn-cs"/>
              </a:rPr>
              <a:t>ethical</a:t>
            </a:r>
            <a:r>
              <a:rPr lang="en-US" sz="1200" kern="1200" baseline="0" dirty="0" smtClean="0">
                <a:solidFill>
                  <a:schemeClr val="tx1"/>
                </a:solidFill>
                <a:latin typeface="+mn-lt"/>
                <a:ea typeface="+mn-ea"/>
                <a:cs typeface="+mn-cs"/>
              </a:rPr>
              <a:t> research (Burns and grove 2009).  </a:t>
            </a:r>
            <a:r>
              <a:rPr lang="en-US" sz="1200" kern="1200" dirty="0" smtClean="0">
                <a:solidFill>
                  <a:schemeClr val="tx1"/>
                </a:solidFill>
                <a:latin typeface="+mn-lt"/>
                <a:ea typeface="+mn-ea"/>
                <a:cs typeface="+mn-cs"/>
              </a:rPr>
              <a:t>According to Burns and Grove, “Informing is the transmission of essential ideas and content from the investigator to the prospective subject. Consent is the prospective subject’s agreement to participate in the study as a subject, which the subject reaches after assimilating essential information “(Burns &amp; Grove, 2009, p. 201).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According</a:t>
            </a:r>
            <a:r>
              <a:rPr lang="en-US" sz="1200" kern="1200" baseline="0" dirty="0" smtClean="0">
                <a:solidFill>
                  <a:schemeClr val="tx1"/>
                </a:solidFill>
                <a:latin typeface="+mn-lt"/>
                <a:ea typeface="+mn-ea"/>
                <a:cs typeface="+mn-cs"/>
              </a:rPr>
              <a:t> to Burns and Grove, “Informed consent requires the researcher to disclose specific information to each prospective subject” (Burns and Grove, 2009, p.201).  The specific information used in these studies included an introduction of research activities, offering to answer any questions, and a </a:t>
            </a:r>
            <a:r>
              <a:rPr lang="en-US" sz="1200" kern="1200" baseline="0" dirty="0" err="1" smtClean="0">
                <a:solidFill>
                  <a:schemeClr val="tx1"/>
                </a:solidFill>
                <a:latin typeface="+mn-lt"/>
                <a:ea typeface="+mn-ea"/>
                <a:cs typeface="+mn-cs"/>
              </a:rPr>
              <a:t>noncoercive</a:t>
            </a:r>
            <a:r>
              <a:rPr lang="en-US" sz="1200" kern="1200" baseline="0" dirty="0" smtClean="0">
                <a:solidFill>
                  <a:schemeClr val="tx1"/>
                </a:solidFill>
                <a:latin typeface="+mn-lt"/>
                <a:ea typeface="+mn-ea"/>
                <a:cs typeface="+mn-cs"/>
              </a:rPr>
              <a:t> disclaimer. </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Burns and Grove state, The introduction of the research must indicate that a study is being conducted and provide key information about the study </a:t>
            </a:r>
            <a:r>
              <a:rPr lang="en-US" sz="1200" kern="1200" dirty="0" smtClean="0">
                <a:solidFill>
                  <a:schemeClr val="tx1"/>
                </a:solidFill>
                <a:latin typeface="+mn-lt"/>
                <a:ea typeface="+mn-ea"/>
                <a:cs typeface="+mn-cs"/>
              </a:rPr>
              <a:t>“(Burns &amp; Grove, 2009, p. 201).</a:t>
            </a:r>
            <a:r>
              <a:rPr lang="en-US" sz="1200" kern="1200" baseline="0" dirty="0" smtClean="0">
                <a:solidFill>
                  <a:schemeClr val="tx1"/>
                </a:solidFill>
                <a:latin typeface="+mn-lt"/>
                <a:ea typeface="+mn-ea"/>
                <a:cs typeface="+mn-cs"/>
              </a:rPr>
              <a:t> Introduction of research activities is demonstrated by </a:t>
            </a:r>
            <a:r>
              <a:rPr lang="en-US" sz="1200" kern="1200" baseline="0" dirty="0" err="1" smtClean="0">
                <a:solidFill>
                  <a:schemeClr val="tx1"/>
                </a:solidFill>
                <a:latin typeface="+mn-lt"/>
                <a:ea typeface="+mn-ea"/>
                <a:cs typeface="+mn-cs"/>
              </a:rPr>
              <a:t>Eggenberger</a:t>
            </a:r>
            <a:r>
              <a:rPr lang="en-US" sz="1200" kern="1200" baseline="0" dirty="0" smtClean="0">
                <a:solidFill>
                  <a:schemeClr val="tx1"/>
                </a:solidFill>
                <a:latin typeface="+mn-lt"/>
                <a:ea typeface="+mn-ea"/>
                <a:cs typeface="+mn-cs"/>
              </a:rPr>
              <a:t> et al. when they state, “Students were asked whether or not they would be interested to participate in a study focused on evaluating caring behaviors using simulation technology. The study process was explained and the students were asked to voluntarily participate” (</a:t>
            </a:r>
            <a:r>
              <a:rPr lang="en-US" sz="1200" kern="1200" baseline="0" dirty="0" err="1" smtClean="0">
                <a:solidFill>
                  <a:schemeClr val="tx1"/>
                </a:solidFill>
                <a:latin typeface="+mn-lt"/>
                <a:ea typeface="+mn-ea"/>
                <a:cs typeface="+mn-cs"/>
              </a:rPr>
              <a:t>Eggenberger</a:t>
            </a:r>
            <a:r>
              <a:rPr lang="en-US" sz="1200" kern="1200" baseline="0" dirty="0" smtClean="0">
                <a:solidFill>
                  <a:schemeClr val="tx1"/>
                </a:solidFill>
                <a:latin typeface="+mn-lt"/>
                <a:ea typeface="+mn-ea"/>
                <a:cs typeface="+mn-cs"/>
              </a:rPr>
              <a:t> et al., 2010, p. 25). Windle et al.  State, “Subjects meeting the inclusion criteria were counseled regarding the study. Informed consent was obtained and participants were </a:t>
            </a:r>
            <a:r>
              <a:rPr lang="en-US" sz="1200" kern="1200" baseline="0" dirty="0" err="1" smtClean="0">
                <a:solidFill>
                  <a:schemeClr val="tx1"/>
                </a:solidFill>
                <a:latin typeface="+mn-lt"/>
                <a:ea typeface="+mn-ea"/>
                <a:cs typeface="+mn-cs"/>
              </a:rPr>
              <a:t>radomly</a:t>
            </a:r>
            <a:r>
              <a:rPr lang="en-US" sz="1200" kern="1200" baseline="0" dirty="0" smtClean="0">
                <a:solidFill>
                  <a:schemeClr val="tx1"/>
                </a:solidFill>
                <a:latin typeface="+mn-lt"/>
                <a:ea typeface="+mn-ea"/>
                <a:cs typeface="+mn-cs"/>
              </a:rPr>
              <a:t> assigned into three groups” (Windle et al., 2006, p. 254). </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According to Burns and Grove, “The researcher offers to answer any questions that the prospective subjects may raise”</a:t>
            </a:r>
            <a:r>
              <a:rPr lang="en-US" baseline="0" dirty="0" smtClean="0"/>
              <a:t> (</a:t>
            </a:r>
            <a:r>
              <a:rPr lang="en-US" sz="1200" kern="1200" dirty="0" smtClean="0">
                <a:solidFill>
                  <a:schemeClr val="tx1"/>
                </a:solidFill>
                <a:latin typeface="+mn-lt"/>
                <a:ea typeface="+mn-ea"/>
                <a:cs typeface="+mn-cs"/>
              </a:rPr>
              <a:t>Burns &amp; Grove, 2009, p. 202). Both</a:t>
            </a:r>
            <a:r>
              <a:rPr lang="en-US" sz="1200" kern="1200" baseline="0" dirty="0" smtClean="0">
                <a:solidFill>
                  <a:schemeClr val="tx1"/>
                </a:solidFill>
                <a:latin typeface="+mn-lt"/>
                <a:ea typeface="+mn-ea"/>
                <a:cs typeface="+mn-cs"/>
              </a:rPr>
              <a:t> researchers set aside specific time to makes sure the questions of potential participants were addressed and answered. </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Burns and Grove state, “A </a:t>
            </a:r>
            <a:r>
              <a:rPr lang="en-US" sz="1200" kern="1200" baseline="0" dirty="0" err="1" smtClean="0">
                <a:solidFill>
                  <a:schemeClr val="tx1"/>
                </a:solidFill>
                <a:latin typeface="+mn-lt"/>
                <a:ea typeface="+mn-ea"/>
                <a:cs typeface="+mn-cs"/>
              </a:rPr>
              <a:t>noncoercive</a:t>
            </a:r>
            <a:r>
              <a:rPr lang="en-US" sz="1200" kern="1200" baseline="0" dirty="0" smtClean="0">
                <a:solidFill>
                  <a:schemeClr val="tx1"/>
                </a:solidFill>
                <a:latin typeface="+mn-lt"/>
                <a:ea typeface="+mn-ea"/>
                <a:cs typeface="+mn-cs"/>
              </a:rPr>
              <a:t> disclaimer is a statement that participation is voluntary and refusal to participate will involve no penalty or loss of benefits to which the subject is entitled”</a:t>
            </a:r>
            <a:r>
              <a:rPr lang="en-US" baseline="0" dirty="0" smtClean="0"/>
              <a:t> (</a:t>
            </a:r>
            <a:r>
              <a:rPr lang="en-US" sz="1200" kern="1200" dirty="0" smtClean="0">
                <a:solidFill>
                  <a:schemeClr val="tx1"/>
                </a:solidFill>
                <a:latin typeface="+mn-lt"/>
                <a:ea typeface="+mn-ea"/>
                <a:cs typeface="+mn-cs"/>
              </a:rPr>
              <a:t>Burns &amp; Grove, 2009, p. 202). The disclaimer was  enacted </a:t>
            </a:r>
            <a:r>
              <a:rPr lang="en-US" sz="1200" kern="1200" baseline="0" dirty="0" smtClean="0">
                <a:solidFill>
                  <a:schemeClr val="tx1"/>
                </a:solidFill>
                <a:latin typeface="+mn-lt"/>
                <a:ea typeface="+mn-ea"/>
                <a:cs typeface="+mn-cs"/>
              </a:rPr>
              <a:t>when </a:t>
            </a:r>
            <a:r>
              <a:rPr lang="en-US" sz="1200" kern="1200" baseline="0" dirty="0" err="1" smtClean="0">
                <a:solidFill>
                  <a:schemeClr val="tx1"/>
                </a:solidFill>
                <a:latin typeface="+mn-lt"/>
                <a:ea typeface="+mn-ea"/>
                <a:cs typeface="+mn-cs"/>
              </a:rPr>
              <a:t>Eggenberger</a:t>
            </a:r>
            <a:r>
              <a:rPr lang="en-US" sz="1200" kern="1200" baseline="0" dirty="0" smtClean="0">
                <a:solidFill>
                  <a:schemeClr val="tx1"/>
                </a:solidFill>
                <a:latin typeface="+mn-lt"/>
                <a:ea typeface="+mn-ea"/>
                <a:cs typeface="+mn-cs"/>
              </a:rPr>
              <a:t> et al. stated, “It was made clear that participation was not a criterion for obtaining a grade, nor would non-participation influence their course grade” (</a:t>
            </a:r>
            <a:r>
              <a:rPr lang="en-US" sz="1200" kern="1200" baseline="0" dirty="0" err="1" smtClean="0">
                <a:solidFill>
                  <a:schemeClr val="tx1"/>
                </a:solidFill>
                <a:latin typeface="+mn-lt"/>
                <a:ea typeface="+mn-ea"/>
                <a:cs typeface="+mn-cs"/>
              </a:rPr>
              <a:t>Eggenberger</a:t>
            </a:r>
            <a:r>
              <a:rPr lang="en-US" sz="1200" kern="1200" baseline="0" dirty="0" smtClean="0">
                <a:solidFill>
                  <a:schemeClr val="tx1"/>
                </a:solidFill>
                <a:latin typeface="+mn-lt"/>
                <a:ea typeface="+mn-ea"/>
                <a:cs typeface="+mn-cs"/>
              </a:rPr>
              <a:t> et al., 2010 p. 25). According to Windle et al., “All the participants were assured that they would be given the same standard of care whether they participated in the study or not” (Windle et al., 2006, p. 254). </a:t>
            </a:r>
          </a:p>
          <a:p>
            <a:endParaRPr lang="en-US"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Burns and Grove add, “</a:t>
            </a:r>
            <a:r>
              <a:rPr lang="en-US" baseline="0" dirty="0" smtClean="0"/>
              <a:t>Institutional review board (IRB) Committee that reviews research to ensure that the investigator is conducting the research ethically. Universities, hospital corporations, and many managed care centers have IRBs to promote the conduct of ethical research and to protect the rights of prospective subjects at their institutions “ (</a:t>
            </a:r>
            <a:r>
              <a:rPr lang="en-US" sz="1200" kern="1200" dirty="0" smtClean="0">
                <a:solidFill>
                  <a:schemeClr val="tx1"/>
                </a:solidFill>
                <a:latin typeface="+mn-lt"/>
                <a:ea typeface="+mn-ea"/>
                <a:cs typeface="+mn-cs"/>
              </a:rPr>
              <a:t>Burns &amp; Grove, 2009, p. 207). Both studies went</a:t>
            </a:r>
            <a:r>
              <a:rPr lang="en-US" sz="1200" kern="1200" baseline="0" dirty="0" smtClean="0">
                <a:solidFill>
                  <a:schemeClr val="tx1"/>
                </a:solidFill>
                <a:latin typeface="+mn-lt"/>
                <a:ea typeface="+mn-ea"/>
                <a:cs typeface="+mn-cs"/>
              </a:rPr>
              <a:t> through the proper channels to ensure that their research study was conducted ethically. </a:t>
            </a:r>
            <a:endParaRPr lang="en-US" sz="1200" kern="1200" dirty="0" smtClean="0">
              <a:solidFill>
                <a:schemeClr val="tx1"/>
              </a:solidFill>
              <a:latin typeface="+mn-lt"/>
              <a:ea typeface="+mn-ea"/>
              <a:cs typeface="+mn-cs"/>
            </a:endParaRPr>
          </a:p>
          <a:p>
            <a:endParaRPr lang="en-US" sz="1200" kern="1200" baseline="0" dirty="0" smtClean="0">
              <a:solidFill>
                <a:schemeClr val="tx1"/>
              </a:solidFill>
              <a:latin typeface="+mn-lt"/>
              <a:ea typeface="+mn-ea"/>
              <a:cs typeface="+mn-cs"/>
            </a:endParaRPr>
          </a:p>
          <a:p>
            <a:endParaRPr lang="en-US" sz="1200" kern="1200" baseline="0" dirty="0" smtClean="0">
              <a:solidFill>
                <a:schemeClr val="tx1"/>
              </a:solidFill>
              <a:latin typeface="+mn-lt"/>
              <a:ea typeface="+mn-ea"/>
              <a:cs typeface="+mn-cs"/>
            </a:endParaRPr>
          </a:p>
          <a:p>
            <a:endParaRPr lang="en-US" sz="1200" kern="1200" baseline="0" dirty="0" smtClean="0">
              <a:solidFill>
                <a:schemeClr val="tx1"/>
              </a:solidFill>
              <a:latin typeface="+mn-lt"/>
              <a:ea typeface="+mn-ea"/>
              <a:cs typeface="+mn-cs"/>
            </a:endParaRPr>
          </a:p>
          <a:p>
            <a:endParaRPr lang="en-US" dirty="0" smtClean="0"/>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smtClean="0"/>
          </a:p>
          <a:p>
            <a:r>
              <a:rPr lang="en-US" baseline="0" dirty="0" smtClean="0"/>
              <a:t>Burns and Grove state, “Qualitative research is a systematic, interactive, subjective approach used to describe life experiences and give them meaning (….) This type of research is conducted to describe and promote our understanding of human experiences such as pain, caring, and comfort” (Burns and Grove, 2009, p. 22). </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According Burns and Grove, “Quantitative research</a:t>
            </a:r>
            <a:r>
              <a:rPr lang="en-US" baseline="0" dirty="0" smtClean="0"/>
              <a:t> is a formal, objective, systematic process in which numerical data are used to obtain information about the world. This research method is used to describe variables, examine relationships among variables, and determine cause-and-effect interactions between variables” (Burns and Grove, 2009, p. 22). </a:t>
            </a:r>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r>
              <a:rPr lang="en-US" dirty="0" smtClean="0"/>
              <a:t>The article by </a:t>
            </a:r>
            <a:r>
              <a:rPr lang="en-US" dirty="0" err="1" smtClean="0"/>
              <a:t>Eggenberger</a:t>
            </a:r>
            <a:r>
              <a:rPr lang="en-US" dirty="0" smtClean="0"/>
              <a:t>, Keller,</a:t>
            </a:r>
            <a:r>
              <a:rPr lang="en-US" baseline="0" dirty="0" smtClean="0"/>
              <a:t> and </a:t>
            </a:r>
            <a:r>
              <a:rPr lang="en-US" baseline="0" dirty="0" err="1" smtClean="0"/>
              <a:t>Locsin</a:t>
            </a:r>
            <a:r>
              <a:rPr lang="en-US" baseline="0" dirty="0" smtClean="0"/>
              <a:t> (2010) is a phenomenological study aimed at understanding the feelings of nursing students during a simulated emergent situation. According to Burns and Grove Phenomenological research is, “Inductive, descriptive qualitative methodology developed from phenomenological philosophy for the purpose of describing experiences as they are lived by the study participants” (Burns and Grove, 2009, p. 713). </a:t>
            </a:r>
          </a:p>
          <a:p>
            <a:endParaRPr lang="en-US" baseline="0" dirty="0" smtClean="0"/>
          </a:p>
          <a:p>
            <a:r>
              <a:rPr lang="en-US" baseline="0" dirty="0" err="1" smtClean="0"/>
              <a:t>Eggenberger</a:t>
            </a:r>
            <a:r>
              <a:rPr lang="en-US" baseline="0" dirty="0" smtClean="0"/>
              <a:t> et al. state, “The study utilized qualitative focus group research method. This technique uses a semi-structured group session, moderated by a group leader, with the purpose of obtaining opinions, beliefs, and attitudes about a designated topic. This qualitative approach offers a powerful means by which to explore a wide variety of phenomena of interest to nurses” (</a:t>
            </a:r>
            <a:r>
              <a:rPr lang="en-US" baseline="0" dirty="0" err="1" smtClean="0"/>
              <a:t>Eggenberger</a:t>
            </a:r>
            <a:r>
              <a:rPr lang="en-US" baseline="0" dirty="0" smtClean="0"/>
              <a:t> et al., 2010, p. 24). </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The article by Windle et al. (2006) is </a:t>
            </a:r>
            <a:r>
              <a:rPr lang="en-US" baseline="0" dirty="0" err="1" smtClean="0"/>
              <a:t>correlational</a:t>
            </a:r>
            <a:r>
              <a:rPr lang="en-US" baseline="0" dirty="0" smtClean="0"/>
              <a:t> study comparing </a:t>
            </a:r>
            <a:r>
              <a:rPr lang="en-US" baseline="0" dirty="0" err="1" smtClean="0"/>
              <a:t>bacteriostatic</a:t>
            </a:r>
            <a:r>
              <a:rPr lang="en-US" baseline="0" dirty="0" smtClean="0"/>
              <a:t> normal saline and </a:t>
            </a:r>
            <a:r>
              <a:rPr lang="en-US" baseline="0" dirty="0" err="1" smtClean="0"/>
              <a:t>lidocane</a:t>
            </a:r>
            <a:r>
              <a:rPr lang="en-US" baseline="0" dirty="0" smtClean="0"/>
              <a:t> as anesthesia for intravenous lines. According to Burns and Grove </a:t>
            </a:r>
            <a:r>
              <a:rPr lang="en-US" baseline="0" dirty="0" err="1" smtClean="0"/>
              <a:t>correlational</a:t>
            </a:r>
            <a:r>
              <a:rPr lang="en-US" baseline="0" dirty="0" smtClean="0"/>
              <a:t> research is, “Systematic investigation of relationships between two or more variables to explain the type (positive or negative) and strength of relationships in the world and not to examine cause and effects” (Burns and Grove, 2009, p. 694). </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According to Windle et al., “Patients were asked to quantify their pain/discomfort level after the intradermal injection and IV insertion using a modified visual analog scale. Significant findings (P=&lt; .05) indicated that BNS was less painful on injection, and both BNS and </a:t>
            </a:r>
            <a:r>
              <a:rPr lang="en-US" baseline="0" dirty="0" err="1" smtClean="0"/>
              <a:t>lidocaine</a:t>
            </a:r>
            <a:r>
              <a:rPr lang="en-US" baseline="0" dirty="0" smtClean="0"/>
              <a:t> were effective as local anesthetics for IV insertion” (Windle et al., 2006, p. 251). </a:t>
            </a:r>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20</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rtl="0"/>
            <a:r>
              <a:rPr lang="en-US" sz="1200" kern="1200" dirty="0" smtClean="0">
                <a:solidFill>
                  <a:schemeClr val="tx1"/>
                </a:solidFill>
                <a:latin typeface="+mn-lt"/>
                <a:ea typeface="+mn-ea"/>
                <a:cs typeface="+mn-cs"/>
              </a:rPr>
              <a:t>The research question being addressed in the </a:t>
            </a:r>
            <a:r>
              <a:rPr lang="en-US" dirty="0" smtClean="0"/>
              <a:t>article by </a:t>
            </a:r>
            <a:r>
              <a:rPr lang="en-US" dirty="0" err="1" smtClean="0"/>
              <a:t>Eggenberger</a:t>
            </a:r>
            <a:r>
              <a:rPr lang="en-US" dirty="0" smtClean="0"/>
              <a:t>, Keller,</a:t>
            </a:r>
            <a:r>
              <a:rPr lang="en-US" baseline="0" dirty="0" smtClean="0"/>
              <a:t> and </a:t>
            </a:r>
            <a:r>
              <a:rPr lang="en-US" baseline="0" dirty="0" err="1" smtClean="0"/>
              <a:t>Locsin</a:t>
            </a:r>
            <a:r>
              <a:rPr lang="en-US" baseline="0" dirty="0" smtClean="0"/>
              <a:t> (2010) </a:t>
            </a:r>
            <a:r>
              <a:rPr lang="en-US" sz="1200" kern="1200" dirty="0" smtClean="0">
                <a:solidFill>
                  <a:schemeClr val="tx1"/>
                </a:solidFill>
                <a:latin typeface="+mn-lt"/>
                <a:ea typeface="+mn-ea"/>
                <a:cs typeface="+mn-cs"/>
              </a:rPr>
              <a:t>was how do nursing students show caring. </a:t>
            </a:r>
          </a:p>
          <a:p>
            <a:pPr lvl="0" rtl="0"/>
            <a:endParaRPr lang="en-US" sz="1200" kern="1200" dirty="0" smtClean="0">
              <a:solidFill>
                <a:schemeClr val="tx1"/>
              </a:solidFill>
              <a:latin typeface="+mn-lt"/>
              <a:ea typeface="+mn-ea"/>
              <a:cs typeface="+mn-cs"/>
            </a:endParaRPr>
          </a:p>
          <a:p>
            <a:pPr lvl="0"/>
            <a:r>
              <a:rPr lang="en-US" sz="1200" kern="1200" dirty="0" smtClean="0">
                <a:solidFill>
                  <a:schemeClr val="tx1"/>
                </a:solidFill>
                <a:latin typeface="+mn-lt"/>
                <a:ea typeface="+mn-ea"/>
                <a:cs typeface="+mn-cs"/>
              </a:rPr>
              <a:t>“This study was conducted to explore how students come to know persons as caring, and, how caring are expressed using a high-fidelity human simulator in emergent nursing situations”(</a:t>
            </a:r>
            <a:r>
              <a:rPr lang="en-US" baseline="0" dirty="0" err="1" smtClean="0"/>
              <a:t>Eggenberger</a:t>
            </a:r>
            <a:r>
              <a:rPr lang="en-US" baseline="0" dirty="0" smtClean="0"/>
              <a:t> et al., 2010, p. 24).</a:t>
            </a:r>
            <a:endParaRPr lang="en-US" sz="1200" kern="1200" dirty="0" smtClean="0">
              <a:solidFill>
                <a:schemeClr val="tx1"/>
              </a:solidFill>
              <a:latin typeface="+mn-lt"/>
              <a:ea typeface="+mn-ea"/>
              <a:cs typeface="+mn-cs"/>
            </a:endParaRPr>
          </a:p>
          <a:p>
            <a:pPr lvl="0"/>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a:t>
            </a:r>
            <a:r>
              <a:rPr lang="en-US" sz="1200" kern="1200" baseline="0" dirty="0" smtClean="0">
                <a:solidFill>
                  <a:schemeClr val="tx1"/>
                </a:solidFill>
                <a:latin typeface="+mn-lt"/>
                <a:ea typeface="+mn-ea"/>
                <a:cs typeface="+mn-cs"/>
              </a:rPr>
              <a:t> study done by </a:t>
            </a:r>
            <a:r>
              <a:rPr lang="en-US" dirty="0" err="1" smtClean="0"/>
              <a:t>Eggenberger</a:t>
            </a:r>
            <a:r>
              <a:rPr lang="en-US" dirty="0" smtClean="0"/>
              <a:t>, Keller,</a:t>
            </a:r>
            <a:r>
              <a:rPr lang="en-US" baseline="0" dirty="0" smtClean="0"/>
              <a:t> and </a:t>
            </a:r>
            <a:r>
              <a:rPr lang="en-US" baseline="0" dirty="0" err="1" smtClean="0"/>
              <a:t>Locsin</a:t>
            </a:r>
            <a:r>
              <a:rPr lang="en-US" baseline="0" dirty="0" smtClean="0"/>
              <a:t> (2010) </a:t>
            </a:r>
            <a:r>
              <a:rPr lang="en-US" sz="1200" kern="1200" dirty="0" smtClean="0">
                <a:solidFill>
                  <a:schemeClr val="tx1"/>
                </a:solidFill>
                <a:latin typeface="+mn-lt"/>
                <a:ea typeface="+mn-ea"/>
                <a:cs typeface="+mn-cs"/>
              </a:rPr>
              <a:t>was done so nurse educators take the information that was collected by the study and be able to change their ways on how to help students learn to care for their patients. </a:t>
            </a:r>
          </a:p>
          <a:p>
            <a:endParaRPr lang="en-US" dirty="0" smtClean="0"/>
          </a:p>
          <a:p>
            <a:pPr lvl="0" rtl="0"/>
            <a:r>
              <a:rPr lang="en-US" sz="1200" kern="1200" dirty="0" smtClean="0">
                <a:solidFill>
                  <a:schemeClr val="tx1"/>
                </a:solidFill>
                <a:latin typeface="+mn-lt"/>
                <a:ea typeface="+mn-ea"/>
                <a:cs typeface="+mn-cs"/>
              </a:rPr>
              <a:t>Quality care and comfort is one of the most important interventions nurses can give. </a:t>
            </a:r>
          </a:p>
          <a:p>
            <a:pPr lvl="0" rtl="0"/>
            <a:endParaRPr lang="en-US" sz="1200" kern="1200" dirty="0" smtClean="0">
              <a:solidFill>
                <a:schemeClr val="tx1"/>
              </a:solidFill>
              <a:latin typeface="+mn-lt"/>
              <a:ea typeface="+mn-ea"/>
              <a:cs typeface="+mn-cs"/>
            </a:endParaRPr>
          </a:p>
          <a:p>
            <a:pPr lvl="0"/>
            <a:r>
              <a:rPr lang="en-US" sz="1200" kern="1200" dirty="0" smtClean="0">
                <a:solidFill>
                  <a:schemeClr val="tx1"/>
                </a:solidFill>
                <a:latin typeface="+mn-lt"/>
                <a:ea typeface="+mn-ea"/>
                <a:cs typeface="+mn-cs"/>
              </a:rPr>
              <a:t>The</a:t>
            </a:r>
            <a:r>
              <a:rPr lang="en-US" sz="1200" kern="1200" baseline="0" dirty="0" smtClean="0">
                <a:solidFill>
                  <a:schemeClr val="tx1"/>
                </a:solidFill>
                <a:latin typeface="+mn-lt"/>
                <a:ea typeface="+mn-ea"/>
                <a:cs typeface="+mn-cs"/>
              </a:rPr>
              <a:t> study done by, Windle et al. (2006) was done </a:t>
            </a:r>
            <a:r>
              <a:rPr lang="en-US" sz="1200" kern="1200" dirty="0" smtClean="0">
                <a:solidFill>
                  <a:schemeClr val="tx1"/>
                </a:solidFill>
                <a:latin typeface="+mn-lt"/>
                <a:ea typeface="+mn-ea"/>
                <a:cs typeface="+mn-cs"/>
              </a:rPr>
              <a:t>to determine if the patients experienced a different level of pain with intradermal injection with </a:t>
            </a:r>
            <a:r>
              <a:rPr lang="en-US" sz="1200" kern="1200" dirty="0" err="1" smtClean="0">
                <a:solidFill>
                  <a:schemeClr val="tx1"/>
                </a:solidFill>
                <a:latin typeface="+mn-lt"/>
                <a:ea typeface="+mn-ea"/>
                <a:cs typeface="+mn-cs"/>
              </a:rPr>
              <a:t>venipunture</a:t>
            </a:r>
            <a:r>
              <a:rPr lang="en-US" sz="1200" kern="1200" dirty="0" smtClean="0">
                <a:solidFill>
                  <a:schemeClr val="tx1"/>
                </a:solidFill>
                <a:latin typeface="+mn-lt"/>
                <a:ea typeface="+mn-ea"/>
                <a:cs typeface="+mn-cs"/>
              </a:rPr>
              <a:t> with different types of anesthesia, such as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and BSN, or none at all. </a:t>
            </a:r>
          </a:p>
          <a:p>
            <a:pPr lvl="0"/>
            <a:endParaRPr lang="en-US" sz="1200" kern="1200" dirty="0" smtClean="0">
              <a:solidFill>
                <a:schemeClr val="tx1"/>
              </a:solidFill>
              <a:latin typeface="+mn-lt"/>
              <a:ea typeface="+mn-ea"/>
              <a:cs typeface="+mn-cs"/>
            </a:endParaRPr>
          </a:p>
          <a:p>
            <a:pPr lvl="0"/>
            <a:r>
              <a:rPr lang="en-US" sz="1200" kern="1200" dirty="0" smtClean="0">
                <a:solidFill>
                  <a:schemeClr val="tx1"/>
                </a:solidFill>
                <a:latin typeface="+mn-lt"/>
                <a:ea typeface="+mn-ea"/>
                <a:cs typeface="+mn-cs"/>
              </a:rPr>
              <a:t>Just like </a:t>
            </a:r>
            <a:r>
              <a:rPr lang="en-US" sz="1200" kern="1200" dirty="0" err="1" smtClean="0">
                <a:solidFill>
                  <a:schemeClr val="tx1"/>
                </a:solidFill>
                <a:latin typeface="+mn-lt"/>
                <a:ea typeface="+mn-ea"/>
                <a:cs typeface="+mn-cs"/>
              </a:rPr>
              <a:t>Eggenberger</a:t>
            </a:r>
            <a:r>
              <a:rPr lang="en-US" sz="1200" kern="1200" dirty="0" smtClean="0">
                <a:solidFill>
                  <a:schemeClr val="tx1"/>
                </a:solidFill>
                <a:latin typeface="+mn-lt"/>
                <a:ea typeface="+mn-ea"/>
                <a:cs typeface="+mn-cs"/>
              </a:rPr>
              <a:t> and Keller’s experiment, this experiment helped nurses for future reference.  It helped, “</a:t>
            </a:r>
            <a:r>
              <a:rPr lang="en-US" sz="1200" kern="1200" dirty="0" err="1" smtClean="0">
                <a:solidFill>
                  <a:schemeClr val="tx1"/>
                </a:solidFill>
                <a:latin typeface="+mn-lt"/>
                <a:ea typeface="+mn-ea"/>
                <a:cs typeface="+mn-cs"/>
              </a:rPr>
              <a:t>perianesthesia</a:t>
            </a:r>
            <a:r>
              <a:rPr lang="en-US" sz="1200" kern="1200" dirty="0" smtClean="0">
                <a:solidFill>
                  <a:schemeClr val="tx1"/>
                </a:solidFill>
                <a:latin typeface="+mn-lt"/>
                <a:ea typeface="+mn-ea"/>
                <a:cs typeface="+mn-cs"/>
              </a:rPr>
              <a:t> nurses and patients determine which method of IV insertion is more effective and reasonably acceptable to ensure patient comfort, satisfaction, and positive outcomes” ().</a:t>
            </a:r>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According to Burns and Grove, “Independent variable (intervention, treatment, or experimental variable) is manipulated or varied by the researcher to cause an effect on the dependent variable” </a:t>
            </a:r>
            <a:r>
              <a:rPr lang="en-US" baseline="0" dirty="0" smtClean="0"/>
              <a:t>(Burns and Grove, 2009, p. 171). </a:t>
            </a: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dependent variable (response to outcome variable) is measured to examine the effect created by the independent variable” (Burns and Grove,</a:t>
            </a:r>
            <a:r>
              <a:rPr lang="en-US" sz="1200" kern="1200" baseline="0" dirty="0" smtClean="0">
                <a:solidFill>
                  <a:schemeClr val="tx1"/>
                </a:solidFill>
                <a:latin typeface="+mn-lt"/>
                <a:ea typeface="+mn-ea"/>
                <a:cs typeface="+mn-cs"/>
              </a:rPr>
              <a:t> 2009, p. 171). </a:t>
            </a: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In the </a:t>
            </a:r>
            <a:r>
              <a:rPr lang="en-US" sz="1200" kern="1200" dirty="0" err="1" smtClean="0">
                <a:solidFill>
                  <a:schemeClr val="tx1"/>
                </a:solidFill>
                <a:latin typeface="+mn-lt"/>
                <a:ea typeface="+mn-ea"/>
                <a:cs typeface="+mn-cs"/>
              </a:rPr>
              <a:t>Widle</a:t>
            </a:r>
            <a:r>
              <a:rPr lang="en-US" sz="1200" kern="1200" dirty="0" smtClean="0">
                <a:solidFill>
                  <a:schemeClr val="tx1"/>
                </a:solidFill>
                <a:latin typeface="+mn-lt"/>
                <a:ea typeface="+mn-ea"/>
                <a:cs typeface="+mn-cs"/>
              </a:rPr>
              <a:t> et al. (2006) experiment, the independent variable was the different types of anesthesia,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and BSN, or no anesthesia at all. </a:t>
            </a:r>
          </a:p>
          <a:p>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dependent variable was the patients level of comfort and pain. </a:t>
            </a:r>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Researchers identify the elements of the study as concepts” (Burns &amp; Grove, 2009, p. 177). </a:t>
            </a:r>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 study sample from, </a:t>
            </a:r>
            <a:r>
              <a:rPr lang="en-US" i="1" dirty="0" smtClean="0"/>
              <a:t>Valuing Caring Behaviors Within Simulated Emergent Nursing Situations</a:t>
            </a:r>
            <a:r>
              <a:rPr lang="en-US" dirty="0" smtClean="0"/>
              <a:t> was conducted by eight clinical groups which were composed of four conventional undergraduate allies (n = 36), and four accelerated student undergraduate allies (n = 41) of students who had a bachelor’s degree in another field. </a:t>
            </a:r>
            <a:r>
              <a:rPr lang="en-US" sz="1200" kern="1200" dirty="0" smtClean="0">
                <a:solidFill>
                  <a:schemeClr val="tx1"/>
                </a:solidFill>
                <a:effectLst/>
                <a:latin typeface="+mn-lt"/>
                <a:ea typeface="+mn-ea"/>
                <a:cs typeface="+mn-cs"/>
              </a:rPr>
              <a:t>The sample size was fairly small with 77 participants.  In my eyes this sample size is too small and does not give sufficient accurate results.  With only 77 participants you can not apply it to our large population.  If they were to re-conduct this exact study and the results were the same then it would be believable and considered more accurate.  Even if they re-conducted this study with a larger amount of participants I believe the results would be more beneficial.  </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To begin the students were asked whether or not they wanted to participate in the research study.  They were given numerous details about the study that was being conducted.  They were told that participating would not affect their grade. Students were also given the opportunity to ask questions if clarification was needed.  They were then provided a case study and they were to describe/act upon how they would react in a real life situation.  Upon “Mr. Silver” having chest pain the students had to reenact CPR.  Data was collected by the instructors debriefing the students.  They were asked to reflect on their previous simulation encounter.  Part of the data collection was from the students being put into focus groups which were audio taped and transcribed.   </a:t>
            </a:r>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8</a:t>
            </a:fld>
            <a:endParaRPr lang="en-US"/>
          </a:p>
        </p:txBody>
      </p:sp>
    </p:spTree>
    <p:extLst>
      <p:ext uri="{BB962C8B-B14F-4D97-AF65-F5344CB8AC3E}">
        <p14:creationId xmlns:p14="http://schemas.microsoft.com/office/powerpoint/2010/main" xmlns="" val="257983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Three groups:  </a:t>
            </a:r>
          </a:p>
          <a:p>
            <a:pPr marL="0" indent="0">
              <a:buNone/>
            </a:pPr>
            <a:r>
              <a:rPr lang="en-US" dirty="0" smtClean="0"/>
              <a:t>       1). BNS </a:t>
            </a:r>
          </a:p>
          <a:p>
            <a:pPr marL="0" indent="0">
              <a:buNone/>
            </a:pPr>
            <a:r>
              <a:rPr lang="en-US" dirty="0" smtClean="0"/>
              <a:t>       2). </a:t>
            </a:r>
            <a:r>
              <a:rPr lang="en-US" dirty="0" err="1" smtClean="0"/>
              <a:t>Lidocaine</a:t>
            </a:r>
            <a:r>
              <a:rPr lang="en-US" dirty="0" smtClean="0"/>
              <a:t> </a:t>
            </a:r>
          </a:p>
          <a:p>
            <a:pPr marL="0" indent="0">
              <a:buNone/>
            </a:pPr>
            <a:r>
              <a:rPr lang="en-US" dirty="0" smtClean="0"/>
              <a:t>       3). No local anesthesia. </a:t>
            </a:r>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9</a:t>
            </a:fld>
            <a:endParaRPr lang="en-US"/>
          </a:p>
        </p:txBody>
      </p:sp>
    </p:spTree>
    <p:extLst>
      <p:ext uri="{BB962C8B-B14F-4D97-AF65-F5344CB8AC3E}">
        <p14:creationId xmlns:p14="http://schemas.microsoft.com/office/powerpoint/2010/main" xmlns="" val="21078353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669ED4DA-CEDF-4215-B336-D630E1A8ACD7}" type="datetimeFigureOut">
              <a:rPr lang="en-US" smtClean="0"/>
              <a:pPr/>
              <a:t>9/24/2011</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ADBD5861-D218-4F5E-9149-ACACDE983214}"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69ED4DA-CEDF-4215-B336-D630E1A8ACD7}" type="datetimeFigureOut">
              <a:rPr lang="en-US" smtClean="0"/>
              <a:pPr/>
              <a:t>9/24/2011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BD5861-D218-4F5E-9149-ACACDE98321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69ED4DA-CEDF-4215-B336-D630E1A8ACD7}" type="datetimeFigureOut">
              <a:rPr lang="en-US" smtClean="0"/>
              <a:pPr/>
              <a:t>9/24/2011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BD5861-D218-4F5E-9149-ACACDE98321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669ED4DA-CEDF-4215-B336-D630E1A8ACD7}" type="datetimeFigureOut">
              <a:rPr lang="en-US" smtClean="0"/>
              <a:pPr/>
              <a:t>9/24/2011</a:t>
            </a:fld>
            <a:endParaRPr lang="en-US"/>
          </a:p>
        </p:txBody>
      </p:sp>
      <p:sp>
        <p:nvSpPr>
          <p:cNvPr id="9" name="Slide Number Placeholder 8"/>
          <p:cNvSpPr>
            <a:spLocks noGrp="1"/>
          </p:cNvSpPr>
          <p:nvPr>
            <p:ph type="sldNum" sz="quarter" idx="15"/>
          </p:nvPr>
        </p:nvSpPr>
        <p:spPr/>
        <p:txBody>
          <a:bodyPr rtlCol="0"/>
          <a:lstStyle/>
          <a:p>
            <a:fld id="{ADBD5861-D218-4F5E-9149-ACACDE983214}"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669ED4DA-CEDF-4215-B336-D630E1A8ACD7}" type="datetimeFigureOut">
              <a:rPr lang="en-US" smtClean="0"/>
              <a:pPr/>
              <a:t>9/24/2011</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ADBD5861-D218-4F5E-9149-ACACDE983214}"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669ED4DA-CEDF-4215-B336-D630E1A8ACD7}" type="datetimeFigureOut">
              <a:rPr lang="en-US" smtClean="0"/>
              <a:pPr/>
              <a:t>9/24/2011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BD5861-D218-4F5E-9149-ACACDE983214}"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669ED4DA-CEDF-4215-B336-D630E1A8ACD7}" type="datetimeFigureOut">
              <a:rPr lang="en-US" smtClean="0"/>
              <a:pPr/>
              <a:t>9/24/2011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DBD5861-D218-4F5E-9149-ACACDE983214}"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669ED4DA-CEDF-4215-B336-D630E1A8ACD7}" type="datetimeFigureOut">
              <a:rPr lang="en-US" smtClean="0"/>
              <a:pPr/>
              <a:t>9/24/2011</a:t>
            </a:fld>
            <a:endParaRPr lang="en-US"/>
          </a:p>
        </p:txBody>
      </p:sp>
      <p:sp>
        <p:nvSpPr>
          <p:cNvPr id="7" name="Slide Number Placeholder 6"/>
          <p:cNvSpPr>
            <a:spLocks noGrp="1"/>
          </p:cNvSpPr>
          <p:nvPr>
            <p:ph type="sldNum" sz="quarter" idx="11"/>
          </p:nvPr>
        </p:nvSpPr>
        <p:spPr/>
        <p:txBody>
          <a:bodyPr rtlCol="0"/>
          <a:lstStyle/>
          <a:p>
            <a:fld id="{ADBD5861-D218-4F5E-9149-ACACDE983214}"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9ED4DA-CEDF-4215-B336-D630E1A8ACD7}" type="datetimeFigureOut">
              <a:rPr lang="en-US" smtClean="0"/>
              <a:pPr/>
              <a:t>9/24/2011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DBD5861-D218-4F5E-9149-ACACDE98321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669ED4DA-CEDF-4215-B336-D630E1A8ACD7}" type="datetimeFigureOut">
              <a:rPr lang="en-US" smtClean="0"/>
              <a:pPr/>
              <a:t>9/24/2011</a:t>
            </a:fld>
            <a:endParaRPr lang="en-US"/>
          </a:p>
        </p:txBody>
      </p:sp>
      <p:sp>
        <p:nvSpPr>
          <p:cNvPr id="22" name="Slide Number Placeholder 21"/>
          <p:cNvSpPr>
            <a:spLocks noGrp="1"/>
          </p:cNvSpPr>
          <p:nvPr>
            <p:ph type="sldNum" sz="quarter" idx="15"/>
          </p:nvPr>
        </p:nvSpPr>
        <p:spPr/>
        <p:txBody>
          <a:bodyPr rtlCol="0"/>
          <a:lstStyle/>
          <a:p>
            <a:fld id="{ADBD5861-D218-4F5E-9149-ACACDE983214}"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669ED4DA-CEDF-4215-B336-D630E1A8ACD7}" type="datetimeFigureOut">
              <a:rPr lang="en-US" smtClean="0"/>
              <a:pPr/>
              <a:t>9/24/2011</a:t>
            </a:fld>
            <a:endParaRPr lang="en-US"/>
          </a:p>
        </p:txBody>
      </p:sp>
      <p:sp>
        <p:nvSpPr>
          <p:cNvPr id="18" name="Slide Number Placeholder 17"/>
          <p:cNvSpPr>
            <a:spLocks noGrp="1"/>
          </p:cNvSpPr>
          <p:nvPr>
            <p:ph type="sldNum" sz="quarter" idx="11"/>
          </p:nvPr>
        </p:nvSpPr>
        <p:spPr/>
        <p:txBody>
          <a:bodyPr rtlCol="0"/>
          <a:lstStyle/>
          <a:p>
            <a:fld id="{ADBD5861-D218-4F5E-9149-ACACDE983214}"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669ED4DA-CEDF-4215-B336-D630E1A8ACD7}" type="datetimeFigureOut">
              <a:rPr lang="en-US" smtClean="0"/>
              <a:pPr/>
              <a:t>9/24/2011</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ADBD5861-D218-4F5E-9149-ACACDE98321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4009" r:id="rId1"/>
    <p:sldLayoutId id="2147484010" r:id="rId2"/>
    <p:sldLayoutId id="2147484011" r:id="rId3"/>
    <p:sldLayoutId id="2147484012" r:id="rId4"/>
    <p:sldLayoutId id="2147484013" r:id="rId5"/>
    <p:sldLayoutId id="2147484014" r:id="rId6"/>
    <p:sldLayoutId id="2147484015" r:id="rId7"/>
    <p:sldLayoutId id="2147484016" r:id="rId8"/>
    <p:sldLayoutId id="2147484017" r:id="rId9"/>
    <p:sldLayoutId id="2147484018" r:id="rId10"/>
    <p:sldLayoutId id="2147484019"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0" y="914400"/>
            <a:ext cx="6172200" cy="1894362"/>
          </a:xfrm>
        </p:spPr>
        <p:txBody>
          <a:bodyPr>
            <a:normAutofit/>
          </a:bodyPr>
          <a:lstStyle/>
          <a:p>
            <a:pPr algn="ctr"/>
            <a:r>
              <a:rPr lang="en-US" sz="4400" dirty="0" smtClean="0"/>
              <a:t>Cant think of title!! Ideas?!</a:t>
            </a:r>
            <a:endParaRPr lang="en-US" sz="4400" dirty="0"/>
          </a:p>
        </p:txBody>
      </p:sp>
      <p:sp>
        <p:nvSpPr>
          <p:cNvPr id="3" name="Subtitle 2"/>
          <p:cNvSpPr>
            <a:spLocks noGrp="1"/>
          </p:cNvSpPr>
          <p:nvPr>
            <p:ph type="subTitle" idx="1"/>
          </p:nvPr>
        </p:nvSpPr>
        <p:spPr>
          <a:xfrm>
            <a:off x="2286000" y="3810000"/>
            <a:ext cx="6629400" cy="2362200"/>
          </a:xfrm>
        </p:spPr>
        <p:txBody>
          <a:bodyPr>
            <a:normAutofit/>
          </a:bodyPr>
          <a:lstStyle/>
          <a:p>
            <a:pPr algn="ctr">
              <a:spcBef>
                <a:spcPts val="580"/>
              </a:spcBef>
              <a:spcAft>
                <a:spcPts val="600"/>
              </a:spcAft>
            </a:pPr>
            <a:r>
              <a:rPr lang="en-US" sz="2000" dirty="0" smtClean="0"/>
              <a:t>Oladoyin Alli-Balogun, Maria Andres, Brittany Bartnik, Nicholas Becker, &amp; Brianna Bobrowicz, </a:t>
            </a:r>
            <a:endParaRPr lang="en-US" sz="2000" dirty="0" smtClean="0"/>
          </a:p>
          <a:p>
            <a:pPr algn="ctr">
              <a:spcBef>
                <a:spcPts val="580"/>
              </a:spcBef>
              <a:spcAft>
                <a:spcPts val="600"/>
              </a:spcAft>
            </a:pPr>
            <a:r>
              <a:rPr lang="en-US" sz="2000" dirty="0" smtClean="0"/>
              <a:t>Lakeview College of Nursing</a:t>
            </a:r>
          </a:p>
          <a:p>
            <a:pPr algn="ctr">
              <a:spcBef>
                <a:spcPts val="580"/>
              </a:spcBef>
              <a:spcAft>
                <a:spcPts val="600"/>
              </a:spcAft>
            </a:pPr>
            <a:r>
              <a:rPr lang="en-US" sz="2000" dirty="0" smtClean="0"/>
              <a:t>N302-Nursing Research</a:t>
            </a:r>
          </a:p>
          <a:p>
            <a:pPr algn="ctr">
              <a:spcBef>
                <a:spcPts val="580"/>
              </a:spcBef>
              <a:spcAft>
                <a:spcPts val="600"/>
              </a:spcAft>
            </a:pPr>
            <a:r>
              <a:rPr lang="en-US" sz="2000" dirty="0" smtClean="0"/>
              <a:t>September 24, 2011</a:t>
            </a:r>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dirty="0" smtClean="0"/>
              <a:t>Data collected </a:t>
            </a:r>
            <a:endParaRPr lang="en-US" sz="4800" dirty="0"/>
          </a:p>
        </p:txBody>
      </p:sp>
      <p:sp>
        <p:nvSpPr>
          <p:cNvPr id="3" name="Content Placeholder 2"/>
          <p:cNvSpPr>
            <a:spLocks noGrp="1"/>
          </p:cNvSpPr>
          <p:nvPr>
            <p:ph sz="quarter" idx="1"/>
          </p:nvPr>
        </p:nvSpPr>
        <p:spPr>
          <a:xfrm>
            <a:off x="609600" y="2514600"/>
            <a:ext cx="7467600" cy="4873752"/>
          </a:xfrm>
        </p:spPr>
        <p:txBody>
          <a:bodyPr/>
          <a:lstStyle/>
          <a:p>
            <a:pPr algn="ctr"/>
            <a:r>
              <a:rPr lang="en-US" sz="3200" b="1" dirty="0"/>
              <a:t>Random sampling</a:t>
            </a:r>
            <a:r>
              <a:rPr lang="en-US" sz="3200" dirty="0"/>
              <a:t> by lottery method </a:t>
            </a:r>
            <a:r>
              <a:rPr lang="en-US" sz="3200" dirty="0" smtClean="0"/>
              <a:t>was used </a:t>
            </a:r>
            <a:r>
              <a:rPr lang="en-US" sz="3200" dirty="0"/>
              <a:t>to select participants from the </a:t>
            </a:r>
            <a:r>
              <a:rPr lang="en-US" sz="3200" dirty="0" smtClean="0"/>
              <a:t>surgery schedule</a:t>
            </a:r>
            <a:r>
              <a:rPr lang="en-US" sz="3200" dirty="0"/>
              <a:t>, which included outpatients </a:t>
            </a:r>
            <a:r>
              <a:rPr lang="en-US" sz="3200" dirty="0" smtClean="0"/>
              <a:t>and same-day </a:t>
            </a:r>
            <a:r>
              <a:rPr lang="en-US" sz="3200" dirty="0"/>
              <a:t>admit patients.</a:t>
            </a:r>
          </a:p>
          <a:p>
            <a:pPr marL="0" indent="0" algn="ctr">
              <a:buNone/>
            </a:pPr>
            <a:endParaRPr lang="en-US" dirty="0"/>
          </a:p>
        </p:txBody>
      </p:sp>
    </p:spTree>
    <p:extLst>
      <p:ext uri="{BB962C8B-B14F-4D97-AF65-F5344CB8AC3E}">
        <p14:creationId xmlns:p14="http://schemas.microsoft.com/office/powerpoint/2010/main" xmlns="" val="8023038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7467600" cy="1143000"/>
          </a:xfrm>
        </p:spPr>
        <p:txBody>
          <a:bodyPr>
            <a:noAutofit/>
          </a:bodyPr>
          <a:lstStyle/>
          <a:p>
            <a:pPr algn="ctr"/>
            <a:r>
              <a:rPr lang="en-US" sz="2800" dirty="0" smtClean="0"/>
              <a:t>Article Findings for </a:t>
            </a:r>
            <a:br>
              <a:rPr lang="en-US" sz="2800" dirty="0" smtClean="0"/>
            </a:br>
            <a:r>
              <a:rPr lang="en-US" sz="2800" i="1" dirty="0" smtClean="0"/>
              <a:t>Valuing Caring Behaviors Within Simulated Emergent Nursing Situations</a:t>
            </a:r>
            <a:endParaRPr lang="en-US" sz="2800" dirty="0"/>
          </a:p>
        </p:txBody>
      </p:sp>
      <p:sp>
        <p:nvSpPr>
          <p:cNvPr id="3" name="Content Placeholder 2"/>
          <p:cNvSpPr>
            <a:spLocks noGrp="1"/>
          </p:cNvSpPr>
          <p:nvPr>
            <p:ph sz="quarter" idx="1"/>
          </p:nvPr>
        </p:nvSpPr>
        <p:spPr/>
        <p:txBody>
          <a:bodyPr>
            <a:normAutofit fontScale="92500" lnSpcReduction="10000"/>
          </a:bodyPr>
          <a:lstStyle/>
          <a:p>
            <a:endParaRPr lang="en-US" sz="1800" dirty="0" smtClean="0"/>
          </a:p>
          <a:p>
            <a:pPr algn="ctr"/>
            <a:r>
              <a:rPr lang="en-US" sz="3600" dirty="0" smtClean="0"/>
              <a:t>The Purpose of This Study</a:t>
            </a:r>
          </a:p>
          <a:p>
            <a:pPr>
              <a:buNone/>
            </a:pPr>
            <a:endParaRPr lang="en-US" sz="3600" dirty="0" smtClean="0"/>
          </a:p>
          <a:p>
            <a:pPr>
              <a:buNone/>
            </a:pPr>
            <a:endParaRPr lang="en-US" sz="3600" dirty="0" smtClean="0"/>
          </a:p>
          <a:p>
            <a:pPr algn="ctr"/>
            <a:r>
              <a:rPr lang="en-US" sz="3600" dirty="0" smtClean="0"/>
              <a:t>Thematic categories</a:t>
            </a:r>
          </a:p>
          <a:p>
            <a:pPr marL="342900" indent="-342900" algn="ctr">
              <a:buFont typeface="+mj-lt"/>
              <a:buAutoNum type="arabicPeriod"/>
            </a:pPr>
            <a:r>
              <a:rPr lang="en-US" sz="3600" dirty="0" smtClean="0"/>
              <a:t>Knowing persons</a:t>
            </a:r>
          </a:p>
          <a:p>
            <a:pPr marL="342900" indent="-342900" algn="ctr">
              <a:buFont typeface="+mj-lt"/>
              <a:buAutoNum type="arabicPeriod"/>
            </a:pPr>
            <a:r>
              <a:rPr lang="en-US" sz="3600" dirty="0" smtClean="0"/>
              <a:t>Ways of knowing in nursing</a:t>
            </a:r>
          </a:p>
          <a:p>
            <a:pPr marL="342900" indent="-342900" algn="ctr">
              <a:buFont typeface="+mj-lt"/>
              <a:buAutoNum type="arabicPeriod"/>
            </a:pPr>
            <a:r>
              <a:rPr lang="en-US" sz="3600" dirty="0" smtClean="0"/>
              <a:t>Identifying nursing calls and responses</a:t>
            </a:r>
            <a:endParaRPr lang="en-US" sz="3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 calcmode="lin" valueType="num">
                                      <p:cBhvr additive="base">
                                        <p:cTn id="1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 calcmode="lin" valueType="num">
                                      <p:cBhvr additive="base">
                                        <p:cTn id="2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 calcmode="lin" valueType="num">
                                      <p:cBhvr additive="base">
                                        <p:cTn id="2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7467600" cy="1143000"/>
          </a:xfrm>
        </p:spPr>
        <p:txBody>
          <a:bodyPr>
            <a:noAutofit/>
          </a:bodyPr>
          <a:lstStyle/>
          <a:p>
            <a:pPr algn="ctr"/>
            <a:r>
              <a:rPr lang="en-US" sz="2400" dirty="0" smtClean="0"/>
              <a:t>Article Findings for </a:t>
            </a:r>
            <a:br>
              <a:rPr lang="en-US" sz="2400" dirty="0" smtClean="0"/>
            </a:br>
            <a:r>
              <a:rPr lang="en-US" sz="2400" i="1" dirty="0" smtClean="0"/>
              <a:t>Comparison of </a:t>
            </a:r>
            <a:r>
              <a:rPr lang="en-US" sz="2400" i="1" dirty="0" err="1" smtClean="0"/>
              <a:t>Bacteriostatic</a:t>
            </a:r>
            <a:r>
              <a:rPr lang="en-US" sz="2400" i="1" dirty="0" smtClean="0"/>
              <a:t> Normal Saline</a:t>
            </a:r>
            <a:br>
              <a:rPr lang="en-US" sz="2400" i="1" dirty="0" smtClean="0"/>
            </a:br>
            <a:r>
              <a:rPr lang="en-US" sz="2400" i="1" dirty="0" smtClean="0"/>
              <a:t>and </a:t>
            </a:r>
            <a:r>
              <a:rPr lang="en-US" sz="2400" i="1" dirty="0" err="1" smtClean="0"/>
              <a:t>Lidocaine</a:t>
            </a:r>
            <a:r>
              <a:rPr lang="en-US" sz="2400" i="1" dirty="0" smtClean="0"/>
              <a:t> Used as Intradermal Anesthesia</a:t>
            </a:r>
            <a:br>
              <a:rPr lang="en-US" sz="2400" i="1" dirty="0" smtClean="0"/>
            </a:br>
            <a:r>
              <a:rPr lang="en-US" sz="2400" i="1" dirty="0" smtClean="0"/>
              <a:t>for the Placement of Intravenous Lines</a:t>
            </a:r>
            <a:endParaRPr lang="en-US" sz="2400" dirty="0"/>
          </a:p>
        </p:txBody>
      </p:sp>
      <p:sp>
        <p:nvSpPr>
          <p:cNvPr id="3" name="Content Placeholder 2"/>
          <p:cNvSpPr>
            <a:spLocks noGrp="1"/>
          </p:cNvSpPr>
          <p:nvPr>
            <p:ph sz="quarter" idx="1"/>
          </p:nvPr>
        </p:nvSpPr>
        <p:spPr>
          <a:xfrm>
            <a:off x="533400" y="2060448"/>
            <a:ext cx="7467600" cy="4873752"/>
          </a:xfrm>
        </p:spPr>
        <p:txBody>
          <a:bodyPr>
            <a:normAutofit/>
          </a:bodyPr>
          <a:lstStyle/>
          <a:p>
            <a:pPr>
              <a:buNone/>
            </a:pPr>
            <a:r>
              <a:rPr lang="en-US" sz="1400" b="1" dirty="0" smtClean="0"/>
              <a:t>Table 4</a:t>
            </a:r>
          </a:p>
          <a:p>
            <a:pPr>
              <a:buNone/>
            </a:pPr>
            <a:endParaRPr lang="en-US" sz="1900" dirty="0" smtClean="0"/>
          </a:p>
          <a:p>
            <a:pPr>
              <a:buNone/>
            </a:pPr>
            <a:endParaRPr lang="en-US" dirty="0"/>
          </a:p>
        </p:txBody>
      </p:sp>
      <p:graphicFrame>
        <p:nvGraphicFramePr>
          <p:cNvPr id="5" name="Table 4"/>
          <p:cNvGraphicFramePr>
            <a:graphicFrameLocks noGrp="1"/>
          </p:cNvGraphicFramePr>
          <p:nvPr/>
        </p:nvGraphicFramePr>
        <p:xfrm>
          <a:off x="533400" y="3048000"/>
          <a:ext cx="7696200" cy="2819400"/>
        </p:xfrm>
        <a:graphic>
          <a:graphicData uri="http://schemas.openxmlformats.org/drawingml/2006/table">
            <a:tbl>
              <a:tblPr firstRow="1" bandRow="1">
                <a:tableStyleId>{5C22544A-7EE6-4342-B048-85BDC9FD1C3A}</a:tableStyleId>
              </a:tblPr>
              <a:tblGrid>
                <a:gridCol w="1539240"/>
                <a:gridCol w="1539240"/>
                <a:gridCol w="1569720"/>
                <a:gridCol w="1508760"/>
                <a:gridCol w="1539240"/>
              </a:tblGrid>
              <a:tr h="704850">
                <a:tc>
                  <a:txBody>
                    <a:bodyPr/>
                    <a:lstStyle/>
                    <a:p>
                      <a:r>
                        <a:rPr lang="en-US" dirty="0" smtClean="0"/>
                        <a:t>Type</a:t>
                      </a:r>
                      <a:endParaRPr lang="en-US" dirty="0"/>
                    </a:p>
                  </a:txBody>
                  <a:tcPr/>
                </a:tc>
                <a:tc>
                  <a:txBody>
                    <a:bodyPr/>
                    <a:lstStyle/>
                    <a:p>
                      <a:r>
                        <a:rPr lang="en-US" dirty="0" smtClean="0"/>
                        <a:t>Mean</a:t>
                      </a:r>
                      <a:endParaRPr lang="en-US" dirty="0"/>
                    </a:p>
                  </a:txBody>
                  <a:tcPr/>
                </a:tc>
                <a:tc>
                  <a:txBody>
                    <a:bodyPr/>
                    <a:lstStyle/>
                    <a:p>
                      <a:r>
                        <a:rPr lang="en-US" dirty="0" smtClean="0"/>
                        <a:t>SD</a:t>
                      </a:r>
                      <a:endParaRPr lang="en-US" dirty="0"/>
                    </a:p>
                  </a:txBody>
                  <a:tcPr/>
                </a:tc>
                <a:tc>
                  <a:txBody>
                    <a:bodyPr/>
                    <a:lstStyle/>
                    <a:p>
                      <a:r>
                        <a:rPr lang="en-US" dirty="0" smtClean="0"/>
                        <a:t>Mean</a:t>
                      </a:r>
                      <a:endParaRPr lang="en-US" dirty="0"/>
                    </a:p>
                  </a:txBody>
                  <a:tcPr/>
                </a:tc>
                <a:tc>
                  <a:txBody>
                    <a:bodyPr/>
                    <a:lstStyle/>
                    <a:p>
                      <a:r>
                        <a:rPr lang="en-US" dirty="0" smtClean="0"/>
                        <a:t>SD</a:t>
                      </a:r>
                      <a:endParaRPr lang="en-US" dirty="0"/>
                    </a:p>
                  </a:txBody>
                  <a:tcPr/>
                </a:tc>
              </a:tr>
              <a:tr h="704850">
                <a:tc>
                  <a:txBody>
                    <a:bodyPr/>
                    <a:lstStyle/>
                    <a:p>
                      <a:r>
                        <a:rPr lang="en-US" dirty="0" err="1" smtClean="0"/>
                        <a:t>Lidocaine</a:t>
                      </a:r>
                      <a:endParaRPr lang="en-US" dirty="0"/>
                    </a:p>
                  </a:txBody>
                  <a:tcPr/>
                </a:tc>
                <a:tc>
                  <a:txBody>
                    <a:bodyPr/>
                    <a:lstStyle/>
                    <a:p>
                      <a:r>
                        <a:rPr lang="en-US" dirty="0" smtClean="0"/>
                        <a:t>16.94</a:t>
                      </a:r>
                    </a:p>
                  </a:txBody>
                  <a:tcPr/>
                </a:tc>
                <a:tc>
                  <a:txBody>
                    <a:bodyPr/>
                    <a:lstStyle/>
                    <a:p>
                      <a:r>
                        <a:rPr lang="en-US" dirty="0" smtClean="0"/>
                        <a:t>16.58</a:t>
                      </a:r>
                      <a:endParaRPr lang="en-US" dirty="0"/>
                    </a:p>
                  </a:txBody>
                  <a:tcPr/>
                </a:tc>
                <a:tc>
                  <a:txBody>
                    <a:bodyPr/>
                    <a:lstStyle/>
                    <a:p>
                      <a:r>
                        <a:rPr lang="en-US" dirty="0" smtClean="0"/>
                        <a:t>8.16</a:t>
                      </a:r>
                      <a:endParaRPr lang="en-US" dirty="0"/>
                    </a:p>
                  </a:txBody>
                  <a:tcPr/>
                </a:tc>
                <a:tc>
                  <a:txBody>
                    <a:bodyPr/>
                    <a:lstStyle/>
                    <a:p>
                      <a:r>
                        <a:rPr lang="en-US" dirty="0" smtClean="0"/>
                        <a:t>14.86</a:t>
                      </a:r>
                      <a:endParaRPr lang="en-US" dirty="0"/>
                    </a:p>
                  </a:txBody>
                  <a:tcPr/>
                </a:tc>
              </a:tr>
              <a:tr h="704850">
                <a:tc>
                  <a:txBody>
                    <a:bodyPr/>
                    <a:lstStyle/>
                    <a:p>
                      <a:r>
                        <a:rPr lang="en-US" dirty="0" smtClean="0"/>
                        <a:t>Saline</a:t>
                      </a:r>
                      <a:endParaRPr lang="en-US" dirty="0"/>
                    </a:p>
                  </a:txBody>
                  <a:tcPr/>
                </a:tc>
                <a:tc>
                  <a:txBody>
                    <a:bodyPr/>
                    <a:lstStyle/>
                    <a:p>
                      <a:r>
                        <a:rPr lang="en-US" dirty="0" smtClean="0"/>
                        <a:t>11.15</a:t>
                      </a:r>
                      <a:endParaRPr lang="en-US" dirty="0"/>
                    </a:p>
                  </a:txBody>
                  <a:tcPr/>
                </a:tc>
                <a:tc>
                  <a:txBody>
                    <a:bodyPr/>
                    <a:lstStyle/>
                    <a:p>
                      <a:r>
                        <a:rPr lang="en-US" dirty="0" smtClean="0"/>
                        <a:t>14.36</a:t>
                      </a:r>
                      <a:endParaRPr lang="en-US" dirty="0"/>
                    </a:p>
                  </a:txBody>
                  <a:tcPr/>
                </a:tc>
                <a:tc>
                  <a:txBody>
                    <a:bodyPr/>
                    <a:lstStyle/>
                    <a:p>
                      <a:r>
                        <a:rPr lang="en-US" dirty="0" smtClean="0"/>
                        <a:t>13.61</a:t>
                      </a:r>
                      <a:endParaRPr lang="en-US" dirty="0"/>
                    </a:p>
                  </a:txBody>
                  <a:tcPr/>
                </a:tc>
                <a:tc>
                  <a:txBody>
                    <a:bodyPr/>
                    <a:lstStyle/>
                    <a:p>
                      <a:r>
                        <a:rPr lang="en-US" dirty="0" smtClean="0"/>
                        <a:t>15.67</a:t>
                      </a:r>
                      <a:endParaRPr lang="en-US" dirty="0"/>
                    </a:p>
                  </a:txBody>
                  <a:tcPr/>
                </a:tc>
              </a:tr>
              <a:tr h="704850">
                <a:tc>
                  <a:txBody>
                    <a:bodyPr/>
                    <a:lstStyle/>
                    <a:p>
                      <a:r>
                        <a:rPr lang="en-US" dirty="0" smtClean="0"/>
                        <a:t>None</a:t>
                      </a:r>
                      <a:endParaRPr lang="en-US" dirty="0"/>
                    </a:p>
                  </a:txBody>
                  <a:tcPr/>
                </a:tc>
                <a:tc>
                  <a:txBody>
                    <a:bodyPr/>
                    <a:lstStyle/>
                    <a:p>
                      <a:endParaRPr lang="en-US" dirty="0"/>
                    </a:p>
                  </a:txBody>
                  <a:tcPr/>
                </a:tc>
                <a:tc>
                  <a:txBody>
                    <a:bodyPr/>
                    <a:lstStyle/>
                    <a:p>
                      <a:endParaRPr lang="en-US" dirty="0"/>
                    </a:p>
                  </a:txBody>
                  <a:tcPr/>
                </a:tc>
                <a:tc>
                  <a:txBody>
                    <a:bodyPr/>
                    <a:lstStyle/>
                    <a:p>
                      <a:r>
                        <a:rPr lang="en-US" dirty="0" smtClean="0"/>
                        <a:t>27.47</a:t>
                      </a:r>
                      <a:endParaRPr lang="en-US" dirty="0"/>
                    </a:p>
                  </a:txBody>
                  <a:tcPr/>
                </a:tc>
                <a:tc>
                  <a:txBody>
                    <a:bodyPr/>
                    <a:lstStyle/>
                    <a:p>
                      <a:r>
                        <a:rPr lang="en-US" dirty="0" smtClean="0"/>
                        <a:t>20.71</a:t>
                      </a:r>
                      <a:endParaRPr lang="en-US" dirty="0"/>
                    </a:p>
                  </a:txBody>
                  <a:tcPr/>
                </a:tc>
              </a:tr>
            </a:tbl>
          </a:graphicData>
        </a:graphic>
      </p:graphicFrame>
      <p:graphicFrame>
        <p:nvGraphicFramePr>
          <p:cNvPr id="6" name="Table 5"/>
          <p:cNvGraphicFramePr>
            <a:graphicFrameLocks noGrp="1"/>
          </p:cNvGraphicFramePr>
          <p:nvPr/>
        </p:nvGraphicFramePr>
        <p:xfrm>
          <a:off x="533400" y="2362200"/>
          <a:ext cx="7696200" cy="640080"/>
        </p:xfrm>
        <a:graphic>
          <a:graphicData uri="http://schemas.openxmlformats.org/drawingml/2006/table">
            <a:tbl>
              <a:tblPr firstRow="1" bandRow="1">
                <a:tableStyleId>{93296810-A885-4BE3-A3E7-6D5BEEA58F35}</a:tableStyleId>
              </a:tblPr>
              <a:tblGrid>
                <a:gridCol w="1524000"/>
                <a:gridCol w="3124200"/>
                <a:gridCol w="3048000"/>
              </a:tblGrid>
              <a:tr h="411480">
                <a:tc>
                  <a:txBody>
                    <a:bodyPr/>
                    <a:lstStyle/>
                    <a:p>
                      <a:pPr algn="ctr"/>
                      <a:endParaRPr lang="en-US" dirty="0" smtClean="0"/>
                    </a:p>
                    <a:p>
                      <a:pPr algn="ctr"/>
                      <a:r>
                        <a:rPr lang="en-US" dirty="0" smtClean="0"/>
                        <a:t>Anesthesia</a:t>
                      </a:r>
                      <a:endParaRPr lang="en-US" dirty="0"/>
                    </a:p>
                  </a:txBody>
                  <a:tcPr/>
                </a:tc>
                <a:tc>
                  <a:txBody>
                    <a:bodyPr/>
                    <a:lstStyle/>
                    <a:p>
                      <a:pPr algn="ctr"/>
                      <a:endParaRPr lang="en-US" dirty="0" smtClean="0"/>
                    </a:p>
                    <a:p>
                      <a:pPr algn="ctr"/>
                      <a:r>
                        <a:rPr lang="en-US" dirty="0" smtClean="0"/>
                        <a:t>During Intradermal Wheal </a:t>
                      </a:r>
                      <a:endParaRPr lang="en-US" dirty="0"/>
                    </a:p>
                  </a:txBody>
                  <a:tcPr/>
                </a:tc>
                <a:tc>
                  <a:txBody>
                    <a:bodyPr/>
                    <a:lstStyle/>
                    <a:p>
                      <a:pPr algn="ctr"/>
                      <a:endParaRPr lang="en-US" dirty="0" smtClean="0"/>
                    </a:p>
                    <a:p>
                      <a:pPr algn="ctr"/>
                      <a:r>
                        <a:rPr lang="en-US" dirty="0" smtClean="0"/>
                        <a:t>During IV Insertion</a:t>
                      </a:r>
                      <a:endParaRPr lang="en-US" dirty="0"/>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additive="base">
                                        <p:cTn id="11" dur="500" fill="hold"/>
                                        <p:tgtEl>
                                          <p:spTgt spid="6"/>
                                        </p:tgtEl>
                                        <p:attrNameLst>
                                          <p:attrName>ppt_x</p:attrName>
                                        </p:attrNameLst>
                                      </p:cBhvr>
                                      <p:tavLst>
                                        <p:tav tm="0">
                                          <p:val>
                                            <p:strVal val="#ppt_x"/>
                                          </p:val>
                                        </p:tav>
                                        <p:tav tm="100000">
                                          <p:val>
                                            <p:strVal val="#ppt_x"/>
                                          </p:val>
                                        </p:tav>
                                      </p:tavLst>
                                    </p:anim>
                                    <p:anim calcmode="lin" valueType="num">
                                      <p:cBhvr additive="base">
                                        <p:cTn id="12" dur="500" fill="hold"/>
                                        <p:tgtEl>
                                          <p:spTgt spid="6"/>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5"/>
                                        </p:tgtEl>
                                        <p:attrNameLst>
                                          <p:attrName>style.visibility</p:attrName>
                                        </p:attrNameLst>
                                      </p:cBhvr>
                                      <p:to>
                                        <p:strVal val="visible"/>
                                      </p:to>
                                    </p:set>
                                    <p:anim calcmode="lin" valueType="num">
                                      <p:cBhvr additive="base">
                                        <p:cTn id="15" dur="500" fill="hold"/>
                                        <p:tgtEl>
                                          <p:spTgt spid="5"/>
                                        </p:tgtEl>
                                        <p:attrNameLst>
                                          <p:attrName>ppt_x</p:attrName>
                                        </p:attrNameLst>
                                      </p:cBhvr>
                                      <p:tavLst>
                                        <p:tav tm="0">
                                          <p:val>
                                            <p:strVal val="#ppt_x"/>
                                          </p:val>
                                        </p:tav>
                                        <p:tav tm="100000">
                                          <p:val>
                                            <p:strVal val="#ppt_x"/>
                                          </p:val>
                                        </p:tav>
                                      </p:tavLst>
                                    </p:anim>
                                    <p:anim calcmode="lin" valueType="num">
                                      <p:cBhvr additive="base">
                                        <p:cTn id="16" dur="500" fill="hold"/>
                                        <p:tgtEl>
                                          <p:spTgt spid="5"/>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additive="base">
                                        <p:cTn id="19"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3200" dirty="0" smtClean="0"/>
              <a:t>Authors conclusions for </a:t>
            </a:r>
            <a:br>
              <a:rPr lang="en-US" sz="3200" dirty="0" smtClean="0"/>
            </a:br>
            <a:r>
              <a:rPr lang="en-US" sz="3200" i="1" dirty="0" smtClean="0"/>
              <a:t>Valuing Caring Behaviors Within</a:t>
            </a:r>
            <a:br>
              <a:rPr lang="en-US" sz="3200" i="1" dirty="0" smtClean="0"/>
            </a:br>
            <a:r>
              <a:rPr lang="en-US" sz="3200" i="1" dirty="0" smtClean="0"/>
              <a:t>Simulated Emergent Nursing Situations </a:t>
            </a:r>
            <a:endParaRPr lang="en-US" dirty="0"/>
          </a:p>
        </p:txBody>
      </p:sp>
      <p:sp>
        <p:nvSpPr>
          <p:cNvPr id="3" name="Content Placeholder 2"/>
          <p:cNvSpPr>
            <a:spLocks noGrp="1"/>
          </p:cNvSpPr>
          <p:nvPr>
            <p:ph sz="quarter" idx="1"/>
          </p:nvPr>
        </p:nvSpPr>
        <p:spPr/>
        <p:txBody>
          <a:bodyPr>
            <a:normAutofit/>
          </a:bodyPr>
          <a:lstStyle/>
          <a:p>
            <a:pPr algn="ctr">
              <a:buNone/>
            </a:pPr>
            <a:endParaRPr lang="en-US" sz="3200" dirty="0" smtClean="0"/>
          </a:p>
          <a:p>
            <a:pPr algn="ctr"/>
            <a:r>
              <a:rPr lang="en-US" sz="3200" dirty="0" smtClean="0"/>
              <a:t>Simulation experiences are vital!</a:t>
            </a:r>
          </a:p>
          <a:p>
            <a:pPr algn="ctr"/>
            <a:endParaRPr lang="en-US" sz="3200" dirty="0" smtClean="0"/>
          </a:p>
          <a:p>
            <a:pPr algn="ctr"/>
            <a:endParaRPr lang="en-US" sz="3200" dirty="0" smtClean="0"/>
          </a:p>
          <a:p>
            <a:pPr algn="ctr"/>
            <a:r>
              <a:rPr lang="en-US" sz="3200" dirty="0" smtClean="0"/>
              <a:t>Students thrive off of simulation experience by engaging with and learning from a simulated patient.</a:t>
            </a:r>
            <a:endParaRPr lang="en-US"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 calcmode="lin" valueType="num">
                                      <p:cBhvr additive="base">
                                        <p:cTn id="1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457200"/>
            <a:ext cx="7467600" cy="1143000"/>
          </a:xfrm>
        </p:spPr>
        <p:txBody>
          <a:bodyPr>
            <a:noAutofit/>
          </a:bodyPr>
          <a:lstStyle/>
          <a:p>
            <a:pPr algn="ctr"/>
            <a:r>
              <a:rPr lang="en-US" sz="2400" dirty="0" smtClean="0"/>
              <a:t>Authors Findings for </a:t>
            </a:r>
            <a:br>
              <a:rPr lang="en-US" sz="2400" dirty="0" smtClean="0"/>
            </a:br>
            <a:r>
              <a:rPr lang="en-US" sz="2400" i="1" dirty="0" smtClean="0"/>
              <a:t>Comparison of </a:t>
            </a:r>
            <a:r>
              <a:rPr lang="en-US" sz="2400" i="1" dirty="0" err="1" smtClean="0"/>
              <a:t>Bacteriostatic</a:t>
            </a:r>
            <a:r>
              <a:rPr lang="en-US" sz="2400" i="1" dirty="0" smtClean="0"/>
              <a:t> Normal Saline</a:t>
            </a:r>
            <a:br>
              <a:rPr lang="en-US" sz="2400" i="1" dirty="0" smtClean="0"/>
            </a:br>
            <a:r>
              <a:rPr lang="en-US" sz="2400" i="1" dirty="0" smtClean="0"/>
              <a:t>and </a:t>
            </a:r>
            <a:r>
              <a:rPr lang="en-US" sz="2400" i="1" dirty="0" err="1" smtClean="0"/>
              <a:t>Lidocaine</a:t>
            </a:r>
            <a:r>
              <a:rPr lang="en-US" sz="2400" i="1" dirty="0" smtClean="0"/>
              <a:t> Used as Intradermal Anesthesia</a:t>
            </a:r>
            <a:br>
              <a:rPr lang="en-US" sz="2400" i="1" dirty="0" smtClean="0"/>
            </a:br>
            <a:r>
              <a:rPr lang="en-US" sz="2400" i="1" dirty="0" smtClean="0"/>
              <a:t>for the Placement of Intravenous Lines</a:t>
            </a:r>
            <a:endParaRPr lang="en-US" sz="2400" dirty="0"/>
          </a:p>
        </p:txBody>
      </p:sp>
      <p:sp>
        <p:nvSpPr>
          <p:cNvPr id="3" name="Content Placeholder 2"/>
          <p:cNvSpPr>
            <a:spLocks noGrp="1"/>
          </p:cNvSpPr>
          <p:nvPr>
            <p:ph sz="quarter" idx="1"/>
          </p:nvPr>
        </p:nvSpPr>
        <p:spPr>
          <a:xfrm>
            <a:off x="457200" y="1524000"/>
            <a:ext cx="7467600" cy="4873752"/>
          </a:xfrm>
        </p:spPr>
        <p:txBody>
          <a:bodyPr/>
          <a:lstStyle/>
          <a:p>
            <a:endParaRPr lang="en-US" dirty="0" smtClean="0"/>
          </a:p>
          <a:p>
            <a:pPr algn="ctr"/>
            <a:r>
              <a:rPr lang="en-US" sz="2800" dirty="0" smtClean="0"/>
              <a:t>Intradermal medication are beneficial in IV insertion.</a:t>
            </a:r>
          </a:p>
          <a:p>
            <a:pPr algn="ctr"/>
            <a:endParaRPr lang="en-US" sz="2800" dirty="0" smtClean="0"/>
          </a:p>
          <a:p>
            <a:pPr algn="ctr"/>
            <a:r>
              <a:rPr lang="en-US" sz="2800" dirty="0" smtClean="0"/>
              <a:t>Patient satisfaction is effected by a patient’s pain.</a:t>
            </a:r>
          </a:p>
          <a:p>
            <a:pPr algn="ctr"/>
            <a:endParaRPr lang="en-US" sz="2800" dirty="0" smtClean="0"/>
          </a:p>
          <a:p>
            <a:pPr algn="ctr"/>
            <a:r>
              <a:rPr lang="en-US" sz="2800" dirty="0" smtClean="0"/>
              <a:t>Using intradermal medications decrease a patients pain.</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dirty="0" smtClean="0"/>
              <a:t>secondary </a:t>
            </a:r>
            <a:r>
              <a:rPr lang="en-US" sz="4800" dirty="0" smtClean="0"/>
              <a:t>sources</a:t>
            </a:r>
          </a:p>
        </p:txBody>
      </p:sp>
      <p:sp>
        <p:nvSpPr>
          <p:cNvPr id="3" name="Content Placeholder 2"/>
          <p:cNvSpPr>
            <a:spLocks noGrp="1"/>
          </p:cNvSpPr>
          <p:nvPr>
            <p:ph sz="quarter" idx="1"/>
          </p:nvPr>
        </p:nvSpPr>
        <p:spPr>
          <a:xfrm>
            <a:off x="533400" y="1984248"/>
            <a:ext cx="7467600" cy="4873752"/>
          </a:xfrm>
        </p:spPr>
        <p:txBody>
          <a:bodyPr/>
          <a:lstStyle/>
          <a:p>
            <a:pPr algn="ctr">
              <a:buNone/>
            </a:pPr>
            <a:endParaRPr lang="en-US" sz="2800" dirty="0" smtClean="0"/>
          </a:p>
          <a:p>
            <a:pPr algn="ctr"/>
            <a:r>
              <a:rPr lang="en-US" sz="2800" dirty="0" err="1" smtClean="0"/>
              <a:t>Eggenberger</a:t>
            </a:r>
            <a:r>
              <a:rPr lang="en-US" sz="2800" dirty="0" smtClean="0"/>
              <a:t>, Keller, and </a:t>
            </a:r>
            <a:r>
              <a:rPr lang="en-US" sz="2800" dirty="0" err="1" smtClean="0"/>
              <a:t>Locsin</a:t>
            </a:r>
            <a:r>
              <a:rPr lang="en-US" sz="2800" dirty="0" smtClean="0"/>
              <a:t> (2010</a:t>
            </a:r>
            <a:r>
              <a:rPr lang="en-US" sz="2800" dirty="0" smtClean="0"/>
              <a:t>) used a lot of secondary sources to balance the understanding of valuing caring behaviors within simulating emergent nursing situations.</a:t>
            </a:r>
          </a:p>
          <a:p>
            <a:pPr lvl="1" algn="ctr"/>
            <a:r>
              <a:rPr lang="en-US" sz="2500" dirty="0" smtClean="0"/>
              <a:t>Todd, </a:t>
            </a:r>
            <a:r>
              <a:rPr lang="en-US" sz="2500" dirty="0" err="1" smtClean="0"/>
              <a:t>Manz</a:t>
            </a:r>
            <a:r>
              <a:rPr lang="en-US" sz="2500" dirty="0" smtClean="0"/>
              <a:t>, Hawkins, Parsons, and </a:t>
            </a:r>
            <a:r>
              <a:rPr lang="en-US" sz="2500" dirty="0" err="1" smtClean="0"/>
              <a:t>Hercinger</a:t>
            </a:r>
            <a:r>
              <a:rPr lang="en-US" sz="2500" dirty="0" smtClean="0"/>
              <a:t> (2008) </a:t>
            </a:r>
            <a:r>
              <a:rPr lang="en-US" sz="2500" dirty="0" smtClean="0"/>
              <a:t> </a:t>
            </a:r>
          </a:p>
          <a:p>
            <a:pPr lvl="1" algn="ctr"/>
            <a:endParaRPr lang="en-US" sz="2500" dirty="0" smtClean="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7467600" cy="1143000"/>
          </a:xfrm>
        </p:spPr>
        <p:txBody>
          <a:bodyPr>
            <a:noAutofit/>
          </a:bodyPr>
          <a:lstStyle/>
          <a:p>
            <a:pPr algn="ctr"/>
            <a:r>
              <a:rPr lang="en-US" sz="4400" dirty="0" smtClean="0"/>
              <a:t>The relevance of each study to nursing practice</a:t>
            </a:r>
          </a:p>
        </p:txBody>
      </p:sp>
      <p:sp>
        <p:nvSpPr>
          <p:cNvPr id="3" name="Content Placeholder 2"/>
          <p:cNvSpPr>
            <a:spLocks noGrp="1"/>
          </p:cNvSpPr>
          <p:nvPr>
            <p:ph sz="quarter" idx="1"/>
          </p:nvPr>
        </p:nvSpPr>
        <p:spPr/>
        <p:txBody>
          <a:bodyPr>
            <a:normAutofit fontScale="92500" lnSpcReduction="10000"/>
          </a:bodyPr>
          <a:lstStyle/>
          <a:p>
            <a:pPr algn="ctr"/>
            <a:endParaRPr lang="en-US" sz="3200" dirty="0" smtClean="0"/>
          </a:p>
          <a:p>
            <a:pPr algn="ctr"/>
            <a:endParaRPr lang="en-US" sz="3200" dirty="0" smtClean="0"/>
          </a:p>
          <a:p>
            <a:pPr algn="ctr"/>
            <a:r>
              <a:rPr lang="en-US" sz="3200" dirty="0" err="1" smtClean="0"/>
              <a:t>Eggenberger</a:t>
            </a:r>
            <a:r>
              <a:rPr lang="en-US" sz="3200" dirty="0" smtClean="0"/>
              <a:t>, Keller, and </a:t>
            </a:r>
            <a:r>
              <a:rPr lang="en-US" sz="3200" dirty="0" err="1" smtClean="0"/>
              <a:t>Locsin</a:t>
            </a:r>
            <a:r>
              <a:rPr lang="en-US" sz="3200" dirty="0" smtClean="0"/>
              <a:t> (2010) </a:t>
            </a:r>
            <a:endParaRPr lang="en-US" sz="3200" dirty="0" smtClean="0"/>
          </a:p>
          <a:p>
            <a:pPr lvl="1" algn="ctr"/>
            <a:r>
              <a:rPr lang="en-US" sz="2600" dirty="0" smtClean="0"/>
              <a:t>Shows the relevance and advantages to nursing practice</a:t>
            </a:r>
            <a:endParaRPr lang="en-US" sz="2600" dirty="0" smtClean="0"/>
          </a:p>
          <a:p>
            <a:pPr algn="ctr">
              <a:buNone/>
            </a:pPr>
            <a:endParaRPr lang="en-US" sz="3200" dirty="0" smtClean="0"/>
          </a:p>
          <a:p>
            <a:pPr algn="ctr">
              <a:buNone/>
            </a:pPr>
            <a:endParaRPr lang="en-US" sz="3200" dirty="0" smtClean="0"/>
          </a:p>
          <a:p>
            <a:pPr algn="ctr"/>
            <a:r>
              <a:rPr lang="en-US" sz="3500" dirty="0" smtClean="0"/>
              <a:t>Windle et al. (2006</a:t>
            </a:r>
            <a:r>
              <a:rPr lang="en-US" sz="3500" dirty="0" smtClean="0"/>
              <a:t>)</a:t>
            </a:r>
          </a:p>
          <a:p>
            <a:pPr lvl="1" algn="ctr"/>
            <a:r>
              <a:rPr lang="en-US" sz="2600" dirty="0" smtClean="0"/>
              <a:t>Outdated and irrelevant to nursing practice</a:t>
            </a:r>
            <a:endParaRPr lang="en-US" sz="2600" dirty="0" smtClean="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 calcmode="lin" valueType="num">
                                      <p:cBhvr additive="base">
                                        <p:cTn id="1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anim calcmode="lin" valueType="num">
                                      <p:cBhvr additive="base">
                                        <p:cTn id="2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7467600" cy="1143000"/>
          </a:xfrm>
        </p:spPr>
        <p:txBody>
          <a:bodyPr>
            <a:normAutofit/>
          </a:bodyPr>
          <a:lstStyle/>
          <a:p>
            <a:pPr algn="ctr"/>
            <a:r>
              <a:rPr lang="en-US" sz="4000" dirty="0" smtClean="0"/>
              <a:t>Informed Consent</a:t>
            </a:r>
            <a:endParaRPr lang="en-US" sz="4000" dirty="0"/>
          </a:p>
        </p:txBody>
      </p:sp>
      <p:sp>
        <p:nvSpPr>
          <p:cNvPr id="3" name="Content Placeholder 2"/>
          <p:cNvSpPr>
            <a:spLocks noGrp="1"/>
          </p:cNvSpPr>
          <p:nvPr>
            <p:ph sz="quarter" idx="1"/>
          </p:nvPr>
        </p:nvSpPr>
        <p:spPr>
          <a:xfrm>
            <a:off x="533400" y="1371600"/>
            <a:ext cx="7467600" cy="4873752"/>
          </a:xfrm>
        </p:spPr>
        <p:txBody>
          <a:bodyPr>
            <a:normAutofit/>
          </a:bodyPr>
          <a:lstStyle/>
          <a:p>
            <a:pPr algn="ctr">
              <a:buNone/>
            </a:pPr>
            <a:endParaRPr lang="en-US" dirty="0" smtClean="0"/>
          </a:p>
          <a:p>
            <a:pPr algn="ctr">
              <a:buNone/>
            </a:pPr>
            <a:endParaRPr lang="en-US" dirty="0" smtClean="0"/>
          </a:p>
          <a:p>
            <a:pPr algn="ctr"/>
            <a:r>
              <a:rPr lang="en-US" sz="2800" dirty="0" smtClean="0"/>
              <a:t>Obtaining Informed Consent</a:t>
            </a:r>
          </a:p>
          <a:p>
            <a:pPr lvl="6"/>
            <a:r>
              <a:rPr lang="en-US" sz="2800" dirty="0" smtClean="0"/>
              <a:t>Introduction of research activities</a:t>
            </a:r>
          </a:p>
          <a:p>
            <a:pPr lvl="6"/>
            <a:r>
              <a:rPr lang="en-US" sz="2800" dirty="0" smtClean="0"/>
              <a:t>Offer to answer questions</a:t>
            </a:r>
          </a:p>
          <a:p>
            <a:pPr lvl="6"/>
            <a:r>
              <a:rPr lang="en-US" sz="2800" dirty="0" err="1" smtClean="0"/>
              <a:t>Noncoercive</a:t>
            </a:r>
            <a:r>
              <a:rPr lang="en-US" sz="2800" dirty="0" smtClean="0"/>
              <a:t> disclaimer </a:t>
            </a:r>
          </a:p>
          <a:p>
            <a:pPr lvl="6"/>
            <a:endParaRPr lang="en-US" sz="2800" dirty="0" smtClean="0"/>
          </a:p>
          <a:p>
            <a:pPr algn="ctr"/>
            <a:r>
              <a:rPr lang="en-US" sz="2800" dirty="0" smtClean="0"/>
              <a:t>Institutional Review Board (IRB)</a:t>
            </a:r>
          </a:p>
          <a:p>
            <a:pPr>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additive="base">
                                        <p:cTn id="2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 calcmode="lin" valueType="num">
                                      <p:cBhvr additive="base">
                                        <p:cTn id="2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7467600" cy="1143000"/>
          </a:xfrm>
        </p:spPr>
        <p:txBody>
          <a:bodyPr>
            <a:normAutofit/>
          </a:bodyPr>
          <a:lstStyle/>
          <a:p>
            <a:pPr algn="ctr"/>
            <a:r>
              <a:rPr lang="en-US" sz="4000" dirty="0" smtClean="0"/>
              <a:t>Research Methodologies</a:t>
            </a:r>
            <a:endParaRPr lang="en-US" sz="4000" dirty="0"/>
          </a:p>
        </p:txBody>
      </p:sp>
      <p:sp>
        <p:nvSpPr>
          <p:cNvPr id="3" name="Content Placeholder 2"/>
          <p:cNvSpPr>
            <a:spLocks noGrp="1"/>
          </p:cNvSpPr>
          <p:nvPr>
            <p:ph sz="quarter" idx="1"/>
          </p:nvPr>
        </p:nvSpPr>
        <p:spPr/>
        <p:txBody>
          <a:bodyPr/>
          <a:lstStyle/>
          <a:p>
            <a:pPr algn="ctr">
              <a:buNone/>
            </a:pPr>
            <a:endParaRPr lang="en-US" dirty="0" smtClean="0"/>
          </a:p>
          <a:p>
            <a:pPr algn="ctr"/>
            <a:endParaRPr lang="en-US" sz="4000" dirty="0" smtClean="0"/>
          </a:p>
          <a:p>
            <a:pPr algn="ctr"/>
            <a:r>
              <a:rPr lang="en-US" sz="4000" dirty="0" smtClean="0"/>
              <a:t>Qualitative</a:t>
            </a:r>
          </a:p>
          <a:p>
            <a:pPr algn="ctr">
              <a:buNone/>
            </a:pPr>
            <a:r>
              <a:rPr lang="en-US" sz="4000" dirty="0" smtClean="0"/>
              <a:t>&amp;</a:t>
            </a:r>
          </a:p>
          <a:p>
            <a:pPr algn="ctr"/>
            <a:r>
              <a:rPr lang="en-US" sz="4000" dirty="0" smtClean="0"/>
              <a:t>Quantitative</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7467600" cy="1143000"/>
          </a:xfrm>
        </p:spPr>
        <p:txBody>
          <a:bodyPr>
            <a:normAutofit/>
          </a:bodyPr>
          <a:lstStyle/>
          <a:p>
            <a:pPr algn="ctr"/>
            <a:r>
              <a:rPr lang="en-US" sz="4000" dirty="0" smtClean="0"/>
              <a:t>Research Methodologies</a:t>
            </a:r>
            <a:endParaRPr lang="en-US" sz="4000" dirty="0"/>
          </a:p>
        </p:txBody>
      </p:sp>
      <p:sp>
        <p:nvSpPr>
          <p:cNvPr id="3" name="Content Placeholder 2"/>
          <p:cNvSpPr>
            <a:spLocks noGrp="1"/>
          </p:cNvSpPr>
          <p:nvPr>
            <p:ph sz="quarter" idx="1"/>
          </p:nvPr>
        </p:nvSpPr>
        <p:spPr>
          <a:xfrm>
            <a:off x="2667000" y="1984248"/>
            <a:ext cx="3276600" cy="4873752"/>
          </a:xfrm>
        </p:spPr>
        <p:txBody>
          <a:bodyPr/>
          <a:lstStyle/>
          <a:p>
            <a:r>
              <a:rPr lang="en-US" sz="3600" dirty="0" smtClean="0"/>
              <a:t>Qualitative</a:t>
            </a:r>
          </a:p>
          <a:p>
            <a:pPr lvl="1"/>
            <a:r>
              <a:rPr lang="en-US" sz="3600" dirty="0" smtClean="0"/>
              <a:t>Article 1</a:t>
            </a:r>
          </a:p>
          <a:p>
            <a:pPr lvl="1"/>
            <a:endParaRPr lang="en-US" sz="3600" dirty="0" smtClean="0"/>
          </a:p>
          <a:p>
            <a:pPr lvl="1"/>
            <a:endParaRPr lang="en-US" sz="3600" dirty="0" smtClean="0"/>
          </a:p>
          <a:p>
            <a:r>
              <a:rPr lang="en-US" sz="3600" dirty="0" smtClean="0"/>
              <a:t>Qualitative</a:t>
            </a:r>
          </a:p>
          <a:p>
            <a:pPr lvl="1"/>
            <a:r>
              <a:rPr lang="en-US" sz="3600" dirty="0" smtClean="0"/>
              <a:t>Article 2</a:t>
            </a:r>
          </a:p>
          <a:p>
            <a:pPr lvl="1"/>
            <a:endParaRPr lang="en-US" sz="3600" dirty="0" smtClean="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additive="base">
                                        <p:cTn id="15"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additive="base">
                                        <p:cTn id="2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Objectives</a:t>
            </a:r>
            <a:endParaRPr lang="en-US" dirty="0"/>
          </a:p>
        </p:txBody>
      </p:sp>
      <p:sp>
        <p:nvSpPr>
          <p:cNvPr id="3" name="Content Placeholder 2"/>
          <p:cNvSpPr>
            <a:spLocks noGrp="1"/>
          </p:cNvSpPr>
          <p:nvPr>
            <p:ph sz="quarter" idx="1"/>
          </p:nvPr>
        </p:nvSpPr>
        <p:spPr/>
        <p:txBody>
          <a:bodyPr>
            <a:normAutofit fontScale="92500" lnSpcReduction="10000"/>
          </a:bodyPr>
          <a:lstStyle/>
          <a:p>
            <a:r>
              <a:rPr lang="en-US" dirty="0" smtClean="0"/>
              <a:t>Discuss the research questions being asked and why each study was done.</a:t>
            </a:r>
          </a:p>
          <a:p>
            <a:r>
              <a:rPr lang="en-US" dirty="0" smtClean="0"/>
              <a:t>Identify Independent and Dependent variables and what concepts the researchers were analyzing</a:t>
            </a:r>
          </a:p>
          <a:p>
            <a:r>
              <a:rPr lang="en-US" dirty="0" smtClean="0"/>
              <a:t>Discuss each articles study samples</a:t>
            </a:r>
          </a:p>
          <a:p>
            <a:r>
              <a:rPr lang="en-US" dirty="0" smtClean="0"/>
              <a:t>Explain how data was collected for each study</a:t>
            </a:r>
          </a:p>
          <a:p>
            <a:r>
              <a:rPr lang="en-US" dirty="0" smtClean="0"/>
              <a:t>Discuss each article finding </a:t>
            </a:r>
          </a:p>
          <a:p>
            <a:r>
              <a:rPr lang="en-US" dirty="0" smtClean="0"/>
              <a:t>What each author concluded of each study</a:t>
            </a:r>
          </a:p>
          <a:p>
            <a:r>
              <a:rPr lang="en-US" dirty="0" smtClean="0"/>
              <a:t>what information each of the articles’ authors used from secondary sources</a:t>
            </a:r>
          </a:p>
          <a:p>
            <a:r>
              <a:rPr lang="en-US" dirty="0" smtClean="0"/>
              <a:t>The relevance of each study to nursing practice</a:t>
            </a:r>
          </a:p>
          <a:p>
            <a:r>
              <a:rPr lang="en-US" dirty="0" smtClean="0"/>
              <a:t>Informed </a:t>
            </a:r>
            <a:r>
              <a:rPr lang="en-US" dirty="0" smtClean="0"/>
              <a:t>consent in each study</a:t>
            </a:r>
          </a:p>
          <a:p>
            <a:r>
              <a:rPr lang="en-US" dirty="0" smtClean="0"/>
              <a:t>Identify the research methodologies </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400" dirty="0" smtClean="0"/>
              <a:t>References</a:t>
            </a:r>
            <a:endParaRPr lang="en-US" sz="4400" dirty="0"/>
          </a:p>
        </p:txBody>
      </p:sp>
      <p:sp>
        <p:nvSpPr>
          <p:cNvPr id="3" name="Content Placeholder 2"/>
          <p:cNvSpPr>
            <a:spLocks noGrp="1"/>
          </p:cNvSpPr>
          <p:nvPr>
            <p:ph sz="quarter" idx="1"/>
          </p:nvPr>
        </p:nvSpPr>
        <p:spPr>
          <a:xfrm>
            <a:off x="609600" y="1524000"/>
            <a:ext cx="7467600" cy="4873752"/>
          </a:xfrm>
        </p:spPr>
        <p:txBody>
          <a:bodyPr>
            <a:normAutofit fontScale="62500" lnSpcReduction="20000"/>
          </a:bodyPr>
          <a:lstStyle/>
          <a:p>
            <a:pPr marL="457200" indent="-457200">
              <a:buNone/>
            </a:pPr>
            <a:r>
              <a:rPr lang="en-US" sz="2200" dirty="0" smtClean="0"/>
              <a:t>Burns, N., &amp; Grove, S. (2009). </a:t>
            </a:r>
            <a:r>
              <a:rPr lang="en-US" sz="2200" i="1" dirty="0" smtClean="0"/>
              <a:t>The practice of nursing </a:t>
            </a:r>
            <a:r>
              <a:rPr lang="en-US" sz="2200" i="1" dirty="0" smtClean="0"/>
              <a:t>   research</a:t>
            </a:r>
            <a:r>
              <a:rPr lang="en-US" sz="2200" i="1" dirty="0" smtClean="0"/>
              <a:t>: Appraisal, synthesis, and generation of evidence. </a:t>
            </a:r>
            <a:r>
              <a:rPr lang="en-US" sz="2200" dirty="0" smtClean="0"/>
              <a:t>St. Louis, MO: Elsevier Saunders.</a:t>
            </a:r>
            <a:r>
              <a:rPr lang="en-US" sz="2200" i="1" dirty="0" smtClean="0"/>
              <a:t>   </a:t>
            </a:r>
            <a:endParaRPr lang="en-US" sz="2200" i="1" dirty="0" smtClean="0"/>
          </a:p>
          <a:p>
            <a:pPr marL="457200" indent="-457200">
              <a:buNone/>
            </a:pPr>
            <a:endParaRPr lang="en-US" sz="2200" dirty="0" smtClean="0"/>
          </a:p>
          <a:p>
            <a:pPr marL="457200" indent="-457200">
              <a:buNone/>
            </a:pPr>
            <a:r>
              <a:rPr lang="en-US" sz="2200" dirty="0" smtClean="0"/>
              <a:t>Chitty</a:t>
            </a:r>
            <a:r>
              <a:rPr lang="en-US" sz="2200" dirty="0" smtClean="0"/>
              <a:t>, K.K., &amp; Black B.P. (2007). </a:t>
            </a:r>
            <a:r>
              <a:rPr lang="en-US" sz="2200" i="1" dirty="0" smtClean="0"/>
              <a:t>Professional nursing: </a:t>
            </a:r>
            <a:r>
              <a:rPr lang="en-US" sz="2200" i="1" dirty="0" smtClean="0"/>
              <a:t>concepts </a:t>
            </a:r>
            <a:r>
              <a:rPr lang="en-US" sz="2200" i="1" dirty="0" smtClean="0"/>
              <a:t>&amp; challenges</a:t>
            </a:r>
            <a:r>
              <a:rPr lang="en-US" sz="2200" dirty="0" smtClean="0"/>
              <a:t>, </a:t>
            </a:r>
            <a:r>
              <a:rPr lang="en-US" sz="2200" dirty="0" smtClean="0"/>
              <a:t>5</a:t>
            </a:r>
            <a:r>
              <a:rPr lang="en-US" sz="2200" baseline="30000" dirty="0" smtClean="0"/>
              <a:t>th</a:t>
            </a:r>
            <a:r>
              <a:rPr lang="en-US" sz="2200" dirty="0" smtClean="0"/>
              <a:t> edition</a:t>
            </a:r>
            <a:r>
              <a:rPr lang="en-US" sz="2200" dirty="0" smtClean="0"/>
              <a:t>. St. Louis, </a:t>
            </a:r>
            <a:r>
              <a:rPr lang="en-US" sz="2200" dirty="0" smtClean="0"/>
              <a:t>MO: Saunders.</a:t>
            </a:r>
            <a:endParaRPr lang="en-US" sz="2200" dirty="0" smtClean="0"/>
          </a:p>
          <a:p>
            <a:pPr marL="457200" indent="-457200"/>
            <a:endParaRPr lang="en-US" sz="2200" b="1" dirty="0" smtClean="0"/>
          </a:p>
          <a:p>
            <a:pPr marL="457200" indent="-457200">
              <a:buNone/>
            </a:pPr>
            <a:r>
              <a:rPr lang="en-US" sz="2200" dirty="0" err="1" smtClean="0"/>
              <a:t>Eggenberger</a:t>
            </a:r>
            <a:r>
              <a:rPr lang="en-US" sz="2200" dirty="0" smtClean="0"/>
              <a:t>, T., Keller, K., &amp; </a:t>
            </a:r>
            <a:r>
              <a:rPr lang="en-US" sz="2200" dirty="0" err="1" smtClean="0"/>
              <a:t>Locsin</a:t>
            </a:r>
            <a:r>
              <a:rPr lang="en-US" sz="2200" dirty="0" smtClean="0"/>
              <a:t>, R., (2010). Valuing caring behaviors </a:t>
            </a:r>
            <a:r>
              <a:rPr lang="en-US" sz="2200" dirty="0" smtClean="0"/>
              <a:t>within simulated </a:t>
            </a:r>
            <a:r>
              <a:rPr lang="en-US" sz="2200" dirty="0" smtClean="0"/>
              <a:t>emergent nursing situations. In </a:t>
            </a:r>
            <a:r>
              <a:rPr lang="en-US" sz="2200" i="1" dirty="0" smtClean="0"/>
              <a:t>International Journal of Human </a:t>
            </a:r>
            <a:r>
              <a:rPr lang="en-US" sz="2200" i="1" dirty="0" smtClean="0"/>
              <a:t>Caring,14</a:t>
            </a:r>
            <a:r>
              <a:rPr lang="en-US" sz="2200" dirty="0" smtClean="0"/>
              <a:t>(2</a:t>
            </a:r>
            <a:r>
              <a:rPr lang="en-US" sz="2200" dirty="0" smtClean="0"/>
              <a:t>), 23-29</a:t>
            </a:r>
            <a:r>
              <a:rPr lang="en-US" sz="2200" dirty="0" smtClean="0"/>
              <a:t>.</a:t>
            </a:r>
          </a:p>
          <a:p>
            <a:pPr marL="457200" indent="-457200">
              <a:buNone/>
            </a:pPr>
            <a:endParaRPr lang="en-US" sz="2200" dirty="0" smtClean="0"/>
          </a:p>
          <a:p>
            <a:pPr marL="457200" indent="-457200">
              <a:buNone/>
              <a:tabLst>
                <a:tab pos="914400" algn="l"/>
              </a:tabLst>
            </a:pPr>
            <a:r>
              <a:rPr lang="en-US" sz="2200" dirty="0" smtClean="0"/>
              <a:t>Todd</a:t>
            </a:r>
            <a:r>
              <a:rPr lang="en-US" sz="2200" dirty="0" smtClean="0"/>
              <a:t>, M., </a:t>
            </a:r>
            <a:r>
              <a:rPr lang="en-US" sz="2200" dirty="0" err="1" smtClean="0"/>
              <a:t>Manz</a:t>
            </a:r>
            <a:r>
              <a:rPr lang="en-US" sz="2200" dirty="0" smtClean="0"/>
              <a:t>, J., Hawkins, K., Parsons, M., &amp; </a:t>
            </a:r>
            <a:r>
              <a:rPr lang="en-US" sz="2200" dirty="0" err="1" smtClean="0"/>
              <a:t>Hercinger</a:t>
            </a:r>
            <a:r>
              <a:rPr lang="en-US" sz="2200" dirty="0" smtClean="0"/>
              <a:t>, M. (2008). The development of </a:t>
            </a:r>
            <a:r>
              <a:rPr lang="en-US" sz="2200" dirty="0" smtClean="0"/>
              <a:t>a quantitative </a:t>
            </a:r>
            <a:r>
              <a:rPr lang="en-US" sz="2200" dirty="0" smtClean="0"/>
              <a:t>evaluation tool for </a:t>
            </a:r>
            <a:r>
              <a:rPr lang="en-US" sz="2200" dirty="0" smtClean="0"/>
              <a:t>simulations </a:t>
            </a:r>
            <a:r>
              <a:rPr lang="en-US" sz="2200" dirty="0" smtClean="0"/>
              <a:t>in nursing </a:t>
            </a:r>
            <a:r>
              <a:rPr lang="en-US" sz="2200" dirty="0" smtClean="0"/>
              <a:t>education</a:t>
            </a:r>
            <a:r>
              <a:rPr lang="en-US" sz="2200" i="1" dirty="0" smtClean="0"/>
              <a:t>. International Journal Of Nursing Education </a:t>
            </a:r>
            <a:r>
              <a:rPr lang="en-US" sz="2200" i="1" dirty="0" smtClean="0"/>
              <a:t>Scholarship</a:t>
            </a:r>
            <a:r>
              <a:rPr lang="en-US" sz="2200" dirty="0" smtClean="0"/>
              <a:t>, 541. Retrieved </a:t>
            </a:r>
            <a:r>
              <a:rPr lang="en-US" sz="2200" dirty="0" smtClean="0"/>
              <a:t>from </a:t>
            </a:r>
            <a:r>
              <a:rPr lang="en-US" sz="2200" dirty="0" err="1" smtClean="0"/>
              <a:t>EBSCO</a:t>
            </a:r>
            <a:r>
              <a:rPr lang="en-US" sz="2200" i="1" dirty="0" err="1" smtClean="0"/>
              <a:t>host</a:t>
            </a:r>
            <a:r>
              <a:rPr lang="en-US" sz="2200" dirty="0" smtClean="0"/>
              <a:t>.</a:t>
            </a:r>
          </a:p>
          <a:p>
            <a:pPr marL="457200" indent="-457200">
              <a:buNone/>
              <a:tabLst>
                <a:tab pos="914400" algn="l"/>
              </a:tabLst>
            </a:pPr>
            <a:endParaRPr lang="en-US" sz="2200" dirty="0" smtClean="0"/>
          </a:p>
          <a:p>
            <a:pPr marL="457200" indent="-457200">
              <a:buNone/>
              <a:tabLst>
                <a:tab pos="914400" algn="l"/>
              </a:tabLst>
            </a:pPr>
            <a:r>
              <a:rPr lang="en-US" sz="2200" dirty="0" smtClean="0"/>
              <a:t>Patterson P, </a:t>
            </a:r>
            <a:r>
              <a:rPr lang="en-US" sz="2200" dirty="0" err="1" smtClean="0"/>
              <a:t>Hussa</a:t>
            </a:r>
            <a:r>
              <a:rPr lang="en-US" sz="2200" dirty="0" smtClean="0"/>
              <a:t> AA, </a:t>
            </a:r>
            <a:r>
              <a:rPr lang="en-US" sz="2200" dirty="0" err="1" smtClean="0"/>
              <a:t>fedele</a:t>
            </a:r>
            <a:r>
              <a:rPr lang="en-US" sz="2200" dirty="0" smtClean="0"/>
              <a:t> KA, et al (2000).Comparison of 4 </a:t>
            </a:r>
            <a:r>
              <a:rPr lang="en-US" sz="2200" dirty="0" smtClean="0"/>
              <a:t>analgesics </a:t>
            </a:r>
            <a:r>
              <a:rPr lang="en-US" sz="2200" dirty="0" smtClean="0"/>
              <a:t>agents for </a:t>
            </a:r>
            <a:r>
              <a:rPr lang="en-US" sz="2200" dirty="0" err="1" smtClean="0"/>
              <a:t>venipuncture</a:t>
            </a:r>
            <a:r>
              <a:rPr lang="en-US" sz="2200" dirty="0" smtClean="0"/>
              <a:t>. ANA J. </a:t>
            </a:r>
            <a:r>
              <a:rPr lang="en-US" sz="2200" dirty="0" smtClean="0"/>
              <a:t>2000;68:43-51</a:t>
            </a:r>
            <a:endParaRPr lang="en-US" sz="2200" dirty="0" smtClean="0"/>
          </a:p>
          <a:p>
            <a:pPr marL="457200" indent="-457200">
              <a:buNone/>
            </a:pPr>
            <a:endParaRPr lang="en-US" sz="2200" dirty="0" smtClean="0"/>
          </a:p>
          <a:p>
            <a:pPr marL="457200" indent="-457200">
              <a:buNone/>
            </a:pPr>
            <a:r>
              <a:rPr lang="en-US" sz="2200" dirty="0" smtClean="0"/>
              <a:t>Windle, P., Kwan, M., Warwick, H., </a:t>
            </a:r>
            <a:r>
              <a:rPr lang="en-US" sz="2200" dirty="0" err="1" smtClean="0"/>
              <a:t>Sibayan</a:t>
            </a:r>
            <a:r>
              <a:rPr lang="en-US" sz="2200" dirty="0" smtClean="0"/>
              <a:t>, A., Espiritu, C., &amp; </a:t>
            </a:r>
            <a:r>
              <a:rPr lang="en-US" sz="2200" dirty="0" err="1" smtClean="0"/>
              <a:t>Vergara</a:t>
            </a:r>
            <a:r>
              <a:rPr lang="en-US" sz="2200" dirty="0" smtClean="0"/>
              <a:t>, J. (2006). </a:t>
            </a:r>
            <a:r>
              <a:rPr lang="en-US" sz="2200" dirty="0" smtClean="0"/>
              <a:t>Comparison </a:t>
            </a:r>
            <a:r>
              <a:rPr lang="en-US" sz="2200" dirty="0" smtClean="0"/>
              <a:t>of </a:t>
            </a:r>
            <a:r>
              <a:rPr lang="en-US" sz="2200" dirty="0" err="1" smtClean="0"/>
              <a:t>bacteriostatic</a:t>
            </a:r>
            <a:r>
              <a:rPr lang="en-US" sz="2200" dirty="0" smtClean="0"/>
              <a:t> normal saline and </a:t>
            </a:r>
            <a:r>
              <a:rPr lang="en-US" sz="2200" dirty="0" err="1" smtClean="0"/>
              <a:t>lidocaine</a:t>
            </a:r>
            <a:r>
              <a:rPr lang="en-US" sz="2200" dirty="0" smtClean="0"/>
              <a:t> used as intradermal </a:t>
            </a:r>
            <a:r>
              <a:rPr lang="en-US" sz="2200" dirty="0" smtClean="0"/>
              <a:t>anesthesia </a:t>
            </a:r>
            <a:r>
              <a:rPr lang="en-US" sz="2200" dirty="0" smtClean="0"/>
              <a:t>for the placement of intravenous lines. In </a:t>
            </a:r>
            <a:r>
              <a:rPr lang="en-US" sz="2200" i="1" dirty="0" smtClean="0"/>
              <a:t>Journal of </a:t>
            </a:r>
            <a:r>
              <a:rPr lang="en-US" sz="2200" i="1" dirty="0" err="1" smtClean="0"/>
              <a:t>PeriAnesthesia</a:t>
            </a:r>
            <a:r>
              <a:rPr lang="en-US" sz="2200" i="1" dirty="0" smtClean="0"/>
              <a:t> </a:t>
            </a:r>
            <a:r>
              <a:rPr lang="en-US" sz="2200" i="1" dirty="0" smtClean="0"/>
              <a:t>Nursing</a:t>
            </a:r>
            <a:r>
              <a:rPr lang="en-US" sz="2200" i="1" dirty="0" smtClean="0"/>
              <a:t>, 21</a:t>
            </a:r>
            <a:r>
              <a:rPr lang="en-US" sz="2200" dirty="0" smtClean="0"/>
              <a:t>(4), 251-258</a:t>
            </a:r>
            <a:r>
              <a:rPr lang="en-US" sz="2200" dirty="0" smtClean="0"/>
              <a:t>. </a:t>
            </a:r>
            <a:endParaRPr lang="en-US" sz="2200" dirty="0" smtClean="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 calcmode="lin" valueType="num">
                                      <p:cBhvr additive="base">
                                        <p:cTn id="2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 calcmode="lin" valueType="num">
                                      <p:cBhvr additive="base">
                                        <p:cTn id="27"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8" end="8"/>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3">
                                            <p:txEl>
                                              <p:pRg st="10" end="10"/>
                                            </p:txEl>
                                          </p:spTgt>
                                        </p:tgtEl>
                                        <p:attrNameLst>
                                          <p:attrName>style.visibility</p:attrName>
                                        </p:attrNameLst>
                                      </p:cBhvr>
                                      <p:to>
                                        <p:strVal val="visible"/>
                                      </p:to>
                                    </p:set>
                                    <p:anim calcmode="lin" valueType="num">
                                      <p:cBhvr additive="base">
                                        <p:cTn id="31"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28600"/>
            <a:ext cx="7467600" cy="1143000"/>
          </a:xfrm>
        </p:spPr>
        <p:txBody>
          <a:bodyPr>
            <a:normAutofit/>
          </a:bodyPr>
          <a:lstStyle/>
          <a:p>
            <a:pPr algn="ctr"/>
            <a:r>
              <a:rPr lang="en-US" sz="4000" dirty="0" smtClean="0"/>
              <a:t>Research question being asked</a:t>
            </a:r>
            <a:endParaRPr lang="en-US" sz="4000" dirty="0"/>
          </a:p>
        </p:txBody>
      </p:sp>
      <p:sp>
        <p:nvSpPr>
          <p:cNvPr id="3" name="Content Placeholder 2"/>
          <p:cNvSpPr>
            <a:spLocks noGrp="1"/>
          </p:cNvSpPr>
          <p:nvPr>
            <p:ph sz="quarter" idx="1"/>
          </p:nvPr>
        </p:nvSpPr>
        <p:spPr/>
        <p:txBody>
          <a:bodyPr/>
          <a:lstStyle/>
          <a:p>
            <a:endParaRPr lang="en-US" dirty="0" smtClean="0"/>
          </a:p>
          <a:p>
            <a:pPr algn="ctr"/>
            <a:r>
              <a:rPr lang="en-US" sz="2800" dirty="0" err="1" smtClean="0"/>
              <a:t>Eggenberger</a:t>
            </a:r>
            <a:r>
              <a:rPr lang="en-US" sz="2800" dirty="0" smtClean="0"/>
              <a:t>, Keller, and </a:t>
            </a:r>
            <a:r>
              <a:rPr lang="en-US" sz="2800" dirty="0" err="1" smtClean="0"/>
              <a:t>Locsin</a:t>
            </a:r>
            <a:r>
              <a:rPr lang="en-US" sz="2800" dirty="0" smtClean="0"/>
              <a:t> (2010) </a:t>
            </a:r>
          </a:p>
          <a:p>
            <a:pPr lvl="1" algn="ctr"/>
            <a:r>
              <a:rPr lang="en-US" sz="2400" dirty="0" smtClean="0"/>
              <a:t>How do nursing students demonstrate caring?</a:t>
            </a:r>
          </a:p>
          <a:p>
            <a:pPr algn="ctr">
              <a:buNone/>
            </a:pPr>
            <a:endParaRPr lang="en-US" sz="2800" dirty="0" smtClean="0"/>
          </a:p>
          <a:p>
            <a:pPr algn="ctr">
              <a:buNone/>
            </a:pPr>
            <a:endParaRPr lang="en-US" sz="2800" dirty="0" smtClean="0"/>
          </a:p>
          <a:p>
            <a:pPr algn="ctr"/>
            <a:r>
              <a:rPr lang="en-US" sz="2800" dirty="0" smtClean="0"/>
              <a:t>Windle et al. (2006)</a:t>
            </a:r>
          </a:p>
          <a:p>
            <a:pPr lvl="1" algn="ctr"/>
            <a:r>
              <a:rPr lang="en-US" sz="2400" dirty="0" smtClean="0"/>
              <a:t>Does anesthesia help with the level of pain?</a:t>
            </a:r>
          </a:p>
          <a:p>
            <a:pPr algn="ctr">
              <a:buNone/>
            </a:pPr>
            <a:endParaRPr lang="en-US" sz="2800" dirty="0" smtClean="0"/>
          </a:p>
          <a:p>
            <a:pPr>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 calcmode="lin" valueType="num">
                                      <p:cBhvr additive="base">
                                        <p:cTn id="2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304800"/>
            <a:ext cx="7467600" cy="1143000"/>
          </a:xfrm>
        </p:spPr>
        <p:txBody>
          <a:bodyPr>
            <a:normAutofit/>
          </a:bodyPr>
          <a:lstStyle/>
          <a:p>
            <a:pPr algn="ctr"/>
            <a:r>
              <a:rPr lang="en-US" sz="4000" dirty="0" smtClean="0"/>
              <a:t>Why Each Study Was Done</a:t>
            </a:r>
            <a:endParaRPr lang="en-US" sz="4000" dirty="0"/>
          </a:p>
        </p:txBody>
      </p:sp>
      <p:sp>
        <p:nvSpPr>
          <p:cNvPr id="3" name="Content Placeholder 2"/>
          <p:cNvSpPr>
            <a:spLocks noGrp="1"/>
          </p:cNvSpPr>
          <p:nvPr>
            <p:ph sz="quarter" idx="1"/>
          </p:nvPr>
        </p:nvSpPr>
        <p:spPr/>
        <p:txBody>
          <a:bodyPr>
            <a:normAutofit lnSpcReduction="10000"/>
          </a:bodyPr>
          <a:lstStyle/>
          <a:p>
            <a:pPr algn="ctr"/>
            <a:endParaRPr lang="en-US" sz="2800" dirty="0" smtClean="0"/>
          </a:p>
          <a:p>
            <a:pPr algn="ctr"/>
            <a:endParaRPr lang="en-US" sz="2800" dirty="0" smtClean="0"/>
          </a:p>
          <a:p>
            <a:pPr algn="ctr"/>
            <a:r>
              <a:rPr lang="en-US" sz="3200" dirty="0" err="1" smtClean="0"/>
              <a:t>Eggenberger</a:t>
            </a:r>
            <a:r>
              <a:rPr lang="en-US" sz="3200" dirty="0" smtClean="0"/>
              <a:t>, Keller, and </a:t>
            </a:r>
            <a:r>
              <a:rPr lang="en-US" sz="3200" dirty="0" err="1" smtClean="0"/>
              <a:t>Locsin</a:t>
            </a:r>
            <a:r>
              <a:rPr lang="en-US" sz="3200" dirty="0" smtClean="0"/>
              <a:t> (2010) </a:t>
            </a:r>
          </a:p>
          <a:p>
            <a:pPr lvl="1" algn="ctr"/>
            <a:r>
              <a:rPr lang="en-US" sz="3200" dirty="0" smtClean="0"/>
              <a:t>Future Reference</a:t>
            </a:r>
          </a:p>
          <a:p>
            <a:pPr algn="ctr">
              <a:buNone/>
            </a:pPr>
            <a:endParaRPr lang="en-US" sz="3200" dirty="0" smtClean="0"/>
          </a:p>
          <a:p>
            <a:pPr algn="ctr">
              <a:buNone/>
            </a:pPr>
            <a:endParaRPr lang="en-US" sz="3200" dirty="0" smtClean="0"/>
          </a:p>
          <a:p>
            <a:pPr algn="ctr"/>
            <a:r>
              <a:rPr lang="en-US" sz="3200" dirty="0" smtClean="0"/>
              <a:t>Windle et al. (2006)</a:t>
            </a:r>
          </a:p>
          <a:p>
            <a:pPr lvl="1" algn="ctr"/>
            <a:r>
              <a:rPr lang="en-US" sz="3200" dirty="0" smtClean="0"/>
              <a:t>Future Reference</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 calcmode="lin" valueType="num">
                                      <p:cBhvr additive="base">
                                        <p:cTn id="1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anim calcmode="lin" valueType="num">
                                      <p:cBhvr additive="base">
                                        <p:cTn id="2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85800"/>
            <a:ext cx="7467600" cy="1143000"/>
          </a:xfrm>
        </p:spPr>
        <p:txBody>
          <a:bodyPr>
            <a:normAutofit fontScale="90000"/>
          </a:bodyPr>
          <a:lstStyle/>
          <a:p>
            <a:pPr algn="ctr"/>
            <a:r>
              <a:rPr lang="en-US" sz="4400" dirty="0" smtClean="0"/>
              <a:t>Independent and Dependent Variables</a:t>
            </a:r>
            <a:r>
              <a:rPr lang="en-US" dirty="0" smtClean="0"/>
              <a:t/>
            </a:r>
            <a:br>
              <a:rPr lang="en-US" dirty="0" smtClean="0"/>
            </a:br>
            <a:endParaRPr lang="en-US" dirty="0"/>
          </a:p>
        </p:txBody>
      </p:sp>
      <p:sp>
        <p:nvSpPr>
          <p:cNvPr id="3" name="Content Placeholder 2"/>
          <p:cNvSpPr>
            <a:spLocks noGrp="1"/>
          </p:cNvSpPr>
          <p:nvPr>
            <p:ph sz="quarter" idx="1"/>
          </p:nvPr>
        </p:nvSpPr>
        <p:spPr/>
        <p:txBody>
          <a:bodyPr>
            <a:normAutofit/>
          </a:bodyPr>
          <a:lstStyle/>
          <a:p>
            <a:pPr algn="ctr"/>
            <a:r>
              <a:rPr lang="en-US" sz="3600" dirty="0" smtClean="0"/>
              <a:t>What are independent and dependent variables?</a:t>
            </a:r>
          </a:p>
          <a:p>
            <a:pPr algn="ctr">
              <a:buNone/>
            </a:pPr>
            <a:endParaRPr lang="en-US" sz="3600" dirty="0" smtClean="0"/>
          </a:p>
          <a:p>
            <a:pPr algn="ctr"/>
            <a:r>
              <a:rPr lang="en-US" sz="3600" dirty="0" smtClean="0"/>
              <a:t>Independent variables in Windle et al. (2006) study</a:t>
            </a:r>
          </a:p>
          <a:p>
            <a:pPr algn="ctr">
              <a:buNone/>
            </a:pPr>
            <a:endParaRPr lang="en-US" sz="3300" dirty="0" smtClean="0"/>
          </a:p>
          <a:p>
            <a:pPr algn="ctr"/>
            <a:r>
              <a:rPr lang="en-US" sz="3300" dirty="0" smtClean="0"/>
              <a:t>Dependent variables in the Windle et al. (2006) study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990600"/>
            <a:ext cx="7467600" cy="1143000"/>
          </a:xfrm>
        </p:spPr>
        <p:txBody>
          <a:bodyPr>
            <a:normAutofit fontScale="90000"/>
          </a:bodyPr>
          <a:lstStyle/>
          <a:p>
            <a:pPr algn="ctr"/>
            <a:r>
              <a:rPr lang="en-US" sz="4900" dirty="0" smtClean="0"/>
              <a:t>Concepts the researchers were analyzing</a:t>
            </a:r>
            <a:r>
              <a:rPr lang="en-US" dirty="0" smtClean="0"/>
              <a:t/>
            </a:r>
            <a:br>
              <a:rPr lang="en-US" dirty="0" smtClean="0"/>
            </a:br>
            <a:endParaRPr lang="en-US" dirty="0"/>
          </a:p>
        </p:txBody>
      </p:sp>
      <p:sp>
        <p:nvSpPr>
          <p:cNvPr id="3" name="Content Placeholder 2"/>
          <p:cNvSpPr>
            <a:spLocks noGrp="1"/>
          </p:cNvSpPr>
          <p:nvPr>
            <p:ph sz="quarter" idx="1"/>
          </p:nvPr>
        </p:nvSpPr>
        <p:spPr/>
        <p:txBody>
          <a:bodyPr/>
          <a:lstStyle/>
          <a:p>
            <a:pPr algn="ctr"/>
            <a:endParaRPr lang="en-US" i="1" dirty="0" smtClean="0"/>
          </a:p>
          <a:p>
            <a:pPr algn="ctr"/>
            <a:r>
              <a:rPr lang="en-US" dirty="0" smtClean="0"/>
              <a:t>Elements of the study as concepts</a:t>
            </a:r>
          </a:p>
          <a:p>
            <a:pPr algn="ctr"/>
            <a:endParaRPr lang="en-US" dirty="0" smtClean="0"/>
          </a:p>
          <a:p>
            <a:pPr algn="ctr"/>
            <a:endParaRPr lang="en-US" dirty="0" smtClean="0"/>
          </a:p>
          <a:p>
            <a:pPr algn="ctr"/>
            <a:endParaRPr lang="en-US" dirty="0" smtClean="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1981200"/>
            <a:ext cx="7467600" cy="4038600"/>
          </a:xfrm>
        </p:spPr>
        <p:txBody>
          <a:bodyPr/>
          <a:lstStyle/>
          <a:p>
            <a:pPr marL="0" indent="0">
              <a:buNone/>
            </a:pPr>
            <a:endParaRPr lang="en-US" dirty="0"/>
          </a:p>
          <a:p>
            <a:pPr algn="ctr"/>
            <a:r>
              <a:rPr lang="en-US" sz="3200" dirty="0"/>
              <a:t>The sample size was fairly small with 77 participants.</a:t>
            </a:r>
          </a:p>
          <a:p>
            <a:pPr marL="0" indent="0" algn="ctr">
              <a:buNone/>
            </a:pPr>
            <a:endParaRPr lang="en-US" sz="3200" dirty="0"/>
          </a:p>
          <a:p>
            <a:pPr algn="ctr"/>
            <a:r>
              <a:rPr lang="en-US" sz="3200" dirty="0"/>
              <a:t>Sample size was too small  &amp; does </a:t>
            </a:r>
            <a:r>
              <a:rPr lang="en-US" sz="3200" b="1" dirty="0"/>
              <a:t>NOT</a:t>
            </a:r>
            <a:r>
              <a:rPr lang="en-US" sz="3200" dirty="0"/>
              <a:t> give sufficient accurate results. </a:t>
            </a:r>
          </a:p>
          <a:p>
            <a:endParaRPr lang="en-US" dirty="0"/>
          </a:p>
        </p:txBody>
      </p:sp>
      <p:sp>
        <p:nvSpPr>
          <p:cNvPr id="4" name="Title 3"/>
          <p:cNvSpPr>
            <a:spLocks noGrp="1"/>
          </p:cNvSpPr>
          <p:nvPr>
            <p:ph type="title"/>
          </p:nvPr>
        </p:nvSpPr>
        <p:spPr>
          <a:xfrm>
            <a:off x="609600" y="457200"/>
            <a:ext cx="7467600" cy="1143000"/>
          </a:xfrm>
        </p:spPr>
        <p:txBody>
          <a:bodyPr>
            <a:noAutofit/>
          </a:bodyPr>
          <a:lstStyle/>
          <a:p>
            <a:pPr algn="ctr"/>
            <a:r>
              <a:rPr lang="en-US" sz="4400" dirty="0"/>
              <a:t>Study samples and sufficient sizes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7467600" cy="1143000"/>
          </a:xfrm>
        </p:spPr>
        <p:txBody>
          <a:bodyPr>
            <a:normAutofit/>
          </a:bodyPr>
          <a:lstStyle/>
          <a:p>
            <a:pPr algn="ctr"/>
            <a:r>
              <a:rPr lang="en-US" sz="4400" dirty="0"/>
              <a:t>Collected data </a:t>
            </a:r>
          </a:p>
        </p:txBody>
      </p:sp>
      <p:sp>
        <p:nvSpPr>
          <p:cNvPr id="3" name="Content Placeholder 2"/>
          <p:cNvSpPr>
            <a:spLocks noGrp="1"/>
          </p:cNvSpPr>
          <p:nvPr>
            <p:ph sz="quarter" idx="1"/>
          </p:nvPr>
        </p:nvSpPr>
        <p:spPr/>
        <p:txBody>
          <a:bodyPr/>
          <a:lstStyle/>
          <a:p>
            <a:pPr algn="ctr"/>
            <a:r>
              <a:rPr lang="en-US" sz="2800" dirty="0"/>
              <a:t>Data was collected by the instructors debriefing the students. </a:t>
            </a:r>
          </a:p>
          <a:p>
            <a:pPr marL="0" indent="0" algn="ctr">
              <a:buNone/>
            </a:pPr>
            <a:r>
              <a:rPr lang="en-US" sz="2800" dirty="0"/>
              <a:t> </a:t>
            </a:r>
          </a:p>
          <a:p>
            <a:pPr algn="ctr"/>
            <a:r>
              <a:rPr lang="en-US" sz="2800" dirty="0"/>
              <a:t>Students were asked to reflect on their previous simulation encounter.</a:t>
            </a:r>
          </a:p>
          <a:p>
            <a:pPr marL="0" indent="0" algn="ctr">
              <a:buNone/>
            </a:pPr>
            <a:r>
              <a:rPr lang="en-US" sz="2800" dirty="0"/>
              <a:t> </a:t>
            </a:r>
          </a:p>
          <a:p>
            <a:pPr algn="ctr"/>
            <a:r>
              <a:rPr lang="en-US" sz="2800" dirty="0"/>
              <a:t> Part of the data collection was from the students being put into </a:t>
            </a:r>
            <a:r>
              <a:rPr lang="en-US" sz="2800" b="1" dirty="0"/>
              <a:t>focus groups </a:t>
            </a:r>
            <a:r>
              <a:rPr lang="en-US" sz="2800" dirty="0"/>
              <a:t>which were audio taped and transcribed. </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additive="base">
                                        <p:cTn id="15"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7467600" cy="1143000"/>
          </a:xfrm>
        </p:spPr>
        <p:txBody>
          <a:bodyPr>
            <a:noAutofit/>
          </a:bodyPr>
          <a:lstStyle/>
          <a:p>
            <a:pPr algn="ctr"/>
            <a:r>
              <a:rPr lang="en-US" sz="4000" dirty="0"/>
              <a:t>Study samples and sufficient sizes</a:t>
            </a:r>
          </a:p>
        </p:txBody>
      </p:sp>
      <p:sp>
        <p:nvSpPr>
          <p:cNvPr id="3" name="Content Placeholder 2"/>
          <p:cNvSpPr>
            <a:spLocks noGrp="1"/>
          </p:cNvSpPr>
          <p:nvPr>
            <p:ph sz="quarter" idx="1"/>
          </p:nvPr>
        </p:nvSpPr>
        <p:spPr>
          <a:xfrm>
            <a:off x="990600" y="1993392"/>
            <a:ext cx="7467600" cy="4873752"/>
          </a:xfrm>
        </p:spPr>
        <p:txBody>
          <a:bodyPr/>
          <a:lstStyle/>
          <a:p>
            <a:pPr algn="ctr"/>
            <a:r>
              <a:rPr lang="en-US" sz="3200" dirty="0"/>
              <a:t>(BNS) had 221 participants that were randomly assigned. </a:t>
            </a:r>
          </a:p>
          <a:p>
            <a:pPr marL="0" indent="0" algn="ctr">
              <a:buNone/>
            </a:pPr>
            <a:endParaRPr lang="en-US" sz="3200" dirty="0"/>
          </a:p>
          <a:p>
            <a:pPr algn="ctr"/>
            <a:r>
              <a:rPr lang="en-US" sz="3200" dirty="0"/>
              <a:t>This </a:t>
            </a:r>
            <a:r>
              <a:rPr lang="en-US" sz="3200" b="1" dirty="0"/>
              <a:t>IS</a:t>
            </a:r>
            <a:r>
              <a:rPr lang="en-US" sz="3200" dirty="0"/>
              <a:t> a sufficient number of participants to conduct an accurate research study. </a:t>
            </a:r>
          </a:p>
          <a:p>
            <a:endParaRPr lang="en-US" dirty="0"/>
          </a:p>
        </p:txBody>
      </p:sp>
    </p:spTree>
    <p:extLst>
      <p:ext uri="{BB962C8B-B14F-4D97-AF65-F5344CB8AC3E}">
        <p14:creationId xmlns:p14="http://schemas.microsoft.com/office/powerpoint/2010/main" xmlns="" val="18730707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380</TotalTime>
  <Words>3783</Words>
  <Application>Microsoft Office PowerPoint</Application>
  <PresentationFormat>On-screen Show (4:3)</PresentationFormat>
  <Paragraphs>238</Paragraphs>
  <Slides>20</Slides>
  <Notes>20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Oriel</vt:lpstr>
      <vt:lpstr>Cant think of title!! Ideas?!</vt:lpstr>
      <vt:lpstr>Objectives</vt:lpstr>
      <vt:lpstr>Research question being asked</vt:lpstr>
      <vt:lpstr>Why Each Study Was Done</vt:lpstr>
      <vt:lpstr>Independent and Dependent Variables </vt:lpstr>
      <vt:lpstr>Concepts the researchers were analyzing </vt:lpstr>
      <vt:lpstr>Study samples and sufficient sizes</vt:lpstr>
      <vt:lpstr>Collected data </vt:lpstr>
      <vt:lpstr>Study samples and sufficient sizes</vt:lpstr>
      <vt:lpstr>Data collected </vt:lpstr>
      <vt:lpstr>Article Findings for  Valuing Caring Behaviors Within Simulated Emergent Nursing Situations</vt:lpstr>
      <vt:lpstr>Article Findings for  Comparison of Bacteriostatic Normal Saline and Lidocaine Used as Intradermal Anesthesia for the Placement of Intravenous Lines</vt:lpstr>
      <vt:lpstr>Authors conclusions for  Valuing Caring Behaviors Within Simulated Emergent Nursing Situations </vt:lpstr>
      <vt:lpstr>Authors Findings for  Comparison of Bacteriostatic Normal Saline and Lidocaine Used as Intradermal Anesthesia for the Placement of Intravenous Lines</vt:lpstr>
      <vt:lpstr>secondary sources</vt:lpstr>
      <vt:lpstr>The relevance of each study to nursing practice</vt:lpstr>
      <vt:lpstr>Informed Consent</vt:lpstr>
      <vt:lpstr>Research Methodologies</vt:lpstr>
      <vt:lpstr>Research Methodologies</vt:lpstr>
      <vt:lpstr>References</vt:lpstr>
    </vt:vector>
  </TitlesOfParts>
  <Company>Eastern Illinois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ltslab</dc:creator>
  <cp:lastModifiedBy>ltslab</cp:lastModifiedBy>
  <cp:revision>90</cp:revision>
  <dcterms:created xsi:type="dcterms:W3CDTF">2011-09-23T17:30:37Z</dcterms:created>
  <dcterms:modified xsi:type="dcterms:W3CDTF">2011-09-24T21:17:17Z</dcterms:modified>
</cp:coreProperties>
</file>