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5"/>
  </p:notesMasterIdLst>
  <p:sldIdLst>
    <p:sldId id="262" r:id="rId2"/>
    <p:sldId id="268" r:id="rId3"/>
    <p:sldId id="269" r:id="rId4"/>
    <p:sldId id="263" r:id="rId5"/>
    <p:sldId id="264" r:id="rId6"/>
    <p:sldId id="265" r:id="rId7"/>
    <p:sldId id="266" r:id="rId8"/>
    <p:sldId id="257" r:id="rId9"/>
    <p:sldId id="258" r:id="rId10"/>
    <p:sldId id="259" r:id="rId11"/>
    <p:sldId id="260" r:id="rId12"/>
    <p:sldId id="267" r:id="rId13"/>
    <p:sldId id="261"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69" autoAdjust="0"/>
    <p:restoredTop sz="80458" autoAdjust="0"/>
  </p:normalViewPr>
  <p:slideViewPr>
    <p:cSldViewPr>
      <p:cViewPr varScale="1">
        <p:scale>
          <a:sx n="59" d="100"/>
          <a:sy n="59" d="100"/>
        </p:scale>
        <p:origin x="-70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5D53653-1C26-423C-AA69-20123D10BEA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pPr eaLnBrk="1" hangingPunct="1"/>
            <a:r>
              <a:rPr lang="en-US" smtClean="0">
                <a:latin typeface="Arial" pitchFamily="34" charset="0"/>
                <a:cs typeface="Arial" pitchFamily="34" charset="0"/>
              </a:rPr>
              <a:t>Imogene was born in 1923 and received a diploma from St. John’s Hospital. A couple years later she earned a BSN in 1948 and a MSN in 1957 from St Louis University. She was director of the Ohio State University, School of Nursing (1968-1972). King was an Associate Professor at Loyola University in Chicago as well as a professor at the University of South Florida . Until her death, she continued to speak at local, regional, national and international conferences and consulted with undergraduate and graduate students who were using her theory and developing theories from her Systems Framework. </a:t>
            </a:r>
          </a:p>
          <a:p>
            <a:pPr eaLnBrk="1" hangingPunct="1"/>
            <a:endParaRPr lang="en-US" smtClean="0">
              <a:latin typeface="Arial" pitchFamily="34" charset="0"/>
              <a:cs typeface="Arial" pitchFamily="34" charset="0"/>
            </a:endParaRPr>
          </a:p>
        </p:txBody>
      </p:sp>
      <p:sp>
        <p:nvSpPr>
          <p:cNvPr id="20484" name="Slide Number Placeholder 3"/>
          <p:cNvSpPr>
            <a:spLocks noGrp="1"/>
          </p:cNvSpPr>
          <p:nvPr>
            <p:ph type="sldNum" sz="quarter" idx="5"/>
          </p:nvPr>
        </p:nvSpPr>
        <p:spPr>
          <a:noFill/>
        </p:spPr>
        <p:txBody>
          <a:bodyPr/>
          <a:lstStyle/>
          <a:p>
            <a:fld id="{5366502D-DC7E-448B-A348-27F2DE98C6EA}" type="slidenum">
              <a:rPr lang="en-US"/>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eaLnBrk="1" hangingPunct="1"/>
            <a:r>
              <a:rPr lang="en-US" smtClean="0">
                <a:latin typeface="Arial" pitchFamily="34" charset="0"/>
                <a:cs typeface="Arial" pitchFamily="34" charset="0"/>
              </a:rPr>
              <a:t>Imogene King developed a goal attainment nursing theory. According to Fawcett, she was working with a faculty committee to develop a new master of science in nursing program and she was asked an in-depth question about the definition of ‘nursing act’. This is what really got Imogene King thinking and eventually had her thinking deep enough to develop her personal goal of attainment nursing theory. In 1964, King published her perception of the state of nursing and identified three major problems: lack of professional language, an antitheoretical bias, and the fact that the domain of nursing had not yet been identified.  She also goes on to say that her initial thoughts were that the nursing acts represents actions, not interventions. She conducted a comprehensive review of nursing literature that revealed multiple concepts being discussed and from there she selected a few that represented broad conceptualizations of knowledge. This resulted in forming her initial conceptual framework of her goal attainment theory.  She claims that learning the language of the systems helped her design her conceptual framework represented by three dynamic interacting systems (Fawcett, 2011, p.311) </a:t>
            </a:r>
          </a:p>
          <a:p>
            <a:pPr eaLnBrk="1" hangingPunct="1"/>
            <a:endParaRPr lang="en-US" smtClean="0">
              <a:latin typeface="Arial" pitchFamily="34" charset="0"/>
              <a:cs typeface="Arial" pitchFamily="34" charset="0"/>
            </a:endParaRPr>
          </a:p>
        </p:txBody>
      </p:sp>
      <p:sp>
        <p:nvSpPr>
          <p:cNvPr id="21508" name="Slide Number Placeholder 3"/>
          <p:cNvSpPr>
            <a:spLocks noGrp="1"/>
          </p:cNvSpPr>
          <p:nvPr>
            <p:ph type="sldNum" sz="quarter" idx="5"/>
          </p:nvPr>
        </p:nvSpPr>
        <p:spPr>
          <a:noFill/>
        </p:spPr>
        <p:txBody>
          <a:bodyPr/>
          <a:lstStyle/>
          <a:p>
            <a:fld id="{A5C926CF-8DB4-4EAF-BAD6-CAE5433CC9E7}"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lnSpc>
                <a:spcPct val="90000"/>
              </a:lnSpc>
            </a:pPr>
            <a:r>
              <a:rPr lang="en-US" smtClean="0">
                <a:latin typeface="Arial" pitchFamily="34" charset="0"/>
                <a:cs typeface="Arial" pitchFamily="34" charset="0"/>
              </a:rPr>
              <a:t>According to Imogene King, there are three primary basic concepts to the theory of nursing. King states (King, 1981), “The whole concept contains three interrelated different system that have their own sub-concepts” (King, 1981).  The three systems are personal systems, interpersonal systems, and social systems. King defines personal system as referring to the individual. He further defines interpersonal as involving individuals interacting with one another. Lastly, King states that social systems are related to groups of people within a community or society that shares common goals, interests and values. </a:t>
            </a:r>
          </a:p>
          <a:p>
            <a:pPr>
              <a:lnSpc>
                <a:spcPct val="90000"/>
              </a:lnSpc>
            </a:pPr>
            <a:r>
              <a:rPr lang="en-US" smtClean="0">
                <a:latin typeface="Arial" pitchFamily="34" charset="0"/>
                <a:cs typeface="Arial" pitchFamily="34" charset="0"/>
              </a:rPr>
              <a:t>According to King (King, 1981), “perception, self, body image, growth and development, time and space, are the important concepts in the personal system” (King, 1981).Based on King’s definition (King, 1981), “Interaction, transaction, communication, role and stress are the key concepts of the interpersonal system” (King, 1981). According to King’s theory (King, 1981), “the social system acts as a blue print for social interaction and relationship, set the foundation and rules of behavior and activity” (King, 1981).King’s theory of goal attainment consists of ten major key concepts. Imogene King lists,  “Human interactions, perception, communication, role, stress, time, space growth, development, transactions as the ten concepts within the theory of goal attainment” (King, 1981, p. 142). </a:t>
            </a:r>
          </a:p>
          <a:p>
            <a:pPr>
              <a:lnSpc>
                <a:spcPct val="90000"/>
              </a:lnSpc>
            </a:pPr>
            <a:endParaRPr lang="en-US" smtClean="0">
              <a:latin typeface="Arial" pitchFamily="34" charset="0"/>
              <a:cs typeface="Arial" pitchFamily="34" charset="0"/>
            </a:endParaRPr>
          </a:p>
        </p:txBody>
      </p:sp>
      <p:sp>
        <p:nvSpPr>
          <p:cNvPr id="22532" name="Slide Number Placeholder 3"/>
          <p:cNvSpPr>
            <a:spLocks noGrp="1"/>
          </p:cNvSpPr>
          <p:nvPr>
            <p:ph type="sldNum" sz="quarter" idx="5"/>
          </p:nvPr>
        </p:nvSpPr>
        <p:spPr>
          <a:noFill/>
        </p:spPr>
        <p:txBody>
          <a:bodyPr/>
          <a:lstStyle/>
          <a:p>
            <a:fld id="{0DD4B411-3861-4E09-84AC-B7FB1145D4FE}"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pPr eaLnBrk="1" hangingPunct="1"/>
            <a:r>
              <a:rPr lang="en-US" smtClean="0">
                <a:latin typeface="Arial" pitchFamily="34" charset="0"/>
                <a:cs typeface="Arial" pitchFamily="34" charset="0"/>
              </a:rPr>
              <a:t>King’s concept of theory is goal attainment. There are three parts to this. One, personal system: </a:t>
            </a:r>
            <a:r>
              <a:rPr lang="en-US" smtClean="0">
                <a:latin typeface="Calibri" pitchFamily="34" charset="0"/>
                <a:cs typeface="Arial" pitchFamily="34" charset="0"/>
              </a:rPr>
              <a:t>The concepts within the personal systems and fundamental in understanding human being are perception, self, body image, growth and development, time, and space. Two, interpersonal: the concepts associated with interpersonal system are interaction, transaction, communication, role, and stress. And three, social: systems provide a framework for social interaction and relationship, and establish rules of behavior and courses of action. (King, 1981)</a:t>
            </a:r>
          </a:p>
          <a:p>
            <a:pPr eaLnBrk="1" hangingPunct="1"/>
            <a:endParaRPr lang="en-US" smtClean="0">
              <a:latin typeface="Calibri" pitchFamily="34" charset="0"/>
              <a:cs typeface="Arial" pitchFamily="34" charset="0"/>
            </a:endParaRPr>
          </a:p>
          <a:p>
            <a:pPr eaLnBrk="1" hangingPunct="1"/>
            <a:endParaRPr lang="en-US" smtClean="0">
              <a:latin typeface="Calibri" pitchFamily="34" charset="0"/>
              <a:cs typeface="Arial" pitchFamily="34" charset="0"/>
            </a:endParaRPr>
          </a:p>
          <a:p>
            <a:pPr eaLnBrk="1" hangingPunct="1"/>
            <a:endParaRPr lang="en-US" smtClean="0">
              <a:latin typeface="Arial" pitchFamily="34" charset="0"/>
              <a:cs typeface="Arial" pitchFamily="34" charset="0"/>
            </a:endParaRPr>
          </a:p>
        </p:txBody>
      </p:sp>
      <p:sp>
        <p:nvSpPr>
          <p:cNvPr id="23556" name="Slide Number Placeholder 3"/>
          <p:cNvSpPr>
            <a:spLocks noGrp="1"/>
          </p:cNvSpPr>
          <p:nvPr>
            <p:ph type="sldNum" sz="quarter" idx="5"/>
          </p:nvPr>
        </p:nvSpPr>
        <p:spPr>
          <a:noFill/>
        </p:spPr>
        <p:txBody>
          <a:bodyPr/>
          <a:lstStyle/>
          <a:p>
            <a:fld id="{0AF2D6C9-1D73-4EE1-B1D4-54A441C660C2}" type="slidenum">
              <a:rPr lang="en-US"/>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a:buFont typeface="Wingdings 2" pitchFamily="18" charset="2"/>
              <a:buNone/>
            </a:pPr>
            <a:r>
              <a:rPr lang="en-US" smtClean="0">
                <a:latin typeface="Arial" pitchFamily="34" charset="0"/>
                <a:cs typeface="Arial" pitchFamily="34" charset="0"/>
              </a:rPr>
              <a:t>There are ten major concepts of goal attainment. According to King (1981), they are as follows: Human interactions, perception, communication, role, stress, time, space, growth, development, and transactions.</a:t>
            </a:r>
          </a:p>
        </p:txBody>
      </p:sp>
      <p:sp>
        <p:nvSpPr>
          <p:cNvPr id="24580" name="Slide Number Placeholder 3"/>
          <p:cNvSpPr>
            <a:spLocks noGrp="1"/>
          </p:cNvSpPr>
          <p:nvPr>
            <p:ph type="sldNum" sz="quarter" idx="5"/>
          </p:nvPr>
        </p:nvSpPr>
        <p:spPr>
          <a:noFill/>
        </p:spPr>
        <p:txBody>
          <a:bodyPr/>
          <a:lstStyle/>
          <a:p>
            <a:fld id="{EFC0449F-41D7-4492-BB18-84AB5662CE37}"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9D4E963-7F83-4134-BD3C-837E234F7B33}" type="slidenum">
              <a:rPr lang="en-US"/>
              <a:pPr/>
              <a:t>8</a:t>
            </a:fld>
            <a:endParaRPr 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latin typeface="Arial" pitchFamily="34" charset="0"/>
                <a:cs typeface="Arial" pitchFamily="34" charset="0"/>
              </a:rPr>
              <a:t>King’s focus on person is demonstrated in nursing practice. It allows the patient to participate with the nurse in actively stating desired goals and outcomes. It encourages to person to remain an individual and for the nurse to recognize the patient as one. The nurse needs to keep in mind what makes that person different and keep that person at the center of their care. The nurse is responsible for being knowledgeable about the patients beliefs and perceptions. Like the health continuum, King’s model is not linear. There are simultaneous steps all overlapping and taking place.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5E37967-F1D1-4865-BEF4-3898F5BDF21C}" type="slidenum">
              <a:rPr lang="en-US"/>
              <a:pPr/>
              <a:t>9</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smtClean="0">
                <a:latin typeface="Arial" pitchFamily="34" charset="0"/>
                <a:cs typeface="Arial" pitchFamily="34" charset="0"/>
              </a:rPr>
              <a:t>Interpersonal refers to the interaction between two or more people. This component of King’s model is seen in every day life. In nursing practice there are interactions between the nurse and the patient. The patient and their family. Nurse and doctor. Etc. It is the nurses responsibility to understand the different roles patients play in their families and daily lives. Roles differ by each patient and the difference in role will coincide with a difference in health care beliefs and practices. The different stressors in each role influence a patient’s decision making when concerning health care.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BCF8923-E3E3-4127-AC7E-F593C304EA8A}" type="slidenum">
              <a:rPr lang="en-US"/>
              <a:pPr/>
              <a:t>10</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smtClean="0">
                <a:latin typeface="Arial" pitchFamily="34" charset="0"/>
                <a:cs typeface="Arial" pitchFamily="34" charset="0"/>
              </a:rPr>
              <a:t>All people make social contacts. Whether it be at school, work, or group activities. People tend to stick with a group that shares the same values and practices. Based on a patient’s social contact, beliefs, or practices they will receive certain cues that influence the decisions they make. As nurses it is imperative to understand the patient’s social group and practices. This will help the nurse promote health while staying within the beliefs of the patient.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4B97311-A0E4-4BCE-BFB8-D7D956821785}" type="slidenum">
              <a:rPr lang="en-US"/>
              <a:pPr/>
              <a:t>11</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smtClean="0">
                <a:latin typeface="Arial" pitchFamily="34" charset="0"/>
                <a:cs typeface="Arial" pitchFamily="34" charset="0"/>
              </a:rPr>
              <a:t>Interaction of the patient and nurse is emphasized by King and is unique to her model. Communication can be both verbal and nonverbal. This model demonstrates the verbal and nonverbal communication that takes place between nurse and client. There is interaction on all 3 levels. The nurse interacts with or observes the patient interacting at all 3 levels; personal, interpersonal, and social. By participating in all levels, there is increased involvement on the nurse and the patient’s part. Furthermore, this promotes more effective nursing care. Nurses better understand the patients needs and expectations while involving them in their own planning and implementation. In doing so, the patient can achieve the ultimate goal, health.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a:lvl1pPr>
          </a:lstStyle>
          <a:p>
            <a:fld id="{BD29A049-239E-4207-80F5-94C7735D3D84}"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1E2B8FF7-887C-4C2A-B020-D183DC43CE5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387A313-51E3-4147-9755-75E57516EEF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2862BD6-D884-42D5-8BFB-658A3F17876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B9C41733-C2DA-4288-AC88-321907DC2B84}"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E0DC4D18-E764-4C3F-8B0C-4765AA03627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F2C7E88-7891-4BEA-9A92-B3120E962F8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DDD5874-A4E9-4092-961E-EB5789C6C39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C7D5C08-DDE4-4424-B117-9E0A83433AA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941369B-A532-4CBB-B948-5E95514D899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D1982CAC-1EC5-4871-A807-929BC760F5C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defRPr>
            </a:lvl1pPr>
          </a:lstStyle>
          <a:p>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a:defRPr sz="1400">
                <a:solidFill>
                  <a:srgbClr val="FFFFFF"/>
                </a:solidFill>
                <a:latin typeface="Franklin Gothic Book" pitchFamily="34" charset="0"/>
              </a:defRPr>
            </a:lvl1pPr>
          </a:lstStyle>
          <a:p>
            <a:fld id="{460C7B9B-3525-4A11-B8AC-A747AAB061E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85" r:id="rId1"/>
    <p:sldLayoutId id="2147483778" r:id="rId2"/>
    <p:sldLayoutId id="2147483786" r:id="rId3"/>
    <p:sldLayoutId id="2147483779" r:id="rId4"/>
    <p:sldLayoutId id="2147483780" r:id="rId5"/>
    <p:sldLayoutId id="2147483781" r:id="rId6"/>
    <p:sldLayoutId id="2147483782" r:id="rId7"/>
    <p:sldLayoutId id="2147483787" r:id="rId8"/>
    <p:sldLayoutId id="2147483788" r:id="rId9"/>
    <p:sldLayoutId id="2147483783" r:id="rId10"/>
    <p:sldLayoutId id="2147483784"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a:defRPr>
      </a:lvl2pPr>
      <a:lvl3pPr algn="l" rtl="0" eaLnBrk="0" fontAlgn="base" hangingPunct="0">
        <a:spcBef>
          <a:spcPct val="0"/>
        </a:spcBef>
        <a:spcAft>
          <a:spcPct val="0"/>
        </a:spcAft>
        <a:defRPr sz="4000">
          <a:solidFill>
            <a:schemeClr val="tx2"/>
          </a:solidFill>
          <a:latin typeface="Franklin Gothic Book"/>
        </a:defRPr>
      </a:lvl3pPr>
      <a:lvl4pPr algn="l" rtl="0" eaLnBrk="0" fontAlgn="base" hangingPunct="0">
        <a:spcBef>
          <a:spcPct val="0"/>
        </a:spcBef>
        <a:spcAft>
          <a:spcPct val="0"/>
        </a:spcAft>
        <a:defRPr sz="4000">
          <a:solidFill>
            <a:schemeClr val="tx2"/>
          </a:solidFill>
          <a:latin typeface="Franklin Gothic Book"/>
        </a:defRPr>
      </a:lvl4pPr>
      <a:lvl5pPr algn="l" rtl="0" eaLnBrk="0" fontAlgn="base" hangingPunct="0">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8305800" cy="2239963"/>
          </a:xfrm>
        </p:spPr>
        <p:txBody>
          <a:bodyPr/>
          <a:lstStyle/>
          <a:p>
            <a:pPr eaLnBrk="1" hangingPunct="1"/>
            <a:r>
              <a:rPr lang="en-US" sz="7200" b="1" smtClean="0"/>
              <a:t>Imogene King</a:t>
            </a:r>
            <a:endParaRPr lang="en-US" sz="7200" smtClean="0"/>
          </a:p>
        </p:txBody>
      </p:sp>
      <p:sp>
        <p:nvSpPr>
          <p:cNvPr id="6147" name="Content Placeholder 2"/>
          <p:cNvSpPr>
            <a:spLocks noGrp="1"/>
          </p:cNvSpPr>
          <p:nvPr>
            <p:ph sz="quarter" idx="1"/>
          </p:nvPr>
        </p:nvSpPr>
        <p:spPr>
          <a:xfrm>
            <a:off x="609600" y="685800"/>
            <a:ext cx="8077200" cy="5334000"/>
          </a:xfrm>
        </p:spPr>
        <p:txBody>
          <a:bodyPr/>
          <a:lstStyle/>
          <a:p>
            <a:pPr algn="ctr" eaLnBrk="1" hangingPunct="1">
              <a:buFont typeface="Wingdings 2" pitchFamily="18" charset="2"/>
              <a:buNone/>
            </a:pPr>
            <a:r>
              <a:rPr lang="en-US" sz="2000" smtClean="0">
                <a:latin typeface="Calibri" pitchFamily="34" charset="0"/>
              </a:rPr>
              <a:t>	</a:t>
            </a:r>
          </a:p>
          <a:p>
            <a:pPr algn="ctr" eaLnBrk="1" hangingPunct="1">
              <a:buFont typeface="Wingdings 2" pitchFamily="18" charset="2"/>
              <a:buNone/>
            </a:pPr>
            <a:endParaRPr lang="en-US" sz="2000" smtClean="0">
              <a:latin typeface="Calibri" pitchFamily="34" charset="0"/>
            </a:endParaRPr>
          </a:p>
          <a:p>
            <a:pPr algn="ctr" eaLnBrk="1" hangingPunct="1">
              <a:buFont typeface="Wingdings 2" pitchFamily="18" charset="2"/>
              <a:buNone/>
            </a:pPr>
            <a:endParaRPr lang="en-US" sz="2000" smtClean="0">
              <a:latin typeface="Calibri" pitchFamily="34" charset="0"/>
            </a:endParaRPr>
          </a:p>
          <a:p>
            <a:pPr algn="ctr" eaLnBrk="1" hangingPunct="1">
              <a:buFont typeface="Wingdings 2" pitchFamily="18" charset="2"/>
              <a:buNone/>
            </a:pPr>
            <a:endParaRPr lang="en-US" sz="2000" smtClean="0">
              <a:latin typeface="Calibri" pitchFamily="34" charset="0"/>
            </a:endParaRPr>
          </a:p>
          <a:p>
            <a:pPr algn="ctr" eaLnBrk="1" hangingPunct="1">
              <a:buFont typeface="Wingdings 2" pitchFamily="18" charset="2"/>
              <a:buNone/>
            </a:pPr>
            <a:endParaRPr lang="en-US" sz="2000" smtClean="0">
              <a:latin typeface="Calibri" pitchFamily="34" charset="0"/>
            </a:endParaRPr>
          </a:p>
          <a:p>
            <a:pPr algn="ctr" eaLnBrk="1" hangingPunct="1">
              <a:buFont typeface="Wingdings 2" pitchFamily="18" charset="2"/>
              <a:buNone/>
            </a:pPr>
            <a:endParaRPr lang="en-US" sz="2000" smtClean="0">
              <a:latin typeface="Calibri" pitchFamily="34" charset="0"/>
            </a:endParaRPr>
          </a:p>
          <a:p>
            <a:pPr algn="ctr" eaLnBrk="1" hangingPunct="1">
              <a:buFont typeface="Wingdings 2" pitchFamily="18" charset="2"/>
              <a:buNone/>
            </a:pPr>
            <a:endParaRPr lang="en-US" sz="2000" smtClean="0">
              <a:latin typeface="Calibri" pitchFamily="34" charset="0"/>
            </a:endParaRPr>
          </a:p>
          <a:p>
            <a:pPr algn="r" eaLnBrk="1" hangingPunct="1">
              <a:buFont typeface="Wingdings 2" pitchFamily="18" charset="2"/>
              <a:buNone/>
            </a:pPr>
            <a:r>
              <a:rPr lang="en-US" sz="2000" smtClean="0">
                <a:latin typeface="Calibri" pitchFamily="34" charset="0"/>
              </a:rPr>
              <a:t>Abbi Palmer, Chelsea Owens, </a:t>
            </a:r>
          </a:p>
          <a:p>
            <a:pPr algn="r" eaLnBrk="1" hangingPunct="1">
              <a:buFont typeface="Wingdings 2" pitchFamily="18" charset="2"/>
              <a:buNone/>
            </a:pPr>
            <a:r>
              <a:rPr lang="en-US" sz="2000" smtClean="0">
                <a:latin typeface="Calibri" pitchFamily="34" charset="0"/>
              </a:rPr>
              <a:t>Khoa Nguyen, Therese Pizzo,  </a:t>
            </a:r>
          </a:p>
          <a:p>
            <a:pPr algn="r" eaLnBrk="1" hangingPunct="1">
              <a:buFont typeface="Wingdings 2" pitchFamily="18" charset="2"/>
              <a:buNone/>
            </a:pPr>
            <a:r>
              <a:rPr lang="en-US" sz="2000" smtClean="0">
                <a:latin typeface="Calibri" pitchFamily="34" charset="0"/>
              </a:rPr>
              <a:t>Stephanie Redmon</a:t>
            </a:r>
          </a:p>
          <a:p>
            <a:pPr algn="r" eaLnBrk="1" hangingPunct="1">
              <a:buFont typeface="Wingdings 2" pitchFamily="18" charset="2"/>
              <a:buNone/>
            </a:pPr>
            <a:r>
              <a:rPr lang="en-US" sz="2000" smtClean="0">
                <a:latin typeface="Calibri" pitchFamily="34" charset="0"/>
              </a:rPr>
              <a:t>N200 Theories and Issues in Nursing</a:t>
            </a:r>
          </a:p>
          <a:p>
            <a:pPr algn="r" eaLnBrk="1" hangingPunct="1">
              <a:buFont typeface="Wingdings 2" pitchFamily="18" charset="2"/>
              <a:buNone/>
            </a:pPr>
            <a:r>
              <a:rPr lang="en-US" sz="2000" smtClean="0">
                <a:latin typeface="Calibri" pitchFamily="34" charset="0"/>
              </a:rPr>
              <a:t>5 October 2011</a:t>
            </a:r>
          </a:p>
          <a:p>
            <a:pPr eaLnBrk="1" hangingPunct="1">
              <a:buFont typeface="Wingdings 2" pitchFamily="18" charset="2"/>
              <a:buNone/>
            </a:pPr>
            <a:endParaRPr lang="en-US" smtClean="0"/>
          </a:p>
        </p:txBody>
      </p:sp>
      <p:pic>
        <p:nvPicPr>
          <p:cNvPr id="6148" name="Picture 11" descr="imogeneking"/>
          <p:cNvPicPr>
            <a:picLocks noChangeAspect="1" noChangeArrowheads="1"/>
          </p:cNvPicPr>
          <p:nvPr/>
        </p:nvPicPr>
        <p:blipFill>
          <a:blip r:embed="rId2" cstate="print"/>
          <a:srcRect/>
          <a:stretch>
            <a:fillRect/>
          </a:stretch>
        </p:blipFill>
        <p:spPr bwMode="auto">
          <a:xfrm>
            <a:off x="1219200" y="2743200"/>
            <a:ext cx="3048000" cy="3048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eaLnBrk="1" hangingPunct="1"/>
            <a:r>
              <a:rPr lang="en-US" sz="6600" b="1" smtClean="0">
                <a:latin typeface="Aharoni" pitchFamily="2" charset="-79"/>
                <a:cs typeface="Aharoni" pitchFamily="2" charset="-79"/>
              </a:rPr>
              <a:t>Social</a:t>
            </a:r>
          </a:p>
        </p:txBody>
      </p:sp>
      <p:sp>
        <p:nvSpPr>
          <p:cNvPr id="15363" name="Rectangle 3"/>
          <p:cNvSpPr>
            <a:spLocks noGrp="1" noChangeArrowheads="1"/>
          </p:cNvSpPr>
          <p:nvPr>
            <p:ph sz="quarter" idx="1"/>
          </p:nvPr>
        </p:nvSpPr>
        <p:spPr/>
        <p:txBody>
          <a:bodyPr/>
          <a:lstStyle/>
          <a:p>
            <a:pPr eaLnBrk="1" hangingPunct="1"/>
            <a:endParaRPr lang="en-US" sz="3600" smtClean="0"/>
          </a:p>
          <a:p>
            <a:pPr eaLnBrk="1" hangingPunct="1"/>
            <a:r>
              <a:rPr lang="en-US" sz="3600" smtClean="0"/>
              <a:t>Social contacts</a:t>
            </a:r>
          </a:p>
          <a:p>
            <a:pPr eaLnBrk="1" hangingPunct="1"/>
            <a:endParaRPr lang="en-US" sz="3600" smtClean="0"/>
          </a:p>
          <a:p>
            <a:pPr eaLnBrk="1" hangingPunct="1"/>
            <a:r>
              <a:rPr lang="en-US" sz="3600" smtClean="0"/>
              <a:t>Beliefs/practices</a:t>
            </a:r>
          </a:p>
          <a:p>
            <a:pPr eaLnBrk="1" hangingPunct="1"/>
            <a:endParaRPr lang="en-US" sz="3600" smtClean="0"/>
          </a:p>
          <a:p>
            <a:pPr eaLnBrk="1" hangingPunct="1"/>
            <a:r>
              <a:rPr lang="en-US" sz="3600" smtClean="0"/>
              <a:t>Cues that influence decision</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en-US" sz="6600" b="1" smtClean="0">
                <a:latin typeface="Aharoni" pitchFamily="2" charset="-79"/>
                <a:cs typeface="Aharoni" pitchFamily="2" charset="-79"/>
              </a:rPr>
              <a:t>Interaction</a:t>
            </a:r>
          </a:p>
        </p:txBody>
      </p:sp>
      <p:sp>
        <p:nvSpPr>
          <p:cNvPr id="16387" name="Rectangle 3"/>
          <p:cNvSpPr>
            <a:spLocks noGrp="1" noChangeArrowheads="1"/>
          </p:cNvSpPr>
          <p:nvPr>
            <p:ph sz="quarter" idx="1"/>
          </p:nvPr>
        </p:nvSpPr>
        <p:spPr/>
        <p:txBody>
          <a:bodyPr/>
          <a:lstStyle/>
          <a:p>
            <a:pPr eaLnBrk="1" hangingPunct="1"/>
            <a:r>
              <a:rPr lang="en-US" sz="3600" smtClean="0"/>
              <a:t>Unique, All 3 levels</a:t>
            </a:r>
          </a:p>
          <a:p>
            <a:pPr eaLnBrk="1" hangingPunct="1"/>
            <a:endParaRPr lang="en-US" sz="3600" smtClean="0"/>
          </a:p>
          <a:p>
            <a:pPr eaLnBrk="1" hangingPunct="1"/>
            <a:r>
              <a:rPr lang="en-US" sz="3600" smtClean="0"/>
              <a:t>Verbal/nonverbal</a:t>
            </a:r>
          </a:p>
          <a:p>
            <a:pPr eaLnBrk="1" hangingPunct="1"/>
            <a:endParaRPr lang="en-US" sz="3600" smtClean="0"/>
          </a:p>
          <a:p>
            <a:pPr eaLnBrk="1" hangingPunct="1"/>
            <a:r>
              <a:rPr lang="en-US" sz="3600" smtClean="0"/>
              <a:t>Increase involvement</a:t>
            </a:r>
          </a:p>
          <a:p>
            <a:pPr eaLnBrk="1" hangingPunct="1"/>
            <a:endParaRPr lang="en-US" sz="3600" smtClean="0"/>
          </a:p>
          <a:p>
            <a:pPr eaLnBrk="1" hangingPunct="1"/>
            <a:r>
              <a:rPr lang="en-US" sz="3600" smtClean="0"/>
              <a:t>Effective nursing care; HEALTH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eaLnBrk="1" hangingPunct="1"/>
            <a:r>
              <a:rPr lang="en-US" sz="6600" b="1" smtClean="0">
                <a:latin typeface="Aharoni" pitchFamily="2" charset="-79"/>
                <a:cs typeface="Aharoni" pitchFamily="2" charset="-79"/>
              </a:rPr>
              <a:t>Summary</a:t>
            </a:r>
          </a:p>
        </p:txBody>
      </p:sp>
      <p:sp>
        <p:nvSpPr>
          <p:cNvPr id="17411" name="Content Placeholder 2"/>
          <p:cNvSpPr>
            <a:spLocks noGrp="1"/>
          </p:cNvSpPr>
          <p:nvPr>
            <p:ph sz="quarter" idx="1"/>
          </p:nvPr>
        </p:nvSpPr>
        <p:spPr/>
        <p:txBody>
          <a:bodyPr/>
          <a:lstStyle/>
          <a:p>
            <a:pPr eaLnBrk="1" hangingPunct="1"/>
            <a:r>
              <a:rPr lang="en-US" sz="1800" smtClean="0">
                <a:latin typeface="Calibri" pitchFamily="34" charset="0"/>
              </a:rPr>
              <a:t>King’s Goal Attainment Theory:</a:t>
            </a:r>
          </a:p>
          <a:p>
            <a:pPr lvl="1" eaLnBrk="1" hangingPunct="1"/>
            <a:r>
              <a:rPr lang="en-US" sz="1800" smtClean="0">
                <a:latin typeface="Calibri" pitchFamily="34" charset="0"/>
              </a:rPr>
              <a:t>Focuses on;</a:t>
            </a:r>
          </a:p>
          <a:p>
            <a:pPr lvl="2" eaLnBrk="1" hangingPunct="1"/>
            <a:r>
              <a:rPr lang="en-US" sz="1800" smtClean="0">
                <a:latin typeface="Calibri" pitchFamily="34" charset="0"/>
              </a:rPr>
              <a:t>The Personal</a:t>
            </a:r>
          </a:p>
          <a:p>
            <a:pPr lvl="2" eaLnBrk="1" hangingPunct="1"/>
            <a:r>
              <a:rPr lang="en-US" sz="1800" smtClean="0">
                <a:latin typeface="Calibri" pitchFamily="34" charset="0"/>
              </a:rPr>
              <a:t>The Interpersonal</a:t>
            </a:r>
          </a:p>
          <a:p>
            <a:pPr lvl="2" eaLnBrk="1" hangingPunct="1"/>
            <a:r>
              <a:rPr lang="en-US" sz="1800" smtClean="0">
                <a:latin typeface="Calibri" pitchFamily="34" charset="0"/>
              </a:rPr>
              <a:t>The Social</a:t>
            </a:r>
          </a:p>
          <a:p>
            <a:pPr lvl="2" eaLnBrk="1" hangingPunct="1">
              <a:buFont typeface="Wingdings 2" pitchFamily="18" charset="2"/>
              <a:buNone/>
            </a:pPr>
            <a:endParaRPr lang="en-US" sz="1800" smtClean="0">
              <a:latin typeface="Calibri" pitchFamily="34" charset="0"/>
            </a:endParaRPr>
          </a:p>
          <a:p>
            <a:pPr lvl="1" eaLnBrk="1" hangingPunct="1"/>
            <a:r>
              <a:rPr lang="en-US" sz="1800" smtClean="0">
                <a:latin typeface="Calibri" pitchFamily="34" charset="0"/>
              </a:rPr>
              <a:t>Personal – Identifies concepts that provide an understanding of individuals</a:t>
            </a:r>
          </a:p>
          <a:p>
            <a:pPr lvl="1" eaLnBrk="1" hangingPunct="1"/>
            <a:r>
              <a:rPr lang="en-US" sz="1800" smtClean="0">
                <a:latin typeface="Calibri" pitchFamily="34" charset="0"/>
              </a:rPr>
              <a:t>Interpersonal – Interaction and transactions between two or more persons</a:t>
            </a:r>
          </a:p>
          <a:p>
            <a:pPr lvl="1" eaLnBrk="1" hangingPunct="1"/>
            <a:r>
              <a:rPr lang="en-US" sz="1800" smtClean="0">
                <a:latin typeface="Calibri" pitchFamily="34" charset="0"/>
              </a:rPr>
              <a:t>Social – Presents concepts that consider social concepts</a:t>
            </a:r>
          </a:p>
          <a:p>
            <a:pPr lvl="1" eaLnBrk="1" hangingPunct="1">
              <a:buFont typeface="Wingdings 2" pitchFamily="18" charset="2"/>
              <a:buNone/>
            </a:pPr>
            <a:endParaRPr lang="en-US" sz="1800" smtClean="0">
              <a:latin typeface="Calibri" pitchFamily="34" charset="0"/>
            </a:endParaRPr>
          </a:p>
          <a:p>
            <a:pPr eaLnBrk="1" hangingPunct="1"/>
            <a:r>
              <a:rPr lang="en-US" sz="1800" smtClean="0">
                <a:latin typeface="Calibri" pitchFamily="34" charset="0"/>
              </a:rPr>
              <a:t>Putting the Theory to Practice – Goal Attainment for and by the patient</a:t>
            </a:r>
          </a:p>
          <a:p>
            <a:pPr lvl="1" eaLnBrk="1" hangingPunct="1"/>
            <a:r>
              <a:rPr lang="en-US" sz="1800" smtClean="0">
                <a:latin typeface="Calibri" pitchFamily="34" charset="0"/>
              </a:rPr>
              <a:t>The model is not linear, however, several steps occurring simultaneously to identify the goals and ways to best attain them</a:t>
            </a:r>
          </a:p>
          <a:p>
            <a:pPr lvl="1" eaLnBrk="1" hangingPunct="1"/>
            <a:r>
              <a:rPr lang="en-US" sz="1800" smtClean="0">
                <a:latin typeface="Calibri" pitchFamily="34" charset="0"/>
              </a:rPr>
              <a:t>Steps: Perception, Judgment, Action, Reaction, Interaction, Transaction</a:t>
            </a:r>
          </a:p>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609600"/>
            <a:ext cx="8229600" cy="715963"/>
          </a:xfrm>
        </p:spPr>
        <p:txBody>
          <a:bodyPr/>
          <a:lstStyle/>
          <a:p>
            <a:pPr algn="ctr" eaLnBrk="1" hangingPunct="1"/>
            <a:r>
              <a:rPr lang="en-US" sz="6600" b="1" smtClean="0"/>
              <a:t>References</a:t>
            </a:r>
          </a:p>
        </p:txBody>
      </p:sp>
      <p:sp>
        <p:nvSpPr>
          <p:cNvPr id="18435" name="Rectangle 3"/>
          <p:cNvSpPr>
            <a:spLocks noGrp="1" noChangeArrowheads="1"/>
          </p:cNvSpPr>
          <p:nvPr>
            <p:ph sz="quarter" idx="1"/>
          </p:nvPr>
        </p:nvSpPr>
        <p:spPr>
          <a:xfrm>
            <a:off x="457200" y="1219200"/>
            <a:ext cx="8229600" cy="4525963"/>
          </a:xfrm>
        </p:spPr>
        <p:txBody>
          <a:bodyPr/>
          <a:lstStyle/>
          <a:p>
            <a:pPr eaLnBrk="1" hangingPunct="1"/>
            <a:endParaRPr lang="en-US" sz="1600" smtClean="0"/>
          </a:p>
          <a:p>
            <a:pPr eaLnBrk="1" hangingPunct="1"/>
            <a:r>
              <a:rPr lang="en-US" sz="1600" smtClean="0"/>
              <a:t>Chitty, K.K., &amp; Black, B.P. (2011). The education of nurses. </a:t>
            </a:r>
            <a:r>
              <a:rPr lang="en-US" sz="1600" i="1" smtClean="0"/>
              <a:t>Professional nursing: 	Concepts &amp; challenges </a:t>
            </a:r>
            <a:r>
              <a:rPr lang="en-US" sz="1600" smtClean="0"/>
              <a:t>(pp. 311-312). Maryland Heights, MO: Saunders 	Elsevier Inc. </a:t>
            </a:r>
          </a:p>
          <a:p>
            <a:pPr eaLnBrk="1" hangingPunct="1">
              <a:buFont typeface="Wingdings 2" pitchFamily="18" charset="2"/>
              <a:buNone/>
            </a:pPr>
            <a:endParaRPr lang="en-US" sz="1600" smtClean="0"/>
          </a:p>
          <a:p>
            <a:pPr eaLnBrk="1" hangingPunct="1"/>
            <a:r>
              <a:rPr lang="en-US" sz="1600" smtClean="0"/>
              <a:t>Fawcett, J., RN, PhD. (Ed.) (2011). Nursing Science Quarterly.  </a:t>
            </a:r>
            <a:r>
              <a:rPr lang="en-US" sz="1600" i="1" smtClean="0"/>
              <a:t>Imogene King, </a:t>
            </a:r>
            <a:r>
              <a:rPr lang="en-US" sz="1600" smtClean="0"/>
              <a:t>14(4), 	311-315.</a:t>
            </a:r>
          </a:p>
          <a:p>
            <a:pPr eaLnBrk="1" hangingPunct="1">
              <a:buFont typeface="Wingdings 2" pitchFamily="18" charset="2"/>
              <a:buNone/>
            </a:pPr>
            <a:endParaRPr lang="en-US" sz="1600" smtClean="0"/>
          </a:p>
          <a:p>
            <a:pPr eaLnBrk="1" hangingPunct="1"/>
            <a:r>
              <a:rPr lang="en-US" sz="1600" smtClean="0"/>
              <a:t>King, I. M. (1981). A theory for nursing: Systems, concepts, process. New 		York: Wiley.</a:t>
            </a:r>
          </a:p>
          <a:p>
            <a:pPr eaLnBrk="1" hangingPunct="1"/>
            <a:endParaRPr lang="en-US" sz="1600" smtClean="0"/>
          </a:p>
          <a:p>
            <a:pPr eaLnBrk="1" hangingPunct="1"/>
            <a:r>
              <a:rPr lang="en-US" sz="1600" smtClean="0"/>
              <a:t>Williams, L. A. (2001). Imogene king’s interacting systems theory: 		     	       </a:t>
            </a:r>
            <a:r>
              <a:rPr lang="en-US" sz="1600" i="1" smtClean="0"/>
              <a:t>Application in emergency and rural nursing</a:t>
            </a:r>
            <a:r>
              <a:rPr lang="en-US" sz="1600" smtClean="0"/>
              <a:t>. Online journal of rural 	        	       nursing and health care, 2, 25-26.</a:t>
            </a:r>
          </a:p>
          <a:p>
            <a:pPr eaLnBrk="1" hangingPunct="1"/>
            <a:endParaRPr lang="en-US" sz="1600" smtClean="0"/>
          </a:p>
          <a:p>
            <a:pPr eaLnBrk="1" hangingPunct="1"/>
            <a:endParaRPr lang="en-US" sz="16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eaLnBrk="1" hangingPunct="1"/>
            <a:r>
              <a:rPr lang="en-US" smtClean="0">
                <a:latin typeface="Aharoni" pitchFamily="2" charset="-79"/>
                <a:cs typeface="Aharoni" pitchFamily="2" charset="-79"/>
              </a:rPr>
              <a:t>Biography of </a:t>
            </a:r>
            <a:r>
              <a:rPr lang="en-US" b="1" smtClean="0">
                <a:latin typeface="Aharoni" pitchFamily="2" charset="-79"/>
                <a:cs typeface="Aharoni" pitchFamily="2" charset="-79"/>
              </a:rPr>
              <a:t>Imogene King</a:t>
            </a:r>
            <a:endParaRPr lang="en-US" smtClean="0"/>
          </a:p>
        </p:txBody>
      </p:sp>
      <p:sp>
        <p:nvSpPr>
          <p:cNvPr id="7171" name="Content Placeholder 2"/>
          <p:cNvSpPr>
            <a:spLocks noGrp="1"/>
          </p:cNvSpPr>
          <p:nvPr>
            <p:ph sz="quarter" idx="1"/>
          </p:nvPr>
        </p:nvSpPr>
        <p:spPr/>
        <p:txBody>
          <a:bodyPr/>
          <a:lstStyle/>
          <a:p>
            <a:pPr eaLnBrk="1" hangingPunct="1"/>
            <a:r>
              <a:rPr lang="en-US" sz="2400" smtClean="0">
                <a:latin typeface="Calibri" pitchFamily="34" charset="0"/>
                <a:cs typeface="Times New Roman" pitchFamily="18" charset="0"/>
              </a:rPr>
              <a:t>Born in West Point, Iowa on January 30th 1923. </a:t>
            </a:r>
          </a:p>
          <a:p>
            <a:pPr eaLnBrk="1" hangingPunct="1">
              <a:buFont typeface="Wingdings 2" pitchFamily="18" charset="2"/>
              <a:buNone/>
            </a:pPr>
            <a:endParaRPr lang="en-US" sz="2400" smtClean="0">
              <a:latin typeface="Calibri" pitchFamily="34" charset="0"/>
              <a:cs typeface="Times New Roman" pitchFamily="18" charset="0"/>
            </a:endParaRPr>
          </a:p>
          <a:p>
            <a:pPr eaLnBrk="1" hangingPunct="1"/>
            <a:r>
              <a:rPr lang="en-US" sz="2400" smtClean="0">
                <a:latin typeface="Calibri" pitchFamily="34" charset="0"/>
                <a:cs typeface="Times New Roman" pitchFamily="18" charset="0"/>
              </a:rPr>
              <a:t>Nursing theorist who is known for the development of the Goal Attainment Theory. </a:t>
            </a:r>
          </a:p>
          <a:p>
            <a:pPr eaLnBrk="1" hangingPunct="1">
              <a:buFont typeface="Wingdings 2" pitchFamily="18" charset="2"/>
              <a:buNone/>
            </a:pPr>
            <a:endParaRPr lang="en-US" sz="2400" smtClean="0">
              <a:latin typeface="Calibri" pitchFamily="34" charset="0"/>
              <a:cs typeface="Times New Roman" pitchFamily="18" charset="0"/>
            </a:endParaRPr>
          </a:p>
          <a:p>
            <a:pPr eaLnBrk="1" hangingPunct="1"/>
            <a:r>
              <a:rPr lang="en-US" sz="2400" smtClean="0">
                <a:latin typeface="Calibri" pitchFamily="34" charset="0"/>
                <a:cs typeface="Times New Roman" pitchFamily="18" charset="0"/>
              </a:rPr>
              <a:t>Earned her basic nursing education from St. John’s Hospital  in St. Louis, Missouri, in 1945. </a:t>
            </a:r>
          </a:p>
          <a:p>
            <a:pPr eaLnBrk="1" hangingPunct="1">
              <a:buFont typeface="Wingdings 2" pitchFamily="18" charset="2"/>
              <a:buNone/>
            </a:pPr>
            <a:endParaRPr lang="en-US" sz="2400" smtClean="0">
              <a:latin typeface="Calibri" pitchFamily="34" charset="0"/>
              <a:cs typeface="Times New Roman" pitchFamily="18" charset="0"/>
            </a:endParaRPr>
          </a:p>
          <a:p>
            <a:pPr eaLnBrk="1" hangingPunct="1"/>
            <a:r>
              <a:rPr lang="en-US" sz="2400" smtClean="0">
                <a:latin typeface="Calibri" pitchFamily="34" charset="0"/>
                <a:cs typeface="Times New Roman" pitchFamily="18" charset="0"/>
              </a:rPr>
              <a:t>Began a course work toward a Bachelor of Science in Nursing education, which was received from St. Louis University in 1948.</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eaLnBrk="1" hangingPunct="1"/>
            <a:r>
              <a:rPr lang="en-US" sz="4800" smtClean="0">
                <a:latin typeface="Aharoni" pitchFamily="2" charset="-79"/>
                <a:cs typeface="Aharoni" pitchFamily="2" charset="-79"/>
              </a:rPr>
              <a:t>Biography Continued</a:t>
            </a:r>
            <a:endParaRPr lang="en-US" sz="4800" smtClean="0"/>
          </a:p>
        </p:txBody>
      </p:sp>
      <p:sp>
        <p:nvSpPr>
          <p:cNvPr id="8195" name="Content Placeholder 2"/>
          <p:cNvSpPr>
            <a:spLocks noGrp="1"/>
          </p:cNvSpPr>
          <p:nvPr>
            <p:ph sz="quarter" idx="1"/>
          </p:nvPr>
        </p:nvSpPr>
        <p:spPr>
          <a:xfrm>
            <a:off x="914400" y="1447800"/>
            <a:ext cx="7924800" cy="4876800"/>
          </a:xfrm>
        </p:spPr>
        <p:txBody>
          <a:bodyPr/>
          <a:lstStyle/>
          <a:p>
            <a:pPr eaLnBrk="1" hangingPunct="1"/>
            <a:r>
              <a:rPr lang="en-US" smtClean="0">
                <a:latin typeface="Calibri" pitchFamily="34" charset="0"/>
                <a:cs typeface="Times New Roman" pitchFamily="18" charset="0"/>
              </a:rPr>
              <a:t>Published early forms of her theoretical work in 1971 called </a:t>
            </a:r>
            <a:r>
              <a:rPr lang="en-US" i="1" smtClean="0">
                <a:latin typeface="Calibri" pitchFamily="34" charset="0"/>
                <a:cs typeface="Times New Roman" pitchFamily="18" charset="0"/>
              </a:rPr>
              <a:t>A Theory for Nursing: Systems, Concepts, Process,</a:t>
            </a:r>
            <a:r>
              <a:rPr lang="en-US" smtClean="0">
                <a:latin typeface="Calibri" pitchFamily="34" charset="0"/>
                <a:cs typeface="Times New Roman" pitchFamily="18" charset="0"/>
              </a:rPr>
              <a:t> which contained her first claim to her nursing theory. </a:t>
            </a:r>
          </a:p>
          <a:p>
            <a:pPr eaLnBrk="1" hangingPunct="1"/>
            <a:endParaRPr lang="en-US" smtClean="0">
              <a:latin typeface="Calibri" pitchFamily="34" charset="0"/>
              <a:cs typeface="Times New Roman" pitchFamily="18" charset="0"/>
            </a:endParaRPr>
          </a:p>
          <a:p>
            <a:pPr eaLnBrk="1" hangingPunct="1"/>
            <a:r>
              <a:rPr lang="en-US" smtClean="0">
                <a:latin typeface="Calibri" pitchFamily="34" charset="0"/>
                <a:cs typeface="Times New Roman" pitchFamily="18" charset="0"/>
              </a:rPr>
              <a:t>Framework viewed whole persons in their family and social contexts. </a:t>
            </a:r>
          </a:p>
          <a:p>
            <a:pPr eaLnBrk="1" hangingPunct="1"/>
            <a:endParaRPr lang="en-US" smtClean="0">
              <a:latin typeface="Calibri" pitchFamily="34" charset="0"/>
              <a:cs typeface="Times New Roman" pitchFamily="18" charset="0"/>
            </a:endParaRPr>
          </a:p>
          <a:p>
            <a:pPr eaLnBrk="1" hangingPunct="1"/>
            <a:r>
              <a:rPr lang="en-US" smtClean="0">
                <a:latin typeface="Calibri" pitchFamily="34" charset="0"/>
                <a:cs typeface="Times New Roman" pitchFamily="18" charset="0"/>
              </a:rPr>
              <a:t>Retired in 1990 </a:t>
            </a:r>
          </a:p>
          <a:p>
            <a:pPr eaLnBrk="1" hangingPunct="1">
              <a:buFont typeface="Wingdings 2" pitchFamily="18" charset="2"/>
              <a:buNone/>
            </a:pPr>
            <a:endParaRPr lang="en-US" smtClean="0">
              <a:latin typeface="Calibri" pitchFamily="34" charset="0"/>
              <a:cs typeface="Times New Roman" pitchFamily="18" charset="0"/>
            </a:endParaRPr>
          </a:p>
          <a:p>
            <a:pPr eaLnBrk="1" hangingPunct="1"/>
            <a:r>
              <a:rPr lang="en-US" smtClean="0">
                <a:latin typeface="Calibri" pitchFamily="34" charset="0"/>
                <a:cs typeface="Times New Roman" pitchFamily="18" charset="0"/>
              </a:rPr>
              <a:t>Died in December 2007 at the age of 84 years old.</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r>
              <a:rPr lang="en-US" sz="3600" b="1" smtClean="0"/>
              <a:t>How Theory Became Developed</a:t>
            </a:r>
            <a:endParaRPr lang="en-US" sz="3600" smtClean="0"/>
          </a:p>
        </p:txBody>
      </p:sp>
      <p:sp>
        <p:nvSpPr>
          <p:cNvPr id="9219" name="Content Placeholder 2"/>
          <p:cNvSpPr>
            <a:spLocks noGrp="1"/>
          </p:cNvSpPr>
          <p:nvPr>
            <p:ph sz="quarter" idx="1"/>
          </p:nvPr>
        </p:nvSpPr>
        <p:spPr/>
        <p:txBody>
          <a:bodyPr/>
          <a:lstStyle/>
          <a:p>
            <a:pPr eaLnBrk="1" hangingPunct="1"/>
            <a:r>
              <a:rPr lang="en-US" sz="2800" smtClean="0">
                <a:latin typeface="Calibri" pitchFamily="34" charset="0"/>
              </a:rPr>
              <a:t>Developed her theory of goal attainment during a time when nurses were striving to become professional practitioners (Fawcett, 2011, p.311)</a:t>
            </a:r>
          </a:p>
          <a:p>
            <a:pPr eaLnBrk="1" hangingPunct="1"/>
            <a:endParaRPr lang="en-US" sz="2800" smtClean="0">
              <a:latin typeface="Calibri" pitchFamily="34" charset="0"/>
            </a:endParaRPr>
          </a:p>
          <a:p>
            <a:pPr eaLnBrk="1" hangingPunct="1"/>
            <a:r>
              <a:rPr lang="en-US" sz="2800" smtClean="0">
                <a:latin typeface="Calibri" pitchFamily="34" charset="0"/>
              </a:rPr>
              <a:t>Motivation for developing her conceptual framework was the need to select essential content for a new master’s degree program in nursing (Fawcett, 2011, p.311)</a:t>
            </a:r>
          </a:p>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Content Placeholder 6" descr="framework.jpg"/>
          <p:cNvPicPr>
            <a:picLocks noChangeAspect="1"/>
          </p:cNvPicPr>
          <p:nvPr/>
        </p:nvPicPr>
        <p:blipFill>
          <a:blip r:embed="rId3" cstate="print"/>
          <a:srcRect t="-15173" b="-15173"/>
          <a:stretch>
            <a:fillRect/>
          </a:stretch>
        </p:blipFill>
        <p:spPr bwMode="auto">
          <a:xfrm>
            <a:off x="5334000" y="914400"/>
            <a:ext cx="3505200" cy="5562600"/>
          </a:xfrm>
          <a:prstGeom prst="rect">
            <a:avLst/>
          </a:prstGeom>
          <a:noFill/>
          <a:ln w="9525">
            <a:noFill/>
            <a:miter lim="800000"/>
            <a:headEnd/>
            <a:tailEnd/>
          </a:ln>
        </p:spPr>
      </p:pic>
      <p:sp>
        <p:nvSpPr>
          <p:cNvPr id="10243" name="Title 1"/>
          <p:cNvSpPr>
            <a:spLocks noGrp="1"/>
          </p:cNvSpPr>
          <p:nvPr>
            <p:ph type="title"/>
          </p:nvPr>
        </p:nvSpPr>
        <p:spPr>
          <a:xfrm>
            <a:off x="609600" y="0"/>
            <a:ext cx="7772400" cy="1143000"/>
          </a:xfrm>
        </p:spPr>
        <p:txBody>
          <a:bodyPr/>
          <a:lstStyle/>
          <a:p>
            <a:pPr eaLnBrk="1" hangingPunct="1"/>
            <a:r>
              <a:rPr lang="en-US" b="1" smtClean="0">
                <a:latin typeface="Aharoni" pitchFamily="2" charset="-79"/>
                <a:cs typeface="Aharoni" pitchFamily="2" charset="-79"/>
              </a:rPr>
              <a:t>King’s Basic Concepts of Theory</a:t>
            </a:r>
          </a:p>
        </p:txBody>
      </p:sp>
      <p:sp>
        <p:nvSpPr>
          <p:cNvPr id="10244" name="Content Placeholder 2"/>
          <p:cNvSpPr>
            <a:spLocks noGrp="1"/>
          </p:cNvSpPr>
          <p:nvPr>
            <p:ph sz="quarter" idx="1"/>
          </p:nvPr>
        </p:nvSpPr>
        <p:spPr>
          <a:xfrm>
            <a:off x="457200" y="1752600"/>
            <a:ext cx="5105400" cy="4373563"/>
          </a:xfrm>
        </p:spPr>
        <p:txBody>
          <a:bodyPr/>
          <a:lstStyle/>
          <a:p>
            <a:pPr eaLnBrk="1" hangingPunct="1"/>
            <a:r>
              <a:rPr lang="en-US" sz="2400" smtClean="0">
                <a:latin typeface="Calibri" pitchFamily="34" charset="0"/>
              </a:rPr>
              <a:t>Focus on persons, their interpersonal relationship, and social contexts with three interacting systems:</a:t>
            </a:r>
          </a:p>
          <a:p>
            <a:pPr eaLnBrk="1" hangingPunct="1">
              <a:buFont typeface="Wingdings 2" pitchFamily="18" charset="2"/>
              <a:buNone/>
            </a:pPr>
            <a:endParaRPr lang="en-US" sz="2400" smtClean="0">
              <a:latin typeface="Calibri" pitchFamily="34" charset="0"/>
            </a:endParaRPr>
          </a:p>
          <a:p>
            <a:pPr marL="971550" lvl="1" indent="-514350" eaLnBrk="1" hangingPunct="1">
              <a:buFont typeface="Franklin Gothic Book" pitchFamily="34" charset="0"/>
              <a:buAutoNum type="alphaUcPeriod"/>
            </a:pPr>
            <a:r>
              <a:rPr lang="en-US" smtClean="0">
                <a:latin typeface="Calibri" pitchFamily="34" charset="0"/>
              </a:rPr>
              <a:t>Personal </a:t>
            </a:r>
          </a:p>
          <a:p>
            <a:pPr marL="971550" lvl="1" indent="-514350" eaLnBrk="1" hangingPunct="1">
              <a:buFont typeface="Franklin Gothic Book" pitchFamily="34" charset="0"/>
              <a:buAutoNum type="alphaUcPeriod"/>
            </a:pPr>
            <a:endParaRPr lang="en-US" smtClean="0">
              <a:latin typeface="Calibri" pitchFamily="34" charset="0"/>
            </a:endParaRPr>
          </a:p>
          <a:p>
            <a:pPr marL="971550" lvl="1" indent="-514350" eaLnBrk="1" hangingPunct="1">
              <a:buFont typeface="Franklin Gothic Book" pitchFamily="34" charset="0"/>
              <a:buAutoNum type="alphaUcPeriod"/>
            </a:pPr>
            <a:r>
              <a:rPr lang="en-US" smtClean="0">
                <a:latin typeface="Calibri" pitchFamily="34" charset="0"/>
              </a:rPr>
              <a:t>Interpersonal</a:t>
            </a:r>
          </a:p>
          <a:p>
            <a:pPr marL="971550" lvl="1" indent="-514350" eaLnBrk="1" hangingPunct="1">
              <a:buFont typeface="Franklin Gothic Book" pitchFamily="34" charset="0"/>
              <a:buAutoNum type="alphaUcPeriod"/>
            </a:pPr>
            <a:endParaRPr lang="en-US" smtClean="0">
              <a:latin typeface="Calibri" pitchFamily="34" charset="0"/>
            </a:endParaRPr>
          </a:p>
          <a:p>
            <a:pPr marL="971550" lvl="1" indent="-514350" eaLnBrk="1" hangingPunct="1">
              <a:buFont typeface="Franklin Gothic Book" pitchFamily="34" charset="0"/>
              <a:buAutoNum type="alphaUcPeriod"/>
            </a:pPr>
            <a:r>
              <a:rPr lang="en-US" smtClean="0">
                <a:latin typeface="Calibri" pitchFamily="34" charset="0"/>
              </a:rPr>
              <a:t>Social</a:t>
            </a:r>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z="2800" b="1" smtClean="0">
                <a:latin typeface="Aharoni" pitchFamily="2" charset="-79"/>
                <a:cs typeface="Aharoni" pitchFamily="2" charset="-79"/>
              </a:rPr>
              <a:t>King’s Basic Concepts of Theory Continued</a:t>
            </a:r>
          </a:p>
        </p:txBody>
      </p:sp>
      <p:sp>
        <p:nvSpPr>
          <p:cNvPr id="11267" name="Content Placeholder 2"/>
          <p:cNvSpPr>
            <a:spLocks noGrp="1"/>
          </p:cNvSpPr>
          <p:nvPr>
            <p:ph sz="quarter" idx="1"/>
          </p:nvPr>
        </p:nvSpPr>
        <p:spPr/>
        <p:txBody>
          <a:bodyPr/>
          <a:lstStyle/>
          <a:p>
            <a:pPr algn="ctr" eaLnBrk="1" hangingPunct="1">
              <a:buFont typeface="Wingdings 2" pitchFamily="18" charset="2"/>
              <a:buNone/>
            </a:pPr>
            <a:endParaRPr lang="en-US" sz="3600" smtClean="0"/>
          </a:p>
          <a:p>
            <a:pPr eaLnBrk="1" hangingPunct="1"/>
            <a:r>
              <a:rPr lang="en-US" sz="3600" b="1" smtClean="0">
                <a:latin typeface="Calibri" pitchFamily="34" charset="0"/>
              </a:rPr>
              <a:t>Personal System</a:t>
            </a:r>
            <a:endParaRPr lang="en-US" sz="3600" smtClean="0">
              <a:latin typeface="Calibri" pitchFamily="34" charset="0"/>
            </a:endParaRPr>
          </a:p>
          <a:p>
            <a:pPr eaLnBrk="1" hangingPunct="1"/>
            <a:endParaRPr lang="en-US" sz="3600" smtClean="0">
              <a:latin typeface="Calibri" pitchFamily="34" charset="0"/>
            </a:endParaRPr>
          </a:p>
          <a:p>
            <a:pPr eaLnBrk="1" hangingPunct="1"/>
            <a:r>
              <a:rPr lang="en-US" sz="3600" b="1" smtClean="0">
                <a:latin typeface="Calibri" pitchFamily="34" charset="0"/>
              </a:rPr>
              <a:t>Interpersonal</a:t>
            </a:r>
            <a:endParaRPr lang="en-US" sz="3600" smtClean="0">
              <a:latin typeface="Calibri" pitchFamily="34" charset="0"/>
            </a:endParaRPr>
          </a:p>
          <a:p>
            <a:pPr eaLnBrk="1" hangingPunct="1"/>
            <a:endParaRPr lang="en-US" sz="3600" smtClean="0">
              <a:latin typeface="Calibri" pitchFamily="34" charset="0"/>
            </a:endParaRPr>
          </a:p>
          <a:p>
            <a:pPr eaLnBrk="1" hangingPunct="1"/>
            <a:r>
              <a:rPr lang="en-US" sz="3600" b="1" smtClean="0">
                <a:latin typeface="Calibri" pitchFamily="34" charset="0"/>
              </a:rPr>
              <a:t>Social</a:t>
            </a:r>
            <a:r>
              <a:rPr lang="en-US" sz="3600" smtClean="0">
                <a:latin typeface="Calibri" pitchFamily="34" charset="0"/>
              </a:rPr>
              <a:t> </a:t>
            </a:r>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latin typeface="Aharoni" pitchFamily="2" charset="-79"/>
                <a:cs typeface="Aharoni" pitchFamily="2" charset="-79"/>
              </a:rPr>
              <a:t>King’s Theory of Goal Attainment</a:t>
            </a:r>
            <a:endParaRPr lang="en-US" b="1" dirty="0">
              <a:latin typeface="Aharoni" pitchFamily="2" charset="-79"/>
              <a:cs typeface="Aharoni" pitchFamily="2" charset="-79"/>
            </a:endParaRPr>
          </a:p>
        </p:txBody>
      </p:sp>
      <p:sp>
        <p:nvSpPr>
          <p:cNvPr id="12291" name="Content Placeholder 2"/>
          <p:cNvSpPr>
            <a:spLocks noGrp="1"/>
          </p:cNvSpPr>
          <p:nvPr>
            <p:ph sz="quarter" idx="1"/>
          </p:nvPr>
        </p:nvSpPr>
        <p:spPr/>
        <p:txBody>
          <a:bodyPr/>
          <a:lstStyle/>
          <a:p>
            <a:pPr eaLnBrk="1" hangingPunct="1">
              <a:buFont typeface="Wingdings 2" pitchFamily="18" charset="2"/>
              <a:buNone/>
            </a:pPr>
            <a:r>
              <a:rPr lang="en-US" sz="2000" b="1" smtClean="0">
                <a:latin typeface="Calibri" pitchFamily="34" charset="0"/>
              </a:rPr>
              <a:t>10 MAJOR CONCEPTS</a:t>
            </a:r>
          </a:p>
          <a:p>
            <a:pPr eaLnBrk="1" hangingPunct="1"/>
            <a:r>
              <a:rPr lang="en-US" sz="2000" smtClean="0">
                <a:latin typeface="Calibri" pitchFamily="34" charset="0"/>
              </a:rPr>
              <a:t>Human Interactions</a:t>
            </a:r>
          </a:p>
          <a:p>
            <a:pPr eaLnBrk="1" hangingPunct="1"/>
            <a:r>
              <a:rPr lang="en-US" sz="2000" smtClean="0">
                <a:latin typeface="Calibri" pitchFamily="34" charset="0"/>
              </a:rPr>
              <a:t>Perception</a:t>
            </a:r>
          </a:p>
          <a:p>
            <a:pPr eaLnBrk="1" hangingPunct="1"/>
            <a:r>
              <a:rPr lang="en-US" sz="2000" smtClean="0">
                <a:latin typeface="Calibri" pitchFamily="34" charset="0"/>
              </a:rPr>
              <a:t>Communication</a:t>
            </a:r>
          </a:p>
          <a:p>
            <a:pPr eaLnBrk="1" hangingPunct="1"/>
            <a:r>
              <a:rPr lang="en-US" sz="2000" smtClean="0">
                <a:latin typeface="Calibri" pitchFamily="34" charset="0"/>
              </a:rPr>
              <a:t>Role</a:t>
            </a:r>
          </a:p>
          <a:p>
            <a:pPr eaLnBrk="1" hangingPunct="1"/>
            <a:r>
              <a:rPr lang="en-US" sz="2000" smtClean="0">
                <a:latin typeface="Calibri" pitchFamily="34" charset="0"/>
              </a:rPr>
              <a:t>Stress</a:t>
            </a:r>
          </a:p>
          <a:p>
            <a:pPr eaLnBrk="1" hangingPunct="1"/>
            <a:r>
              <a:rPr lang="en-US" sz="2000" smtClean="0">
                <a:latin typeface="Calibri" pitchFamily="34" charset="0"/>
              </a:rPr>
              <a:t>Time</a:t>
            </a:r>
          </a:p>
          <a:p>
            <a:pPr eaLnBrk="1" hangingPunct="1"/>
            <a:r>
              <a:rPr lang="en-US" sz="2000" smtClean="0">
                <a:latin typeface="Calibri" pitchFamily="34" charset="0"/>
              </a:rPr>
              <a:t>Space</a:t>
            </a:r>
          </a:p>
          <a:p>
            <a:pPr eaLnBrk="1" hangingPunct="1"/>
            <a:r>
              <a:rPr lang="en-US" sz="2000" smtClean="0">
                <a:latin typeface="Calibri" pitchFamily="34" charset="0"/>
              </a:rPr>
              <a:t>Growth</a:t>
            </a:r>
          </a:p>
          <a:p>
            <a:pPr eaLnBrk="1" hangingPunct="1"/>
            <a:r>
              <a:rPr lang="en-US" sz="2000" smtClean="0">
                <a:latin typeface="Calibri" pitchFamily="34" charset="0"/>
              </a:rPr>
              <a:t>Development</a:t>
            </a:r>
          </a:p>
          <a:p>
            <a:pPr eaLnBrk="1" hangingPunct="1"/>
            <a:r>
              <a:rPr lang="en-US" sz="2000" smtClean="0">
                <a:latin typeface="Calibri" pitchFamily="34" charset="0"/>
              </a:rPr>
              <a:t>Transactions</a:t>
            </a:r>
          </a:p>
          <a:p>
            <a:pPr eaLnBrk="1" hangingPunct="1">
              <a:buFont typeface="Wingdings 2" pitchFamily="18" charset="2"/>
              <a:buNone/>
            </a:pPr>
            <a:endParaRPr lang="en-US" smtClean="0"/>
          </a:p>
        </p:txBody>
      </p:sp>
      <p:pic>
        <p:nvPicPr>
          <p:cNvPr id="12292" name="Content Placeholder 6" descr="121-741-1-PB.GIF"/>
          <p:cNvPicPr>
            <a:picLocks noChangeAspect="1"/>
          </p:cNvPicPr>
          <p:nvPr/>
        </p:nvPicPr>
        <p:blipFill>
          <a:blip r:embed="rId3" cstate="print"/>
          <a:srcRect l="-17152" r="-17152"/>
          <a:stretch>
            <a:fillRect/>
          </a:stretch>
        </p:blipFill>
        <p:spPr bwMode="auto">
          <a:xfrm>
            <a:off x="3733800" y="1600200"/>
            <a:ext cx="4967288" cy="44116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274638"/>
            <a:ext cx="8077200" cy="1782762"/>
          </a:xfrm>
        </p:spPr>
        <p:txBody>
          <a:bodyPr/>
          <a:lstStyle/>
          <a:p>
            <a:pPr algn="ctr" eaLnBrk="1" hangingPunct="1"/>
            <a:r>
              <a:rPr lang="en-US" sz="5400" b="1" smtClean="0">
                <a:latin typeface="Aharoni" pitchFamily="2" charset="-79"/>
                <a:cs typeface="Aharoni" pitchFamily="2" charset="-79"/>
              </a:rPr>
              <a:t>Implementation of Person</a:t>
            </a:r>
          </a:p>
        </p:txBody>
      </p:sp>
      <p:sp>
        <p:nvSpPr>
          <p:cNvPr id="13315" name="Rectangle 3"/>
          <p:cNvSpPr>
            <a:spLocks noGrp="1" noChangeArrowheads="1"/>
          </p:cNvSpPr>
          <p:nvPr>
            <p:ph sz="quarter" idx="1"/>
          </p:nvPr>
        </p:nvSpPr>
        <p:spPr/>
        <p:txBody>
          <a:bodyPr/>
          <a:lstStyle/>
          <a:p>
            <a:pPr eaLnBrk="1" hangingPunct="1">
              <a:buFont typeface="Wingdings 2" pitchFamily="18" charset="2"/>
              <a:buNone/>
            </a:pPr>
            <a:endParaRPr lang="en-US" sz="3600" smtClean="0"/>
          </a:p>
          <a:p>
            <a:pPr eaLnBrk="1" hangingPunct="1"/>
            <a:endParaRPr lang="en-US" sz="3600" smtClean="0">
              <a:latin typeface="Calibri" pitchFamily="34" charset="0"/>
            </a:endParaRPr>
          </a:p>
          <a:p>
            <a:pPr eaLnBrk="1" hangingPunct="1"/>
            <a:r>
              <a:rPr lang="en-US" sz="3600" smtClean="0">
                <a:latin typeface="Calibri" pitchFamily="34" charset="0"/>
              </a:rPr>
              <a:t>Goal attainment </a:t>
            </a:r>
          </a:p>
          <a:p>
            <a:pPr eaLnBrk="1" hangingPunct="1">
              <a:buFontTx/>
              <a:buNone/>
            </a:pPr>
            <a:endParaRPr lang="en-US" sz="3600" smtClean="0">
              <a:latin typeface="Calibri" pitchFamily="34" charset="0"/>
            </a:endParaRPr>
          </a:p>
          <a:p>
            <a:pPr eaLnBrk="1" hangingPunct="1"/>
            <a:r>
              <a:rPr lang="en-US" sz="3600" smtClean="0">
                <a:latin typeface="Calibri" pitchFamily="34" charset="0"/>
              </a:rPr>
              <a:t>Simultaneous steps</a:t>
            </a:r>
          </a:p>
          <a:p>
            <a:pPr eaLnBrk="1" hangingPunct="1">
              <a:buFontTx/>
              <a:buNone/>
            </a:pPr>
            <a:endParaRPr lang="en-US" sz="3600" smtClean="0">
              <a:latin typeface="Calibri" pitchFamily="34" charset="0"/>
            </a:endParaRPr>
          </a:p>
          <a:p>
            <a:pPr eaLnBrk="1" hangingPunct="1"/>
            <a:r>
              <a:rPr lang="en-US" sz="3600" smtClean="0">
                <a:latin typeface="Calibri" pitchFamily="34" charset="0"/>
              </a:rPr>
              <a:t>Patient’s perceptions</a:t>
            </a:r>
          </a:p>
          <a:p>
            <a:pPr eaLnBrk="1" hangingPunct="1">
              <a:buFontTx/>
              <a:buNone/>
            </a:pP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n-US" sz="6600" b="1" smtClean="0">
                <a:latin typeface="Aharoni" pitchFamily="2" charset="-79"/>
                <a:cs typeface="Aharoni" pitchFamily="2" charset="-79"/>
              </a:rPr>
              <a:t>Interpersonal</a:t>
            </a:r>
          </a:p>
        </p:txBody>
      </p:sp>
      <p:sp>
        <p:nvSpPr>
          <p:cNvPr id="14339" name="Rectangle 3"/>
          <p:cNvSpPr>
            <a:spLocks noGrp="1" noChangeArrowheads="1"/>
          </p:cNvSpPr>
          <p:nvPr>
            <p:ph sz="quarter" idx="1"/>
          </p:nvPr>
        </p:nvSpPr>
        <p:spPr/>
        <p:txBody>
          <a:bodyPr/>
          <a:lstStyle/>
          <a:p>
            <a:pPr eaLnBrk="1" hangingPunct="1"/>
            <a:endParaRPr lang="en-US" smtClean="0"/>
          </a:p>
          <a:p>
            <a:pPr eaLnBrk="1" hangingPunct="1"/>
            <a:r>
              <a:rPr lang="en-US" sz="3600" smtClean="0"/>
              <a:t>Interactions between two people</a:t>
            </a:r>
          </a:p>
          <a:p>
            <a:pPr eaLnBrk="1" hangingPunct="1">
              <a:buFontTx/>
              <a:buNone/>
            </a:pPr>
            <a:endParaRPr lang="en-US" sz="3600" smtClean="0"/>
          </a:p>
          <a:p>
            <a:pPr eaLnBrk="1" hangingPunct="1"/>
            <a:r>
              <a:rPr lang="en-US" sz="3600" smtClean="0"/>
              <a:t>Explore patient roles</a:t>
            </a:r>
          </a:p>
          <a:p>
            <a:pPr eaLnBrk="1" hangingPunct="1">
              <a:buFontTx/>
              <a:buNone/>
            </a:pPr>
            <a:endParaRPr lang="en-US" sz="3600" smtClean="0"/>
          </a:p>
          <a:p>
            <a:pPr eaLnBrk="1" hangingPunct="1"/>
            <a:r>
              <a:rPr lang="en-US" sz="3600" smtClean="0"/>
              <a:t>Be aware of stresses in roles</a:t>
            </a:r>
          </a:p>
          <a:p>
            <a:pPr eaLnBrk="1" hangingPunct="1">
              <a:buFontTx/>
              <a:buNone/>
            </a:pPr>
            <a:endParaRPr lang="en-US"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216</TotalTime>
  <Words>1560</Words>
  <Application>Microsoft Office PowerPoint</Application>
  <PresentationFormat>On-screen Show (4:3)</PresentationFormat>
  <Paragraphs>133</Paragraphs>
  <Slides>13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Franklin Gothic Book</vt:lpstr>
      <vt:lpstr>Perpetua</vt:lpstr>
      <vt:lpstr>Wingdings 2</vt:lpstr>
      <vt:lpstr>Calibri</vt:lpstr>
      <vt:lpstr>Aharoni</vt:lpstr>
      <vt:lpstr>Times New Roman</vt:lpstr>
      <vt:lpstr>Equity</vt:lpstr>
      <vt:lpstr>Imogene King</vt:lpstr>
      <vt:lpstr>Biography of Imogene King</vt:lpstr>
      <vt:lpstr>Biography Continued</vt:lpstr>
      <vt:lpstr>How Theory Became Developed</vt:lpstr>
      <vt:lpstr>King’s Basic Concepts of Theory</vt:lpstr>
      <vt:lpstr>King’s Basic Concepts of Theory Continued</vt:lpstr>
      <vt:lpstr>King’s Theory of Goal Attainment</vt:lpstr>
      <vt:lpstr>Implementation of Person</vt:lpstr>
      <vt:lpstr>Interpersonal</vt:lpstr>
      <vt:lpstr>Social</vt:lpstr>
      <vt:lpstr>Interaction</vt:lpstr>
      <vt:lpstr>Summary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of Person</dc:title>
  <dc:creator>Abbi</dc:creator>
  <cp:lastModifiedBy> </cp:lastModifiedBy>
  <cp:revision>31</cp:revision>
  <dcterms:created xsi:type="dcterms:W3CDTF">2011-10-05T05:17:08Z</dcterms:created>
  <dcterms:modified xsi:type="dcterms:W3CDTF">2011-10-06T02:47:21Z</dcterms:modified>
</cp:coreProperties>
</file>