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Default Extension="wdp" ContentType="image/vnd.ms-photo"/>
  <Override PartName="/ppt/slideLayouts/slideLayout10.xml" ContentType="application/vnd.openxmlformats-officedocument.presentationml.slide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7" r:id="rId2"/>
    <p:sldId id="256" r:id="rId3"/>
    <p:sldId id="258" r:id="rId4"/>
    <p:sldId id="259" r:id="rId5"/>
    <p:sldId id="260" r:id="rId6"/>
    <p:sldId id="261" r:id="rId7"/>
    <p:sldId id="262" r:id="rId8"/>
    <p:sldId id="263" r:id="rId9"/>
    <p:sldId id="264" r:id="rId10"/>
    <p:sldId id="265" r:id="rId11"/>
    <p:sldId id="266" r:id="rId12"/>
    <p:sldId id="268" r:id="rId13"/>
    <p:sldId id="267" r:id="rId14"/>
    <p:sldId id="269" r:id="rId15"/>
    <p:sldId id="270" r:id="rId16"/>
    <p:sldId id="271" r:id="rId17"/>
    <p:sldId id="272" r:id="rId18"/>
    <p:sldId id="273" r:id="rId19"/>
  </p:sldIdLst>
  <p:sldSz cx="9144000" cy="6858000" type="screen4x3"/>
  <p:notesSz cx="6858000" cy="9144000"/>
  <p:defaultTextStyle>
    <a:defPPr>
      <a:defRPr lang="en-US"/>
    </a:defPPr>
    <a:lvl1pPr algn="r" rtl="0" fontAlgn="base">
      <a:spcBef>
        <a:spcPct val="0"/>
      </a:spcBef>
      <a:spcAft>
        <a:spcPct val="0"/>
      </a:spcAft>
      <a:defRPr kern="1200">
        <a:solidFill>
          <a:schemeClr val="tx1"/>
        </a:solidFill>
        <a:latin typeface="Arial" charset="0"/>
        <a:ea typeface="+mn-ea"/>
        <a:cs typeface="+mn-cs"/>
      </a:defRPr>
    </a:lvl1pPr>
    <a:lvl2pPr marL="457200" algn="r" rtl="0" fontAlgn="base">
      <a:spcBef>
        <a:spcPct val="0"/>
      </a:spcBef>
      <a:spcAft>
        <a:spcPct val="0"/>
      </a:spcAft>
      <a:defRPr kern="1200">
        <a:solidFill>
          <a:schemeClr val="tx1"/>
        </a:solidFill>
        <a:latin typeface="Arial" charset="0"/>
        <a:ea typeface="+mn-ea"/>
        <a:cs typeface="+mn-cs"/>
      </a:defRPr>
    </a:lvl2pPr>
    <a:lvl3pPr marL="914400" algn="r" rtl="0" fontAlgn="base">
      <a:spcBef>
        <a:spcPct val="0"/>
      </a:spcBef>
      <a:spcAft>
        <a:spcPct val="0"/>
      </a:spcAft>
      <a:defRPr kern="1200">
        <a:solidFill>
          <a:schemeClr val="tx1"/>
        </a:solidFill>
        <a:latin typeface="Arial" charset="0"/>
        <a:ea typeface="+mn-ea"/>
        <a:cs typeface="+mn-cs"/>
      </a:defRPr>
    </a:lvl3pPr>
    <a:lvl4pPr marL="1371600" algn="r" rtl="0" fontAlgn="base">
      <a:spcBef>
        <a:spcPct val="0"/>
      </a:spcBef>
      <a:spcAft>
        <a:spcPct val="0"/>
      </a:spcAft>
      <a:defRPr kern="1200">
        <a:solidFill>
          <a:schemeClr val="tx1"/>
        </a:solidFill>
        <a:latin typeface="Arial" charset="0"/>
        <a:ea typeface="+mn-ea"/>
        <a:cs typeface="+mn-cs"/>
      </a:defRPr>
    </a:lvl4pPr>
    <a:lvl5pPr marL="1828800" algn="r"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66"/>
    <a:srgbClr val="0099CC"/>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088" autoAdjust="0"/>
    <p:restoredTop sz="84912" autoAdjust="0"/>
  </p:normalViewPr>
  <p:slideViewPr>
    <p:cSldViewPr>
      <p:cViewPr>
        <p:scale>
          <a:sx n="66" d="100"/>
          <a:sy n="66" d="100"/>
        </p:scale>
        <p:origin x="-870" y="-7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E157255-1B18-4C66-9F39-C901B9EBE04A}" type="datetimeFigureOut">
              <a:rPr lang="en-US" smtClean="0"/>
              <a:t>10/6/2011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82F4F2C-07CB-40B6-BDB7-80926C71B861}"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THE</a:t>
            </a:r>
            <a:r>
              <a:rPr lang="en-US" b="1" u="sng" baseline="0" dirty="0" smtClean="0"/>
              <a:t> 5 BULLET POINTS IN THIS SLIDE NEED THEIR OWN CITATION.</a:t>
            </a:r>
            <a:endParaRPr lang="en-US" b="1" u="sng" dirty="0"/>
          </a:p>
        </p:txBody>
      </p:sp>
      <p:sp>
        <p:nvSpPr>
          <p:cNvPr id="4" name="Slide Number Placeholder 3"/>
          <p:cNvSpPr>
            <a:spLocks noGrp="1"/>
          </p:cNvSpPr>
          <p:nvPr>
            <p:ph type="sldNum" sz="quarter" idx="10"/>
          </p:nvPr>
        </p:nvSpPr>
        <p:spPr/>
        <p:txBody>
          <a:bodyPr/>
          <a:lstStyle/>
          <a:p>
            <a:fld id="{F82F4F2C-07CB-40B6-BDB7-80926C71B861}" type="slidenum">
              <a:rPr lang="en-US" smtClean="0"/>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THE</a:t>
            </a:r>
            <a:r>
              <a:rPr lang="en-US" b="1" u="sng" baseline="0" dirty="0" smtClean="0"/>
              <a:t> 4 BULLET POINTS IN THIS SLIDE NEED TO BE CITED.</a:t>
            </a:r>
            <a:endParaRPr lang="en-US" b="1" u="sng" dirty="0"/>
          </a:p>
        </p:txBody>
      </p:sp>
      <p:sp>
        <p:nvSpPr>
          <p:cNvPr id="4" name="Slide Number Placeholder 3"/>
          <p:cNvSpPr>
            <a:spLocks noGrp="1"/>
          </p:cNvSpPr>
          <p:nvPr>
            <p:ph type="sldNum" sz="quarter" idx="10"/>
          </p:nvPr>
        </p:nvSpPr>
        <p:spPr/>
        <p:txBody>
          <a:bodyPr/>
          <a:lstStyle/>
          <a:p>
            <a:fld id="{F82F4F2C-07CB-40B6-BDB7-80926C71B861}" type="slidenum">
              <a:rPr lang="en-US" smtClean="0"/>
              <a:t>5</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THE</a:t>
            </a:r>
            <a:r>
              <a:rPr lang="en-US" b="1" u="sng" baseline="0" dirty="0" smtClean="0"/>
              <a:t> THREE BULLET POINTS IN THIS SLIDE NEED TO BE CITED.</a:t>
            </a:r>
            <a:endParaRPr lang="en-US" b="1" u="sng" dirty="0"/>
          </a:p>
        </p:txBody>
      </p:sp>
      <p:sp>
        <p:nvSpPr>
          <p:cNvPr id="4" name="Slide Number Placeholder 3"/>
          <p:cNvSpPr>
            <a:spLocks noGrp="1"/>
          </p:cNvSpPr>
          <p:nvPr>
            <p:ph type="sldNum" sz="quarter" idx="10"/>
          </p:nvPr>
        </p:nvSpPr>
        <p:spPr/>
        <p:txBody>
          <a:bodyPr/>
          <a:lstStyle/>
          <a:p>
            <a:fld id="{F82F4F2C-07CB-40B6-BDB7-80926C71B861}" type="slidenum">
              <a:rPr lang="en-US" smtClean="0"/>
              <a:t>6</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TWO BULLET POINTS AND THE ARTWORK</a:t>
            </a:r>
            <a:r>
              <a:rPr lang="en-US" b="1" u="sng" baseline="0" dirty="0" smtClean="0"/>
              <a:t> ALL NEED TO BE CITED.</a:t>
            </a:r>
            <a:endParaRPr lang="en-US" b="1" u="sng" dirty="0"/>
          </a:p>
        </p:txBody>
      </p:sp>
      <p:sp>
        <p:nvSpPr>
          <p:cNvPr id="4" name="Slide Number Placeholder 3"/>
          <p:cNvSpPr>
            <a:spLocks noGrp="1"/>
          </p:cNvSpPr>
          <p:nvPr>
            <p:ph type="sldNum" sz="quarter" idx="10"/>
          </p:nvPr>
        </p:nvSpPr>
        <p:spPr/>
        <p:txBody>
          <a:bodyPr/>
          <a:lstStyle/>
          <a:p>
            <a:fld id="{F82F4F2C-07CB-40B6-BDB7-80926C71B861}" type="slidenum">
              <a:rPr lang="en-US" smtClean="0"/>
              <a:t>8</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TWO</a:t>
            </a:r>
            <a:r>
              <a:rPr lang="en-US" b="1" u="sng" baseline="0" dirty="0" smtClean="0"/>
              <a:t> BULLET POINTS NEED TO BE CITED</a:t>
            </a:r>
            <a:endParaRPr lang="en-US" b="1" u="sng" dirty="0"/>
          </a:p>
        </p:txBody>
      </p:sp>
      <p:sp>
        <p:nvSpPr>
          <p:cNvPr id="4" name="Slide Number Placeholder 3"/>
          <p:cNvSpPr>
            <a:spLocks noGrp="1"/>
          </p:cNvSpPr>
          <p:nvPr>
            <p:ph type="sldNum" sz="quarter" idx="10"/>
          </p:nvPr>
        </p:nvSpPr>
        <p:spPr/>
        <p:txBody>
          <a:bodyPr/>
          <a:lstStyle/>
          <a:p>
            <a:fld id="{F82F4F2C-07CB-40B6-BDB7-80926C71B861}" type="slidenum">
              <a:rPr lang="en-US" smtClean="0"/>
              <a:t>9</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THREE BULLET POINTS NEED TO BE CITED.</a:t>
            </a:r>
            <a:endParaRPr lang="en-US" b="1" u="sng" dirty="0"/>
          </a:p>
        </p:txBody>
      </p:sp>
      <p:sp>
        <p:nvSpPr>
          <p:cNvPr id="4" name="Slide Number Placeholder 3"/>
          <p:cNvSpPr>
            <a:spLocks noGrp="1"/>
          </p:cNvSpPr>
          <p:nvPr>
            <p:ph type="sldNum" sz="quarter" idx="10"/>
          </p:nvPr>
        </p:nvSpPr>
        <p:spPr/>
        <p:txBody>
          <a:bodyPr/>
          <a:lstStyle/>
          <a:p>
            <a:fld id="{F82F4F2C-07CB-40B6-BDB7-80926C71B861}" type="slidenum">
              <a:rPr lang="en-US" smtClean="0"/>
              <a:t>10</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TWO BULLET POINTS</a:t>
            </a:r>
            <a:r>
              <a:rPr lang="en-US" b="1" u="sng" baseline="0" dirty="0" smtClean="0"/>
              <a:t> IN THIS SLIDE NEED TO BE CITED.</a:t>
            </a:r>
            <a:endParaRPr lang="en-US" b="1" u="sng" dirty="0"/>
          </a:p>
        </p:txBody>
      </p:sp>
      <p:sp>
        <p:nvSpPr>
          <p:cNvPr id="4" name="Slide Number Placeholder 3"/>
          <p:cNvSpPr>
            <a:spLocks noGrp="1"/>
          </p:cNvSpPr>
          <p:nvPr>
            <p:ph type="sldNum" sz="quarter" idx="10"/>
          </p:nvPr>
        </p:nvSpPr>
        <p:spPr/>
        <p:txBody>
          <a:bodyPr/>
          <a:lstStyle/>
          <a:p>
            <a:fld id="{F82F4F2C-07CB-40B6-BDB7-80926C71B861}" type="slidenum">
              <a:rPr lang="en-US" smtClean="0"/>
              <a:t>13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52400" y="4572000"/>
            <a:ext cx="7848600" cy="762000"/>
          </a:xfrm>
        </p:spPr>
        <p:txBody>
          <a:bodyPr/>
          <a:lstStyle>
            <a:lvl1pPr>
              <a:defRPr>
                <a:solidFill>
                  <a:schemeClr val="tx1"/>
                </a:solidFill>
              </a:defRPr>
            </a:lvl1pPr>
          </a:lstStyle>
          <a:p>
            <a:pPr lvl="0"/>
            <a:r>
              <a:rPr lang="en-US" noProof="0" smtClean="0"/>
              <a:t>Click to edit Master title style</a:t>
            </a:r>
          </a:p>
        </p:txBody>
      </p:sp>
      <p:sp>
        <p:nvSpPr>
          <p:cNvPr id="3075" name="Rectangle 3"/>
          <p:cNvSpPr>
            <a:spLocks noGrp="1" noChangeArrowheads="1"/>
          </p:cNvSpPr>
          <p:nvPr>
            <p:ph type="subTitle" idx="1"/>
          </p:nvPr>
        </p:nvSpPr>
        <p:spPr>
          <a:xfrm>
            <a:off x="152400" y="5410200"/>
            <a:ext cx="7848600" cy="457200"/>
          </a:xfrm>
        </p:spPr>
        <p:txBody>
          <a:bodyPr anchor="ctr"/>
          <a:lstStyle>
            <a:lvl1pPr marL="0" indent="0">
              <a:buFontTx/>
              <a:buNone/>
              <a:tabLst>
                <a:tab pos="4919663" algn="l"/>
              </a:tabLst>
              <a:defRPr sz="2400"/>
            </a:lvl1pPr>
          </a:lstStyle>
          <a:p>
            <a:pPr lvl="0"/>
            <a:r>
              <a:rPr lang="en-US" noProof="0" smtClean="0"/>
              <a:t>Click to edit Master subtitle style</a:t>
            </a:r>
          </a:p>
        </p:txBody>
      </p:sp>
      <p:sp>
        <p:nvSpPr>
          <p:cNvPr id="3174" name="Rectangle 102"/>
          <p:cNvSpPr>
            <a:spLocks noGrp="1" noChangeArrowheads="1"/>
          </p:cNvSpPr>
          <p:nvPr>
            <p:ph type="dt" sz="half" idx="2"/>
          </p:nvPr>
        </p:nvSpPr>
        <p:spPr/>
        <p:txBody>
          <a:bodyPr/>
          <a:lstStyle>
            <a:lvl1pPr>
              <a:defRPr/>
            </a:lvl1pPr>
          </a:lstStyle>
          <a:p>
            <a:endParaRPr lang="en-US"/>
          </a:p>
        </p:txBody>
      </p:sp>
      <p:sp>
        <p:nvSpPr>
          <p:cNvPr id="3175" name="Rectangle 103"/>
          <p:cNvSpPr>
            <a:spLocks noGrp="1" noChangeArrowheads="1"/>
          </p:cNvSpPr>
          <p:nvPr>
            <p:ph type="ftr" sz="quarter" idx="3"/>
          </p:nvPr>
        </p:nvSpPr>
        <p:spPr/>
        <p:txBody>
          <a:bodyPr/>
          <a:lstStyle>
            <a:lvl1pPr>
              <a:defRPr/>
            </a:lvl1pPr>
          </a:lstStyle>
          <a:p>
            <a:endParaRPr lang="en-US"/>
          </a:p>
        </p:txBody>
      </p:sp>
      <p:sp>
        <p:nvSpPr>
          <p:cNvPr id="3176" name="Rectangle 104"/>
          <p:cNvSpPr>
            <a:spLocks noGrp="1" noChangeArrowheads="1"/>
          </p:cNvSpPr>
          <p:nvPr>
            <p:ph type="sldNum" sz="quarter" idx="4"/>
          </p:nvPr>
        </p:nvSpPr>
        <p:spPr/>
        <p:txBody>
          <a:bodyPr/>
          <a:lstStyle>
            <a:lvl1pPr>
              <a:defRPr/>
            </a:lvl1pPr>
          </a:lstStyle>
          <a:p>
            <a:fld id="{D0F48BF7-E4D2-43D3-9D33-1EA1258C1C19}"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6B37C0F-C163-4026-9D68-6791D86E3F01}" type="slidenum">
              <a:rPr lang="en-US"/>
              <a:pPr/>
              <a:t>‹#›</a:t>
            </a:fld>
            <a:endParaRPr lang="en-US"/>
          </a:p>
        </p:txBody>
      </p:sp>
    </p:spTree>
    <p:extLst>
      <p:ext uri="{BB962C8B-B14F-4D97-AF65-F5344CB8AC3E}">
        <p14:creationId xmlns="" xmlns:p14="http://schemas.microsoft.com/office/powerpoint/2010/main" val="11740841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24550" y="152400"/>
            <a:ext cx="1924050" cy="6019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52400" y="152400"/>
            <a:ext cx="5619750" cy="6019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7EBA028-2F2B-438F-BF78-E95039503FBD}" type="slidenum">
              <a:rPr lang="en-US"/>
              <a:pPr/>
              <a:t>‹#›</a:t>
            </a:fld>
            <a:endParaRPr lang="en-US"/>
          </a:p>
        </p:txBody>
      </p:sp>
    </p:spTree>
    <p:extLst>
      <p:ext uri="{BB962C8B-B14F-4D97-AF65-F5344CB8AC3E}">
        <p14:creationId xmlns="" xmlns:p14="http://schemas.microsoft.com/office/powerpoint/2010/main" val="35659455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6AD511F-CC48-41F9-9479-F1F79DD90813}" type="slidenum">
              <a:rPr lang="en-US"/>
              <a:pPr/>
              <a:t>‹#›</a:t>
            </a:fld>
            <a:endParaRPr lang="en-US"/>
          </a:p>
        </p:txBody>
      </p:sp>
    </p:spTree>
    <p:extLst>
      <p:ext uri="{BB962C8B-B14F-4D97-AF65-F5344CB8AC3E}">
        <p14:creationId xmlns="" xmlns:p14="http://schemas.microsoft.com/office/powerpoint/2010/main" val="1294118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EF8B2C5-ECA9-478A-A6D1-31B60ADF33FE}" type="slidenum">
              <a:rPr lang="en-US"/>
              <a:pPr/>
              <a:t>‹#›</a:t>
            </a:fld>
            <a:endParaRPr lang="en-US"/>
          </a:p>
        </p:txBody>
      </p:sp>
    </p:spTree>
    <p:extLst>
      <p:ext uri="{BB962C8B-B14F-4D97-AF65-F5344CB8AC3E}">
        <p14:creationId xmlns="" xmlns:p14="http://schemas.microsoft.com/office/powerpoint/2010/main" val="25782087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52400" y="1447800"/>
            <a:ext cx="37719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076700" y="1447800"/>
            <a:ext cx="37719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D04D695F-1587-4153-B68F-8DAC5C4EA936}" type="slidenum">
              <a:rPr lang="en-US"/>
              <a:pPr/>
              <a:t>‹#›</a:t>
            </a:fld>
            <a:endParaRPr lang="en-US"/>
          </a:p>
        </p:txBody>
      </p:sp>
    </p:spTree>
    <p:extLst>
      <p:ext uri="{BB962C8B-B14F-4D97-AF65-F5344CB8AC3E}">
        <p14:creationId xmlns="" xmlns:p14="http://schemas.microsoft.com/office/powerpoint/2010/main" val="9873641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921811C0-12BD-47D8-9D9C-E9CD94698273}" type="slidenum">
              <a:rPr lang="en-US"/>
              <a:pPr/>
              <a:t>‹#›</a:t>
            </a:fld>
            <a:endParaRPr lang="en-US"/>
          </a:p>
        </p:txBody>
      </p:sp>
    </p:spTree>
    <p:extLst>
      <p:ext uri="{BB962C8B-B14F-4D97-AF65-F5344CB8AC3E}">
        <p14:creationId xmlns="" xmlns:p14="http://schemas.microsoft.com/office/powerpoint/2010/main" val="12973128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F0650BF8-39C3-464E-9478-DB6A97A65EBF}" type="slidenum">
              <a:rPr lang="en-US"/>
              <a:pPr/>
              <a:t>‹#›</a:t>
            </a:fld>
            <a:endParaRPr lang="en-US"/>
          </a:p>
        </p:txBody>
      </p:sp>
    </p:spTree>
    <p:extLst>
      <p:ext uri="{BB962C8B-B14F-4D97-AF65-F5344CB8AC3E}">
        <p14:creationId xmlns="" xmlns:p14="http://schemas.microsoft.com/office/powerpoint/2010/main" val="72909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088ACCC5-5ADB-46D0-82CE-A19A6EE279F5}" type="slidenum">
              <a:rPr lang="en-US"/>
              <a:pPr/>
              <a:t>‹#›</a:t>
            </a:fld>
            <a:endParaRPr lang="en-US"/>
          </a:p>
        </p:txBody>
      </p:sp>
    </p:spTree>
    <p:extLst>
      <p:ext uri="{BB962C8B-B14F-4D97-AF65-F5344CB8AC3E}">
        <p14:creationId xmlns="" xmlns:p14="http://schemas.microsoft.com/office/powerpoint/2010/main" val="2662741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FF7D907F-BF48-4436-9946-F0427599A971}" type="slidenum">
              <a:rPr lang="en-US"/>
              <a:pPr/>
              <a:t>‹#›</a:t>
            </a:fld>
            <a:endParaRPr lang="en-US"/>
          </a:p>
        </p:txBody>
      </p:sp>
    </p:spTree>
    <p:extLst>
      <p:ext uri="{BB962C8B-B14F-4D97-AF65-F5344CB8AC3E}">
        <p14:creationId xmlns="" xmlns:p14="http://schemas.microsoft.com/office/powerpoint/2010/main" val="37393687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B113DB84-CE73-4070-83C9-20E31EF9FC50}" type="slidenum">
              <a:rPr lang="en-US"/>
              <a:pPr/>
              <a:t>‹#›</a:t>
            </a:fld>
            <a:endParaRPr lang="en-US"/>
          </a:p>
        </p:txBody>
      </p:sp>
    </p:spTree>
    <p:extLst>
      <p:ext uri="{BB962C8B-B14F-4D97-AF65-F5344CB8AC3E}">
        <p14:creationId xmlns="" xmlns:p14="http://schemas.microsoft.com/office/powerpoint/2010/main" val="18504450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52400" y="152400"/>
            <a:ext cx="7467600" cy="838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152400" y="1447800"/>
            <a:ext cx="7696200" cy="47244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52" name="Rectangle 28"/>
          <p:cNvSpPr>
            <a:spLocks noGrp="1" noChangeArrowheads="1"/>
          </p:cNvSpPr>
          <p:nvPr>
            <p:ph type="dt" sz="half" idx="2"/>
          </p:nvPr>
        </p:nvSpPr>
        <p:spPr bwMode="auto">
          <a:xfrm>
            <a:off x="152400" y="6477000"/>
            <a:ext cx="2403475" cy="2286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400"/>
            </a:lvl1pPr>
          </a:lstStyle>
          <a:p>
            <a:endParaRPr lang="en-US"/>
          </a:p>
        </p:txBody>
      </p:sp>
      <p:sp>
        <p:nvSpPr>
          <p:cNvPr id="1053" name="Rectangle 29"/>
          <p:cNvSpPr>
            <a:spLocks noGrp="1" noChangeArrowheads="1"/>
          </p:cNvSpPr>
          <p:nvPr>
            <p:ph type="ftr" sz="quarter" idx="3"/>
          </p:nvPr>
        </p:nvSpPr>
        <p:spPr bwMode="auto">
          <a:xfrm>
            <a:off x="2687638" y="6477000"/>
            <a:ext cx="2895600" cy="2286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54" name="Rectangle 30"/>
          <p:cNvSpPr>
            <a:spLocks noGrp="1" noChangeArrowheads="1"/>
          </p:cNvSpPr>
          <p:nvPr>
            <p:ph type="sldNum" sz="quarter" idx="4"/>
          </p:nvPr>
        </p:nvSpPr>
        <p:spPr bwMode="auto">
          <a:xfrm>
            <a:off x="5715000" y="6477000"/>
            <a:ext cx="2171700" cy="2286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solidFill>
                  <a:schemeClr val="bg1"/>
                </a:solidFill>
              </a:defRPr>
            </a:lvl1pPr>
          </a:lstStyle>
          <a:p>
            <a:fld id="{0D686312-012D-48BB-95D3-85AA065CD5AD}"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fontAlgn="base" hangingPunct="1">
        <a:spcBef>
          <a:spcPct val="0"/>
        </a:spcBef>
        <a:spcAft>
          <a:spcPct val="0"/>
        </a:spcAft>
        <a:defRPr sz="3600">
          <a:solidFill>
            <a:schemeClr val="tx2"/>
          </a:solidFill>
          <a:latin typeface="+mj-lt"/>
          <a:ea typeface="+mj-ea"/>
          <a:cs typeface="+mj-cs"/>
        </a:defRPr>
      </a:lvl1pPr>
      <a:lvl2pPr algn="l" rtl="0" eaLnBrk="1" fontAlgn="base" hangingPunct="1">
        <a:spcBef>
          <a:spcPct val="0"/>
        </a:spcBef>
        <a:spcAft>
          <a:spcPct val="0"/>
        </a:spcAft>
        <a:defRPr sz="3600">
          <a:solidFill>
            <a:schemeClr val="tx2"/>
          </a:solidFill>
          <a:latin typeface="Arial" charset="0"/>
        </a:defRPr>
      </a:lvl2pPr>
      <a:lvl3pPr algn="l" rtl="0" eaLnBrk="1" fontAlgn="base" hangingPunct="1">
        <a:spcBef>
          <a:spcPct val="0"/>
        </a:spcBef>
        <a:spcAft>
          <a:spcPct val="0"/>
        </a:spcAft>
        <a:defRPr sz="3600">
          <a:solidFill>
            <a:schemeClr val="tx2"/>
          </a:solidFill>
          <a:latin typeface="Arial" charset="0"/>
        </a:defRPr>
      </a:lvl3pPr>
      <a:lvl4pPr algn="l" rtl="0" eaLnBrk="1" fontAlgn="base" hangingPunct="1">
        <a:spcBef>
          <a:spcPct val="0"/>
        </a:spcBef>
        <a:spcAft>
          <a:spcPct val="0"/>
        </a:spcAft>
        <a:defRPr sz="3600">
          <a:solidFill>
            <a:schemeClr val="tx2"/>
          </a:solidFill>
          <a:latin typeface="Arial" charset="0"/>
        </a:defRPr>
      </a:lvl4pPr>
      <a:lvl5pPr algn="l" rtl="0" eaLnBrk="1" fontAlgn="base" hangingPunct="1">
        <a:spcBef>
          <a:spcPct val="0"/>
        </a:spcBef>
        <a:spcAft>
          <a:spcPct val="0"/>
        </a:spcAft>
        <a:defRPr sz="3600">
          <a:solidFill>
            <a:schemeClr val="tx2"/>
          </a:solidFill>
          <a:latin typeface="Arial" charset="0"/>
        </a:defRPr>
      </a:lvl5pPr>
      <a:lvl6pPr marL="457200" algn="l" rtl="0" eaLnBrk="1" fontAlgn="base" hangingPunct="1">
        <a:spcBef>
          <a:spcPct val="0"/>
        </a:spcBef>
        <a:spcAft>
          <a:spcPct val="0"/>
        </a:spcAft>
        <a:defRPr sz="3600">
          <a:solidFill>
            <a:schemeClr val="tx2"/>
          </a:solidFill>
          <a:latin typeface="Arial" charset="0"/>
        </a:defRPr>
      </a:lvl6pPr>
      <a:lvl7pPr marL="914400" algn="l" rtl="0" eaLnBrk="1" fontAlgn="base" hangingPunct="1">
        <a:spcBef>
          <a:spcPct val="0"/>
        </a:spcBef>
        <a:spcAft>
          <a:spcPct val="0"/>
        </a:spcAft>
        <a:defRPr sz="3600">
          <a:solidFill>
            <a:schemeClr val="tx2"/>
          </a:solidFill>
          <a:latin typeface="Arial" charset="0"/>
        </a:defRPr>
      </a:lvl7pPr>
      <a:lvl8pPr marL="1371600" algn="l" rtl="0" eaLnBrk="1" fontAlgn="base" hangingPunct="1">
        <a:spcBef>
          <a:spcPct val="0"/>
        </a:spcBef>
        <a:spcAft>
          <a:spcPct val="0"/>
        </a:spcAft>
        <a:defRPr sz="3600">
          <a:solidFill>
            <a:schemeClr val="tx2"/>
          </a:solidFill>
          <a:latin typeface="Arial" charset="0"/>
        </a:defRPr>
      </a:lvl8pPr>
      <a:lvl9pPr marL="1828800" algn="l" rtl="0" eaLnBrk="1" fontAlgn="base" hangingPunct="1">
        <a:spcBef>
          <a:spcPct val="0"/>
        </a:spcBef>
        <a:spcAft>
          <a:spcPct val="0"/>
        </a:spcAft>
        <a:defRPr sz="3600">
          <a:solidFill>
            <a:schemeClr val="tx2"/>
          </a:solidFill>
          <a:latin typeface="Arial" charset="0"/>
        </a:defRPr>
      </a:lvl9pPr>
    </p:titleStyle>
    <p:bodyStyle>
      <a:lvl1pPr marL="342900" indent="-342900" algn="l" rtl="0" eaLnBrk="1" fontAlgn="base" hangingPunct="1">
        <a:spcBef>
          <a:spcPct val="20000"/>
        </a:spcBef>
        <a:spcAft>
          <a:spcPct val="0"/>
        </a:spcAft>
        <a:buClr>
          <a:schemeClr val="tx1"/>
        </a:buClr>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tx1"/>
        </a:buClr>
        <a:buChar char="–"/>
        <a:defRPr sz="2800">
          <a:solidFill>
            <a:schemeClr val="tx1"/>
          </a:solidFill>
          <a:latin typeface="+mn-lt"/>
        </a:defRPr>
      </a:lvl2pPr>
      <a:lvl3pPr marL="1143000" indent="-228600" algn="l" rtl="0" eaLnBrk="1" fontAlgn="base" hangingPunct="1">
        <a:spcBef>
          <a:spcPct val="20000"/>
        </a:spcBef>
        <a:spcAft>
          <a:spcPct val="0"/>
        </a:spcAft>
        <a:buClr>
          <a:schemeClr val="tx1"/>
        </a:buClr>
        <a:buChar char="•"/>
        <a:defRPr sz="2400">
          <a:solidFill>
            <a:schemeClr val="tx1"/>
          </a:solidFill>
          <a:latin typeface="+mn-lt"/>
        </a:defRPr>
      </a:lvl3pPr>
      <a:lvl4pPr marL="1600200" indent="-228600" algn="l" rtl="0" eaLnBrk="1" fontAlgn="base" hangingPunct="1">
        <a:spcBef>
          <a:spcPct val="20000"/>
        </a:spcBef>
        <a:spcAft>
          <a:spcPct val="0"/>
        </a:spcAft>
        <a:buClr>
          <a:schemeClr val="tx1"/>
        </a:buClr>
        <a:buChar char="–"/>
        <a:defRPr sz="2000">
          <a:solidFill>
            <a:schemeClr val="tx1"/>
          </a:solidFill>
          <a:latin typeface="+mn-lt"/>
        </a:defRPr>
      </a:lvl4pPr>
      <a:lvl5pPr marL="2057400" indent="-228600" algn="l" rtl="0" eaLnBrk="1" fontAlgn="base" hangingPunct="1">
        <a:spcBef>
          <a:spcPct val="20000"/>
        </a:spcBef>
        <a:spcAft>
          <a:spcPct val="0"/>
        </a:spcAft>
        <a:buClr>
          <a:schemeClr val="tx1"/>
        </a:buClr>
        <a:buChar char="»"/>
        <a:defRPr sz="2000">
          <a:solidFill>
            <a:schemeClr val="tx1"/>
          </a:solidFill>
          <a:latin typeface="+mn-lt"/>
        </a:defRPr>
      </a:lvl5pPr>
      <a:lvl6pPr marL="2514600" indent="-228600" algn="l" rtl="0" eaLnBrk="1" fontAlgn="base" hangingPunct="1">
        <a:spcBef>
          <a:spcPct val="20000"/>
        </a:spcBef>
        <a:spcAft>
          <a:spcPct val="0"/>
        </a:spcAft>
        <a:buClr>
          <a:schemeClr val="tx1"/>
        </a:buClr>
        <a:buChar char="»"/>
        <a:defRPr sz="2000">
          <a:solidFill>
            <a:schemeClr val="tx1"/>
          </a:solidFill>
          <a:latin typeface="+mn-lt"/>
        </a:defRPr>
      </a:lvl6pPr>
      <a:lvl7pPr marL="2971800" indent="-228600" algn="l" rtl="0" eaLnBrk="1" fontAlgn="base" hangingPunct="1">
        <a:spcBef>
          <a:spcPct val="20000"/>
        </a:spcBef>
        <a:spcAft>
          <a:spcPct val="0"/>
        </a:spcAft>
        <a:buClr>
          <a:schemeClr val="tx1"/>
        </a:buClr>
        <a:buChar char="»"/>
        <a:defRPr sz="2000">
          <a:solidFill>
            <a:schemeClr val="tx1"/>
          </a:solidFill>
          <a:latin typeface="+mn-lt"/>
        </a:defRPr>
      </a:lvl7pPr>
      <a:lvl8pPr marL="3429000" indent="-228600" algn="l" rtl="0" eaLnBrk="1" fontAlgn="base" hangingPunct="1">
        <a:spcBef>
          <a:spcPct val="20000"/>
        </a:spcBef>
        <a:spcAft>
          <a:spcPct val="0"/>
        </a:spcAft>
        <a:buClr>
          <a:schemeClr val="tx1"/>
        </a:buClr>
        <a:buChar char="»"/>
        <a:defRPr sz="2000">
          <a:solidFill>
            <a:schemeClr val="tx1"/>
          </a:solidFill>
          <a:latin typeface="+mn-lt"/>
        </a:defRPr>
      </a:lvl8pPr>
      <a:lvl9pPr marL="3886200" indent="-228600" algn="l" rtl="0" eaLnBrk="1" fontAlgn="base" hangingPunct="1">
        <a:spcBef>
          <a:spcPct val="20000"/>
        </a:spcBef>
        <a:spcAft>
          <a:spcPct val="0"/>
        </a:spcAft>
        <a:buClr>
          <a:schemeClr val="tx1"/>
        </a:buClr>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4.jpeg"/><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microsoft.com/office/2007/relationships/hdphoto" Target="../media/hdphoto2.wdp"/></Relationships>
</file>

<file path=ppt/slides/_rels/slide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5.xml"/><Relationship Id="rId1" Type="http://schemas.openxmlformats.org/officeDocument/2006/relationships/slideLayout" Target="../slideLayouts/slideLayout4.xml"/><Relationship Id="rId4" Type="http://schemas.microsoft.com/office/2007/relationships/hdphoto" Target="../media/hdphoto3.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pPr algn="ctr"/>
            <a:r>
              <a:rPr lang="en-US" dirty="0" smtClean="0"/>
              <a:t>Madeleine </a:t>
            </a:r>
            <a:r>
              <a:rPr lang="en-US" dirty="0" err="1" smtClean="0"/>
              <a:t>Leininger</a:t>
            </a:r>
            <a:r>
              <a:rPr lang="en-US" dirty="0" smtClean="0"/>
              <a:t> </a:t>
            </a:r>
            <a:endParaRPr lang="en-US" dirty="0"/>
          </a:p>
        </p:txBody>
      </p:sp>
      <p:sp>
        <p:nvSpPr>
          <p:cNvPr id="8" name="Content Placeholder 7"/>
          <p:cNvSpPr>
            <a:spLocks noGrp="1"/>
          </p:cNvSpPr>
          <p:nvPr>
            <p:ph idx="1"/>
          </p:nvPr>
        </p:nvSpPr>
        <p:spPr/>
        <p:txBody>
          <a:bodyPr/>
          <a:lstStyle/>
          <a:p>
            <a:pPr marL="0" indent="0" algn="ctr">
              <a:buNone/>
            </a:pPr>
            <a:r>
              <a:rPr lang="en-US" dirty="0" smtClean="0"/>
              <a:t>Presented </a:t>
            </a:r>
          </a:p>
          <a:p>
            <a:pPr marL="0" indent="0" algn="ctr">
              <a:buNone/>
            </a:pPr>
            <a:r>
              <a:rPr lang="en-US" dirty="0" smtClean="0"/>
              <a:t>By</a:t>
            </a:r>
          </a:p>
          <a:p>
            <a:pPr marL="0" indent="0" algn="ctr">
              <a:buNone/>
            </a:pPr>
            <a:r>
              <a:rPr lang="en-US" dirty="0" smtClean="0"/>
              <a:t>Ashley Reed</a:t>
            </a:r>
          </a:p>
          <a:p>
            <a:pPr marL="0" indent="0" algn="ctr">
              <a:buNone/>
            </a:pPr>
            <a:r>
              <a:rPr lang="en-US" dirty="0" smtClean="0"/>
              <a:t>Kelly Shepard</a:t>
            </a:r>
          </a:p>
          <a:p>
            <a:pPr marL="0" indent="0" algn="ctr">
              <a:buNone/>
            </a:pPr>
            <a:r>
              <a:rPr lang="en-US" dirty="0" err="1" smtClean="0"/>
              <a:t>Kaley</a:t>
            </a:r>
            <a:r>
              <a:rPr lang="en-US" dirty="0" smtClean="0"/>
              <a:t> Smith</a:t>
            </a:r>
          </a:p>
          <a:p>
            <a:pPr marL="0" indent="0" algn="ctr">
              <a:buNone/>
            </a:pPr>
            <a:r>
              <a:rPr lang="en-US" dirty="0" smtClean="0"/>
              <a:t>Whitney </a:t>
            </a:r>
            <a:r>
              <a:rPr lang="en-US" dirty="0" err="1" smtClean="0"/>
              <a:t>Steigman</a:t>
            </a:r>
            <a:endParaRPr lang="en-US" dirty="0" smtClean="0"/>
          </a:p>
          <a:p>
            <a:pPr marL="0" indent="0" algn="ctr">
              <a:buNone/>
            </a:pPr>
            <a:r>
              <a:rPr lang="en-US" dirty="0" smtClean="0"/>
              <a:t>Shawna Storm</a:t>
            </a:r>
          </a:p>
          <a:p>
            <a:pPr marL="0" indent="0" algn="ctr">
              <a:buNone/>
            </a:pPr>
            <a:r>
              <a:rPr lang="en-US" dirty="0" smtClean="0"/>
              <a:t>Lois </a:t>
            </a:r>
            <a:r>
              <a:rPr lang="en-US" dirty="0" err="1" smtClean="0"/>
              <a:t>Syse</a:t>
            </a:r>
            <a:endParaRPr lang="en-US" dirty="0" smtClean="0"/>
          </a:p>
          <a:p>
            <a:pPr marL="0" indent="0">
              <a:buNone/>
            </a:pPr>
            <a:endParaRPr lang="en-US" dirty="0"/>
          </a:p>
        </p:txBody>
      </p:sp>
    </p:spTree>
    <p:extLst>
      <p:ext uri="{BB962C8B-B14F-4D97-AF65-F5344CB8AC3E}">
        <p14:creationId xmlns="" xmlns:p14="http://schemas.microsoft.com/office/powerpoint/2010/main" val="33224348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8">
                                            <p:txEl>
                                              <p:pRg st="2" end="2"/>
                                            </p:txEl>
                                          </p:spTgt>
                                        </p:tgtEl>
                                        <p:attrNameLst>
                                          <p:attrName>style.visibility</p:attrName>
                                        </p:attrNameLst>
                                      </p:cBhvr>
                                      <p:to>
                                        <p:strVal val="visible"/>
                                      </p:to>
                                    </p:set>
                                    <p:animEffect transition="in" filter="fade">
                                      <p:cBhvr>
                                        <p:cTn id="7" dur="1000"/>
                                        <p:tgtEl>
                                          <p:spTgt spid="8">
                                            <p:txEl>
                                              <p:pRg st="2" end="2"/>
                                            </p:txEl>
                                          </p:spTgt>
                                        </p:tgtEl>
                                      </p:cBhvr>
                                    </p:animEffect>
                                    <p:anim calcmode="lin" valueType="num">
                                      <p:cBhvr>
                                        <p:cTn id="8" dur="1000" fill="hold"/>
                                        <p:tgtEl>
                                          <p:spTgt spid="8">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8">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8">
                                            <p:txEl>
                                              <p:pRg st="3" end="3"/>
                                            </p:txEl>
                                          </p:spTgt>
                                        </p:tgtEl>
                                        <p:attrNameLst>
                                          <p:attrName>style.visibility</p:attrName>
                                        </p:attrNameLst>
                                      </p:cBhvr>
                                      <p:to>
                                        <p:strVal val="visible"/>
                                      </p:to>
                                    </p:set>
                                    <p:animEffect transition="in" filter="fade">
                                      <p:cBhvr>
                                        <p:cTn id="14" dur="1000"/>
                                        <p:tgtEl>
                                          <p:spTgt spid="8">
                                            <p:txEl>
                                              <p:pRg st="3" end="3"/>
                                            </p:txEl>
                                          </p:spTgt>
                                        </p:tgtEl>
                                      </p:cBhvr>
                                    </p:animEffect>
                                    <p:anim calcmode="lin" valueType="num">
                                      <p:cBhvr>
                                        <p:cTn id="15" dur="1000" fill="hold"/>
                                        <p:tgtEl>
                                          <p:spTgt spid="8">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8">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8">
                                            <p:txEl>
                                              <p:pRg st="4" end="4"/>
                                            </p:txEl>
                                          </p:spTgt>
                                        </p:tgtEl>
                                        <p:attrNameLst>
                                          <p:attrName>style.visibility</p:attrName>
                                        </p:attrNameLst>
                                      </p:cBhvr>
                                      <p:to>
                                        <p:strVal val="visible"/>
                                      </p:to>
                                    </p:set>
                                    <p:animEffect transition="in" filter="fade">
                                      <p:cBhvr>
                                        <p:cTn id="21" dur="1000"/>
                                        <p:tgtEl>
                                          <p:spTgt spid="8">
                                            <p:txEl>
                                              <p:pRg st="4" end="4"/>
                                            </p:txEl>
                                          </p:spTgt>
                                        </p:tgtEl>
                                      </p:cBhvr>
                                    </p:animEffect>
                                    <p:anim calcmode="lin" valueType="num">
                                      <p:cBhvr>
                                        <p:cTn id="22" dur="1000" fill="hold"/>
                                        <p:tgtEl>
                                          <p:spTgt spid="8">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8">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8">
                                            <p:txEl>
                                              <p:pRg st="5" end="5"/>
                                            </p:txEl>
                                          </p:spTgt>
                                        </p:tgtEl>
                                        <p:attrNameLst>
                                          <p:attrName>style.visibility</p:attrName>
                                        </p:attrNameLst>
                                      </p:cBhvr>
                                      <p:to>
                                        <p:strVal val="visible"/>
                                      </p:to>
                                    </p:set>
                                    <p:animEffect transition="in" filter="fade">
                                      <p:cBhvr>
                                        <p:cTn id="28" dur="1000"/>
                                        <p:tgtEl>
                                          <p:spTgt spid="8">
                                            <p:txEl>
                                              <p:pRg st="5" end="5"/>
                                            </p:txEl>
                                          </p:spTgt>
                                        </p:tgtEl>
                                      </p:cBhvr>
                                    </p:animEffect>
                                    <p:anim calcmode="lin" valueType="num">
                                      <p:cBhvr>
                                        <p:cTn id="29" dur="1000" fill="hold"/>
                                        <p:tgtEl>
                                          <p:spTgt spid="8">
                                            <p:txEl>
                                              <p:pRg st="5" end="5"/>
                                            </p:txEl>
                                          </p:spTgt>
                                        </p:tgtEl>
                                        <p:attrNameLst>
                                          <p:attrName>ppt_x</p:attrName>
                                        </p:attrNameLst>
                                      </p:cBhvr>
                                      <p:tavLst>
                                        <p:tav tm="0">
                                          <p:val>
                                            <p:strVal val="#ppt_x"/>
                                          </p:val>
                                        </p:tav>
                                        <p:tav tm="100000">
                                          <p:val>
                                            <p:strVal val="#ppt_x"/>
                                          </p:val>
                                        </p:tav>
                                      </p:tavLst>
                                    </p:anim>
                                    <p:anim calcmode="lin" valueType="num">
                                      <p:cBhvr>
                                        <p:cTn id="30" dur="1000" fill="hold"/>
                                        <p:tgtEl>
                                          <p:spTgt spid="8">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8">
                                            <p:txEl>
                                              <p:pRg st="6" end="6"/>
                                            </p:txEl>
                                          </p:spTgt>
                                        </p:tgtEl>
                                        <p:attrNameLst>
                                          <p:attrName>style.visibility</p:attrName>
                                        </p:attrNameLst>
                                      </p:cBhvr>
                                      <p:to>
                                        <p:strVal val="visible"/>
                                      </p:to>
                                    </p:set>
                                    <p:animEffect transition="in" filter="fade">
                                      <p:cBhvr>
                                        <p:cTn id="35" dur="1000"/>
                                        <p:tgtEl>
                                          <p:spTgt spid="8">
                                            <p:txEl>
                                              <p:pRg st="6" end="6"/>
                                            </p:txEl>
                                          </p:spTgt>
                                        </p:tgtEl>
                                      </p:cBhvr>
                                    </p:animEffect>
                                    <p:anim calcmode="lin" valueType="num">
                                      <p:cBhvr>
                                        <p:cTn id="36" dur="1000" fill="hold"/>
                                        <p:tgtEl>
                                          <p:spTgt spid="8">
                                            <p:txEl>
                                              <p:pRg st="6" end="6"/>
                                            </p:txEl>
                                          </p:spTgt>
                                        </p:tgtEl>
                                        <p:attrNameLst>
                                          <p:attrName>ppt_x</p:attrName>
                                        </p:attrNameLst>
                                      </p:cBhvr>
                                      <p:tavLst>
                                        <p:tav tm="0">
                                          <p:val>
                                            <p:strVal val="#ppt_x"/>
                                          </p:val>
                                        </p:tav>
                                        <p:tav tm="100000">
                                          <p:val>
                                            <p:strVal val="#ppt_x"/>
                                          </p:val>
                                        </p:tav>
                                      </p:tavLst>
                                    </p:anim>
                                    <p:anim calcmode="lin" valueType="num">
                                      <p:cBhvr>
                                        <p:cTn id="37" dur="1000" fill="hold"/>
                                        <p:tgtEl>
                                          <p:spTgt spid="8">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8">
                                            <p:txEl>
                                              <p:pRg st="7" end="7"/>
                                            </p:txEl>
                                          </p:spTgt>
                                        </p:tgtEl>
                                        <p:attrNameLst>
                                          <p:attrName>style.visibility</p:attrName>
                                        </p:attrNameLst>
                                      </p:cBhvr>
                                      <p:to>
                                        <p:strVal val="visible"/>
                                      </p:to>
                                    </p:set>
                                    <p:animEffect transition="in" filter="fade">
                                      <p:cBhvr>
                                        <p:cTn id="42" dur="1000"/>
                                        <p:tgtEl>
                                          <p:spTgt spid="8">
                                            <p:txEl>
                                              <p:pRg st="7" end="7"/>
                                            </p:txEl>
                                          </p:spTgt>
                                        </p:tgtEl>
                                      </p:cBhvr>
                                    </p:animEffect>
                                    <p:anim calcmode="lin" valueType="num">
                                      <p:cBhvr>
                                        <p:cTn id="43" dur="1000" fill="hold"/>
                                        <p:tgtEl>
                                          <p:spTgt spid="8">
                                            <p:txEl>
                                              <p:pRg st="7" end="7"/>
                                            </p:txEl>
                                          </p:spTgt>
                                        </p:tgtEl>
                                        <p:attrNameLst>
                                          <p:attrName>ppt_x</p:attrName>
                                        </p:attrNameLst>
                                      </p:cBhvr>
                                      <p:tavLst>
                                        <p:tav tm="0">
                                          <p:val>
                                            <p:strVal val="#ppt_x"/>
                                          </p:val>
                                        </p:tav>
                                        <p:tav tm="100000">
                                          <p:val>
                                            <p:strVal val="#ppt_x"/>
                                          </p:val>
                                        </p:tav>
                                      </p:tavLst>
                                    </p:anim>
                                    <p:anim calcmode="lin" valueType="num">
                                      <p:cBhvr>
                                        <p:cTn id="44" dur="1000" fill="hold"/>
                                        <p:tgtEl>
                                          <p:spTgt spid="8">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lstStyle/>
          <a:p>
            <a:r>
              <a:rPr lang="en-US" sz="3600" dirty="0" smtClean="0">
                <a:solidFill>
                  <a:schemeClr val="accent2">
                    <a:lumMod val="75000"/>
                  </a:schemeClr>
                </a:solidFill>
              </a:rPr>
              <a:t>Basic Concept</a:t>
            </a:r>
            <a:endParaRPr lang="en-US" sz="3600" dirty="0">
              <a:solidFill>
                <a:schemeClr val="accent2">
                  <a:lumMod val="75000"/>
                </a:schemeClr>
              </a:solidFill>
            </a:endParaRPr>
          </a:p>
        </p:txBody>
      </p:sp>
      <p:pic>
        <p:nvPicPr>
          <p:cNvPr id="13" name="Content Placeholder 12"/>
          <p:cNvPicPr>
            <a:picLocks noGrp="1" noChangeAspect="1"/>
          </p:cNvPicPr>
          <p:nvPr>
            <p:ph idx="1"/>
          </p:nvPr>
        </p:nvPicPr>
        <p:blipFill>
          <a:blip r:embed="rId3" cstate="print">
            <a:extLst>
              <a:ext uri="{28A0092B-C50C-407E-A947-70E740481C1C}">
                <a14:useLocalDpi xmlns="" xmlns:a14="http://schemas.microsoft.com/office/drawing/2010/main" val="0"/>
              </a:ext>
            </a:extLst>
          </a:blip>
          <a:stretch>
            <a:fillRect/>
          </a:stretch>
        </p:blipFill>
        <p:spPr>
          <a:xfrm>
            <a:off x="3962400" y="1676400"/>
            <a:ext cx="4114800" cy="2540000"/>
          </a:xfrm>
          <a:prstGeom prst="rect">
            <a:avLst/>
          </a:prstGeom>
          <a:ln>
            <a:noFill/>
          </a:ln>
          <a:effectLst>
            <a:softEdge rad="112500"/>
          </a:effectLst>
        </p:spPr>
      </p:pic>
      <p:sp>
        <p:nvSpPr>
          <p:cNvPr id="4" name="Text Placeholder 3"/>
          <p:cNvSpPr>
            <a:spLocks noGrp="1"/>
          </p:cNvSpPr>
          <p:nvPr>
            <p:ph type="body" sz="half" idx="2"/>
          </p:nvPr>
        </p:nvSpPr>
        <p:spPr/>
        <p:txBody>
          <a:bodyPr/>
          <a:lstStyle/>
          <a:p>
            <a:pPr marL="742950" lvl="1" indent="-285750">
              <a:buFont typeface="Arial" pitchFamily="34" charset="0"/>
              <a:buChar char="•"/>
            </a:pPr>
            <a:r>
              <a:rPr lang="en-US" sz="1800" b="1" u="sng" dirty="0">
                <a:latin typeface="Arial" pitchFamily="34" charset="0"/>
                <a:cs typeface="Arial" pitchFamily="34" charset="0"/>
              </a:rPr>
              <a:t>Respecting cultures</a:t>
            </a:r>
          </a:p>
          <a:p>
            <a:pPr marL="742950" lvl="1" indent="-285750">
              <a:buFont typeface="Arial" pitchFamily="34" charset="0"/>
              <a:buChar char="•"/>
            </a:pPr>
            <a:r>
              <a:rPr lang="en-US" sz="1800" b="1" u="sng" dirty="0">
                <a:latin typeface="Arial" pitchFamily="34" charset="0"/>
                <a:cs typeface="Arial" pitchFamily="34" charset="0"/>
              </a:rPr>
              <a:t>Recognizing importance to nursing care</a:t>
            </a:r>
          </a:p>
          <a:p>
            <a:pPr marL="742950" lvl="1" indent="-285750">
              <a:buFont typeface="Arial" pitchFamily="34" charset="0"/>
              <a:buChar char="•"/>
            </a:pPr>
            <a:r>
              <a:rPr lang="en-US" sz="1800" b="1" u="sng" dirty="0">
                <a:latin typeface="Arial" pitchFamily="34" charset="0"/>
                <a:cs typeface="Arial" pitchFamily="34" charset="0"/>
              </a:rPr>
              <a:t>Co-participation of nurses and clients</a:t>
            </a:r>
          </a:p>
          <a:p>
            <a:pPr marL="742950" lvl="1" indent="-285750">
              <a:buFont typeface="Arial" pitchFamily="34" charset="0"/>
              <a:buChar char="•"/>
            </a:pPr>
            <a:r>
              <a:rPr lang="en-US" sz="1800" dirty="0">
                <a:latin typeface="Arial" pitchFamily="34" charset="0"/>
                <a:cs typeface="Arial" pitchFamily="34" charset="0"/>
              </a:rPr>
              <a:t>Provide care that is appropriate for each culturally unique </a:t>
            </a:r>
            <a:r>
              <a:rPr lang="en-US" sz="1800" dirty="0" smtClean="0">
                <a:latin typeface="Arial" pitchFamily="34" charset="0"/>
                <a:cs typeface="Arial" pitchFamily="34" charset="0"/>
              </a:rPr>
              <a:t>patient   </a:t>
            </a:r>
            <a:r>
              <a:rPr lang="en-US" sz="1800" dirty="0">
                <a:latin typeface="Arial" pitchFamily="34" charset="0"/>
                <a:cs typeface="Arial" pitchFamily="34" charset="0"/>
              </a:rPr>
              <a:t>(Chitty &amp; Black, 2011)</a:t>
            </a:r>
          </a:p>
          <a:p>
            <a:endParaRPr lang="en-US" dirty="0"/>
          </a:p>
        </p:txBody>
      </p:sp>
    </p:spTree>
    <p:extLst>
      <p:ext uri="{BB962C8B-B14F-4D97-AF65-F5344CB8AC3E}">
        <p14:creationId xmlns="" xmlns:p14="http://schemas.microsoft.com/office/powerpoint/2010/main" val="16658992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1" presetClass="entr" presetSubtype="1" fill="hold" nodeType="clickEffect">
                                  <p:stCondLst>
                                    <p:cond delay="0"/>
                                  </p:stCondLst>
                                  <p:childTnLst>
                                    <p:set>
                                      <p:cBhvr>
                                        <p:cTn id="12" dur="1" fill="hold">
                                          <p:stCondLst>
                                            <p:cond delay="0"/>
                                          </p:stCondLst>
                                        </p:cTn>
                                        <p:tgtEl>
                                          <p:spTgt spid="13"/>
                                        </p:tgtEl>
                                        <p:attrNameLst>
                                          <p:attrName>style.visibility</p:attrName>
                                        </p:attrNameLst>
                                      </p:cBhvr>
                                      <p:to>
                                        <p:strVal val="visible"/>
                                      </p:to>
                                    </p:set>
                                    <p:animEffect transition="in" filter="wheel(1)">
                                      <p:cBhvr>
                                        <p:cTn id="13" dur="2000"/>
                                        <p:tgtEl>
                                          <p:spTgt spid="13"/>
                                        </p:tgtEl>
                                      </p:cBhvr>
                                    </p:animEffect>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nodeType="clickEffect">
                                  <p:stCondLst>
                                    <p:cond delay="0"/>
                                  </p:stCondLst>
                                  <p:childTnLst>
                                    <p:set>
                                      <p:cBhvr>
                                        <p:cTn id="17" dur="1" fill="hold">
                                          <p:stCondLst>
                                            <p:cond delay="0"/>
                                          </p:stCondLst>
                                        </p:cTn>
                                        <p:tgtEl>
                                          <p:spTgt spid="4">
                                            <p:txEl>
                                              <p:pRg st="0" end="0"/>
                                            </p:txEl>
                                          </p:spTgt>
                                        </p:tgtEl>
                                        <p:attrNameLst>
                                          <p:attrName>style.visibility</p:attrName>
                                        </p:attrNameLst>
                                      </p:cBhvr>
                                      <p:to>
                                        <p:strVal val="visible"/>
                                      </p:to>
                                    </p:set>
                                    <p:animEffect transition="in" filter="fade">
                                      <p:cBhvr>
                                        <p:cTn id="18" dur="1000"/>
                                        <p:tgtEl>
                                          <p:spTgt spid="4">
                                            <p:txEl>
                                              <p:pRg st="0" end="0"/>
                                            </p:txEl>
                                          </p:spTgt>
                                        </p:tgtEl>
                                      </p:cBhvr>
                                    </p:animEffect>
                                    <p:anim calcmode="lin" valueType="num">
                                      <p:cBhvr>
                                        <p:cTn id="19"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20"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nodeType="clickEffect">
                                  <p:stCondLst>
                                    <p:cond delay="0"/>
                                  </p:stCondLst>
                                  <p:childTnLst>
                                    <p:set>
                                      <p:cBhvr>
                                        <p:cTn id="24" dur="1" fill="hold">
                                          <p:stCondLst>
                                            <p:cond delay="0"/>
                                          </p:stCondLst>
                                        </p:cTn>
                                        <p:tgtEl>
                                          <p:spTgt spid="4">
                                            <p:txEl>
                                              <p:pRg st="1" end="1"/>
                                            </p:txEl>
                                          </p:spTgt>
                                        </p:tgtEl>
                                        <p:attrNameLst>
                                          <p:attrName>style.visibility</p:attrName>
                                        </p:attrNameLst>
                                      </p:cBhvr>
                                      <p:to>
                                        <p:strVal val="visible"/>
                                      </p:to>
                                    </p:set>
                                    <p:animEffect transition="in" filter="fade">
                                      <p:cBhvr>
                                        <p:cTn id="25" dur="1000"/>
                                        <p:tgtEl>
                                          <p:spTgt spid="4">
                                            <p:txEl>
                                              <p:pRg st="1" end="1"/>
                                            </p:txEl>
                                          </p:spTgt>
                                        </p:tgtEl>
                                      </p:cBhvr>
                                    </p:animEffect>
                                    <p:anim calcmode="lin" valueType="num">
                                      <p:cBhvr>
                                        <p:cTn id="26"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27"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nodeType="clickEffect">
                                  <p:stCondLst>
                                    <p:cond delay="0"/>
                                  </p:stCondLst>
                                  <p:childTnLst>
                                    <p:set>
                                      <p:cBhvr>
                                        <p:cTn id="31" dur="1" fill="hold">
                                          <p:stCondLst>
                                            <p:cond delay="0"/>
                                          </p:stCondLst>
                                        </p:cTn>
                                        <p:tgtEl>
                                          <p:spTgt spid="4">
                                            <p:txEl>
                                              <p:pRg st="2" end="2"/>
                                            </p:txEl>
                                          </p:spTgt>
                                        </p:tgtEl>
                                        <p:attrNameLst>
                                          <p:attrName>style.visibility</p:attrName>
                                        </p:attrNameLst>
                                      </p:cBhvr>
                                      <p:to>
                                        <p:strVal val="visible"/>
                                      </p:to>
                                    </p:set>
                                    <p:animEffect transition="in" filter="fade">
                                      <p:cBhvr>
                                        <p:cTn id="32" dur="1000"/>
                                        <p:tgtEl>
                                          <p:spTgt spid="4">
                                            <p:txEl>
                                              <p:pRg st="2" end="2"/>
                                            </p:txEl>
                                          </p:spTgt>
                                        </p:tgtEl>
                                      </p:cBhvr>
                                    </p:animEffect>
                                    <p:anim calcmode="lin" valueType="num">
                                      <p:cBhvr>
                                        <p:cTn id="33"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34"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nodeType="clickEffect">
                                  <p:stCondLst>
                                    <p:cond delay="0"/>
                                  </p:stCondLst>
                                  <p:childTnLst>
                                    <p:set>
                                      <p:cBhvr>
                                        <p:cTn id="38" dur="1" fill="hold">
                                          <p:stCondLst>
                                            <p:cond delay="0"/>
                                          </p:stCondLst>
                                        </p:cTn>
                                        <p:tgtEl>
                                          <p:spTgt spid="4">
                                            <p:txEl>
                                              <p:pRg st="3" end="3"/>
                                            </p:txEl>
                                          </p:spTgt>
                                        </p:tgtEl>
                                        <p:attrNameLst>
                                          <p:attrName>style.visibility</p:attrName>
                                        </p:attrNameLst>
                                      </p:cBhvr>
                                      <p:to>
                                        <p:strVal val="visible"/>
                                      </p:to>
                                    </p:set>
                                    <p:animEffect transition="in" filter="fade">
                                      <p:cBhvr>
                                        <p:cTn id="39" dur="1000"/>
                                        <p:tgtEl>
                                          <p:spTgt spid="4">
                                            <p:txEl>
                                              <p:pRg st="3" end="3"/>
                                            </p:txEl>
                                          </p:spTgt>
                                        </p:tgtEl>
                                      </p:cBhvr>
                                    </p:animEffect>
                                    <p:anim calcmode="lin" valueType="num">
                                      <p:cBhvr>
                                        <p:cTn id="40"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41"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0" dirty="0">
                <a:solidFill>
                  <a:schemeClr val="accent2">
                    <a:lumMod val="75000"/>
                  </a:schemeClr>
                </a:solidFill>
              </a:rPr>
              <a:t>Theory implementation on nursing practice</a:t>
            </a:r>
            <a:endParaRPr lang="en-US" dirty="0">
              <a:solidFill>
                <a:schemeClr val="accent2">
                  <a:lumMod val="75000"/>
                </a:schemeClr>
              </a:solidFill>
            </a:endParaRPr>
          </a:p>
        </p:txBody>
      </p:sp>
      <p:sp>
        <p:nvSpPr>
          <p:cNvPr id="3" name="Text Placeholder 2"/>
          <p:cNvSpPr>
            <a:spLocks noGrp="1"/>
          </p:cNvSpPr>
          <p:nvPr>
            <p:ph type="body" idx="1"/>
          </p:nvPr>
        </p:nvSpPr>
        <p:spPr/>
        <p:txBody>
          <a:bodyPr/>
          <a:lstStyle/>
          <a:p>
            <a:r>
              <a:rPr lang="en-US" dirty="0" smtClean="0"/>
              <a:t>Transcultural Nursing</a:t>
            </a:r>
            <a:endParaRPr lang="en-US" dirty="0"/>
          </a:p>
        </p:txBody>
      </p:sp>
    </p:spTree>
    <p:extLst>
      <p:ext uri="{BB962C8B-B14F-4D97-AF65-F5344CB8AC3E}">
        <p14:creationId xmlns="" xmlns:p14="http://schemas.microsoft.com/office/powerpoint/2010/main" val="15413994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additive="base">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Transcultural Nursing</a:t>
            </a:r>
            <a:endParaRPr lang="en-US" dirty="0"/>
          </a:p>
        </p:txBody>
      </p:sp>
      <p:sp>
        <p:nvSpPr>
          <p:cNvPr id="3" name="Content Placeholder 2"/>
          <p:cNvSpPr>
            <a:spLocks noGrp="1"/>
          </p:cNvSpPr>
          <p:nvPr>
            <p:ph idx="1"/>
          </p:nvPr>
        </p:nvSpPr>
        <p:spPr/>
        <p:txBody>
          <a:bodyPr/>
          <a:lstStyle/>
          <a:p>
            <a:pPr>
              <a:buFont typeface="Arial" pitchFamily="34" charset="0"/>
              <a:buChar char="•"/>
            </a:pPr>
            <a:r>
              <a:rPr lang="en-US" sz="1800" dirty="0">
                <a:latin typeface="Arial" pitchFamily="34" charset="0"/>
                <a:cs typeface="Arial" pitchFamily="34" charset="0"/>
              </a:rPr>
              <a:t>D</a:t>
            </a:r>
            <a:r>
              <a:rPr lang="en-US" sz="1800" dirty="0" smtClean="0">
                <a:latin typeface="Arial" pitchFamily="34" charset="0"/>
                <a:cs typeface="Arial" pitchFamily="34" charset="0"/>
              </a:rPr>
              <a:t>eveloped </a:t>
            </a:r>
            <a:r>
              <a:rPr lang="en-US" sz="1800" dirty="0">
                <a:latin typeface="Arial" pitchFamily="34" charset="0"/>
                <a:cs typeface="Arial" pitchFamily="34" charset="0"/>
              </a:rPr>
              <a:t>by Madeline </a:t>
            </a:r>
            <a:r>
              <a:rPr lang="en-US" sz="1800" dirty="0" err="1" smtClean="0">
                <a:latin typeface="Arial" pitchFamily="34" charset="0"/>
                <a:cs typeface="Arial" pitchFamily="34" charset="0"/>
              </a:rPr>
              <a:t>Leininger</a:t>
            </a:r>
            <a:r>
              <a:rPr lang="en-US" sz="1800" dirty="0" smtClean="0">
                <a:latin typeface="Arial" pitchFamily="34" charset="0"/>
                <a:cs typeface="Arial" pitchFamily="34" charset="0"/>
              </a:rPr>
              <a:t> </a:t>
            </a:r>
          </a:p>
          <a:p>
            <a:pPr lvl="1">
              <a:buFont typeface="Arial" pitchFamily="34" charset="0"/>
              <a:buChar char="•"/>
            </a:pPr>
            <a:r>
              <a:rPr lang="en-US" sz="1800" dirty="0" smtClean="0">
                <a:latin typeface="Arial" pitchFamily="34" charset="0"/>
                <a:cs typeface="Arial" pitchFamily="34" charset="0"/>
              </a:rPr>
              <a:t>who </a:t>
            </a:r>
            <a:r>
              <a:rPr lang="en-US" sz="1800" dirty="0">
                <a:latin typeface="Arial" pitchFamily="34" charset="0"/>
                <a:cs typeface="Arial" pitchFamily="34" charset="0"/>
              </a:rPr>
              <a:t>found a relationship between cultural differences and health practices; her theory has influenced nursing today (Chitty &amp; Black, 2011)</a:t>
            </a:r>
          </a:p>
          <a:p>
            <a:r>
              <a:rPr lang="en-US" sz="1800" dirty="0" smtClean="0">
                <a:latin typeface="Arial" pitchFamily="34" charset="0"/>
                <a:cs typeface="Arial" pitchFamily="34" charset="0"/>
              </a:rPr>
              <a:t>Transcultural nursing</a:t>
            </a:r>
          </a:p>
          <a:p>
            <a:pPr lvl="1"/>
            <a:r>
              <a:rPr lang="en-US" sz="1800" dirty="0">
                <a:latin typeface="Arial" pitchFamily="34" charset="0"/>
                <a:cs typeface="Arial" pitchFamily="34" charset="0"/>
              </a:rPr>
              <a:t>“a substantive area of study and practice focused on comparative cultural care (caring) values, beliefs, and practices of individuals or groups of similar or different cultures with the goal of providing culture-specific and universal nursing care practices in promoting health or well-being or to help people to face unfavorable human conditions, illness, or death in culturally meaningful ways” (</a:t>
            </a:r>
            <a:r>
              <a:rPr lang="en-US" sz="1800" dirty="0" err="1">
                <a:latin typeface="Arial" pitchFamily="34" charset="0"/>
                <a:cs typeface="Arial" pitchFamily="34" charset="0"/>
              </a:rPr>
              <a:t>Leininger</a:t>
            </a:r>
            <a:r>
              <a:rPr lang="en-US" sz="1800" dirty="0">
                <a:latin typeface="Arial" pitchFamily="34" charset="0"/>
                <a:cs typeface="Arial" pitchFamily="34" charset="0"/>
              </a:rPr>
              <a:t>, 1993).</a:t>
            </a:r>
          </a:p>
          <a:p>
            <a:pPr lvl="1"/>
            <a:endParaRPr lang="en-US" sz="1400" dirty="0">
              <a:latin typeface="Arial" pitchFamily="34" charset="0"/>
              <a:cs typeface="Arial" pitchFamily="34" charset="0"/>
            </a:endParaRPr>
          </a:p>
        </p:txBody>
      </p:sp>
    </p:spTree>
    <p:extLst>
      <p:ext uri="{BB962C8B-B14F-4D97-AF65-F5344CB8AC3E}">
        <p14:creationId xmlns="" xmlns:p14="http://schemas.microsoft.com/office/powerpoint/2010/main" val="34129120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1000"/>
                                        <p:tgtEl>
                                          <p:spTgt spid="3">
                                            <p:txEl>
                                              <p:pRg st="3" end="3"/>
                                            </p:txEl>
                                          </p:spTgt>
                                        </p:tgtEl>
                                      </p:cBhvr>
                                    </p:animEffect>
                                    <p:anim calcmode="lin" valueType="num">
                                      <p:cBhvr>
                                        <p:cTn id="3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Theory Implementation</a:t>
            </a:r>
            <a:endParaRPr lang="en-US" dirty="0"/>
          </a:p>
        </p:txBody>
      </p:sp>
      <p:sp>
        <p:nvSpPr>
          <p:cNvPr id="5" name="Text Placeholder 4"/>
          <p:cNvSpPr>
            <a:spLocks noGrp="1"/>
          </p:cNvSpPr>
          <p:nvPr>
            <p:ph type="body" idx="1"/>
          </p:nvPr>
        </p:nvSpPr>
        <p:spPr/>
        <p:txBody>
          <a:bodyPr/>
          <a:lstStyle/>
          <a:p>
            <a:r>
              <a:rPr lang="en-US" dirty="0" smtClean="0"/>
              <a:t>Nursing Practice</a:t>
            </a:r>
            <a:endParaRPr lang="en-US" dirty="0"/>
          </a:p>
        </p:txBody>
      </p:sp>
      <p:sp>
        <p:nvSpPr>
          <p:cNvPr id="6" name="Content Placeholder 5"/>
          <p:cNvSpPr>
            <a:spLocks noGrp="1"/>
          </p:cNvSpPr>
          <p:nvPr>
            <p:ph sz="half" idx="2"/>
          </p:nvPr>
        </p:nvSpPr>
        <p:spPr/>
        <p:txBody>
          <a:bodyPr/>
          <a:lstStyle/>
          <a:p>
            <a:r>
              <a:rPr lang="en-US" sz="1600" dirty="0" smtClean="0">
                <a:latin typeface="Arial" pitchFamily="34" charset="0"/>
                <a:cs typeface="Arial" pitchFamily="34" charset="0"/>
              </a:rPr>
              <a:t>The </a:t>
            </a:r>
            <a:r>
              <a:rPr lang="en-US" sz="1600" dirty="0">
                <a:latin typeface="Arial" pitchFamily="34" charset="0"/>
                <a:cs typeface="Arial" pitchFamily="34" charset="0"/>
              </a:rPr>
              <a:t>theory is implemented in nursing practice today by those who can:</a:t>
            </a:r>
          </a:p>
          <a:p>
            <a:pPr lvl="1">
              <a:buFont typeface="Arial" pitchFamily="34" charset="0"/>
              <a:buChar char="•"/>
            </a:pPr>
            <a:r>
              <a:rPr lang="en-US" sz="1600" dirty="0">
                <a:latin typeface="Arial" pitchFamily="34" charset="0"/>
                <a:cs typeface="Arial" pitchFamily="34" charset="0"/>
              </a:rPr>
              <a:t> understand that culture affects the client-nurse relationship </a:t>
            </a:r>
          </a:p>
          <a:p>
            <a:pPr lvl="1">
              <a:buFont typeface="Arial" pitchFamily="34" charset="0"/>
              <a:buChar char="•"/>
            </a:pPr>
            <a:r>
              <a:rPr lang="en-US" sz="1600" dirty="0">
                <a:latin typeface="Arial" pitchFamily="34" charset="0"/>
                <a:cs typeface="Arial" pitchFamily="34" charset="0"/>
              </a:rPr>
              <a:t> ask the patient what their cultural practices and preferences are</a:t>
            </a:r>
          </a:p>
          <a:p>
            <a:pPr lvl="1">
              <a:buFont typeface="Arial" pitchFamily="34" charset="0"/>
              <a:buChar char="•"/>
            </a:pPr>
            <a:r>
              <a:rPr lang="en-US" sz="1600" dirty="0">
                <a:latin typeface="Arial" pitchFamily="34" charset="0"/>
                <a:cs typeface="Arial" pitchFamily="34" charset="0"/>
              </a:rPr>
              <a:t> incorporates the client’s cultural beliefs and values into the plan of nursing care</a:t>
            </a:r>
          </a:p>
          <a:p>
            <a:pPr lvl="1">
              <a:buFont typeface="Arial" pitchFamily="34" charset="0"/>
              <a:buChar char="•"/>
            </a:pPr>
            <a:r>
              <a:rPr lang="en-US" sz="1600" dirty="0">
                <a:latin typeface="Arial" pitchFamily="34" charset="0"/>
                <a:cs typeface="Arial" pitchFamily="34" charset="0"/>
              </a:rPr>
              <a:t> respect and appreciate the cultural diversity of the patient, and work to increase their knowledge of that culture to provide better care for the patient</a:t>
            </a:r>
          </a:p>
          <a:p>
            <a:pPr lvl="1"/>
            <a:r>
              <a:rPr lang="en-US" sz="1600" dirty="0">
                <a:latin typeface="Arial" pitchFamily="34" charset="0"/>
                <a:cs typeface="Arial" pitchFamily="34" charset="0"/>
              </a:rPr>
              <a:t>(</a:t>
            </a:r>
            <a:r>
              <a:rPr lang="en-US" sz="1600" dirty="0" err="1">
                <a:latin typeface="Arial" pitchFamily="34" charset="0"/>
                <a:cs typeface="Arial" pitchFamily="34" charset="0"/>
              </a:rPr>
              <a:t>Leininger</a:t>
            </a:r>
            <a:r>
              <a:rPr lang="en-US" sz="1600" dirty="0">
                <a:latin typeface="Arial" pitchFamily="34" charset="0"/>
                <a:cs typeface="Arial" pitchFamily="34" charset="0"/>
              </a:rPr>
              <a:t>, 1993)</a:t>
            </a:r>
          </a:p>
          <a:p>
            <a:endParaRPr lang="en-US" dirty="0"/>
          </a:p>
        </p:txBody>
      </p:sp>
      <p:sp>
        <p:nvSpPr>
          <p:cNvPr id="7" name="Text Placeholder 6"/>
          <p:cNvSpPr>
            <a:spLocks noGrp="1"/>
          </p:cNvSpPr>
          <p:nvPr>
            <p:ph type="body" sz="quarter" idx="3"/>
          </p:nvPr>
        </p:nvSpPr>
        <p:spPr/>
        <p:txBody>
          <a:bodyPr/>
          <a:lstStyle/>
          <a:p>
            <a:r>
              <a:rPr lang="en-US" dirty="0" smtClean="0"/>
              <a:t>Nursing Care</a:t>
            </a:r>
            <a:endParaRPr lang="en-US" dirty="0"/>
          </a:p>
        </p:txBody>
      </p:sp>
      <p:sp>
        <p:nvSpPr>
          <p:cNvPr id="8" name="Content Placeholder 7"/>
          <p:cNvSpPr>
            <a:spLocks noGrp="1"/>
          </p:cNvSpPr>
          <p:nvPr>
            <p:ph sz="quarter" idx="4"/>
          </p:nvPr>
        </p:nvSpPr>
        <p:spPr/>
        <p:txBody>
          <a:bodyPr/>
          <a:lstStyle/>
          <a:p>
            <a:pPr lvl="1">
              <a:buFont typeface="Arial" pitchFamily="34" charset="0"/>
              <a:buChar char="•"/>
            </a:pPr>
            <a:r>
              <a:rPr lang="en-US" sz="1600" b="1" u="sng" dirty="0">
                <a:latin typeface="Arial" pitchFamily="34" charset="0"/>
                <a:cs typeface="Arial" pitchFamily="34" charset="0"/>
              </a:rPr>
              <a:t>The core behind the development of </a:t>
            </a:r>
            <a:r>
              <a:rPr lang="en-US" sz="1600" b="1" u="sng" dirty="0" err="1">
                <a:latin typeface="Arial" pitchFamily="34" charset="0"/>
                <a:cs typeface="Arial" pitchFamily="34" charset="0"/>
              </a:rPr>
              <a:t>Leninger’s</a:t>
            </a:r>
            <a:r>
              <a:rPr lang="en-US" sz="1600" b="1" u="sng" dirty="0">
                <a:latin typeface="Arial" pitchFamily="34" charset="0"/>
                <a:cs typeface="Arial" pitchFamily="34" charset="0"/>
              </a:rPr>
              <a:t> theory was care</a:t>
            </a:r>
          </a:p>
          <a:p>
            <a:pPr lvl="1"/>
            <a:endParaRPr lang="en-US" sz="1600" b="1" u="sng" dirty="0">
              <a:latin typeface="Arial" pitchFamily="34" charset="0"/>
              <a:cs typeface="Arial" pitchFamily="34" charset="0"/>
            </a:endParaRPr>
          </a:p>
          <a:p>
            <a:pPr lvl="1">
              <a:buFont typeface="Arial" pitchFamily="34" charset="0"/>
              <a:buChar char="•"/>
            </a:pPr>
            <a:r>
              <a:rPr lang="en-US" sz="1600" b="1" u="sng" dirty="0">
                <a:latin typeface="Arial" pitchFamily="34" charset="0"/>
                <a:cs typeface="Arial" pitchFamily="34" charset="0"/>
              </a:rPr>
              <a:t> A nurse must be able to recognize the importance of a patient’s culture and its relationship to nursing care</a:t>
            </a:r>
          </a:p>
          <a:p>
            <a:pPr lvl="1"/>
            <a:endParaRPr lang="en-US" sz="1600" dirty="0">
              <a:latin typeface="Arial" pitchFamily="34" charset="0"/>
              <a:cs typeface="Arial" pitchFamily="34" charset="0"/>
            </a:endParaRPr>
          </a:p>
          <a:p>
            <a:pPr lvl="1">
              <a:buFont typeface="Arial" pitchFamily="34" charset="0"/>
              <a:buChar char="•"/>
            </a:pPr>
            <a:r>
              <a:rPr lang="en-US" sz="1600" dirty="0">
                <a:latin typeface="Arial" pitchFamily="34" charset="0"/>
                <a:cs typeface="Arial" pitchFamily="34" charset="0"/>
              </a:rPr>
              <a:t>“competent nursing care can only occur when client beliefs and values are thoughtfully and skillfully incorporated into nursing care plans” (</a:t>
            </a:r>
            <a:r>
              <a:rPr lang="en-US" sz="1600" dirty="0" err="1">
                <a:latin typeface="Arial" pitchFamily="34" charset="0"/>
                <a:cs typeface="Arial" pitchFamily="34" charset="0"/>
              </a:rPr>
              <a:t>Leininger</a:t>
            </a:r>
            <a:r>
              <a:rPr lang="en-US" sz="1600" dirty="0">
                <a:latin typeface="Arial" pitchFamily="34" charset="0"/>
                <a:cs typeface="Arial" pitchFamily="34" charset="0"/>
              </a:rPr>
              <a:t>, 1993).</a:t>
            </a:r>
          </a:p>
          <a:p>
            <a:endParaRPr lang="en-US" dirty="0"/>
          </a:p>
        </p:txBody>
      </p:sp>
    </p:spTree>
    <p:extLst>
      <p:ext uri="{BB962C8B-B14F-4D97-AF65-F5344CB8AC3E}">
        <p14:creationId xmlns="" xmlns:p14="http://schemas.microsoft.com/office/powerpoint/2010/main" val="288809356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err="1" smtClean="0"/>
              <a:t>Leininger</a:t>
            </a:r>
            <a:r>
              <a:rPr lang="en-US" dirty="0" smtClean="0"/>
              <a:t> Goal</a:t>
            </a:r>
            <a:endParaRPr lang="en-US" dirty="0"/>
          </a:p>
        </p:txBody>
      </p:sp>
      <p:sp>
        <p:nvSpPr>
          <p:cNvPr id="8" name="Content Placeholder 7"/>
          <p:cNvSpPr>
            <a:spLocks noGrp="1"/>
          </p:cNvSpPr>
          <p:nvPr>
            <p:ph sz="half" idx="1"/>
          </p:nvPr>
        </p:nvSpPr>
        <p:spPr/>
        <p:txBody>
          <a:bodyPr/>
          <a:lstStyle/>
          <a:p>
            <a:r>
              <a:rPr lang="en-US" sz="1400" dirty="0" err="1" smtClean="0">
                <a:latin typeface="Arial" pitchFamily="34" charset="0"/>
                <a:cs typeface="Arial" pitchFamily="34" charset="0"/>
              </a:rPr>
              <a:t>Leininger’s</a:t>
            </a:r>
            <a:r>
              <a:rPr lang="en-US" sz="1400" dirty="0" smtClean="0">
                <a:latin typeface="Arial" pitchFamily="34" charset="0"/>
                <a:cs typeface="Arial" pitchFamily="34" charset="0"/>
              </a:rPr>
              <a:t> </a:t>
            </a:r>
            <a:r>
              <a:rPr lang="en-US" sz="1400" dirty="0">
                <a:latin typeface="Arial" pitchFamily="34" charset="0"/>
                <a:cs typeface="Arial" pitchFamily="34" charset="0"/>
              </a:rPr>
              <a:t>goal that nurses be able to provide culturally congruent, holistic care to patients (</a:t>
            </a:r>
            <a:r>
              <a:rPr lang="en-US" sz="1400" dirty="0" err="1">
                <a:latin typeface="Arial" pitchFamily="34" charset="0"/>
                <a:cs typeface="Arial" pitchFamily="34" charset="0"/>
              </a:rPr>
              <a:t>Leininger</a:t>
            </a:r>
            <a:r>
              <a:rPr lang="en-US" sz="1400" dirty="0">
                <a:latin typeface="Arial" pitchFamily="34" charset="0"/>
                <a:cs typeface="Arial" pitchFamily="34" charset="0"/>
              </a:rPr>
              <a:t>, 1993).  </a:t>
            </a:r>
          </a:p>
          <a:p>
            <a:pPr>
              <a:buFont typeface="Arial" pitchFamily="34" charset="0"/>
              <a:buChar char="•"/>
            </a:pPr>
            <a:endParaRPr lang="en-US" sz="1400" dirty="0">
              <a:latin typeface="Arial" pitchFamily="34" charset="0"/>
              <a:cs typeface="Arial" pitchFamily="34" charset="0"/>
            </a:endParaRPr>
          </a:p>
          <a:p>
            <a:pPr>
              <a:buFont typeface="Arial" pitchFamily="34" charset="0"/>
              <a:buChar char="•"/>
            </a:pPr>
            <a:r>
              <a:rPr lang="en-US" sz="1400" dirty="0">
                <a:latin typeface="Arial" pitchFamily="34" charset="0"/>
                <a:cs typeface="Arial" pitchFamily="34" charset="0"/>
              </a:rPr>
              <a:t>She stated </a:t>
            </a:r>
            <a:r>
              <a:rPr lang="en-US" sz="1400" dirty="0" smtClean="0">
                <a:latin typeface="Arial" pitchFamily="34" charset="0"/>
                <a:cs typeface="Arial" pitchFamily="34" charset="0"/>
              </a:rPr>
              <a:t>that:</a:t>
            </a:r>
          </a:p>
          <a:p>
            <a:pPr lvl="1">
              <a:buFont typeface="Arial" pitchFamily="34" charset="0"/>
              <a:buChar char="•"/>
            </a:pPr>
            <a:r>
              <a:rPr lang="en-US" sz="1200" dirty="0" smtClean="0">
                <a:latin typeface="Arial" pitchFamily="34" charset="0"/>
                <a:cs typeface="Arial" pitchFamily="34" charset="0"/>
              </a:rPr>
              <a:t>nurses </a:t>
            </a:r>
            <a:r>
              <a:rPr lang="en-US" sz="1200" dirty="0">
                <a:latin typeface="Arial" pitchFamily="34" charset="0"/>
                <a:cs typeface="Arial" pitchFamily="34" charset="0"/>
              </a:rPr>
              <a:t>are able to provide culturally congruent care when together, the nurse and client can use care knowledge and skill to identify, plan, implement, and evaluate care that suites the client and his culture best (</a:t>
            </a:r>
            <a:r>
              <a:rPr lang="en-US" sz="1200" dirty="0" err="1">
                <a:latin typeface="Arial" pitchFamily="34" charset="0"/>
                <a:cs typeface="Arial" pitchFamily="34" charset="0"/>
              </a:rPr>
              <a:t>Leininger</a:t>
            </a:r>
            <a:r>
              <a:rPr lang="en-US" sz="1200" dirty="0">
                <a:latin typeface="Arial" pitchFamily="34" charset="0"/>
                <a:cs typeface="Arial" pitchFamily="34" charset="0"/>
              </a:rPr>
              <a:t>, 1993</a:t>
            </a:r>
            <a:r>
              <a:rPr lang="en-US" sz="1200" dirty="0" smtClean="0">
                <a:latin typeface="Arial" pitchFamily="34" charset="0"/>
                <a:cs typeface="Arial" pitchFamily="34" charset="0"/>
              </a:rPr>
              <a:t>).</a:t>
            </a:r>
          </a:p>
          <a:p>
            <a:pPr marL="457200" lvl="1" indent="0">
              <a:buNone/>
            </a:pPr>
            <a:endParaRPr lang="en-US" sz="1200" dirty="0">
              <a:latin typeface="Arial" pitchFamily="34" charset="0"/>
              <a:cs typeface="Arial" pitchFamily="34" charset="0"/>
            </a:endParaRPr>
          </a:p>
          <a:p>
            <a:pPr>
              <a:buFont typeface="Arial" pitchFamily="34" charset="0"/>
              <a:buChar char="•"/>
            </a:pPr>
            <a:r>
              <a:rPr lang="en-US" sz="1400" dirty="0" smtClean="0">
                <a:latin typeface="Arial" pitchFamily="34" charset="0"/>
                <a:cs typeface="Arial" pitchFamily="34" charset="0"/>
              </a:rPr>
              <a:t>Transcultural nursing </a:t>
            </a:r>
            <a:r>
              <a:rPr lang="en-US" sz="1400" dirty="0">
                <a:latin typeface="Arial" pitchFamily="34" charset="0"/>
                <a:cs typeface="Arial" pitchFamily="34" charset="0"/>
              </a:rPr>
              <a:t>provides the patient with a plan that recognizes the values and beliefs of their culture, and is implemented to preserve and accommodate to their culture (Chitty &amp; Black, 2011). </a:t>
            </a:r>
          </a:p>
          <a:p>
            <a:endParaRPr lang="en-US" dirty="0"/>
          </a:p>
        </p:txBody>
      </p:sp>
      <p:pic>
        <p:nvPicPr>
          <p:cNvPr id="2" name="Content Placeholder 1"/>
          <p:cNvPicPr>
            <a:picLocks noGrp="1" noChangeAspect="1"/>
          </p:cNvPicPr>
          <p:nvPr>
            <p:ph sz="half" idx="2"/>
          </p:nvPr>
        </p:nvPicPr>
        <p:blipFill>
          <a:blip r:embed="rId2" cstate="print">
            <a:extLst>
              <a:ext uri="{28A0092B-C50C-407E-A947-70E740481C1C}">
                <a14:useLocalDpi xmlns="" xmlns:a14="http://schemas.microsoft.com/office/drawing/2010/main" val="0"/>
              </a:ext>
            </a:extLst>
          </a:blip>
          <a:stretch>
            <a:fillRect/>
          </a:stretch>
        </p:blipFill>
        <p:spPr>
          <a:xfrm>
            <a:off x="4310255" y="1371600"/>
            <a:ext cx="2928746" cy="4343399"/>
          </a:xfrm>
        </p:spPr>
      </p:pic>
    </p:spTree>
    <p:extLst>
      <p:ext uri="{BB962C8B-B14F-4D97-AF65-F5344CB8AC3E}">
        <p14:creationId xmlns="" xmlns:p14="http://schemas.microsoft.com/office/powerpoint/2010/main" val="7138231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1" presetClass="entr" presetSubtype="1" fill="hold"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wheel(1)">
                                      <p:cBhvr>
                                        <p:cTn id="14" dur="2000"/>
                                        <p:tgtEl>
                                          <p:spTgt spid="2"/>
                                        </p:tgtEl>
                                      </p:cBhvr>
                                    </p:animEffec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8">
                                            <p:txEl>
                                              <p:pRg st="0" end="0"/>
                                            </p:txEl>
                                          </p:spTgt>
                                        </p:tgtEl>
                                        <p:attrNameLst>
                                          <p:attrName>style.visibility</p:attrName>
                                        </p:attrNameLst>
                                      </p:cBhvr>
                                      <p:to>
                                        <p:strVal val="visible"/>
                                      </p:to>
                                    </p:set>
                                    <p:anim calcmode="lin" valueType="num">
                                      <p:cBhvr additive="base">
                                        <p:cTn id="19"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8">
                                            <p:txEl>
                                              <p:pRg st="2" end="2"/>
                                            </p:txEl>
                                          </p:spTgt>
                                        </p:tgtEl>
                                        <p:attrNameLst>
                                          <p:attrName>style.visibility</p:attrName>
                                        </p:attrNameLst>
                                      </p:cBhvr>
                                      <p:to>
                                        <p:strVal val="visible"/>
                                      </p:to>
                                    </p:set>
                                    <p:anim calcmode="lin" valueType="num">
                                      <p:cBhvr additive="base">
                                        <p:cTn id="25" dur="500" fill="hold"/>
                                        <p:tgtEl>
                                          <p:spTgt spid="8">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8">
                                            <p:txEl>
                                              <p:pRg st="2" end="2"/>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8">
                                            <p:txEl>
                                              <p:pRg st="3" end="3"/>
                                            </p:txEl>
                                          </p:spTgt>
                                        </p:tgtEl>
                                        <p:attrNameLst>
                                          <p:attrName>style.visibility</p:attrName>
                                        </p:attrNameLst>
                                      </p:cBhvr>
                                      <p:to>
                                        <p:strVal val="visible"/>
                                      </p:to>
                                    </p:set>
                                    <p:anim calcmode="lin" valueType="num">
                                      <p:cBhvr additive="base">
                                        <p:cTn id="29" dur="500" fill="hold"/>
                                        <p:tgtEl>
                                          <p:spTgt spid="8">
                                            <p:txEl>
                                              <p:pRg st="3" end="3"/>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8">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8">
                                            <p:txEl>
                                              <p:pRg st="5" end="5"/>
                                            </p:txEl>
                                          </p:spTgt>
                                        </p:tgtEl>
                                        <p:attrNameLst>
                                          <p:attrName>style.visibility</p:attrName>
                                        </p:attrNameLst>
                                      </p:cBhvr>
                                      <p:to>
                                        <p:strVal val="visible"/>
                                      </p:to>
                                    </p:set>
                                    <p:anim calcmode="lin" valueType="num">
                                      <p:cBhvr additive="base">
                                        <p:cTn id="35" dur="500" fill="hold"/>
                                        <p:tgtEl>
                                          <p:spTgt spid="8">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8">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2">
                    <a:lumMod val="75000"/>
                  </a:schemeClr>
                </a:solidFill>
              </a:rPr>
              <a:t>Summary of Theory</a:t>
            </a:r>
            <a:endParaRPr lang="en-US" dirty="0">
              <a:solidFill>
                <a:schemeClr val="accent2">
                  <a:lumMod val="75000"/>
                </a:schemeClr>
              </a:solidFill>
            </a:endParaRPr>
          </a:p>
        </p:txBody>
      </p:sp>
      <p:sp>
        <p:nvSpPr>
          <p:cNvPr id="3" name="Text Placeholder 2"/>
          <p:cNvSpPr>
            <a:spLocks noGrp="1"/>
          </p:cNvSpPr>
          <p:nvPr>
            <p:ph type="body" idx="1"/>
          </p:nvPr>
        </p:nvSpPr>
        <p:spPr/>
        <p:txBody>
          <a:bodyPr/>
          <a:lstStyle/>
          <a:p>
            <a:r>
              <a:rPr lang="en-US" dirty="0" smtClean="0"/>
              <a:t>Contribution</a:t>
            </a:r>
            <a:endParaRPr lang="en-US" dirty="0"/>
          </a:p>
        </p:txBody>
      </p:sp>
    </p:spTree>
    <p:extLst>
      <p:ext uri="{BB962C8B-B14F-4D97-AF65-F5344CB8AC3E}">
        <p14:creationId xmlns="" xmlns:p14="http://schemas.microsoft.com/office/powerpoint/2010/main" val="5149784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Madeleine </a:t>
            </a:r>
            <a:r>
              <a:rPr lang="en-US" dirty="0" err="1" smtClean="0"/>
              <a:t>Leininger</a:t>
            </a:r>
            <a:endParaRPr lang="en-US" dirty="0"/>
          </a:p>
        </p:txBody>
      </p:sp>
      <p:sp>
        <p:nvSpPr>
          <p:cNvPr id="3" name="Content Placeholder 2"/>
          <p:cNvSpPr>
            <a:spLocks noGrp="1"/>
          </p:cNvSpPr>
          <p:nvPr>
            <p:ph idx="1"/>
          </p:nvPr>
        </p:nvSpPr>
        <p:spPr/>
        <p:txBody>
          <a:bodyPr/>
          <a:lstStyle/>
          <a:p>
            <a:pPr lvl="0"/>
            <a:r>
              <a:rPr lang="en-US" sz="1800" dirty="0">
                <a:latin typeface="Arial" pitchFamily="34" charset="0"/>
                <a:cs typeface="Arial" pitchFamily="34" charset="0"/>
              </a:rPr>
              <a:t>A pioneer who shaped the way we plan and implement patient care while assessing a patients cultural needs along with their physical needs. </a:t>
            </a:r>
          </a:p>
          <a:p>
            <a:pPr lvl="0"/>
            <a:r>
              <a:rPr lang="en-US" sz="1800" dirty="0">
                <a:latin typeface="Arial" pitchFamily="34" charset="0"/>
                <a:cs typeface="Arial" pitchFamily="34" charset="0"/>
              </a:rPr>
              <a:t>Responsible for the creation of </a:t>
            </a:r>
            <a:r>
              <a:rPr lang="en-US" sz="1800" b="1" dirty="0">
                <a:solidFill>
                  <a:srgbClr val="FF0000"/>
                </a:solidFill>
                <a:latin typeface="Arial" pitchFamily="34" charset="0"/>
                <a:cs typeface="Arial" pitchFamily="34" charset="0"/>
              </a:rPr>
              <a:t>Tran cultural </a:t>
            </a:r>
            <a:r>
              <a:rPr lang="en-US" sz="1800" dirty="0">
                <a:latin typeface="Arial" pitchFamily="34" charset="0"/>
                <a:cs typeface="Arial" pitchFamily="34" charset="0"/>
              </a:rPr>
              <a:t>Nursing Society, </a:t>
            </a:r>
            <a:r>
              <a:rPr lang="en-US" sz="1800" dirty="0" smtClean="0">
                <a:latin typeface="Arial" pitchFamily="34" charset="0"/>
                <a:cs typeface="Arial" pitchFamily="34" charset="0"/>
              </a:rPr>
              <a:t>transcultural </a:t>
            </a:r>
            <a:r>
              <a:rPr lang="en-US" sz="1800" dirty="0">
                <a:latin typeface="Arial" pitchFamily="34" charset="0"/>
                <a:cs typeface="Arial" pitchFamily="34" charset="0"/>
              </a:rPr>
              <a:t>nursing conferences, newsletters and the </a:t>
            </a:r>
            <a:r>
              <a:rPr lang="en-US" sz="1800" i="1" dirty="0">
                <a:latin typeface="Arial" pitchFamily="34" charset="0"/>
                <a:cs typeface="Arial" pitchFamily="34" charset="0"/>
              </a:rPr>
              <a:t>Journal of Transpersonal Caring</a:t>
            </a:r>
            <a:r>
              <a:rPr lang="en-US" sz="1800" dirty="0">
                <a:latin typeface="Arial" pitchFamily="34" charset="0"/>
                <a:cs typeface="Arial" pitchFamily="34" charset="0"/>
              </a:rPr>
              <a:t> and the awarding of master’s degree in the specialty are known as transcultural nursing.</a:t>
            </a:r>
          </a:p>
          <a:p>
            <a:pPr lvl="0"/>
            <a:r>
              <a:rPr lang="en-US" sz="1800" dirty="0" smtClean="0">
                <a:latin typeface="Arial" pitchFamily="34" charset="0"/>
                <a:cs typeface="Arial" pitchFamily="34" charset="0"/>
              </a:rPr>
              <a:t>Madeleine </a:t>
            </a:r>
            <a:r>
              <a:rPr lang="en-US" sz="1800" dirty="0" err="1" smtClean="0">
                <a:latin typeface="Arial" pitchFamily="34" charset="0"/>
                <a:cs typeface="Arial" pitchFamily="34" charset="0"/>
              </a:rPr>
              <a:t>Leininger’s</a:t>
            </a:r>
            <a:r>
              <a:rPr lang="en-US" sz="1800" dirty="0" smtClean="0">
                <a:latin typeface="Arial" pitchFamily="34" charset="0"/>
                <a:cs typeface="Arial" pitchFamily="34" charset="0"/>
              </a:rPr>
              <a:t> </a:t>
            </a:r>
            <a:r>
              <a:rPr lang="en-US" sz="1800" dirty="0">
                <a:latin typeface="Arial" pitchFamily="34" charset="0"/>
                <a:cs typeface="Arial" pitchFamily="34" charset="0"/>
              </a:rPr>
              <a:t>work is seen as a theory rather than as a model of care. </a:t>
            </a:r>
            <a:endParaRPr lang="en-US" sz="1800" dirty="0" smtClean="0">
              <a:latin typeface="Arial" pitchFamily="34" charset="0"/>
              <a:cs typeface="Arial" pitchFamily="34" charset="0"/>
            </a:endParaRPr>
          </a:p>
          <a:p>
            <a:pPr lvl="0"/>
            <a:r>
              <a:rPr lang="en-US" sz="1800" dirty="0">
                <a:latin typeface="Arial" pitchFamily="34" charset="0"/>
                <a:cs typeface="Arial" pitchFamily="34" charset="0"/>
              </a:rPr>
              <a:t>Her work has been distributed as a theory rather than a concept model.</a:t>
            </a:r>
          </a:p>
          <a:p>
            <a:r>
              <a:rPr lang="en-US" sz="1800" dirty="0">
                <a:latin typeface="Arial" pitchFamily="34" charset="0"/>
                <a:cs typeface="Arial" pitchFamily="34" charset="0"/>
              </a:rPr>
              <a:t>In order to be successful in the arena of transcultural nursing, you must understand that there is more to this than just being culturally aware of your surroundings. You must </a:t>
            </a:r>
            <a:r>
              <a:rPr lang="en-US" sz="1800" dirty="0" smtClean="0">
                <a:latin typeface="Arial" pitchFamily="34" charset="0"/>
                <a:cs typeface="Arial" pitchFamily="34" charset="0"/>
              </a:rPr>
              <a:t>continue </a:t>
            </a:r>
            <a:r>
              <a:rPr lang="en-US" sz="1800" dirty="0">
                <a:latin typeface="Arial" pitchFamily="34" charset="0"/>
                <a:cs typeface="Arial" pitchFamily="34" charset="0"/>
              </a:rPr>
              <a:t>to be aware of your patient’s cultural needs and wants while formulating a patient care plan and during implementation. </a:t>
            </a:r>
            <a:endParaRPr lang="en-US" sz="1800" dirty="0" smtClean="0">
              <a:latin typeface="Arial" pitchFamily="34" charset="0"/>
              <a:cs typeface="Arial" pitchFamily="34" charset="0"/>
            </a:endParaRPr>
          </a:p>
          <a:p>
            <a:endParaRPr lang="en-US" sz="1600" dirty="0">
              <a:latin typeface="Arial Narrow" pitchFamily="34" charset="0"/>
            </a:endParaRPr>
          </a:p>
        </p:txBody>
      </p:sp>
    </p:spTree>
    <p:extLst>
      <p:ext uri="{BB962C8B-B14F-4D97-AF65-F5344CB8AC3E}">
        <p14:creationId xmlns="" xmlns:p14="http://schemas.microsoft.com/office/powerpoint/2010/main" val="165974307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Madeleine </a:t>
            </a:r>
            <a:r>
              <a:rPr lang="en-US" dirty="0" err="1" smtClean="0"/>
              <a:t>Leininger</a:t>
            </a:r>
            <a:r>
              <a:rPr lang="en-US" dirty="0" smtClean="0"/>
              <a:t> </a:t>
            </a:r>
            <a:r>
              <a:rPr lang="en-US" dirty="0" err="1" smtClean="0"/>
              <a:t>cont</a:t>
            </a:r>
            <a:r>
              <a:rPr lang="en-US" dirty="0" smtClean="0"/>
              <a:t>…</a:t>
            </a:r>
            <a:endParaRPr lang="en-US" dirty="0"/>
          </a:p>
        </p:txBody>
      </p:sp>
      <p:sp>
        <p:nvSpPr>
          <p:cNvPr id="3" name="Content Placeholder 2"/>
          <p:cNvSpPr>
            <a:spLocks noGrp="1"/>
          </p:cNvSpPr>
          <p:nvPr>
            <p:ph idx="1"/>
          </p:nvPr>
        </p:nvSpPr>
        <p:spPr/>
        <p:txBody>
          <a:bodyPr/>
          <a:lstStyle/>
          <a:p>
            <a:pPr lvl="0"/>
            <a:r>
              <a:rPr lang="en-US" sz="1800" dirty="0">
                <a:latin typeface="Arial" pitchFamily="34" charset="0"/>
                <a:cs typeface="Arial" pitchFamily="34" charset="0"/>
              </a:rPr>
              <a:t>Utilizing culturally congruent nursing care is essential to providing exceptional and inoffensive patient care. </a:t>
            </a:r>
          </a:p>
          <a:p>
            <a:pPr lvl="0"/>
            <a:r>
              <a:rPr lang="en-US" sz="1800" dirty="0">
                <a:latin typeface="Arial" pitchFamily="34" charset="0"/>
                <a:cs typeface="Arial" pitchFamily="34" charset="0"/>
              </a:rPr>
              <a:t>Being able to recognize your ignorance in a situation and either ask for help and guidance or bow out gracefully is the best care you can give for your patient. </a:t>
            </a:r>
          </a:p>
          <a:p>
            <a:pPr lvl="0"/>
            <a:r>
              <a:rPr lang="en-US" sz="1800" dirty="0">
                <a:latin typeface="Arial" pitchFamily="34" charset="0"/>
                <a:cs typeface="Arial" pitchFamily="34" charset="0"/>
              </a:rPr>
              <a:t>Understanding your patient and their background will give you a greater sense of how you need to be a professional and exemplary example. </a:t>
            </a:r>
          </a:p>
          <a:p>
            <a:pPr lvl="0"/>
            <a:r>
              <a:rPr lang="en-US" sz="1800" dirty="0">
                <a:latin typeface="Arial" pitchFamily="34" charset="0"/>
                <a:cs typeface="Arial" pitchFamily="34" charset="0"/>
              </a:rPr>
              <a:t>If you do not understand what needs your patient has or wants, ask someone who might have cared for them or ask their family how you can be of assistance. </a:t>
            </a:r>
          </a:p>
          <a:p>
            <a:pPr lvl="0"/>
            <a:r>
              <a:rPr lang="en-US" sz="1800" dirty="0">
                <a:latin typeface="Arial" pitchFamily="34" charset="0"/>
                <a:cs typeface="Arial" pitchFamily="34" charset="0"/>
              </a:rPr>
              <a:t>Using your mistakes as a learning tool for the next patient is going to provide you with ongoing cultural education as well as learning from the mistakes of others. </a:t>
            </a:r>
          </a:p>
          <a:p>
            <a:endParaRPr lang="en-US" dirty="0"/>
          </a:p>
        </p:txBody>
      </p:sp>
    </p:spTree>
    <p:extLst>
      <p:ext uri="{BB962C8B-B14F-4D97-AF65-F5344CB8AC3E}">
        <p14:creationId xmlns="" xmlns:p14="http://schemas.microsoft.com/office/powerpoint/2010/main" val="382972060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lstStyle/>
          <a:p>
            <a:r>
              <a:rPr lang="en-US" sz="1800" dirty="0">
                <a:latin typeface="Arial" pitchFamily="34" charset="0"/>
                <a:cs typeface="Arial" pitchFamily="34" charset="0"/>
              </a:rPr>
              <a:t>Chitty, K. K., &amp; Black, B. P. (2011). Nursing Theory: The Basis for Professional Nursing. </a:t>
            </a:r>
            <a:r>
              <a:rPr lang="en-US" sz="1800" i="1" dirty="0">
                <a:latin typeface="Arial" pitchFamily="34" charset="0"/>
                <a:cs typeface="Arial" pitchFamily="34" charset="0"/>
              </a:rPr>
              <a:t>Professional nursing: concepts &amp; challenges</a:t>
            </a:r>
            <a:r>
              <a:rPr lang="en-US" sz="1800" dirty="0">
                <a:latin typeface="Arial" pitchFamily="34" charset="0"/>
                <a:cs typeface="Arial" pitchFamily="34" charset="0"/>
              </a:rPr>
              <a:t> (6th ed., p. 316). St. Louis, MI: Saunders Elsevier.</a:t>
            </a:r>
          </a:p>
          <a:p>
            <a:endParaRPr lang="en-US" sz="1800" dirty="0">
              <a:latin typeface="Arial" pitchFamily="34" charset="0"/>
              <a:cs typeface="Arial" pitchFamily="34" charset="0"/>
            </a:endParaRPr>
          </a:p>
          <a:p>
            <a:r>
              <a:rPr lang="en-US" sz="1800" dirty="0" err="1">
                <a:latin typeface="Arial" pitchFamily="34" charset="0"/>
                <a:cs typeface="Arial" pitchFamily="34" charset="0"/>
              </a:rPr>
              <a:t>Leininger's</a:t>
            </a:r>
            <a:r>
              <a:rPr lang="en-US" sz="1800" dirty="0">
                <a:latin typeface="Arial" pitchFamily="34" charset="0"/>
                <a:cs typeface="Arial" pitchFamily="34" charset="0"/>
              </a:rPr>
              <a:t> Theory of Nursing: Cultural Care Diversity and Universality . (</a:t>
            </a:r>
            <a:r>
              <a:rPr lang="en-US" sz="1800" dirty="0" err="1">
                <a:latin typeface="Arial" pitchFamily="34" charset="0"/>
                <a:cs typeface="Arial" pitchFamily="34" charset="0"/>
              </a:rPr>
              <a:t>n.d.</a:t>
            </a:r>
            <a:r>
              <a:rPr lang="en-US" sz="1800" dirty="0">
                <a:latin typeface="Arial" pitchFamily="34" charset="0"/>
                <a:cs typeface="Arial" pitchFamily="34" charset="0"/>
              </a:rPr>
              <a:t>). </a:t>
            </a:r>
            <a:r>
              <a:rPr lang="en-US" sz="1800" i="1" dirty="0">
                <a:latin typeface="Arial" pitchFamily="34" charset="0"/>
                <a:cs typeface="Arial" pitchFamily="34" charset="0"/>
              </a:rPr>
              <a:t>Nursing Science Quarterly </a:t>
            </a:r>
            <a:r>
              <a:rPr lang="en-US" sz="1800" dirty="0">
                <a:latin typeface="Arial" pitchFamily="34" charset="0"/>
                <a:cs typeface="Arial" pitchFamily="34" charset="0"/>
              </a:rPr>
              <a:t>. Retrieved October 2, 2011, from http://nsq.sagepub.com/content/1/4/152.short </a:t>
            </a:r>
          </a:p>
          <a:p>
            <a:endParaRPr lang="en-US" dirty="0"/>
          </a:p>
        </p:txBody>
      </p:sp>
    </p:spTree>
    <p:extLst>
      <p:ext uri="{BB962C8B-B14F-4D97-AF65-F5344CB8AC3E}">
        <p14:creationId xmlns="" xmlns:p14="http://schemas.microsoft.com/office/powerpoint/2010/main" val="22353915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smtClean="0"/>
              <a:t>Madeleine </a:t>
            </a:r>
            <a:r>
              <a:rPr lang="en-US" dirty="0" err="1" smtClean="0"/>
              <a:t>Leininger</a:t>
            </a:r>
            <a:endParaRPr lang="en-US" dirty="0"/>
          </a:p>
        </p:txBody>
      </p:sp>
      <p:sp>
        <p:nvSpPr>
          <p:cNvPr id="5" name="Subtitle 4"/>
          <p:cNvSpPr>
            <a:spLocks noGrp="1"/>
          </p:cNvSpPr>
          <p:nvPr>
            <p:ph sz="half" idx="1"/>
          </p:nvPr>
        </p:nvSpPr>
        <p:spPr/>
        <p:txBody>
          <a:bodyPr/>
          <a:lstStyle/>
          <a:p>
            <a:pPr marL="0" indent="0" algn="ctr">
              <a:buNone/>
            </a:pPr>
            <a:endParaRPr lang="en-US" dirty="0" smtClean="0"/>
          </a:p>
          <a:p>
            <a:pPr marL="0" indent="0" algn="ctr">
              <a:buNone/>
            </a:pPr>
            <a:endParaRPr lang="en-US" dirty="0"/>
          </a:p>
        </p:txBody>
      </p:sp>
      <p:sp>
        <p:nvSpPr>
          <p:cNvPr id="9" name="Content Placeholder 8"/>
          <p:cNvSpPr>
            <a:spLocks noGrp="1"/>
          </p:cNvSpPr>
          <p:nvPr>
            <p:ph sz="half" idx="2"/>
          </p:nvPr>
        </p:nvSpPr>
        <p:spPr/>
        <p:txBody>
          <a:bodyPr/>
          <a:lstStyle/>
          <a:p>
            <a:r>
              <a:rPr lang="en-US" sz="1800" b="1" u="sng" dirty="0" smtClean="0">
                <a:latin typeface="Arial" pitchFamily="34" charset="0"/>
                <a:cs typeface="Arial" pitchFamily="34" charset="0"/>
              </a:rPr>
              <a:t>Madeline </a:t>
            </a:r>
            <a:r>
              <a:rPr lang="en-US" sz="1800" b="1" u="sng" dirty="0" err="1" smtClean="0">
                <a:latin typeface="Arial" pitchFamily="34" charset="0"/>
                <a:cs typeface="Arial" pitchFamily="34" charset="0"/>
              </a:rPr>
              <a:t>Leininger</a:t>
            </a:r>
            <a:r>
              <a:rPr lang="en-US" sz="1800" b="1" u="sng" dirty="0" smtClean="0">
                <a:latin typeface="Arial" pitchFamily="34" charset="0"/>
                <a:cs typeface="Arial" pitchFamily="34" charset="0"/>
              </a:rPr>
              <a:t> was born in Sutton, Nebraska in 1924. </a:t>
            </a:r>
          </a:p>
          <a:p>
            <a:r>
              <a:rPr lang="en-US" sz="1800" b="1" u="sng" dirty="0" smtClean="0">
                <a:latin typeface="Arial" pitchFamily="34" charset="0"/>
                <a:cs typeface="Arial" pitchFamily="34" charset="0"/>
              </a:rPr>
              <a:t>She received her diploma of nursing at St. Anthony’s School of Nursing in Denver, Colorado </a:t>
            </a:r>
          </a:p>
          <a:p>
            <a:r>
              <a:rPr lang="en-US" sz="1800" b="1" u="sng" dirty="0">
                <a:latin typeface="Arial" pitchFamily="34" charset="0"/>
                <a:cs typeface="Arial" pitchFamily="34" charset="0"/>
              </a:rPr>
              <a:t>C</a:t>
            </a:r>
            <a:r>
              <a:rPr lang="en-US" sz="1800" b="1" u="sng" dirty="0" smtClean="0">
                <a:latin typeface="Arial" pitchFamily="34" charset="0"/>
                <a:cs typeface="Arial" pitchFamily="34" charset="0"/>
              </a:rPr>
              <a:t>ompleted her BS degree in biological science two years later from Benedictine College in Atchison, Kansas.</a:t>
            </a:r>
          </a:p>
          <a:p>
            <a:r>
              <a:rPr lang="en-US" sz="1800" b="1" u="sng" dirty="0" smtClean="0">
                <a:latin typeface="Arial" pitchFamily="34" charset="0"/>
                <a:cs typeface="Arial" pitchFamily="34" charset="0"/>
              </a:rPr>
              <a:t>In 1954 she received her MSN from Catholic University in Washington, D.C</a:t>
            </a:r>
          </a:p>
          <a:p>
            <a:r>
              <a:rPr lang="en-US" sz="1800" b="1" u="sng" dirty="0">
                <a:latin typeface="Arial" pitchFamily="34" charset="0"/>
                <a:cs typeface="Arial" pitchFamily="34" charset="0"/>
              </a:rPr>
              <a:t>I</a:t>
            </a:r>
            <a:r>
              <a:rPr lang="en-US" sz="1800" b="1" u="sng" dirty="0" smtClean="0">
                <a:latin typeface="Arial" pitchFamily="34" charset="0"/>
                <a:cs typeface="Arial" pitchFamily="34" charset="0"/>
              </a:rPr>
              <a:t>n 1965 she got her PhD in anthropology from the University of Washington in Seattle</a:t>
            </a:r>
            <a:endParaRPr lang="en-US" sz="1800" b="1" u="sng" dirty="0">
              <a:latin typeface="Arial" pitchFamily="34" charset="0"/>
              <a:cs typeface="Arial" pitchFamily="34" charset="0"/>
            </a:endParaRPr>
          </a:p>
        </p:txBody>
      </p:sp>
      <p:pic>
        <p:nvPicPr>
          <p:cNvPr id="145410" name="Picture 2" descr="http://www.madeleine-leininger.com/en/picts/sidebar.jp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228600" y="1426334"/>
            <a:ext cx="3810000" cy="4745865"/>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409820946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type="body" sz="half" idx="2"/>
          </p:nvPr>
        </p:nvSpPr>
        <p:spPr>
          <a:xfrm>
            <a:off x="1905000" y="4953000"/>
            <a:ext cx="5486400" cy="914400"/>
          </a:xfrm>
        </p:spPr>
        <p:txBody>
          <a:bodyPr/>
          <a:lstStyle/>
          <a:p>
            <a:r>
              <a:rPr lang="en-US" sz="1800" dirty="0" smtClean="0">
                <a:latin typeface="Arial" pitchFamily="34" charset="0"/>
                <a:cs typeface="Arial" pitchFamily="34" charset="0"/>
              </a:rPr>
              <a:t>The theory of nursing  is the best way nurses could provide care to their patients that were culturally congruent. (Chitty &amp; Black, 2011)</a:t>
            </a:r>
          </a:p>
          <a:p>
            <a:pPr marL="0" indent="0">
              <a:buNone/>
            </a:pPr>
            <a:r>
              <a:rPr lang="en-US" dirty="0" smtClean="0"/>
              <a:t> </a:t>
            </a:r>
            <a:endParaRPr lang="en-US" dirty="0"/>
          </a:p>
        </p:txBody>
      </p:sp>
      <p:pic>
        <p:nvPicPr>
          <p:cNvPr id="12" name="Picture Placeholder 11"/>
          <p:cNvPicPr>
            <a:picLocks noGrp="1" noChangeAspect="1"/>
          </p:cNvPicPr>
          <p:nvPr>
            <p:ph type="pic" idx="1"/>
          </p:nvPr>
        </p:nvPicPr>
        <p:blipFill>
          <a:blip r:embed="rId2" cstate="print">
            <a:extLst>
              <a:ext uri="{BEBA8EAE-BF5A-486C-A8C5-ECC9F3942E4B}">
                <a14:imgProps xmlns="" xmlns:a14="http://schemas.microsoft.com/office/drawing/2010/main">
                  <a14:imgLayer r:embed="rId3">
                    <a14:imgEffect>
                      <a14:brightnessContrast bright="-20000" contrast="40000"/>
                    </a14:imgEffect>
                  </a14:imgLayer>
                </a14:imgProps>
              </a:ext>
              <a:ext uri="{28A0092B-C50C-407E-A947-70E740481C1C}">
                <a14:useLocalDpi xmlns="" xmlns:a14="http://schemas.microsoft.com/office/drawing/2010/main" val="0"/>
              </a:ext>
            </a:extLst>
          </a:blip>
          <a:srcRect t="22500" b="22500"/>
          <a:stretch>
            <a:fillRect/>
          </a:stretch>
        </p:blipFill>
        <p:spPr>
          <a:xfrm>
            <a:off x="2438400" y="1371600"/>
            <a:ext cx="3657600" cy="3429001"/>
          </a:xfrm>
        </p:spPr>
      </p:pic>
    </p:spTree>
    <p:extLst>
      <p:ext uri="{BB962C8B-B14F-4D97-AF65-F5344CB8AC3E}">
        <p14:creationId xmlns="" xmlns:p14="http://schemas.microsoft.com/office/powerpoint/2010/main" val="2042722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04800" y="4800600"/>
            <a:ext cx="7772400" cy="1362075"/>
          </a:xfrm>
        </p:spPr>
        <p:txBody>
          <a:bodyPr/>
          <a:lstStyle/>
          <a:p>
            <a:r>
              <a:rPr lang="en-US" dirty="0" smtClean="0">
                <a:solidFill>
                  <a:schemeClr val="tx1"/>
                </a:solidFill>
              </a:rPr>
              <a:t>Madeleine </a:t>
            </a:r>
            <a:r>
              <a:rPr lang="en-US" dirty="0" err="1" smtClean="0">
                <a:solidFill>
                  <a:schemeClr val="tx1"/>
                </a:solidFill>
              </a:rPr>
              <a:t>Leininger</a:t>
            </a:r>
            <a:endParaRPr lang="en-US" dirty="0">
              <a:solidFill>
                <a:schemeClr val="tx1"/>
              </a:solidFill>
            </a:endParaRPr>
          </a:p>
        </p:txBody>
      </p:sp>
      <p:sp>
        <p:nvSpPr>
          <p:cNvPr id="3" name="Text Placeholder 2"/>
          <p:cNvSpPr>
            <a:spLocks noGrp="1"/>
          </p:cNvSpPr>
          <p:nvPr>
            <p:ph type="body" idx="1"/>
          </p:nvPr>
        </p:nvSpPr>
        <p:spPr>
          <a:xfrm>
            <a:off x="381000" y="3200400"/>
            <a:ext cx="7772400" cy="1500187"/>
          </a:xfrm>
        </p:spPr>
        <p:txBody>
          <a:bodyPr/>
          <a:lstStyle/>
          <a:p>
            <a:r>
              <a:rPr lang="en-US" dirty="0" smtClean="0"/>
              <a:t>How theory came to be developed</a:t>
            </a:r>
            <a:endParaRPr lang="en-US" dirty="0"/>
          </a:p>
        </p:txBody>
      </p:sp>
    </p:spTree>
    <p:extLst>
      <p:ext uri="{BB962C8B-B14F-4D97-AF65-F5344CB8AC3E}">
        <p14:creationId xmlns="" xmlns:p14="http://schemas.microsoft.com/office/powerpoint/2010/main" val="28760542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animEffect transition="in" filter="fade">
                                      <p:cBhvr>
                                        <p:cTn id="25" dur="1000"/>
                                        <p:tgtEl>
                                          <p:spTgt spid="3">
                                            <p:txEl>
                                              <p:pRg st="0" end="0"/>
                                            </p:txEl>
                                          </p:spTgt>
                                        </p:tgtEl>
                                      </p:cBhvr>
                                    </p:animEffect>
                                    <p:anim calcmode="lin" valueType="num">
                                      <p:cBhvr>
                                        <p:cTn id="26"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27"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How theory came to be developed</a:t>
            </a:r>
            <a:endParaRPr lang="en-US" dirty="0"/>
          </a:p>
        </p:txBody>
      </p:sp>
      <p:sp>
        <p:nvSpPr>
          <p:cNvPr id="7" name="Content Placeholder 6"/>
          <p:cNvSpPr>
            <a:spLocks noGrp="1"/>
          </p:cNvSpPr>
          <p:nvPr>
            <p:ph sz="half" idx="2"/>
          </p:nvPr>
        </p:nvSpPr>
        <p:spPr/>
        <p:txBody>
          <a:bodyPr/>
          <a:lstStyle/>
          <a:p>
            <a:r>
              <a:rPr lang="en-US" sz="1800" b="1" u="sng" dirty="0">
                <a:latin typeface="Arial" pitchFamily="34" charset="0"/>
                <a:cs typeface="Arial" pitchFamily="34" charset="0"/>
              </a:rPr>
              <a:t>Comes from the Latin and Greek work for “a viewing”</a:t>
            </a:r>
          </a:p>
          <a:p>
            <a:r>
              <a:rPr lang="en-US" sz="1800" b="1" u="sng" dirty="0">
                <a:latin typeface="Arial" pitchFamily="34" charset="0"/>
                <a:cs typeface="Arial" pitchFamily="34" charset="0"/>
              </a:rPr>
              <a:t>Traced back to Florence Nightingale </a:t>
            </a:r>
          </a:p>
          <a:p>
            <a:r>
              <a:rPr lang="en-US" sz="1800" b="1" u="sng" dirty="0">
                <a:latin typeface="Arial" pitchFamily="34" charset="0"/>
                <a:cs typeface="Arial" pitchFamily="34" charset="0"/>
              </a:rPr>
              <a:t>Most theories were developed in second half of the twentieth century</a:t>
            </a:r>
          </a:p>
          <a:p>
            <a:r>
              <a:rPr lang="en-US" sz="1800" b="1" u="sng" dirty="0">
                <a:latin typeface="Arial" pitchFamily="34" charset="0"/>
                <a:cs typeface="Arial" pitchFamily="34" charset="0"/>
              </a:rPr>
              <a:t>The work of developing theories is of nurse researches and scholars</a:t>
            </a:r>
          </a:p>
          <a:p>
            <a:endParaRPr lang="en-US" dirty="0"/>
          </a:p>
        </p:txBody>
      </p:sp>
      <p:pic>
        <p:nvPicPr>
          <p:cNvPr id="2" name="Content Placeholder 1"/>
          <p:cNvPicPr>
            <a:picLocks noGrp="1" noChangeAspect="1"/>
          </p:cNvPicPr>
          <p:nvPr>
            <p:ph sz="half" idx="1"/>
          </p:nvPr>
        </p:nvPicPr>
        <p:blipFill>
          <a:blip r:embed="rId3" cstate="print">
            <a:extLst>
              <a:ext uri="{28A0092B-C50C-407E-A947-70E740481C1C}">
                <a14:useLocalDpi xmlns="" xmlns:a14="http://schemas.microsoft.com/office/drawing/2010/main" val="0"/>
              </a:ext>
            </a:extLst>
          </a:blip>
          <a:stretch>
            <a:fillRect/>
          </a:stretch>
        </p:blipFill>
        <p:spPr>
          <a:xfrm>
            <a:off x="457200" y="1447800"/>
            <a:ext cx="3200400" cy="4724400"/>
          </a:xfrm>
        </p:spPr>
      </p:pic>
    </p:spTree>
    <p:extLst>
      <p:ext uri="{BB962C8B-B14F-4D97-AF65-F5344CB8AC3E}">
        <p14:creationId xmlns="" xmlns:p14="http://schemas.microsoft.com/office/powerpoint/2010/main" val="323707004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sz="4000" dirty="0" smtClean="0">
                <a:solidFill>
                  <a:schemeClr val="tx1">
                    <a:lumMod val="75000"/>
                  </a:schemeClr>
                </a:solidFill>
              </a:rPr>
              <a:t>Developed Theories</a:t>
            </a:r>
            <a:endParaRPr lang="en-US" sz="4000" dirty="0">
              <a:solidFill>
                <a:schemeClr val="tx1">
                  <a:lumMod val="75000"/>
                </a:schemeClr>
              </a:solidFill>
            </a:endParaRPr>
          </a:p>
        </p:txBody>
      </p:sp>
      <p:pic>
        <p:nvPicPr>
          <p:cNvPr id="8" name="Content Placeholder 7"/>
          <p:cNvPicPr>
            <a:picLocks noGrp="1" noChangeAspect="1"/>
          </p:cNvPicPr>
          <p:nvPr>
            <p:ph idx="1"/>
          </p:nvPr>
        </p:nvPicPr>
        <p:blipFill>
          <a:blip r:embed="rId3" cstate="print">
            <a:extLst>
              <a:ext uri="{28A0092B-C50C-407E-A947-70E740481C1C}">
                <a14:useLocalDpi xmlns="" xmlns:a14="http://schemas.microsoft.com/office/drawing/2010/main" val="0"/>
              </a:ext>
            </a:extLst>
          </a:blip>
          <a:stretch>
            <a:fillRect/>
          </a:stretch>
        </p:blipFill>
        <p:spPr>
          <a:xfrm>
            <a:off x="4267200" y="1371600"/>
            <a:ext cx="3162300" cy="4865624"/>
          </a:xfrm>
        </p:spPr>
      </p:pic>
      <p:sp>
        <p:nvSpPr>
          <p:cNvPr id="7" name="Text Placeholder 6"/>
          <p:cNvSpPr>
            <a:spLocks noGrp="1"/>
          </p:cNvSpPr>
          <p:nvPr>
            <p:ph type="body" sz="half" idx="2"/>
          </p:nvPr>
        </p:nvSpPr>
        <p:spPr/>
        <p:txBody>
          <a:bodyPr/>
          <a:lstStyle/>
          <a:p>
            <a:pPr marL="285750" indent="-285750">
              <a:buFont typeface="Arial" pitchFamily="34" charset="0"/>
              <a:buChar char="•"/>
            </a:pPr>
            <a:r>
              <a:rPr lang="en-US" sz="1800" b="1" u="sng" dirty="0">
                <a:latin typeface="Arial" pitchFamily="34" charset="0"/>
                <a:cs typeface="Arial" pitchFamily="34" charset="0"/>
              </a:rPr>
              <a:t>Nightingale’s work represents the beginning of professional nursing as we know it today</a:t>
            </a:r>
          </a:p>
          <a:p>
            <a:pPr marL="285750" indent="-285750">
              <a:buFont typeface="Arial" pitchFamily="34" charset="0"/>
              <a:buChar char="•"/>
            </a:pPr>
            <a:r>
              <a:rPr lang="en-US" sz="1800" b="1" u="sng" dirty="0">
                <a:latin typeface="Arial" pitchFamily="34" charset="0"/>
                <a:cs typeface="Arial" pitchFamily="34" charset="0"/>
              </a:rPr>
              <a:t>Theory started as health, illness, and the nurse’s role in caring for patients</a:t>
            </a:r>
          </a:p>
          <a:p>
            <a:pPr marL="285750" indent="-285750">
              <a:buFont typeface="Arial" pitchFamily="34" charset="0"/>
              <a:buChar char="•"/>
            </a:pPr>
            <a:r>
              <a:rPr lang="en-US" sz="1800" b="1" u="sng" dirty="0">
                <a:latin typeface="Arial" pitchFamily="34" charset="0"/>
                <a:cs typeface="Arial" pitchFamily="34" charset="0"/>
              </a:rPr>
              <a:t>Beginning work came from the idea of assisting the individual sick or well and perform to your best ability</a:t>
            </a:r>
          </a:p>
          <a:p>
            <a:endParaRPr lang="en-US" dirty="0"/>
          </a:p>
        </p:txBody>
      </p:sp>
    </p:spTree>
    <p:extLst>
      <p:ext uri="{BB962C8B-B14F-4D97-AF65-F5344CB8AC3E}">
        <p14:creationId xmlns="" xmlns:p14="http://schemas.microsoft.com/office/powerpoint/2010/main" val="3040476182"/>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80">
                                          <p:stCondLst>
                                            <p:cond delay="0"/>
                                          </p:stCondLst>
                                        </p:cTn>
                                        <p:tgtEl>
                                          <p:spTgt spid="5"/>
                                        </p:tgtEl>
                                      </p:cBhvr>
                                    </p:animEffect>
                                    <p:anim calcmode="lin" valueType="num">
                                      <p:cBhvr>
                                        <p:cTn id="8"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13" dur="26">
                                          <p:stCondLst>
                                            <p:cond delay="650"/>
                                          </p:stCondLst>
                                        </p:cTn>
                                        <p:tgtEl>
                                          <p:spTgt spid="5"/>
                                        </p:tgtEl>
                                      </p:cBhvr>
                                      <p:to x="100000" y="60000"/>
                                    </p:animScale>
                                    <p:animScale>
                                      <p:cBhvr>
                                        <p:cTn id="14" dur="166" decel="50000">
                                          <p:stCondLst>
                                            <p:cond delay="676"/>
                                          </p:stCondLst>
                                        </p:cTn>
                                        <p:tgtEl>
                                          <p:spTgt spid="5"/>
                                        </p:tgtEl>
                                      </p:cBhvr>
                                      <p:to x="100000" y="100000"/>
                                    </p:animScale>
                                    <p:animScale>
                                      <p:cBhvr>
                                        <p:cTn id="15" dur="26">
                                          <p:stCondLst>
                                            <p:cond delay="1312"/>
                                          </p:stCondLst>
                                        </p:cTn>
                                        <p:tgtEl>
                                          <p:spTgt spid="5"/>
                                        </p:tgtEl>
                                      </p:cBhvr>
                                      <p:to x="100000" y="80000"/>
                                    </p:animScale>
                                    <p:animScale>
                                      <p:cBhvr>
                                        <p:cTn id="16" dur="166" decel="50000">
                                          <p:stCondLst>
                                            <p:cond delay="1338"/>
                                          </p:stCondLst>
                                        </p:cTn>
                                        <p:tgtEl>
                                          <p:spTgt spid="5"/>
                                        </p:tgtEl>
                                      </p:cBhvr>
                                      <p:to x="100000" y="100000"/>
                                    </p:animScale>
                                    <p:animScale>
                                      <p:cBhvr>
                                        <p:cTn id="17" dur="26">
                                          <p:stCondLst>
                                            <p:cond delay="1642"/>
                                          </p:stCondLst>
                                        </p:cTn>
                                        <p:tgtEl>
                                          <p:spTgt spid="5"/>
                                        </p:tgtEl>
                                      </p:cBhvr>
                                      <p:to x="100000" y="90000"/>
                                    </p:animScale>
                                    <p:animScale>
                                      <p:cBhvr>
                                        <p:cTn id="18" dur="166" decel="50000">
                                          <p:stCondLst>
                                            <p:cond delay="1668"/>
                                          </p:stCondLst>
                                        </p:cTn>
                                        <p:tgtEl>
                                          <p:spTgt spid="5"/>
                                        </p:tgtEl>
                                      </p:cBhvr>
                                      <p:to x="100000" y="100000"/>
                                    </p:animScale>
                                    <p:animScale>
                                      <p:cBhvr>
                                        <p:cTn id="19" dur="26">
                                          <p:stCondLst>
                                            <p:cond delay="1808"/>
                                          </p:stCondLst>
                                        </p:cTn>
                                        <p:tgtEl>
                                          <p:spTgt spid="5"/>
                                        </p:tgtEl>
                                      </p:cBhvr>
                                      <p:to x="100000" y="95000"/>
                                    </p:animScale>
                                    <p:animScale>
                                      <p:cBhvr>
                                        <p:cTn id="20" dur="166" decel="50000">
                                          <p:stCondLst>
                                            <p:cond delay="1834"/>
                                          </p:stCondLst>
                                        </p:cTn>
                                        <p:tgtEl>
                                          <p:spTgt spid="5"/>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7">
                                            <p:txEl>
                                              <p:pRg st="0" end="0"/>
                                            </p:txEl>
                                          </p:spTgt>
                                        </p:tgtEl>
                                        <p:attrNameLst>
                                          <p:attrName>style.visibility</p:attrName>
                                        </p:attrNameLst>
                                      </p:cBhvr>
                                      <p:to>
                                        <p:strVal val="visible"/>
                                      </p:to>
                                    </p:set>
                                    <p:anim calcmode="lin" valueType="num">
                                      <p:cBhvr additive="base">
                                        <p:cTn id="25"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6" presetClass="entr" presetSubtype="0" fill="hold" nodeType="clickEffect">
                                  <p:stCondLst>
                                    <p:cond delay="0"/>
                                  </p:stCondLst>
                                  <p:childTnLst>
                                    <p:set>
                                      <p:cBhvr>
                                        <p:cTn id="30" dur="1" fill="hold">
                                          <p:stCondLst>
                                            <p:cond delay="0"/>
                                          </p:stCondLst>
                                        </p:cTn>
                                        <p:tgtEl>
                                          <p:spTgt spid="8"/>
                                        </p:tgtEl>
                                        <p:attrNameLst>
                                          <p:attrName>style.visibility</p:attrName>
                                        </p:attrNameLst>
                                      </p:cBhvr>
                                      <p:to>
                                        <p:strVal val="visible"/>
                                      </p:to>
                                    </p:set>
                                    <p:animEffect transition="in" filter="wipe(down)">
                                      <p:cBhvr>
                                        <p:cTn id="31" dur="580">
                                          <p:stCondLst>
                                            <p:cond delay="0"/>
                                          </p:stCondLst>
                                        </p:cTn>
                                        <p:tgtEl>
                                          <p:spTgt spid="8"/>
                                        </p:tgtEl>
                                      </p:cBhvr>
                                    </p:animEffect>
                                    <p:anim calcmode="lin" valueType="num">
                                      <p:cBhvr>
                                        <p:cTn id="32"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33"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34"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35"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36"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37" dur="26">
                                          <p:stCondLst>
                                            <p:cond delay="650"/>
                                          </p:stCondLst>
                                        </p:cTn>
                                        <p:tgtEl>
                                          <p:spTgt spid="8"/>
                                        </p:tgtEl>
                                      </p:cBhvr>
                                      <p:to x="100000" y="60000"/>
                                    </p:animScale>
                                    <p:animScale>
                                      <p:cBhvr>
                                        <p:cTn id="38" dur="166" decel="50000">
                                          <p:stCondLst>
                                            <p:cond delay="676"/>
                                          </p:stCondLst>
                                        </p:cTn>
                                        <p:tgtEl>
                                          <p:spTgt spid="8"/>
                                        </p:tgtEl>
                                      </p:cBhvr>
                                      <p:to x="100000" y="100000"/>
                                    </p:animScale>
                                    <p:animScale>
                                      <p:cBhvr>
                                        <p:cTn id="39" dur="26">
                                          <p:stCondLst>
                                            <p:cond delay="1312"/>
                                          </p:stCondLst>
                                        </p:cTn>
                                        <p:tgtEl>
                                          <p:spTgt spid="8"/>
                                        </p:tgtEl>
                                      </p:cBhvr>
                                      <p:to x="100000" y="80000"/>
                                    </p:animScale>
                                    <p:animScale>
                                      <p:cBhvr>
                                        <p:cTn id="40" dur="166" decel="50000">
                                          <p:stCondLst>
                                            <p:cond delay="1338"/>
                                          </p:stCondLst>
                                        </p:cTn>
                                        <p:tgtEl>
                                          <p:spTgt spid="8"/>
                                        </p:tgtEl>
                                      </p:cBhvr>
                                      <p:to x="100000" y="100000"/>
                                    </p:animScale>
                                    <p:animScale>
                                      <p:cBhvr>
                                        <p:cTn id="41" dur="26">
                                          <p:stCondLst>
                                            <p:cond delay="1642"/>
                                          </p:stCondLst>
                                        </p:cTn>
                                        <p:tgtEl>
                                          <p:spTgt spid="8"/>
                                        </p:tgtEl>
                                      </p:cBhvr>
                                      <p:to x="100000" y="90000"/>
                                    </p:animScale>
                                    <p:animScale>
                                      <p:cBhvr>
                                        <p:cTn id="42" dur="166" decel="50000">
                                          <p:stCondLst>
                                            <p:cond delay="1668"/>
                                          </p:stCondLst>
                                        </p:cTn>
                                        <p:tgtEl>
                                          <p:spTgt spid="8"/>
                                        </p:tgtEl>
                                      </p:cBhvr>
                                      <p:to x="100000" y="100000"/>
                                    </p:animScale>
                                    <p:animScale>
                                      <p:cBhvr>
                                        <p:cTn id="43" dur="26">
                                          <p:stCondLst>
                                            <p:cond delay="1808"/>
                                          </p:stCondLst>
                                        </p:cTn>
                                        <p:tgtEl>
                                          <p:spTgt spid="8"/>
                                        </p:tgtEl>
                                      </p:cBhvr>
                                      <p:to x="100000" y="95000"/>
                                    </p:animScale>
                                    <p:animScale>
                                      <p:cBhvr>
                                        <p:cTn id="44" dur="166" decel="50000">
                                          <p:stCondLst>
                                            <p:cond delay="1834"/>
                                          </p:stCondLst>
                                        </p:cTn>
                                        <p:tgtEl>
                                          <p:spTgt spid="8"/>
                                        </p:tgtEl>
                                      </p:cBhvr>
                                      <p:to x="100000" y="100000"/>
                                    </p:animScale>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7">
                                            <p:txEl>
                                              <p:pRg st="1" end="1"/>
                                            </p:txEl>
                                          </p:spTgt>
                                        </p:tgtEl>
                                        <p:attrNameLst>
                                          <p:attrName>style.visibility</p:attrName>
                                        </p:attrNameLst>
                                      </p:cBhvr>
                                      <p:to>
                                        <p:strVal val="visible"/>
                                      </p:to>
                                    </p:set>
                                    <p:anim calcmode="lin" valueType="num">
                                      <p:cBhvr additive="base">
                                        <p:cTn id="49"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7">
                                            <p:txEl>
                                              <p:pRg st="2" end="2"/>
                                            </p:txEl>
                                          </p:spTgt>
                                        </p:tgtEl>
                                        <p:attrNameLst>
                                          <p:attrName>style.visibility</p:attrName>
                                        </p:attrNameLst>
                                      </p:cBhvr>
                                      <p:to>
                                        <p:strVal val="visible"/>
                                      </p:to>
                                    </p:set>
                                    <p:anim calcmode="lin" valueType="num">
                                      <p:cBhvr additive="base">
                                        <p:cTn id="55"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2060"/>
                </a:solidFill>
              </a:rPr>
              <a:t>Description of Theory</a:t>
            </a:r>
            <a:endParaRPr lang="en-US" dirty="0">
              <a:solidFill>
                <a:srgbClr val="002060"/>
              </a:solidFill>
            </a:endParaRPr>
          </a:p>
        </p:txBody>
      </p:sp>
      <p:sp>
        <p:nvSpPr>
          <p:cNvPr id="3" name="Text Placeholder 2"/>
          <p:cNvSpPr>
            <a:spLocks noGrp="1"/>
          </p:cNvSpPr>
          <p:nvPr>
            <p:ph type="body" idx="1"/>
          </p:nvPr>
        </p:nvSpPr>
        <p:spPr/>
        <p:txBody>
          <a:bodyPr/>
          <a:lstStyle/>
          <a:p>
            <a:r>
              <a:rPr lang="en-US" dirty="0" smtClean="0"/>
              <a:t>Basic Concept</a:t>
            </a:r>
            <a:endParaRPr lang="en-US" dirty="0"/>
          </a:p>
        </p:txBody>
      </p:sp>
    </p:spTree>
    <p:extLst>
      <p:ext uri="{BB962C8B-B14F-4D97-AF65-F5344CB8AC3E}">
        <p14:creationId xmlns="" xmlns:p14="http://schemas.microsoft.com/office/powerpoint/2010/main" val="37171423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additive="base">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Culture Care</a:t>
            </a:r>
            <a:endParaRPr lang="en-US" dirty="0"/>
          </a:p>
        </p:txBody>
      </p:sp>
      <p:pic>
        <p:nvPicPr>
          <p:cNvPr id="7" name="Content Placeholder 6"/>
          <p:cNvPicPr>
            <a:picLocks noGrp="1" noChangeAspect="1"/>
          </p:cNvPicPr>
          <p:nvPr>
            <p:ph sz="half" idx="1"/>
          </p:nvPr>
        </p:nvPicPr>
        <p:blipFill>
          <a:blip r:embed="rId3" cstate="print">
            <a:extLst>
              <a:ext uri="{BEBA8EAE-BF5A-486C-A8C5-ECC9F3942E4B}">
                <a14:imgProps xmlns="" xmlns:a14="http://schemas.microsoft.com/office/drawing/2010/main">
                  <a14:imgLayer r:embed="rId4">
                    <a14:imgEffect>
                      <a14:sharpenSoften amount="50000"/>
                    </a14:imgEffect>
                  </a14:imgLayer>
                </a14:imgProps>
              </a:ext>
              <a:ext uri="{28A0092B-C50C-407E-A947-70E740481C1C}">
                <a14:useLocalDpi xmlns="" xmlns:a14="http://schemas.microsoft.com/office/drawing/2010/main" val="0"/>
              </a:ext>
            </a:extLst>
          </a:blip>
          <a:stretch>
            <a:fillRect/>
          </a:stretch>
        </p:blipFill>
        <p:spPr>
          <a:xfrm>
            <a:off x="152400" y="1371600"/>
            <a:ext cx="3771900" cy="51054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6" name="Content Placeholder 5"/>
          <p:cNvSpPr>
            <a:spLocks noGrp="1"/>
          </p:cNvSpPr>
          <p:nvPr>
            <p:ph sz="half" idx="2"/>
          </p:nvPr>
        </p:nvSpPr>
        <p:spPr>
          <a:xfrm>
            <a:off x="4076700" y="1371600"/>
            <a:ext cx="3771900" cy="4800600"/>
          </a:xfrm>
        </p:spPr>
        <p:txBody>
          <a:bodyPr/>
          <a:lstStyle/>
          <a:p>
            <a:pPr>
              <a:buFont typeface="Arial" pitchFamily="34" charset="0"/>
              <a:buChar char="•"/>
            </a:pPr>
            <a:r>
              <a:rPr lang="en-US" sz="1800" b="1" u="sng" dirty="0" err="1">
                <a:latin typeface="Arial" pitchFamily="34" charset="0"/>
                <a:cs typeface="Arial" pitchFamily="34" charset="0"/>
              </a:rPr>
              <a:t>Leininger</a:t>
            </a:r>
            <a:r>
              <a:rPr lang="en-US" sz="1800" b="1" u="sng" dirty="0">
                <a:latin typeface="Arial" pitchFamily="34" charset="0"/>
                <a:cs typeface="Arial" pitchFamily="34" charset="0"/>
              </a:rPr>
              <a:t> experienced during practice that children of different cultures had widely varying behaviors and needs (Chitty &amp; Black, 2011, p. 316</a:t>
            </a:r>
            <a:r>
              <a:rPr lang="en-US" sz="1800" b="1" u="sng" dirty="0" smtClean="0">
                <a:latin typeface="Arial" pitchFamily="34" charset="0"/>
                <a:cs typeface="Arial" pitchFamily="34" charset="0"/>
              </a:rPr>
              <a:t>)</a:t>
            </a:r>
          </a:p>
          <a:p>
            <a:pPr>
              <a:buFont typeface="Arial" pitchFamily="34" charset="0"/>
              <a:buChar char="•"/>
            </a:pPr>
            <a:r>
              <a:rPr lang="en-US" sz="1800" b="1" u="sng" dirty="0" smtClean="0">
                <a:latin typeface="Arial" pitchFamily="34" charset="0"/>
                <a:cs typeface="Arial" pitchFamily="34" charset="0"/>
              </a:rPr>
              <a:t>Lead </a:t>
            </a:r>
            <a:r>
              <a:rPr lang="en-US" sz="1800" b="1" u="sng" dirty="0">
                <a:latin typeface="Arial" pitchFamily="34" charset="0"/>
                <a:cs typeface="Arial" pitchFamily="34" charset="0"/>
              </a:rPr>
              <a:t>to study of cultural differences and impact on health </a:t>
            </a:r>
            <a:r>
              <a:rPr lang="en-US" sz="1800" b="1" u="sng" dirty="0" smtClean="0">
                <a:latin typeface="Arial" pitchFamily="34" charset="0"/>
                <a:cs typeface="Arial" pitchFamily="34" charset="0"/>
              </a:rPr>
              <a:t>practices</a:t>
            </a:r>
          </a:p>
          <a:p>
            <a:pPr>
              <a:buFont typeface="Arial" pitchFamily="34" charset="0"/>
              <a:buChar char="•"/>
            </a:pPr>
            <a:r>
              <a:rPr lang="en-US" sz="1800" b="1" u="sng" dirty="0" smtClean="0">
                <a:latin typeface="Arial" pitchFamily="34" charset="0"/>
                <a:cs typeface="Arial" pitchFamily="34" charset="0"/>
              </a:rPr>
              <a:t>Work </a:t>
            </a:r>
            <a:r>
              <a:rPr lang="en-US" sz="1800" b="1" u="sng" dirty="0">
                <a:latin typeface="Arial" pitchFamily="34" charset="0"/>
                <a:cs typeface="Arial" pitchFamily="34" charset="0"/>
              </a:rPr>
              <a:t>lead to development of Culture Care Nursing</a:t>
            </a:r>
          </a:p>
          <a:p>
            <a:pPr lvl="2">
              <a:buFont typeface="Arial" pitchFamily="34" charset="0"/>
              <a:buChar char="•"/>
            </a:pPr>
            <a:r>
              <a:rPr lang="en-US" sz="1800" b="1" u="sng" dirty="0">
                <a:latin typeface="Arial" pitchFamily="34" charset="0"/>
                <a:cs typeface="Arial" pitchFamily="34" charset="0"/>
              </a:rPr>
              <a:t>Transcultural</a:t>
            </a:r>
          </a:p>
          <a:p>
            <a:endParaRPr lang="en-US" dirty="0"/>
          </a:p>
        </p:txBody>
      </p:sp>
    </p:spTree>
    <p:extLst>
      <p:ext uri="{BB962C8B-B14F-4D97-AF65-F5344CB8AC3E}">
        <p14:creationId xmlns="" xmlns:p14="http://schemas.microsoft.com/office/powerpoint/2010/main" val="25281604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1" presetClass="entr" presetSubtype="1" fill="hold"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wheel(1)">
                                      <p:cBhvr>
                                        <p:cTn id="14" dur="2000"/>
                                        <p:tgtEl>
                                          <p:spTgt spid="7"/>
                                        </p:tgtEl>
                                      </p:cBhvr>
                                    </p:animEffect>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animEffect transition="in" filter="fade">
                                      <p:cBhvr>
                                        <p:cTn id="19" dur="1000"/>
                                        <p:tgtEl>
                                          <p:spTgt spid="6">
                                            <p:txEl>
                                              <p:pRg st="0" end="0"/>
                                            </p:txEl>
                                          </p:spTgt>
                                        </p:tgtEl>
                                      </p:cBhvr>
                                    </p:animEffect>
                                    <p:anim calcmode="lin" valueType="num">
                                      <p:cBhvr>
                                        <p:cTn id="20"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21"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6">
                                            <p:txEl>
                                              <p:pRg st="1" end="1"/>
                                            </p:txEl>
                                          </p:spTgt>
                                        </p:tgtEl>
                                        <p:attrNameLst>
                                          <p:attrName>style.visibility</p:attrName>
                                        </p:attrNameLst>
                                      </p:cBhvr>
                                      <p:to>
                                        <p:strVal val="visible"/>
                                      </p:to>
                                    </p:set>
                                    <p:animEffect transition="in" filter="fade">
                                      <p:cBhvr>
                                        <p:cTn id="26" dur="1000"/>
                                        <p:tgtEl>
                                          <p:spTgt spid="6">
                                            <p:txEl>
                                              <p:pRg st="1" end="1"/>
                                            </p:txEl>
                                          </p:spTgt>
                                        </p:tgtEl>
                                      </p:cBhvr>
                                    </p:animEffect>
                                    <p:anim calcmode="lin" valueType="num">
                                      <p:cBhvr>
                                        <p:cTn id="27"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28" dur="1000" fill="hold"/>
                                        <p:tgtEl>
                                          <p:spTgt spid="6">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6">
                                            <p:txEl>
                                              <p:pRg st="2" end="2"/>
                                            </p:txEl>
                                          </p:spTgt>
                                        </p:tgtEl>
                                        <p:attrNameLst>
                                          <p:attrName>style.visibility</p:attrName>
                                        </p:attrNameLst>
                                      </p:cBhvr>
                                      <p:to>
                                        <p:strVal val="visible"/>
                                      </p:to>
                                    </p:set>
                                    <p:animEffect transition="in" filter="fade">
                                      <p:cBhvr>
                                        <p:cTn id="33" dur="1000"/>
                                        <p:tgtEl>
                                          <p:spTgt spid="6">
                                            <p:txEl>
                                              <p:pRg st="2" end="2"/>
                                            </p:txEl>
                                          </p:spTgt>
                                        </p:tgtEl>
                                      </p:cBhvr>
                                    </p:animEffect>
                                    <p:anim calcmode="lin" valueType="num">
                                      <p:cBhvr>
                                        <p:cTn id="34"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35" dur="1000" fill="hold"/>
                                        <p:tgtEl>
                                          <p:spTgt spid="6">
                                            <p:txEl>
                                              <p:pRg st="2" end="2"/>
                                            </p:txEl>
                                          </p:spTgt>
                                        </p:tgtEl>
                                        <p:attrNameLst>
                                          <p:attrName>ppt_y</p:attrName>
                                        </p:attrNameLst>
                                      </p:cBhvr>
                                      <p:tavLst>
                                        <p:tav tm="0">
                                          <p:val>
                                            <p:strVal val="#ppt_y+.1"/>
                                          </p:val>
                                        </p:tav>
                                        <p:tav tm="100000">
                                          <p:val>
                                            <p:strVal val="#ppt_y"/>
                                          </p:val>
                                        </p:tav>
                                      </p:tavLst>
                                    </p:anim>
                                  </p:childTnLst>
                                </p:cTn>
                              </p:par>
                              <p:par>
                                <p:cTn id="36" presetID="42" presetClass="entr" presetSubtype="0" fill="hold" nodeType="withEffect">
                                  <p:stCondLst>
                                    <p:cond delay="0"/>
                                  </p:stCondLst>
                                  <p:childTnLst>
                                    <p:set>
                                      <p:cBhvr>
                                        <p:cTn id="37" dur="1" fill="hold">
                                          <p:stCondLst>
                                            <p:cond delay="0"/>
                                          </p:stCondLst>
                                        </p:cTn>
                                        <p:tgtEl>
                                          <p:spTgt spid="6">
                                            <p:txEl>
                                              <p:pRg st="3" end="3"/>
                                            </p:txEl>
                                          </p:spTgt>
                                        </p:tgtEl>
                                        <p:attrNameLst>
                                          <p:attrName>style.visibility</p:attrName>
                                        </p:attrNameLst>
                                      </p:cBhvr>
                                      <p:to>
                                        <p:strVal val="visible"/>
                                      </p:to>
                                    </p:set>
                                    <p:animEffect transition="in" filter="fade">
                                      <p:cBhvr>
                                        <p:cTn id="38" dur="1000"/>
                                        <p:tgtEl>
                                          <p:spTgt spid="6">
                                            <p:txEl>
                                              <p:pRg st="3" end="3"/>
                                            </p:txEl>
                                          </p:spTgt>
                                        </p:tgtEl>
                                      </p:cBhvr>
                                    </p:animEffect>
                                    <p:anim calcmode="lin" valueType="num">
                                      <p:cBhvr>
                                        <p:cTn id="39" dur="1000" fill="hold"/>
                                        <p:tgtEl>
                                          <p:spTgt spid="6">
                                            <p:txEl>
                                              <p:pRg st="3" end="3"/>
                                            </p:txEl>
                                          </p:spTgt>
                                        </p:tgtEl>
                                        <p:attrNameLst>
                                          <p:attrName>ppt_x</p:attrName>
                                        </p:attrNameLst>
                                      </p:cBhvr>
                                      <p:tavLst>
                                        <p:tav tm="0">
                                          <p:val>
                                            <p:strVal val="#ppt_x"/>
                                          </p:val>
                                        </p:tav>
                                        <p:tav tm="100000">
                                          <p:val>
                                            <p:strVal val="#ppt_x"/>
                                          </p:val>
                                        </p:tav>
                                      </p:tavLst>
                                    </p:anim>
                                    <p:anim calcmode="lin" valueType="num">
                                      <p:cBhvr>
                                        <p:cTn id="40" dur="1000" fill="hold"/>
                                        <p:tgtEl>
                                          <p:spTgt spid="6">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Culture Care </a:t>
            </a:r>
            <a:r>
              <a:rPr lang="en-US" dirty="0" err="1" smtClean="0"/>
              <a:t>cont</a:t>
            </a:r>
            <a:r>
              <a:rPr lang="en-US" dirty="0" smtClean="0"/>
              <a:t>…</a:t>
            </a:r>
            <a:endParaRPr lang="en-US" dirty="0"/>
          </a:p>
        </p:txBody>
      </p:sp>
      <p:sp>
        <p:nvSpPr>
          <p:cNvPr id="6" name="Content Placeholder 5"/>
          <p:cNvSpPr>
            <a:spLocks noGrp="1"/>
          </p:cNvSpPr>
          <p:nvPr>
            <p:ph sz="half" idx="1"/>
          </p:nvPr>
        </p:nvSpPr>
        <p:spPr/>
        <p:txBody>
          <a:bodyPr/>
          <a:lstStyle/>
          <a:p>
            <a:pPr>
              <a:buFont typeface="Arial" pitchFamily="34" charset="0"/>
              <a:buChar char="•"/>
            </a:pPr>
            <a:r>
              <a:rPr lang="en-US" sz="1800" dirty="0">
                <a:latin typeface="Arial" pitchFamily="34" charset="0"/>
                <a:cs typeface="Arial" pitchFamily="34" charset="0"/>
              </a:rPr>
              <a:t>Incorporates patient’s cultural health beliefs into care (Chitty &amp; Black, 2011, p. 316)</a:t>
            </a:r>
          </a:p>
          <a:p>
            <a:pPr>
              <a:buFont typeface="Arial" pitchFamily="34" charset="0"/>
              <a:buChar char="•"/>
            </a:pPr>
            <a:r>
              <a:rPr lang="en-US" sz="1800" dirty="0">
                <a:latin typeface="Arial" pitchFamily="34" charset="0"/>
                <a:cs typeface="Arial" pitchFamily="34" charset="0"/>
              </a:rPr>
              <a:t>Known as Transcultural Nursing</a:t>
            </a:r>
          </a:p>
          <a:p>
            <a:pPr lvl="1">
              <a:buFont typeface="Arial" pitchFamily="34" charset="0"/>
              <a:buChar char="•"/>
            </a:pPr>
            <a:r>
              <a:rPr lang="en-US" sz="1800" b="1" u="sng" dirty="0">
                <a:latin typeface="Arial" pitchFamily="34" charset="0"/>
                <a:cs typeface="Arial" pitchFamily="34" charset="0"/>
              </a:rPr>
              <a:t>Based on knowledge that is culturally defined, classified, and tested</a:t>
            </a:r>
          </a:p>
          <a:p>
            <a:pPr lvl="1">
              <a:buFont typeface="Arial" pitchFamily="34" charset="0"/>
              <a:buChar char="•"/>
            </a:pPr>
            <a:r>
              <a:rPr lang="en-US" sz="1800" b="1" u="sng" dirty="0">
                <a:latin typeface="Arial" pitchFamily="34" charset="0"/>
                <a:cs typeface="Arial" pitchFamily="34" charset="0"/>
              </a:rPr>
              <a:t>Used to make culturally congruent therapeutic decisions (</a:t>
            </a:r>
            <a:r>
              <a:rPr lang="en-US" sz="1800" b="1" u="sng" dirty="0" err="1">
                <a:latin typeface="Arial" pitchFamily="34" charset="0"/>
                <a:cs typeface="Arial" pitchFamily="34" charset="0"/>
              </a:rPr>
              <a:t>Leininger's</a:t>
            </a:r>
            <a:r>
              <a:rPr lang="en-US" sz="1800" b="1" u="sng" dirty="0">
                <a:latin typeface="Arial" pitchFamily="34" charset="0"/>
                <a:cs typeface="Arial" pitchFamily="34" charset="0"/>
              </a:rPr>
              <a:t> Theory of Nursing)</a:t>
            </a:r>
          </a:p>
          <a:p>
            <a:endParaRPr lang="en-US" dirty="0"/>
          </a:p>
        </p:txBody>
      </p:sp>
      <p:pic>
        <p:nvPicPr>
          <p:cNvPr id="13" name="Content Placeholder 12"/>
          <p:cNvPicPr>
            <a:picLocks noGrp="1" noChangeAspect="1"/>
          </p:cNvPicPr>
          <p:nvPr>
            <p:ph sz="half" idx="2"/>
          </p:nvPr>
        </p:nvPicPr>
        <p:blipFill>
          <a:blip r:embed="rId3" cstate="print">
            <a:extLst>
              <a:ext uri="{BEBA8EAE-BF5A-486C-A8C5-ECC9F3942E4B}">
                <a14:imgProps xmlns="" xmlns:a14="http://schemas.microsoft.com/office/drawing/2010/main">
                  <a14:imgLayer r:embed="rId4">
                    <a14:imgEffect>
                      <a14:brightnessContrast bright="20000" contrast="-20000"/>
                    </a14:imgEffect>
                  </a14:imgLayer>
                </a14:imgProps>
              </a:ext>
              <a:ext uri="{28A0092B-C50C-407E-A947-70E740481C1C}">
                <a14:useLocalDpi xmlns="" xmlns:a14="http://schemas.microsoft.com/office/drawing/2010/main" val="0"/>
              </a:ext>
            </a:extLst>
          </a:blip>
          <a:stretch>
            <a:fillRect/>
          </a:stretch>
        </p:blipFill>
        <p:spPr>
          <a:xfrm>
            <a:off x="3962400" y="1143000"/>
            <a:ext cx="4000500" cy="5334000"/>
          </a:xfrm>
          <a:prstGeom prst="rect">
            <a:avLst/>
          </a:prstGeom>
          <a:ln>
            <a:noFill/>
          </a:ln>
          <a:effectLst>
            <a:softEdge rad="112500"/>
          </a:effectLst>
        </p:spPr>
      </p:pic>
    </p:spTree>
    <p:extLst>
      <p:ext uri="{BB962C8B-B14F-4D97-AF65-F5344CB8AC3E}">
        <p14:creationId xmlns="" xmlns:p14="http://schemas.microsoft.com/office/powerpoint/2010/main" val="10158176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1" presetClass="entr" presetSubtype="1" fill="hold" nodeType="clickEffect">
                                  <p:stCondLst>
                                    <p:cond delay="0"/>
                                  </p:stCondLst>
                                  <p:childTnLst>
                                    <p:set>
                                      <p:cBhvr>
                                        <p:cTn id="13" dur="1" fill="hold">
                                          <p:stCondLst>
                                            <p:cond delay="0"/>
                                          </p:stCondLst>
                                        </p:cTn>
                                        <p:tgtEl>
                                          <p:spTgt spid="13"/>
                                        </p:tgtEl>
                                        <p:attrNameLst>
                                          <p:attrName>style.visibility</p:attrName>
                                        </p:attrNameLst>
                                      </p:cBhvr>
                                      <p:to>
                                        <p:strVal val="visible"/>
                                      </p:to>
                                    </p:set>
                                    <p:animEffect transition="in" filter="wheel(1)">
                                      <p:cBhvr>
                                        <p:cTn id="14" dur="2000"/>
                                        <p:tgtEl>
                                          <p:spTgt spid="13"/>
                                        </p:tgtEl>
                                      </p:cBhvr>
                                    </p:animEffect>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animEffect transition="in" filter="fade">
                                      <p:cBhvr>
                                        <p:cTn id="19" dur="1000"/>
                                        <p:tgtEl>
                                          <p:spTgt spid="6">
                                            <p:txEl>
                                              <p:pRg st="0" end="0"/>
                                            </p:txEl>
                                          </p:spTgt>
                                        </p:tgtEl>
                                      </p:cBhvr>
                                    </p:animEffect>
                                    <p:anim calcmode="lin" valueType="num">
                                      <p:cBhvr>
                                        <p:cTn id="20"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21"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6">
                                            <p:txEl>
                                              <p:pRg st="1" end="1"/>
                                            </p:txEl>
                                          </p:spTgt>
                                        </p:tgtEl>
                                        <p:attrNameLst>
                                          <p:attrName>style.visibility</p:attrName>
                                        </p:attrNameLst>
                                      </p:cBhvr>
                                      <p:to>
                                        <p:strVal val="visible"/>
                                      </p:to>
                                    </p:set>
                                    <p:animEffect transition="in" filter="fade">
                                      <p:cBhvr>
                                        <p:cTn id="26" dur="1000"/>
                                        <p:tgtEl>
                                          <p:spTgt spid="6">
                                            <p:txEl>
                                              <p:pRg st="1" end="1"/>
                                            </p:txEl>
                                          </p:spTgt>
                                        </p:tgtEl>
                                      </p:cBhvr>
                                    </p:animEffect>
                                    <p:anim calcmode="lin" valueType="num">
                                      <p:cBhvr>
                                        <p:cTn id="27"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28" dur="1000" fill="hold"/>
                                        <p:tgtEl>
                                          <p:spTgt spid="6">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6">
                                            <p:txEl>
                                              <p:pRg st="2" end="2"/>
                                            </p:txEl>
                                          </p:spTgt>
                                        </p:tgtEl>
                                        <p:attrNameLst>
                                          <p:attrName>style.visibility</p:attrName>
                                        </p:attrNameLst>
                                      </p:cBhvr>
                                      <p:to>
                                        <p:strVal val="visible"/>
                                      </p:to>
                                    </p:set>
                                    <p:animEffect transition="in" filter="fade">
                                      <p:cBhvr>
                                        <p:cTn id="33" dur="1000"/>
                                        <p:tgtEl>
                                          <p:spTgt spid="6">
                                            <p:txEl>
                                              <p:pRg st="2" end="2"/>
                                            </p:txEl>
                                          </p:spTgt>
                                        </p:tgtEl>
                                      </p:cBhvr>
                                    </p:animEffect>
                                    <p:anim calcmode="lin" valueType="num">
                                      <p:cBhvr>
                                        <p:cTn id="34"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35" dur="1000" fill="hold"/>
                                        <p:tgtEl>
                                          <p:spTgt spid="6">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nodeType="clickEffect">
                                  <p:stCondLst>
                                    <p:cond delay="0"/>
                                  </p:stCondLst>
                                  <p:childTnLst>
                                    <p:set>
                                      <p:cBhvr>
                                        <p:cTn id="39" dur="1" fill="hold">
                                          <p:stCondLst>
                                            <p:cond delay="0"/>
                                          </p:stCondLst>
                                        </p:cTn>
                                        <p:tgtEl>
                                          <p:spTgt spid="6">
                                            <p:txEl>
                                              <p:pRg st="3" end="3"/>
                                            </p:txEl>
                                          </p:spTgt>
                                        </p:tgtEl>
                                        <p:attrNameLst>
                                          <p:attrName>style.visibility</p:attrName>
                                        </p:attrNameLst>
                                      </p:cBhvr>
                                      <p:to>
                                        <p:strVal val="visible"/>
                                      </p:to>
                                    </p:set>
                                    <p:animEffect transition="in" filter="fade">
                                      <p:cBhvr>
                                        <p:cTn id="40" dur="1000"/>
                                        <p:tgtEl>
                                          <p:spTgt spid="6">
                                            <p:txEl>
                                              <p:pRg st="3" end="3"/>
                                            </p:txEl>
                                          </p:spTgt>
                                        </p:tgtEl>
                                      </p:cBhvr>
                                    </p:animEffect>
                                    <p:anim calcmode="lin" valueType="num">
                                      <p:cBhvr>
                                        <p:cTn id="41" dur="1000" fill="hold"/>
                                        <p:tgtEl>
                                          <p:spTgt spid="6">
                                            <p:txEl>
                                              <p:pRg st="3" end="3"/>
                                            </p:txEl>
                                          </p:spTgt>
                                        </p:tgtEl>
                                        <p:attrNameLst>
                                          <p:attrName>ppt_x</p:attrName>
                                        </p:attrNameLst>
                                      </p:cBhvr>
                                      <p:tavLst>
                                        <p:tav tm="0">
                                          <p:val>
                                            <p:strVal val="#ppt_x"/>
                                          </p:val>
                                        </p:tav>
                                        <p:tav tm="100000">
                                          <p:val>
                                            <p:strVal val="#ppt_x"/>
                                          </p:val>
                                        </p:tav>
                                      </p:tavLst>
                                    </p:anim>
                                    <p:anim calcmode="lin" valueType="num">
                                      <p:cBhvr>
                                        <p:cTn id="42" dur="1000" fill="hold"/>
                                        <p:tgtEl>
                                          <p:spTgt spid="6">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Medical stethoscope design template">
  <a:themeElements>
    <a:clrScheme name="">
      <a:dk1>
        <a:srgbClr val="000066"/>
      </a:dk1>
      <a:lt1>
        <a:srgbClr val="FFFFFF"/>
      </a:lt1>
      <a:dk2>
        <a:srgbClr val="FFFFFF"/>
      </a:dk2>
      <a:lt2>
        <a:srgbClr val="808080"/>
      </a:lt2>
      <a:accent1>
        <a:srgbClr val="BBE0E3"/>
      </a:accent1>
      <a:accent2>
        <a:srgbClr val="333399"/>
      </a:accent2>
      <a:accent3>
        <a:srgbClr val="FFFFFF"/>
      </a:accent3>
      <a:accent4>
        <a:srgbClr val="000056"/>
      </a:accent4>
      <a:accent5>
        <a:srgbClr val="DAEDEF"/>
      </a:accent5>
      <a:accent6>
        <a:srgbClr val="2D2D8A"/>
      </a:accent6>
      <a:hlink>
        <a:srgbClr val="009999"/>
      </a:hlink>
      <a:folHlink>
        <a:srgbClr val="99CC00"/>
      </a:folHlink>
    </a:clrScheme>
    <a:fontScheme name="PPP_SNATU_TXT_New_Lif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PPP_SNATU_TXT_New_Lif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PP_SNATU_TXT_New_Lif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PP_SNATU_TXT_New_Lif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PP_SNATU_TXT_New_Lif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PP_SNATU_TXT_New_Lif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PP_SNATU_TXT_New_Lif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PP_SNATU_TXT_New_Lif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PP_SNATU_TXT_New_Lif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PP_SNATU_TXT_New_Lif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PP_SNATU_TXT_New_Lif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PP_SNATU_TXT_New_Lif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PP_SNATU_TXT_New_Lif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PPP_SNATU_TXT_New_Life 13">
        <a:dk1>
          <a:srgbClr val="000000"/>
        </a:dk1>
        <a:lt1>
          <a:srgbClr val="FFFFFF"/>
        </a:lt1>
        <a:dk2>
          <a:srgbClr val="003366"/>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PP_SNATU_TXT_New_Life 14">
        <a:dk1>
          <a:srgbClr val="000066"/>
        </a:dk1>
        <a:lt1>
          <a:srgbClr val="FFFFFF"/>
        </a:lt1>
        <a:dk2>
          <a:srgbClr val="003366"/>
        </a:dk2>
        <a:lt2>
          <a:srgbClr val="808080"/>
        </a:lt2>
        <a:accent1>
          <a:srgbClr val="BBE0E3"/>
        </a:accent1>
        <a:accent2>
          <a:srgbClr val="333399"/>
        </a:accent2>
        <a:accent3>
          <a:srgbClr val="FFFFFF"/>
        </a:accent3>
        <a:accent4>
          <a:srgbClr val="000056"/>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PP_SNATU_TXT_New_Life 15">
        <a:dk1>
          <a:srgbClr val="000066"/>
        </a:dk1>
        <a:lt1>
          <a:srgbClr val="FFFFFF"/>
        </a:lt1>
        <a:dk2>
          <a:srgbClr val="000066"/>
        </a:dk2>
        <a:lt2>
          <a:srgbClr val="808080"/>
        </a:lt2>
        <a:accent1>
          <a:srgbClr val="BBE0E3"/>
        </a:accent1>
        <a:accent2>
          <a:srgbClr val="333399"/>
        </a:accent2>
        <a:accent3>
          <a:srgbClr val="FFFFFF"/>
        </a:accent3>
        <a:accent4>
          <a:srgbClr val="000056"/>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PP_SNATU_TXT_New_Life 16">
        <a:dk1>
          <a:srgbClr val="FFFFFF"/>
        </a:dk1>
        <a:lt1>
          <a:srgbClr val="FFFFFF"/>
        </a:lt1>
        <a:dk2>
          <a:srgbClr val="000066"/>
        </a:dk2>
        <a:lt2>
          <a:srgbClr val="808080"/>
        </a:lt2>
        <a:accent1>
          <a:srgbClr val="BBE0E3"/>
        </a:accent1>
        <a:accent2>
          <a:srgbClr val="333399"/>
        </a:accent2>
        <a:accent3>
          <a:srgbClr val="FFFFFF"/>
        </a:accent3>
        <a:accent4>
          <a:srgbClr val="DADADA"/>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Medical stethoscope design template</Template>
  <TotalTime>569</TotalTime>
  <Words>1156</Words>
  <Application>Microsoft Office PowerPoint</Application>
  <PresentationFormat>On-screen Show (4:3)</PresentationFormat>
  <Paragraphs>105</Paragraphs>
  <Slides>18</Slides>
  <Notes>7</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Medical stethoscope design template</vt:lpstr>
      <vt:lpstr>Madeleine Leininger </vt:lpstr>
      <vt:lpstr>Madeleine Leininger</vt:lpstr>
      <vt:lpstr>Slide 3</vt:lpstr>
      <vt:lpstr>Madeleine Leininger</vt:lpstr>
      <vt:lpstr>How theory came to be developed</vt:lpstr>
      <vt:lpstr>Developed Theories</vt:lpstr>
      <vt:lpstr>Description of Theory</vt:lpstr>
      <vt:lpstr>Culture Care</vt:lpstr>
      <vt:lpstr>Culture Care cont…</vt:lpstr>
      <vt:lpstr>Basic Concept</vt:lpstr>
      <vt:lpstr>Theory implementation on nursing practice</vt:lpstr>
      <vt:lpstr>Transcultural Nursing</vt:lpstr>
      <vt:lpstr>Theory Implementation</vt:lpstr>
      <vt:lpstr>Leininger Goal</vt:lpstr>
      <vt:lpstr>Summary of Theory</vt:lpstr>
      <vt:lpstr>Madeleine Leininger</vt:lpstr>
      <vt:lpstr>Madeleine Leininger cont…</vt:lpstr>
      <vt:lpstr>References</vt:lpstr>
    </vt:vector>
  </TitlesOfParts>
  <Company>PresentationPRO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Madeleine Leininger Theory</dc:title>
  <dc:creator>DEBORAH SYSE</dc:creator>
  <cp:lastModifiedBy> </cp:lastModifiedBy>
  <cp:revision>34</cp:revision>
  <dcterms:created xsi:type="dcterms:W3CDTF">2011-10-05T02:23:31Z</dcterms:created>
  <dcterms:modified xsi:type="dcterms:W3CDTF">2011-10-06T16:25:32Z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TC102862121033</vt:lpwstr>
  </property>
</Properties>
</file>