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9" r:id="rId13"/>
    <p:sldId id="266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3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99F42-6E1E-4032-B974-FE741C4DFDCD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4A6F2-3C7C-459C-A9FD-EC55CCB66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22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</a:t>
            </a:r>
            <a:r>
              <a:rPr lang="en-US" baseline="0" dirty="0" smtClean="0"/>
              <a:t>partum </a:t>
            </a:r>
            <a:r>
              <a:rPr lang="en-US" baseline="0" dirty="0" err="1" smtClean="0"/>
              <a:t>endometritis</a:t>
            </a:r>
            <a:r>
              <a:rPr lang="en-US" baseline="0" dirty="0" smtClean="0"/>
              <a:t> is sometimes referred to as a puerperal infection and is considered the most common infection. It can occur up to 6 weeks postpartum. Women who deliver vaginally have a reduced risk at 1-3% vs. C-section deliveries at 27%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15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Infection of endometrium, HW is key in prevention. S/S:</a:t>
            </a:r>
            <a:r>
              <a:rPr lang="en-US" baseline="0" dirty="0" smtClean="0"/>
              <a:t> fever</a:t>
            </a:r>
            <a:r>
              <a:rPr lang="en-US" baseline="0" smtClean="0"/>
              <a:t>, malaise, </a:t>
            </a:r>
            <a:r>
              <a:rPr lang="en-US" baseline="0" dirty="0" smtClean="0"/>
              <a:t>abnormal vaginal d/c. Best treatment is combination of broad spectrum antibiotics. Common nursing diagnoses are hyperthermia and impaired tissue integrity.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110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71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term </a:t>
            </a:r>
            <a:r>
              <a:rPr lang="en-US" dirty="0" err="1" smtClean="0"/>
              <a:t>endometritis</a:t>
            </a:r>
            <a:r>
              <a:rPr lang="en-US" baseline="0" dirty="0" smtClean="0"/>
              <a:t> is an infection that inflames the endometrium lining, usually at placenta site. Caused by two different bacteria's: anaerobic and aerobic. Early diagnosis is commonly associated with GBS. Late onset is related to genital mycoplasma and chlamydia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40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en-US" baseline="0" dirty="0" smtClean="0"/>
              <a:t> help prevent an infection: wipe front to back, change </a:t>
            </a:r>
            <a:r>
              <a:rPr lang="en-US" baseline="0" dirty="0" err="1" smtClean="0"/>
              <a:t>peri</a:t>
            </a:r>
            <a:r>
              <a:rPr lang="en-US" baseline="0" dirty="0" smtClean="0"/>
              <a:t>-pad frequently, eat a nutritious diet high in protein and vitamin c (help with healing), early ambulation and encouraging fluids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86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Complication</a:t>
            </a:r>
            <a:r>
              <a:rPr lang="en-US" baseline="0" dirty="0" smtClean="0"/>
              <a:t>s of postpartum </a:t>
            </a:r>
            <a:r>
              <a:rPr lang="en-US" baseline="0" dirty="0" err="1" smtClean="0"/>
              <a:t>endometritis</a:t>
            </a:r>
            <a:r>
              <a:rPr lang="en-US" baseline="0" dirty="0" smtClean="0"/>
              <a:t> include: blood clots, abscess formation, sepsis, infertility, and peritonitis.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724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Combination therapy: clindamycin, gentamycin, and ampicillin</a:t>
            </a:r>
            <a:r>
              <a:rPr lang="en-US" baseline="0" dirty="0" smtClean="0"/>
              <a:t> are common affective. Fluid administration and rest are helpful in ridding the infection. Continue treatment until afebrile for 48 hours.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57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Clindamycin recommended dose for adult is 300-600mg IV per doctor orders.</a:t>
            </a:r>
            <a:r>
              <a:rPr lang="en-US" baseline="0" dirty="0" smtClean="0"/>
              <a:t> Ampicillin dose 1.5-3 mg IV. Gentamycin sensitive strain organism 3mg IV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34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first nursing diagnosis</a:t>
            </a:r>
            <a:r>
              <a:rPr lang="en-US" baseline="0" dirty="0" smtClean="0"/>
              <a:t> that correlates with </a:t>
            </a:r>
            <a:r>
              <a:rPr lang="en-US" baseline="0" dirty="0" err="1" smtClean="0"/>
              <a:t>endometritis</a:t>
            </a:r>
            <a:r>
              <a:rPr lang="en-US" baseline="0" dirty="0" smtClean="0"/>
              <a:t> is </a:t>
            </a:r>
            <a:r>
              <a:rPr lang="en-US" dirty="0" smtClean="0"/>
              <a:t>Hyperthermia r/t infection 2</a:t>
            </a:r>
            <a:r>
              <a:rPr lang="en-US" baseline="30000" dirty="0" smtClean="0"/>
              <a:t>nd</a:t>
            </a:r>
            <a:r>
              <a:rPr lang="en-US" dirty="0" smtClean="0"/>
              <a:t> to diagnosis of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endometritis</a:t>
            </a:r>
            <a:r>
              <a:rPr lang="en-US" baseline="0" dirty="0" smtClean="0"/>
              <a:t> AEB temp above 100, fatigue, hot to touch. Interventions include: fluids, monitor I/O’s, HW, avoid caffeine, and administer medications on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64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second nursing diagnosis</a:t>
            </a:r>
            <a:r>
              <a:rPr lang="en-US" baseline="0" dirty="0" smtClean="0"/>
              <a:t> is impaired tissue integrity r/t infection 2</a:t>
            </a:r>
            <a:r>
              <a:rPr lang="en-US" baseline="30000" dirty="0" smtClean="0"/>
              <a:t>nd</a:t>
            </a:r>
            <a:r>
              <a:rPr lang="en-US" baseline="0" dirty="0" smtClean="0"/>
              <a:t> to diagnosis of </a:t>
            </a:r>
            <a:r>
              <a:rPr lang="en-US" baseline="0" dirty="0" err="1" smtClean="0"/>
              <a:t>endometritis</a:t>
            </a:r>
            <a:r>
              <a:rPr lang="en-US" baseline="0" dirty="0" smtClean="0"/>
              <a:t> AEB fever, malaise, unusual vaginal discharge, abdominal pain, elevated WBC’s, and positive culture. Interventions include: VS, temperature and pain, encourage diet high in protein and vitamin </a:t>
            </a:r>
            <a:r>
              <a:rPr lang="en-US" baseline="0" dirty="0" err="1" smtClean="0"/>
              <a:t>C,assess</a:t>
            </a:r>
            <a:r>
              <a:rPr lang="en-US" baseline="0" dirty="0" smtClean="0"/>
              <a:t> lochia and fundus at each assessment, fluids, and provide abdominal binder.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42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Britannic Bold" pitchFamily="34" charset="0"/>
              </a:rPr>
              <a:t>Postpartum </a:t>
            </a:r>
            <a:r>
              <a:rPr lang="en-US" sz="4800" dirty="0" err="1" smtClean="0">
                <a:latin typeface="Britannic Bold" pitchFamily="34" charset="0"/>
              </a:rPr>
              <a:t>Endometritis</a:t>
            </a:r>
            <a:endParaRPr lang="en-US" sz="4800" dirty="0">
              <a:latin typeface="Britannic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921920"/>
          </a:xfrm>
        </p:spPr>
        <p:txBody>
          <a:bodyPr>
            <a:norm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C</a:t>
            </a:r>
            <a:r>
              <a:rPr lang="en-US" dirty="0" smtClean="0">
                <a:latin typeface="Bookman Old Style" pitchFamily="18" charset="0"/>
              </a:rPr>
              <a:t>helsea </a:t>
            </a:r>
            <a:r>
              <a:rPr lang="en-US" dirty="0" err="1" smtClean="0">
                <a:latin typeface="Bookman Old Style" pitchFamily="18" charset="0"/>
              </a:rPr>
              <a:t>Oberheim</a:t>
            </a:r>
            <a:r>
              <a:rPr lang="en-US" dirty="0" smtClean="0">
                <a:latin typeface="Bookman Old Style" pitchFamily="18" charset="0"/>
              </a:rPr>
              <a:t> and Brittany Hicks</a:t>
            </a:r>
          </a:p>
          <a:p>
            <a:pPr algn="ctr"/>
            <a:endParaRPr lang="en-US" dirty="0" smtClean="0">
              <a:latin typeface="Bookman Old Style" pitchFamily="18" charset="0"/>
            </a:endParaRPr>
          </a:p>
          <a:p>
            <a:pPr algn="ctr"/>
            <a:r>
              <a:rPr lang="en-US" dirty="0" smtClean="0">
                <a:latin typeface="Bookman Old Style" pitchFamily="18" charset="0"/>
              </a:rPr>
              <a:t>Nursing of Childbearing Family</a:t>
            </a:r>
          </a:p>
          <a:p>
            <a:pPr algn="ctr"/>
            <a:endParaRPr lang="en-US" dirty="0" smtClean="0">
              <a:latin typeface="Bookman Old Style" pitchFamily="18" charset="0"/>
            </a:endParaRPr>
          </a:p>
          <a:p>
            <a:pPr algn="ctr"/>
            <a:r>
              <a:rPr lang="en-US" dirty="0" smtClean="0">
                <a:latin typeface="Bookman Old Style" pitchFamily="18" charset="0"/>
              </a:rPr>
              <a:t>Lakeview College of Nursing</a:t>
            </a:r>
          </a:p>
          <a:p>
            <a:pPr algn="ctr"/>
            <a:endParaRPr lang="en-US" dirty="0" smtClean="0">
              <a:latin typeface="Bookman Old Style" pitchFamily="18" charset="0"/>
            </a:endParaRPr>
          </a:p>
          <a:p>
            <a:pPr algn="ctr"/>
            <a:r>
              <a:rPr lang="en-US" dirty="0" smtClean="0">
                <a:latin typeface="Bookman Old Style" pitchFamily="18" charset="0"/>
              </a:rPr>
              <a:t>September 25, 2012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388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4008" indent="0">
              <a:buNone/>
            </a:pPr>
            <a:r>
              <a:rPr lang="en-US" dirty="0" smtClean="0"/>
              <a:t>Parenteral Broad Spectrum Antibiotic therapy </a:t>
            </a:r>
          </a:p>
          <a:p>
            <a:r>
              <a:rPr lang="en-US" dirty="0" smtClean="0"/>
              <a:t>Combination of clindamycin, gentamycin, and ampicillin </a:t>
            </a:r>
            <a:endParaRPr lang="en-US" dirty="0"/>
          </a:p>
          <a:p>
            <a:r>
              <a:rPr lang="en-US" dirty="0" smtClean="0"/>
              <a:t>IV fluid administration</a:t>
            </a:r>
          </a:p>
          <a:p>
            <a:r>
              <a:rPr lang="en-US" dirty="0" smtClean="0"/>
              <a:t>Rest</a:t>
            </a:r>
          </a:p>
          <a:p>
            <a:pPr marL="64008" indent="0">
              <a:buNone/>
            </a:pPr>
            <a:r>
              <a:rPr lang="en-US" dirty="0" smtClean="0"/>
              <a:t>Treatment continues until afebrile for 48 hours</a:t>
            </a:r>
          </a:p>
          <a:p>
            <a:pPr marL="64008" indent="0">
              <a:buNone/>
            </a:pPr>
            <a:r>
              <a:rPr lang="en-US" dirty="0" smtClean="0"/>
              <a:t>(Simpson and </a:t>
            </a:r>
            <a:r>
              <a:rPr lang="en-US" dirty="0" err="1" smtClean="0"/>
              <a:t>Creehan</a:t>
            </a:r>
            <a:r>
              <a:rPr lang="en-US" dirty="0" smtClean="0"/>
              <a:t>, 2008)</a:t>
            </a:r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953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Treatment Continued…..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Clindamycin recommended dose for </a:t>
            </a:r>
            <a:r>
              <a:rPr lang="en-US" dirty="0" err="1" smtClean="0"/>
              <a:t>bacteroides</a:t>
            </a:r>
            <a:r>
              <a:rPr lang="en-US" dirty="0" smtClean="0"/>
              <a:t> for an adult is 300-600mg  IV every 6, 8, or 12 hours</a:t>
            </a:r>
          </a:p>
          <a:p>
            <a:r>
              <a:rPr lang="en-US" dirty="0" smtClean="0"/>
              <a:t>Ampicillin for gynecologic infections dose is 1.5-3mg IV every 6 hours</a:t>
            </a:r>
          </a:p>
          <a:p>
            <a:r>
              <a:rPr lang="en-US" dirty="0" smtClean="0"/>
              <a:t>Gentamycin for serious infection of sensitive strain organisms is 3mg IV every 8 hours</a:t>
            </a:r>
          </a:p>
          <a:p>
            <a:pPr marL="64008" indent="0">
              <a:buNone/>
            </a:pPr>
            <a:r>
              <a:rPr lang="en-US" dirty="0" smtClean="0"/>
              <a:t>(Skidmore-Roth, 2011)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522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67494"/>
            <a:ext cx="8610600" cy="1399032"/>
          </a:xfrm>
        </p:spPr>
        <p:txBody>
          <a:bodyPr>
            <a:normAutofit/>
          </a:bodyPr>
          <a:lstStyle/>
          <a:p>
            <a:r>
              <a:rPr lang="en-US" sz="3500" dirty="0" smtClean="0"/>
              <a:t>Nursing Diagnosis with Interventions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>
            <a:normAutofit lnSpcReduction="10000"/>
          </a:bodyPr>
          <a:lstStyle/>
          <a:p>
            <a:pPr marL="64008" indent="0">
              <a:buNone/>
            </a:pPr>
            <a:r>
              <a:rPr lang="en-US" dirty="0" smtClean="0"/>
              <a:t>Hyperthermia related to infection Secondary to diagnosis of </a:t>
            </a:r>
            <a:r>
              <a:rPr lang="en-US" dirty="0" err="1" smtClean="0"/>
              <a:t>endometritis</a:t>
            </a:r>
            <a:r>
              <a:rPr lang="en-US" dirty="0" smtClean="0"/>
              <a:t> AEB hot to the touch, fatigue, and temperature measuring greater than 100F</a:t>
            </a:r>
          </a:p>
          <a:p>
            <a:r>
              <a:rPr lang="en-US" dirty="0" smtClean="0"/>
              <a:t>Encourage fluids</a:t>
            </a:r>
          </a:p>
          <a:p>
            <a:r>
              <a:rPr lang="en-US" dirty="0" smtClean="0"/>
              <a:t>Monitor intake and output</a:t>
            </a:r>
          </a:p>
          <a:p>
            <a:r>
              <a:rPr lang="en-US" dirty="0" smtClean="0"/>
              <a:t>Proper hand hygiene</a:t>
            </a:r>
          </a:p>
          <a:p>
            <a:r>
              <a:rPr lang="en-US" dirty="0" smtClean="0"/>
              <a:t>Avoid caffeinated beverages</a:t>
            </a:r>
          </a:p>
          <a:p>
            <a:r>
              <a:rPr lang="en-US" dirty="0" smtClean="0"/>
              <a:t>Administer antibiotics on time</a:t>
            </a:r>
          </a:p>
          <a:p>
            <a:pPr marL="64008" indent="0">
              <a:buNone/>
            </a:pPr>
            <a:r>
              <a:rPr lang="en-US" dirty="0" smtClean="0"/>
              <a:t>(Hogan, 2013)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9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534400" cy="1399032"/>
          </a:xfrm>
        </p:spPr>
        <p:txBody>
          <a:bodyPr>
            <a:normAutofit/>
          </a:bodyPr>
          <a:lstStyle/>
          <a:p>
            <a:pPr algn="ctr"/>
            <a:r>
              <a:rPr lang="en-US" sz="3500" dirty="0"/>
              <a:t> </a:t>
            </a:r>
            <a:r>
              <a:rPr lang="en-US" sz="3500" dirty="0" smtClean="0"/>
              <a:t>Secondary Nursing Diagnosis with Interventions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85000" lnSpcReduction="10000"/>
          </a:bodyPr>
          <a:lstStyle/>
          <a:p>
            <a:pPr marL="64008" indent="0">
              <a:buNone/>
            </a:pPr>
            <a:endParaRPr lang="en-US" sz="2900" dirty="0" smtClean="0"/>
          </a:p>
          <a:p>
            <a:pPr marL="64008" indent="0">
              <a:buNone/>
            </a:pPr>
            <a:r>
              <a:rPr lang="en-US" sz="2900" dirty="0" smtClean="0"/>
              <a:t>Impaired T</a:t>
            </a:r>
            <a:r>
              <a:rPr lang="en-US" sz="2900" i="1" dirty="0" smtClean="0"/>
              <a:t>issue Integr</a:t>
            </a:r>
            <a:r>
              <a:rPr lang="en-US" sz="2900" dirty="0" smtClean="0"/>
              <a:t>ity related to infection Secondary to diagnosis of </a:t>
            </a:r>
            <a:r>
              <a:rPr lang="en-US" sz="2900" dirty="0" err="1" smtClean="0"/>
              <a:t>endometritis</a:t>
            </a:r>
            <a:r>
              <a:rPr lang="en-US" sz="2900" dirty="0" smtClean="0"/>
              <a:t> AEB fever, malaise, unusual vaginal discharge, abdominal pain, elevated WBC’s and  positive bacterial cultures</a:t>
            </a:r>
            <a:endParaRPr lang="en-US" dirty="0" smtClean="0"/>
          </a:p>
          <a:p>
            <a:r>
              <a:rPr lang="en-US" dirty="0" smtClean="0"/>
              <a:t>Assess </a:t>
            </a:r>
            <a:r>
              <a:rPr lang="en-US" dirty="0"/>
              <a:t>vital signs, especially temperature and pain </a:t>
            </a:r>
          </a:p>
          <a:p>
            <a:r>
              <a:rPr lang="en-US" dirty="0"/>
              <a:t>Encourage well balanced diet high in protein and vitamin C</a:t>
            </a:r>
          </a:p>
          <a:p>
            <a:r>
              <a:rPr lang="en-US" dirty="0"/>
              <a:t>Assess lochia and fundus at each assessment</a:t>
            </a:r>
          </a:p>
          <a:p>
            <a:r>
              <a:rPr lang="en-US" dirty="0"/>
              <a:t>Encourage fluids </a:t>
            </a:r>
          </a:p>
          <a:p>
            <a:r>
              <a:rPr lang="en-US" dirty="0"/>
              <a:t>Provide abdominal binder for </a:t>
            </a:r>
            <a:r>
              <a:rPr lang="en-US" dirty="0" smtClean="0"/>
              <a:t>support</a:t>
            </a:r>
          </a:p>
          <a:p>
            <a:pPr marL="64008" indent="0">
              <a:buNone/>
            </a:pPr>
            <a:r>
              <a:rPr lang="en-US" dirty="0" smtClean="0"/>
              <a:t>(Swearingen, 2012)</a:t>
            </a:r>
            <a:endParaRPr lang="en-US" dirty="0"/>
          </a:p>
          <a:p>
            <a:pPr marL="64008" indent="0">
              <a:buNone/>
            </a:pPr>
            <a:endParaRPr lang="en-US" dirty="0" smtClean="0"/>
          </a:p>
          <a:p>
            <a:pPr marL="64008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542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07008"/>
          </a:xfrm>
        </p:spPr>
        <p:txBody>
          <a:bodyPr/>
          <a:lstStyle/>
          <a:p>
            <a:r>
              <a:rPr lang="en-US" dirty="0" err="1" smtClean="0"/>
              <a:t>Endometritis</a:t>
            </a:r>
            <a:endParaRPr lang="en-US" dirty="0" smtClean="0"/>
          </a:p>
          <a:p>
            <a:pPr lvl="1"/>
            <a:r>
              <a:rPr lang="en-US" dirty="0" smtClean="0"/>
              <a:t>Infection of the endometrium</a:t>
            </a:r>
          </a:p>
          <a:p>
            <a:pPr lvl="1"/>
            <a:r>
              <a:rPr lang="en-US" dirty="0" smtClean="0"/>
              <a:t>Hand washing is a preventative measure</a:t>
            </a:r>
          </a:p>
          <a:p>
            <a:pPr lvl="1"/>
            <a:r>
              <a:rPr lang="en-US" dirty="0" smtClean="0"/>
              <a:t>Fever, malaise, abnormal vaginal discharge are common symptoms</a:t>
            </a:r>
          </a:p>
          <a:p>
            <a:pPr lvl="1"/>
            <a:r>
              <a:rPr lang="en-US" dirty="0" smtClean="0"/>
              <a:t>It is treated with broad spectrum antibiotics</a:t>
            </a:r>
          </a:p>
          <a:p>
            <a:pPr lvl="1"/>
            <a:r>
              <a:rPr lang="en-US" dirty="0" smtClean="0"/>
              <a:t>Common nursing diagnoses associated with the infection are hyperthermia and impaired tissue integrity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840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5608"/>
          </a:xfrm>
        </p:spPr>
        <p:txBody>
          <a:bodyPr>
            <a:normAutofit/>
          </a:bodyPr>
          <a:lstStyle/>
          <a:p>
            <a:r>
              <a:rPr lang="en-US" sz="1600" dirty="0" smtClean="0"/>
              <a:t>Chapman, L. &amp; Durham, R., (2010). High-Risk Postpartum Nursing Care. In 	</a:t>
            </a:r>
            <a:r>
              <a:rPr lang="en-US" sz="1600" i="1" dirty="0" smtClean="0"/>
              <a:t>Maternal-Newborn Nursing: The Critical Components of Nursing Care. 	Philadelphia, PA : F.A. Davis Company</a:t>
            </a:r>
          </a:p>
          <a:p>
            <a:r>
              <a:rPr lang="en-US" sz="1600" dirty="0" smtClean="0"/>
              <a:t>Davidson, M.R., London, M.L. and </a:t>
            </a:r>
            <a:r>
              <a:rPr lang="en-US" sz="1600" dirty="0" err="1" smtClean="0"/>
              <a:t>Ladewig</a:t>
            </a:r>
            <a:r>
              <a:rPr lang="en-US" sz="1600" dirty="0" smtClean="0"/>
              <a:t>, P.A. (2008). The </a:t>
            </a:r>
            <a:r>
              <a:rPr lang="en-US" sz="1600" dirty="0" err="1" smtClean="0"/>
              <a:t>Postpartal</a:t>
            </a:r>
            <a:r>
              <a:rPr lang="en-US" sz="1600" dirty="0" smtClean="0"/>
              <a:t> Family	 at Risk. In </a:t>
            </a:r>
            <a:r>
              <a:rPr lang="en-US" sz="1600" i="1" dirty="0" smtClean="0"/>
              <a:t>Maternal-Newborn Nursing &amp; Women’s Health Across the 	 Lifespan</a:t>
            </a:r>
            <a:r>
              <a:rPr lang="en-US" sz="1600" dirty="0" smtClean="0"/>
              <a:t>. (8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Ed.). Upper Saddle River, NJ: Pearson’s Education, Inc.</a:t>
            </a:r>
          </a:p>
          <a:p>
            <a:r>
              <a:rPr lang="en-US" sz="1600" dirty="0"/>
              <a:t>French, L., </a:t>
            </a:r>
            <a:r>
              <a:rPr lang="en-US" sz="1600" dirty="0" err="1"/>
              <a:t>Smaill</a:t>
            </a:r>
            <a:r>
              <a:rPr lang="en-US" sz="1600" dirty="0"/>
              <a:t>, F.M. (2012). Antibiotic regimens for </a:t>
            </a:r>
            <a:r>
              <a:rPr lang="en-US" sz="1600" dirty="0" err="1"/>
              <a:t>endometritis</a:t>
            </a:r>
            <a:r>
              <a:rPr lang="en-US" sz="1600" dirty="0"/>
              <a:t> after 	delivery. Retrieved from 	http://summaries.cochrane.org/CD001067/antibiotic-regimens-for-	</a:t>
            </a:r>
            <a:r>
              <a:rPr lang="en-US" sz="1600" dirty="0" err="1" smtClean="0"/>
              <a:t>endometritis</a:t>
            </a:r>
            <a:r>
              <a:rPr lang="en-US" sz="1600" dirty="0" smtClean="0"/>
              <a:t>-after-delivery</a:t>
            </a:r>
          </a:p>
          <a:p>
            <a:r>
              <a:rPr lang="en-US" sz="1600" dirty="0" smtClean="0"/>
              <a:t>Hogan, M. (2013). The Complicated </a:t>
            </a:r>
            <a:r>
              <a:rPr lang="en-US" sz="1600" dirty="0" err="1" smtClean="0"/>
              <a:t>Postpartal</a:t>
            </a:r>
            <a:r>
              <a:rPr lang="en-US" sz="1600" dirty="0" smtClean="0"/>
              <a:t> Experience. In </a:t>
            </a:r>
            <a:r>
              <a:rPr lang="en-US" sz="1600" i="1" dirty="0" smtClean="0"/>
              <a:t>Maternal-	Newborn Nursing: Pearson Reviews and Rationales</a:t>
            </a:r>
            <a:r>
              <a:rPr lang="en-US" sz="1600" dirty="0" smtClean="0"/>
              <a:t>. (3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Ed.). Upper 	Saddle River, NJ: Pearson’s Education, Inc. </a:t>
            </a:r>
          </a:p>
          <a:p>
            <a:r>
              <a:rPr lang="en-US" sz="1600" dirty="0" smtClean="0"/>
              <a:t>Simpson, K.R., </a:t>
            </a:r>
            <a:r>
              <a:rPr lang="en-US" sz="1600" dirty="0" err="1" smtClean="0"/>
              <a:t>Creehan</a:t>
            </a:r>
            <a:r>
              <a:rPr lang="en-US" sz="1600" dirty="0" smtClean="0"/>
              <a:t>, P.A. (2008). Postpartum Care. In </a:t>
            </a:r>
            <a:r>
              <a:rPr lang="en-US" sz="1600" i="1" dirty="0" smtClean="0"/>
              <a:t>Perinatal Nursing. 	(3</a:t>
            </a:r>
            <a:r>
              <a:rPr lang="en-US" sz="1600" i="1" baseline="30000" dirty="0" smtClean="0"/>
              <a:t>rd</a:t>
            </a:r>
            <a:r>
              <a:rPr lang="en-US" sz="1600" i="1" dirty="0" smtClean="0"/>
              <a:t> Ed.). Philadelphia, PA: </a:t>
            </a:r>
            <a:r>
              <a:rPr lang="en-US" sz="1600" i="1" dirty="0"/>
              <a:t>L</a:t>
            </a:r>
            <a:r>
              <a:rPr lang="en-US" sz="1600" i="1" dirty="0" smtClean="0"/>
              <a:t>ippincott, Williams, and Wilkin</a:t>
            </a:r>
          </a:p>
          <a:p>
            <a:r>
              <a:rPr lang="en-US" sz="1600" dirty="0" smtClean="0"/>
              <a:t>Swearingen, P. L., (2012</a:t>
            </a:r>
            <a:r>
              <a:rPr lang="en-US" sz="1600" i="1" dirty="0" smtClean="0"/>
              <a:t>). All-in-One Care Planning Resource. </a:t>
            </a:r>
            <a:r>
              <a:rPr lang="en-US" sz="1600" dirty="0" smtClean="0"/>
              <a:t>(3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Ed.). St. 	Louis, MO: Elsevier Inc.</a:t>
            </a:r>
          </a:p>
          <a:p>
            <a:r>
              <a:rPr lang="en-US" sz="1600" i="1" dirty="0"/>
              <a:t>Skidmore-Roth , L. (2011). Mosby's 2012 Nursing Drug Reference. St. Louis: Mosby</a:t>
            </a:r>
            <a:r>
              <a:rPr lang="en-US" sz="1600" i="1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731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References Continued…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Images</a:t>
            </a:r>
          </a:p>
          <a:p>
            <a:pPr lvl="1"/>
            <a:r>
              <a:rPr lang="en-US" dirty="0"/>
              <a:t>http://www.google.com/imgres?start=103&amp;hl=en&amp;biw=1525&amp;bih=683&amp;addh=36&amp;tbm=isch&amp;tbnid=gNU0rcrVvxvAtM:&amp;imgrefurl=http://ec.europa.eu/research/infocentre/article_en.cfm%3Fid%3D/research/headlines/news/article_11_02_14_en.html%26item%3DInfocentre%26artid%3D19913&amp;docid=fVwJCjXq1WiV1M&amp;imgurl=http://ec.europa.eu/research/headlines/news/images/14_02_11_small.jpg&amp;w=250&amp;h=188&amp;ei=_SdiUPAGyrnLAbutgZAL&amp;zoom=1&amp;iact=rc&amp;dur=205&amp;sig=104363316649684539650&amp;page=5&amp;tbnh=150&amp;tbnw=200&amp;ndsp=28&amp;ved=1t:429,r:2,s:103,i:101&amp;tx=142&amp;ty=41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ttp://www.google.com/imgres?um=1&amp;hl=en&amp;biw=1525&amp;bih=683&amp;tbm=isch&amp;tbnid=JuinzMNkd3Y0NM:&amp;imgrefurl=http://www.mcgill.ca/ophthalmology/education-0/rounds&amp;docid=ufu8B2jvsLDcoM&amp;imgurl=http://www.mcgill.ca/ophthalmology/sites/mcgill.ca.ophthalmology/files/imagecache/large/images/blood_culture.jpg&amp;w=320&amp;h=351&amp;ei=-</a:t>
            </a:r>
            <a:r>
              <a:rPr lang="en-US" dirty="0" smtClean="0"/>
              <a:t>ypiULOzG-PLyQGWkoHQCQ&amp;zoom=1&amp;iact=hc&amp;vpx=1266&amp;vpy=2&amp;dur=484&amp;hovh=235&amp;hovw=214&amp;tx=145&amp;ty=35&amp;sig=104363316649684539650&amp;page=2&amp;tb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http</a:t>
            </a:r>
            <a:r>
              <a:rPr lang="en-US" dirty="0"/>
              <a:t>://www.google.com/imgres?um=1&amp;hl=en&amp;sa=N&amp;qscrl=1&amp;rlz=1T4AURU_enUS500US501&amp;biw=1525&amp;bih=683&amp;tbm=isch&amp;tbnid=FYdVRwIJMmpxoM:&amp;imgrefurl=http://www.virtua.org/adam/health%2520illustrated%2520encyclopedia/2/17062.htm&amp;docid=HxLmGwkyAhjzIM&amp;imgurl=http://www.virtua.org/adam/graphics/images/en/17062.jpg&amp;w=400&amp;h=320&amp;ei=CE9iULexLMSxyQH2o4CoCA&amp;zoom=1&amp;iact=hc&amp;vpx=308&amp;vpy=184&amp;dur=344&amp;hovh=201&amp;hovw=251&amp;tx=165&amp;ty=93&amp;sig=104363316649684539650&amp;page=1&amp;tbnh=143&amp;tbnw=179&amp;start=0&amp;ndsp=23&amp;ved=1t:429,r:1,s:0,i:90nh=152&amp;tbnw=139&amp;start=22&amp;ndsp=28&amp;ved=1t:429,r:20,s:22,i:272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6400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027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Britannic Bold" pitchFamily="34" charset="0"/>
              </a:rPr>
              <a:t>Introduction</a:t>
            </a:r>
            <a:endParaRPr lang="en-US" sz="4400" dirty="0">
              <a:latin typeface="Britann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59408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Postpartum </a:t>
            </a:r>
            <a:r>
              <a:rPr lang="en-US" sz="2800" dirty="0" err="1" smtClean="0"/>
              <a:t>Endometritis</a:t>
            </a:r>
            <a:r>
              <a:rPr lang="en-US" sz="2800" dirty="0" smtClean="0"/>
              <a:t> is also called a puerperal Infection</a:t>
            </a:r>
          </a:p>
          <a:p>
            <a:r>
              <a:rPr lang="en-US" sz="2800" dirty="0" smtClean="0"/>
              <a:t>It is an infection that occurs in anytime up to 6 weeks postpartum and is associated with childbirth</a:t>
            </a:r>
          </a:p>
          <a:p>
            <a:r>
              <a:rPr lang="en-US" sz="2800" dirty="0" smtClean="0"/>
              <a:t>Postpartum </a:t>
            </a:r>
            <a:r>
              <a:rPr lang="en-US" sz="2800" dirty="0" err="1" smtClean="0"/>
              <a:t>Endometritis</a:t>
            </a:r>
            <a:r>
              <a:rPr lang="en-US" sz="2800" dirty="0" smtClean="0"/>
              <a:t> is the most common type of puerperal infection</a:t>
            </a:r>
          </a:p>
          <a:p>
            <a:r>
              <a:rPr lang="en-US" sz="2800" dirty="0" smtClean="0"/>
              <a:t>Affects 1-3% of women who delivery vaginally</a:t>
            </a:r>
          </a:p>
          <a:p>
            <a:r>
              <a:rPr lang="en-US" sz="2800" dirty="0" smtClean="0"/>
              <a:t>Affects 27% of women who delivery by cesarean section</a:t>
            </a:r>
          </a:p>
          <a:p>
            <a:pPr marL="64008" indent="0">
              <a:buNone/>
            </a:pPr>
            <a:r>
              <a:rPr lang="en-US" sz="2800" dirty="0" smtClean="0"/>
              <a:t>(Davidson, London, &amp; </a:t>
            </a:r>
            <a:r>
              <a:rPr lang="en-US" sz="2800" dirty="0" err="1" smtClean="0"/>
              <a:t>Ladwig</a:t>
            </a:r>
            <a:r>
              <a:rPr lang="en-US" sz="2800" dirty="0" smtClean="0"/>
              <a:t>, 2008)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43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Prognosis depends on type of bacteria present and time of diagnosis</a:t>
            </a:r>
          </a:p>
          <a:p>
            <a:r>
              <a:rPr lang="en-US" dirty="0" smtClean="0"/>
              <a:t>Postpartum fever is recognized as </a:t>
            </a:r>
            <a:r>
              <a:rPr lang="en-US" dirty="0" err="1" smtClean="0"/>
              <a:t>endometritis</a:t>
            </a:r>
            <a:r>
              <a:rPr lang="en-US" dirty="0" smtClean="0"/>
              <a:t> until further testing</a:t>
            </a:r>
          </a:p>
          <a:p>
            <a:r>
              <a:rPr lang="en-US" dirty="0" smtClean="0"/>
              <a:t>Timely medication administration is key</a:t>
            </a:r>
          </a:p>
          <a:p>
            <a:r>
              <a:rPr lang="en-US" dirty="0" smtClean="0"/>
              <a:t>Identifying symptoms early decreases complications</a:t>
            </a:r>
          </a:p>
          <a:p>
            <a:r>
              <a:rPr lang="en-US" dirty="0" smtClean="0"/>
              <a:t>Prophylactic antibiotics during delivery reduces risk</a:t>
            </a:r>
          </a:p>
          <a:p>
            <a:r>
              <a:rPr lang="en-US" dirty="0"/>
              <a:t>H</a:t>
            </a:r>
            <a:r>
              <a:rPr lang="en-US" dirty="0" smtClean="0"/>
              <a:t>and washing can reduce risk</a:t>
            </a:r>
          </a:p>
          <a:p>
            <a:r>
              <a:rPr lang="en-US" dirty="0"/>
              <a:t>Can cause puerperal morbidity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522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590326"/>
          </a:xfrm>
        </p:spPr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Endometritis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454" y="13716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marL="64008" indent="0">
              <a:buNone/>
            </a:pPr>
            <a:r>
              <a:rPr lang="en-US" sz="2800" dirty="0" smtClean="0"/>
              <a:t>Is an infection that causes inflammation of the endometrium, typically starting at the placental site</a:t>
            </a:r>
          </a:p>
          <a:p>
            <a:r>
              <a:rPr lang="en-US" sz="2800" dirty="0" smtClean="0"/>
              <a:t>Caused by aerobic and anaerobic bacteria</a:t>
            </a:r>
          </a:p>
          <a:p>
            <a:r>
              <a:rPr lang="en-US" sz="2800" dirty="0" smtClean="0"/>
              <a:t>Early diagnosis (within 36 hours) of </a:t>
            </a:r>
            <a:r>
              <a:rPr lang="en-US" sz="2800" dirty="0" err="1" smtClean="0"/>
              <a:t>endometritis</a:t>
            </a:r>
            <a:r>
              <a:rPr lang="en-US" sz="2800" dirty="0" smtClean="0"/>
              <a:t> is associated with group B </a:t>
            </a:r>
            <a:r>
              <a:rPr lang="en-US" sz="2800" dirty="0" err="1" smtClean="0"/>
              <a:t>Streptococcas</a:t>
            </a:r>
            <a:r>
              <a:rPr lang="en-US" sz="2800" dirty="0" smtClean="0"/>
              <a:t> (GBS)</a:t>
            </a:r>
          </a:p>
          <a:p>
            <a:r>
              <a:rPr lang="en-US" sz="2800" dirty="0" smtClean="0"/>
              <a:t>Late onset is linked to genital mycoplasma and Chlamydia trachomatis </a:t>
            </a:r>
          </a:p>
          <a:p>
            <a:endParaRPr lang="en-US" dirty="0"/>
          </a:p>
          <a:p>
            <a:pPr marL="64008" indent="0">
              <a:buNone/>
            </a:pPr>
            <a:r>
              <a:rPr lang="en-US" dirty="0" smtClean="0"/>
              <a:t>(Simpson and </a:t>
            </a:r>
            <a:r>
              <a:rPr lang="en-US" dirty="0" err="1" smtClean="0"/>
              <a:t>Creehan</a:t>
            </a:r>
            <a:r>
              <a:rPr lang="en-US" dirty="0" smtClean="0"/>
              <a:t>, 2008)</a:t>
            </a:r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886200"/>
            <a:ext cx="2773363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2797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Cesarean Delivery</a:t>
            </a:r>
          </a:p>
          <a:p>
            <a:r>
              <a:rPr lang="en-US" dirty="0" smtClean="0"/>
              <a:t>Prolonged labor</a:t>
            </a:r>
          </a:p>
          <a:p>
            <a:r>
              <a:rPr lang="en-US" dirty="0" smtClean="0"/>
              <a:t>Prolonged rupture or membranes</a:t>
            </a:r>
          </a:p>
          <a:p>
            <a:r>
              <a:rPr lang="en-US" dirty="0" smtClean="0"/>
              <a:t>Anemia</a:t>
            </a:r>
          </a:p>
          <a:p>
            <a:r>
              <a:rPr lang="en-US" dirty="0" smtClean="0"/>
              <a:t>Diabetes</a:t>
            </a:r>
          </a:p>
          <a:p>
            <a:r>
              <a:rPr lang="en-US" dirty="0" smtClean="0"/>
              <a:t>Internal fetal/uterine devices</a:t>
            </a:r>
          </a:p>
          <a:p>
            <a:endParaRPr lang="en-US" dirty="0"/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85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8320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Fever, without chills</a:t>
            </a:r>
          </a:p>
          <a:p>
            <a:r>
              <a:rPr lang="en-US" dirty="0" smtClean="0"/>
              <a:t>Tachycardia</a:t>
            </a:r>
          </a:p>
          <a:p>
            <a:r>
              <a:rPr lang="en-US" dirty="0" smtClean="0"/>
              <a:t>Sub-involution</a:t>
            </a:r>
          </a:p>
          <a:p>
            <a:r>
              <a:rPr lang="en-US" dirty="0" smtClean="0"/>
              <a:t>Malaise</a:t>
            </a:r>
          </a:p>
          <a:p>
            <a:r>
              <a:rPr lang="en-US" dirty="0" smtClean="0"/>
              <a:t>Lower abdominal pain</a:t>
            </a:r>
          </a:p>
          <a:p>
            <a:r>
              <a:rPr lang="en-US" dirty="0" smtClean="0"/>
              <a:t>Foul smelling lochia (later sign)</a:t>
            </a:r>
          </a:p>
          <a:p>
            <a:r>
              <a:rPr lang="en-US" dirty="0" smtClean="0"/>
              <a:t>Heavy and foul smell lochia linked to </a:t>
            </a:r>
            <a:r>
              <a:rPr lang="en-US" dirty="0" err="1" smtClean="0"/>
              <a:t>anaerboic</a:t>
            </a:r>
            <a:r>
              <a:rPr lang="en-US" dirty="0" smtClean="0"/>
              <a:t> organisms</a:t>
            </a:r>
          </a:p>
          <a:p>
            <a:r>
              <a:rPr lang="en-US" dirty="0" smtClean="0"/>
              <a:t>Scant and odorless linked to beta-hemolytic streptococcus</a:t>
            </a:r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7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Laboratory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CBC </a:t>
            </a:r>
          </a:p>
          <a:p>
            <a:r>
              <a:rPr lang="en-US" dirty="0" smtClean="0"/>
              <a:t>Endometrium Culture</a:t>
            </a:r>
          </a:p>
          <a:p>
            <a:r>
              <a:rPr lang="en-US" dirty="0" smtClean="0"/>
              <a:t>Blood Cultures                </a:t>
            </a:r>
          </a:p>
          <a:p>
            <a:r>
              <a:rPr lang="en-US" dirty="0" smtClean="0"/>
              <a:t>Urinalysis</a:t>
            </a:r>
          </a:p>
          <a:p>
            <a:r>
              <a:rPr lang="en-US" dirty="0" smtClean="0"/>
              <a:t>Cervix Cultures</a:t>
            </a:r>
          </a:p>
          <a:p>
            <a:pPr marL="64008" indent="0">
              <a:buNone/>
            </a:pPr>
            <a:endParaRPr lang="en-US" dirty="0"/>
          </a:p>
          <a:p>
            <a:pPr marL="64008" indent="0">
              <a:buNone/>
            </a:pPr>
            <a:endParaRPr lang="en-US" dirty="0" smtClean="0"/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676400"/>
            <a:ext cx="3053188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9244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Educate patient to wipe from to back</a:t>
            </a:r>
          </a:p>
          <a:p>
            <a:r>
              <a:rPr lang="en-US" dirty="0" smtClean="0"/>
              <a:t>Change </a:t>
            </a:r>
            <a:r>
              <a:rPr lang="en-US" dirty="0" err="1" smtClean="0"/>
              <a:t>peri</a:t>
            </a:r>
            <a:r>
              <a:rPr lang="en-US" dirty="0" smtClean="0"/>
              <a:t>-pad frequently</a:t>
            </a:r>
          </a:p>
          <a:p>
            <a:r>
              <a:rPr lang="en-US" dirty="0" smtClean="0"/>
              <a:t>Eat a diet high in protein and vitamin C aid in healing tissues</a:t>
            </a:r>
          </a:p>
          <a:p>
            <a:r>
              <a:rPr lang="en-US" dirty="0" smtClean="0"/>
              <a:t>Encourage fluids, can reduce risk of infection</a:t>
            </a:r>
          </a:p>
          <a:p>
            <a:r>
              <a:rPr lang="en-US" dirty="0" smtClean="0"/>
              <a:t>Early ambulation</a:t>
            </a:r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958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Blood Clots</a:t>
            </a:r>
          </a:p>
          <a:p>
            <a:r>
              <a:rPr lang="en-US" dirty="0" smtClean="0"/>
              <a:t>Abscess </a:t>
            </a:r>
            <a:r>
              <a:rPr lang="en-US" dirty="0" smtClean="0"/>
              <a:t>formation   </a:t>
            </a:r>
          </a:p>
          <a:p>
            <a:r>
              <a:rPr lang="en-US" dirty="0" smtClean="0"/>
              <a:t>Sepsis</a:t>
            </a:r>
          </a:p>
          <a:p>
            <a:r>
              <a:rPr lang="en-US" dirty="0" smtClean="0"/>
              <a:t>Infertility</a:t>
            </a:r>
          </a:p>
          <a:p>
            <a:r>
              <a:rPr lang="en-US" dirty="0" smtClean="0"/>
              <a:t>Peritonitis</a:t>
            </a:r>
          </a:p>
          <a:p>
            <a:endParaRPr lang="en-US" dirty="0"/>
          </a:p>
          <a:p>
            <a:endParaRPr lang="en-US" dirty="0" smtClean="0"/>
          </a:p>
          <a:p>
            <a:pPr marL="64008" indent="0">
              <a:buNone/>
            </a:pPr>
            <a:r>
              <a:rPr lang="en-US" dirty="0" smtClean="0"/>
              <a:t>(French &amp; </a:t>
            </a:r>
            <a:r>
              <a:rPr lang="en-US" dirty="0" err="1" smtClean="0"/>
              <a:t>Smaill</a:t>
            </a:r>
            <a:r>
              <a:rPr lang="en-US" dirty="0" smtClean="0"/>
              <a:t>, 2012)</a:t>
            </a:r>
          </a:p>
          <a:p>
            <a:pPr marL="64008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822" y="2209800"/>
            <a:ext cx="3749202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8951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243</TotalTime>
  <Words>1005</Words>
  <Application>Microsoft Office PowerPoint</Application>
  <PresentationFormat>On-screen Show (4:3)</PresentationFormat>
  <Paragraphs>150</Paragraphs>
  <Slides>16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Verve</vt:lpstr>
      <vt:lpstr>Postpartum Endometritis</vt:lpstr>
      <vt:lpstr>Introduction</vt:lpstr>
      <vt:lpstr>Overview</vt:lpstr>
      <vt:lpstr>What is Endometritis?</vt:lpstr>
      <vt:lpstr>Risk Factors</vt:lpstr>
      <vt:lpstr>Signs and Symptoms</vt:lpstr>
      <vt:lpstr>Laboratory Tests</vt:lpstr>
      <vt:lpstr>Nursing Care</vt:lpstr>
      <vt:lpstr>Complications</vt:lpstr>
      <vt:lpstr>Treatment</vt:lpstr>
      <vt:lpstr>Treatment Continued…..</vt:lpstr>
      <vt:lpstr>Nursing Diagnosis with Interventions</vt:lpstr>
      <vt:lpstr> Secondary Nursing Diagnosis with Interventions</vt:lpstr>
      <vt:lpstr>Conclusion</vt:lpstr>
      <vt:lpstr>References</vt:lpstr>
      <vt:lpstr>References Continued…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PostPartum Endometritis</dc:title>
  <dc:creator>Brittany Hicks</dc:creator>
  <cp:lastModifiedBy>Brittany Hicks</cp:lastModifiedBy>
  <cp:revision>22</cp:revision>
  <dcterms:created xsi:type="dcterms:W3CDTF">2012-09-25T20:58:02Z</dcterms:created>
  <dcterms:modified xsi:type="dcterms:W3CDTF">2012-10-30T04:34:22Z</dcterms:modified>
</cp:coreProperties>
</file>