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0"/>
  </p:notesMasterIdLst>
  <p:sldIdLst>
    <p:sldId id="256" r:id="rId2"/>
    <p:sldId id="263" r:id="rId3"/>
    <p:sldId id="257" r:id="rId4"/>
    <p:sldId id="262" r:id="rId5"/>
    <p:sldId id="259" r:id="rId6"/>
    <p:sldId id="260" r:id="rId7"/>
    <p:sldId id="261" r:id="rId8"/>
    <p:sldId id="258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6" y="-52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191F17C-964D-4107-AD10-3CFCA46FB154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8EFF4F8E-51AA-4616-B3A2-B3C57BA984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CC31A80-4404-4883-B999-9921C06E9741}" type="slidenum">
              <a:rPr lang="en-US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US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Straight Connector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B6DEE-6747-4522-9871-2AE264F3DFF6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7C7DF1-CB4A-4288-9A90-EE953F039D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F8840D-D9F3-40B3-B8FF-16E22FB5D7A7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0A039-C538-474B-85CF-B38CCB7F9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EE693-A1CA-4463-9D3B-87C5AAA7A62F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9BEFBE-D490-4604-BADB-F8A5055CB5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E7B1643-DF36-4150-9E13-3160A0191560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7158825-A518-44C6-812C-ECA673727E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Straight Connector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8D664C-86EB-4045-9E3D-0727CD6AF54D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12AEF-38A3-443A-A6A3-AF113057D3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90066-6129-4F72-A647-9BD6FA9DD34A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3C67BB-922E-4ECC-A4F0-6D4E5CAC85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EAE2E-B9B1-41F7-A35B-E3046AB7CC87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513841-EE14-4E24-BFE0-23724CDB1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80D8821-3198-411B-AF69-E236DBE6C344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21D83DE-D36C-43B7-9404-7CF78543C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0DAEE-7B64-43DD-B0CF-CCFBD52D61DE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003691-EDF5-4C6C-B150-908003DA10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Straight Connector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Oval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2CD204F9-F3AD-41FC-8770-54D102622A4B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F2FEAD1-0F40-4C9B-BACE-9820B2D7E1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Oval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Straight Connector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4F5DFEB-E933-4CBF-983F-7DF5F8AB5E19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70F677B-1941-43E4-A133-5BBD2BCE06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08C287-7A31-4131-B5AD-03448A553685}" type="datetimeFigureOut">
              <a:rPr lang="en-US"/>
              <a:pPr>
                <a:defRPr/>
              </a:pPr>
              <a:t>10/22/2011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C517124-3D3B-41EA-A9DB-1CB8E7F75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5" r:id="rId4"/>
    <p:sldLayoutId id="2147483754" r:id="rId5"/>
    <p:sldLayoutId id="2147483759" r:id="rId6"/>
    <p:sldLayoutId id="2147483753" r:id="rId7"/>
    <p:sldLayoutId id="2147483760" r:id="rId8"/>
    <p:sldLayoutId id="2147483761" r:id="rId9"/>
    <p:sldLayoutId id="2147483752" r:id="rId10"/>
    <p:sldLayoutId id="214748375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228600"/>
            <a:ext cx="9144000" cy="7696200"/>
          </a:xfrm>
        </p:spPr>
        <p:txBody>
          <a:bodyPr>
            <a:normAutofit/>
          </a:bodyPr>
          <a:lstStyle/>
          <a:p>
            <a:pPr algn="ctr" fontAlgn="auto">
              <a:lnSpc>
                <a:spcPct val="200000"/>
              </a:lnSpc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Post Myocardial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Infarctions: </a:t>
            </a:r>
            <a:b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Discharge </a:t>
            </a:r>
            <a:r>
              <a:rPr lang="en-US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Home Care</a:t>
            </a:r>
            <a:r>
              <a:rPr lang="en-US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1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Megan </a:t>
            </a: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Buzzard, Shelby Cottrell,</a:t>
            </a: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Tori </a:t>
            </a:r>
            <a:r>
              <a:rPr lang="en-US" sz="2700" b="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Knierim</a:t>
            </a: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Abby Palmer, and</a:t>
            </a:r>
            <a:b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Hannah Wilkins</a:t>
            </a:r>
            <a:b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Pathophysiology/Pharmacology I</a:t>
            </a:r>
            <a:b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 </a:t>
            </a: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October </a:t>
            </a:r>
            <a:r>
              <a:rPr lang="en-US" sz="2700" b="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2011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4676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400" b="1" dirty="0" smtClean="0">
                <a:latin typeface="Times New Roman" pitchFamily="18" charset="0"/>
                <a:cs typeface="Times New Roman" pitchFamily="18" charset="0"/>
              </a:rPr>
              <a:t>myocardial infarctions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(Heart attacks)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524000"/>
            <a:ext cx="7467600" cy="5105400"/>
          </a:xfrm>
        </p:spPr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Two types: 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Non-ST-elevated myocardial infarction (non-STEMI)</a:t>
            </a:r>
          </a:p>
          <a:p>
            <a:pPr lvl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ST-elevated myocardial infarction (STEMI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Coronary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blood flow is interrupted for an extended period of time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Most common cause is atherosclerotic plaque that partially obstructs coronary blood flow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Unstable plaque ruptures and thrombus is formed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Irreversible hypoxic injury causes cellular death and tissue necrosis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Structural and functional changes of cardiac tissue also occur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15962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Self-care Concerns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0" y="609600"/>
            <a:ext cx="5334000" cy="6248400"/>
          </a:xfrm>
        </p:spPr>
        <p:txBody>
          <a:bodyPr>
            <a:normAutofit fontScale="92500"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en-US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What do we as nurses tell our patient to prevent reoccurrence of MI?</a:t>
            </a:r>
          </a:p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Reduction of risk factors for MI can increase the long-term chance of survival 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who smoke and consume excess alcohol are encouraged to stop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serum cholesterol should be given appropriate diet tools and guidelines for nutrition. 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Patients with high triglycerides should be given niacin.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Overweight patients should try to achieve a body mass index of 18.5-29.4kg/m2.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Diabetes and Hypertension should be controlled.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Blood pressure should be reduced to under 140/90 mm Hg </a:t>
            </a:r>
          </a:p>
        </p:txBody>
      </p:sp>
      <p:pic>
        <p:nvPicPr>
          <p:cNvPr id="7170" name="Picture 2" descr="http://ts3.mm.bing.net/images/thumbnail.aspx?q=1341696313330&amp;id=3cba6163cc3ec700ac0eb5ea5a28287b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1981200"/>
            <a:ext cx="3378539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7467600" cy="1143000"/>
          </a:xfrm>
        </p:spPr>
        <p:txBody>
          <a:bodyPr>
            <a:normAutofit/>
          </a:bodyPr>
          <a:lstStyle/>
          <a:p>
            <a:pPr algn="ctr"/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Additional Safety Concerns 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343400" cy="4648200"/>
          </a:xfrm>
        </p:spPr>
        <p:txBody>
          <a:bodyPr/>
          <a:lstStyle/>
          <a:p>
            <a:pPr marL="640080" lvl="1" indent="-274320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en-US" sz="2900" b="1" dirty="0" smtClean="0">
                <a:latin typeface="Times New Roman" pitchFamily="18" charset="0"/>
                <a:cs typeface="Times New Roman" pitchFamily="18" charset="0"/>
              </a:rPr>
              <a:t>Exercise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Reduces complications from prolonged bed rest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Accelerated return to optimal level of functioning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If the patient feels faint have them discontinue what they are doing and relax.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Make sure that the patient knows the signs and symptoms of MI and knows when to call 911</a:t>
            </a:r>
            <a:r>
              <a:rPr lang="en-US" sz="2000" dirty="0" smtClean="0"/>
              <a:t>.</a:t>
            </a:r>
          </a:p>
          <a:p>
            <a:pPr lvl="2" indent="-182880" fontAlgn="auto">
              <a:spcAft>
                <a:spcPts val="0"/>
              </a:spcAft>
              <a:buClr>
                <a:schemeClr val="accent1">
                  <a:shade val="75000"/>
                </a:schemeClr>
              </a:buClr>
              <a:buFont typeface="Wingdings"/>
              <a:buChar char=""/>
              <a:defRPr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/>
          </a:p>
        </p:txBody>
      </p:sp>
      <p:pic>
        <p:nvPicPr>
          <p:cNvPr id="7" name="Picture 2" descr="Image Detai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05400" y="1447800"/>
            <a:ext cx="3352800" cy="420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0"/>
            <a:ext cx="7467600" cy="11430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               	      </a:t>
            </a:r>
            <a:r>
              <a:rPr lang="en-US" sz="4800" b="1" dirty="0" smtClean="0">
                <a:latin typeface="Times New Roman" pitchFamily="18" charset="0"/>
                <a:cs typeface="Times New Roman" pitchFamily="18" charset="0"/>
              </a:rPr>
              <a:t>Safety Tips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386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Cardiac Rehabilitation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May be advised to attend a cardiac rehab program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Immunization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Influenza immunization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Work issues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Usually can go back to work in 2-3 months 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Driving and flying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 driving for at least 4 weeks; no flying for 2-3 weeks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Sex Issues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Best avoided for a few weeks</a:t>
            </a:r>
          </a:p>
          <a:p>
            <a:pPr lvl="1">
              <a:buFont typeface="Courier New" pitchFamily="49" charset="0"/>
              <a:buChar char="o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Stress, anxiety, and relaxation</a:t>
            </a:r>
          </a:p>
          <a:p>
            <a:pPr lvl="2">
              <a:buFont typeface="Courier New" pitchFamily="49" charset="0"/>
              <a:buChar char="o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Relaxation exercises and stress management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467600" cy="11430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		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Additional Safety Tips</a:t>
            </a:r>
            <a:endParaRPr 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4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Tell your doctor if you…</a:t>
            </a:r>
          </a:p>
          <a:p>
            <a:pPr>
              <a:buFont typeface="Wingdings" pitchFamily="2" charset="2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have chest pain when exercising or walking briskly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become more tired than usual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get breathless </a:t>
            </a:r>
          </a:p>
          <a:p>
            <a:pPr lvl="1">
              <a:buFont typeface="Wingdings" pitchFamily="2" charset="2"/>
              <a:buChar char="ü"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feel you are depressed</a:t>
            </a:r>
          </a:p>
          <a:p>
            <a:pPr lvl="1">
              <a:buFont typeface="Wingdings 2" pitchFamily="18" charset="2"/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Font typeface="Wingdings" pitchFamily="2" charset="2"/>
              <a:buChar char="ü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notice swelling in your feet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304800" y="0"/>
            <a:ext cx="7467600" cy="1143000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en-US" sz="3600" cap="none" dirty="0" smtClean="0"/>
              <a:t>		</a:t>
            </a:r>
            <a:r>
              <a:rPr lang="en-US" sz="4000" b="1" cap="none" dirty="0" smtClean="0">
                <a:latin typeface="Times New Roman" pitchFamily="18" charset="0"/>
                <a:cs typeface="Times New Roman" pitchFamily="18" charset="0"/>
              </a:rPr>
              <a:t>3 Main Post MI Drugs </a:t>
            </a:r>
          </a:p>
        </p:txBody>
      </p:sp>
      <p:sp>
        <p:nvSpPr>
          <p:cNvPr id="2662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1. Aspirin (Antiplatelet Drug)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		- Helps to reduce clots 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- Reduces “stickiness” of platelets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2. Beta Blocker 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- Ease workload of heart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- Block Beta Receptors </a:t>
            </a:r>
          </a:p>
          <a:p>
            <a:pPr>
              <a:buFont typeface="Wingdings" pitchFamily="2" charset="2"/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-Reduces HR &amp; BP</a:t>
            </a:r>
          </a:p>
          <a:p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3. ACE Inhibitor (MEGAN JUST ADD YOUR INFO TO THIS SLIDE SO WE DON’T GO OVER THE 8 MAXIMUM)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228600"/>
            <a:ext cx="746760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References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8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5334000" cy="5638800"/>
          </a:xfrm>
        </p:spPr>
        <p:txBody>
          <a:bodyPr/>
          <a:lstStyle/>
          <a:p>
            <a:pPr>
              <a:lnSpc>
                <a:spcPct val="2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Bax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J.,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Betriu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A.,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Crea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F., Falk, V.,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Filippatos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G., Fox, K., Huber, K.,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Kastrati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A., Rosengren, A.,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Steg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P.,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Tubaro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M.,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Verheugt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F.,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Weidinger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F., &amp; Weis, M. (2008). Management of acute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yocardial infarction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in patients presenting with persistent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-segment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elevation.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European Heart Journal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29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2909-2945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Egton Medical Information Systems. (2010).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Medication after a myocardial infarction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Retrieved from http://www.patient.co.uk/</a:t>
            </a:r>
          </a:p>
          <a:p>
            <a:pPr>
              <a:lnSpc>
                <a:spcPct val="200000"/>
              </a:lnSpc>
              <a:spcBef>
                <a:spcPct val="0"/>
              </a:spcBef>
              <a:buNone/>
            </a:pP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	health/Myocardial-Infarction-Medication.html</a:t>
            </a:r>
          </a:p>
          <a:p>
            <a:pPr>
              <a:lnSpc>
                <a:spcPct val="2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Lehne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R.A. (2010).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Pharmacology for nursing care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St. Louis, MO: Saunders Elsevier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20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McCance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K.,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Huether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S.,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Brashers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V., Rote, N. (2010). </a:t>
            </a:r>
            <a:r>
              <a:rPr lang="en-US" sz="1400" i="1" dirty="0" smtClean="0">
                <a:latin typeface="Times New Roman" pitchFamily="18" charset="0"/>
                <a:cs typeface="Times New Roman" pitchFamily="18" charset="0"/>
              </a:rPr>
              <a:t>Pathophysiology: The biological basis for disease in adults and children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Maryland Heights, MO: Mosby Elsevier.</a:t>
            </a: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9" name="Picture 2" descr="http://ts4.mm.bing.net/images/thumbnail.aspx?q=1308207555675&amp;id=b44e472ccfaf15f6e254e0a73e0fd13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362200"/>
            <a:ext cx="3314700" cy="3314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326</TotalTime>
  <Words>415</Words>
  <Application>Microsoft Office PowerPoint</Application>
  <PresentationFormat>On-screen Show (4:3)</PresentationFormat>
  <Paragraphs>67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Oriel</vt:lpstr>
      <vt:lpstr>Post Myocardial Infarctions:  Discharge and Home Care  Megan Buzzard, Shelby Cottrell, Tori Knierim, Abby Palmer, and   Hannah Wilkins Pathophysiology/Pharmacology I 25 October 2011  </vt:lpstr>
      <vt:lpstr>myocardial infarctions (Heart attacks)</vt:lpstr>
      <vt:lpstr>  Self-care Concerns</vt:lpstr>
      <vt:lpstr>Additional Safety Concerns </vt:lpstr>
      <vt:lpstr>                      Safety Tips</vt:lpstr>
      <vt:lpstr>  Additional Safety Tips</vt:lpstr>
      <vt:lpstr>  3 Main Post MI Drugs </vt:lpstr>
      <vt:lpstr>References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Myocardial Infarctions Discharge and home care Shelby Cottrell, Abby, Tori, Megan, Hannah Patho-Pharm 11 October 2011</dc:title>
  <dc:creator>Shelby</dc:creator>
  <cp:lastModifiedBy>Tori Knierim</cp:lastModifiedBy>
  <cp:revision>27</cp:revision>
  <dcterms:created xsi:type="dcterms:W3CDTF">2011-10-12T00:56:16Z</dcterms:created>
  <dcterms:modified xsi:type="dcterms:W3CDTF">2011-10-22T20:52:23Z</dcterms:modified>
</cp:coreProperties>
</file>