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7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7/17/12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7/17/12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ntent.ebscohost.com.ezproxy.lakeviewcol.edu:2048/pdf27_28/pdf/ddd/nrc/01h/5000002821.pdf?T=P&amp;P=AN&amp;K=5000002821&amp;S=L&amp;D=nrc&amp;EbscoContent=dGJyMNLr40Sep7U4yOvqOLCmr0qep7JSsaq4S7KWxWXS&amp;ContentCustomer=dGJyMPGrrkq2qa9IuePfgeyx7Irh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371600" y="3716866"/>
            <a:ext cx="6400800" cy="1752600"/>
          </a:xfrm>
        </p:spPr>
        <p:txBody>
          <a:bodyPr/>
          <a:lstStyle/>
          <a:p>
            <a:r>
              <a:rPr lang="en-US" dirty="0" smtClean="0"/>
              <a:t>N308-Pediatrics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07/20/12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By: Beth, Cassie, Haley, &amp; </a:t>
            </a:r>
            <a:r>
              <a:rPr lang="en-US" dirty="0" err="1" smtClean="0"/>
              <a:t>Kourtney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Teen Pregnancy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2022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Non-Pharmacological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469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Education: Pregnant Teen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373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Education: Family of Pregnant Teen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329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0040" y="1696381"/>
            <a:ext cx="8503920" cy="4572000"/>
          </a:xfrm>
        </p:spPr>
        <p:txBody>
          <a:bodyPr>
            <a:normAutofit/>
          </a:bodyPr>
          <a:lstStyle/>
          <a:p>
            <a:r>
              <a:rPr lang="en-US" sz="2400" dirty="0"/>
              <a:t>Adler, A.P., &amp; </a:t>
            </a:r>
            <a:r>
              <a:rPr lang="en-US" sz="2400" dirty="0" err="1"/>
              <a:t>Schub</a:t>
            </a:r>
            <a:r>
              <a:rPr lang="en-US" sz="2400" dirty="0"/>
              <a:t>, T. (2012). Pregnancy in adolescence. </a:t>
            </a:r>
            <a:r>
              <a:rPr lang="en-US" sz="2400" i="1" dirty="0"/>
              <a:t>CINAHL Nursing Guide, 1-2. Retrieved from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>
                <a:hlinkClick r:id="rId2"/>
              </a:rPr>
              <a:t>http://content.ebscohost.com.ezproxy.lakeviewcol.edu:2048/pdf27_28/pdf/ddd/nrc/01h/5000002821.pdf?T=P&amp;P=AN&amp;K=5000002821&amp;S=L&amp;D=nrc&amp;EbscoContent=dGJyMNLr40Sep7U4yOvqOLCmr0qep7JSsaq4S7KWxWXS&amp;ContentCustomer=dGJyMPGrrkq2qa9IuePfgeyx7Irh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Kyle</a:t>
            </a:r>
            <a:r>
              <a:rPr lang="en-US" sz="2400" dirty="0"/>
              <a:t>, T. (2009). </a:t>
            </a:r>
            <a:r>
              <a:rPr lang="en-US" sz="2400" i="1" dirty="0"/>
              <a:t>The Essentials of pediatric nursing. </a:t>
            </a:r>
            <a:r>
              <a:rPr lang="en-US" sz="2400" dirty="0"/>
              <a:t>2</a:t>
            </a:r>
            <a:r>
              <a:rPr lang="en-US" sz="2400" baseline="30000" dirty="0"/>
              <a:t>nd</a:t>
            </a:r>
            <a:r>
              <a:rPr lang="en-US" sz="2400" dirty="0"/>
              <a:t> ed. </a:t>
            </a:r>
            <a:r>
              <a:rPr lang="en-US" sz="2400" i="1" dirty="0"/>
              <a:t> </a:t>
            </a:r>
            <a:r>
              <a:rPr lang="en-US" sz="2400" dirty="0"/>
              <a:t>Philadelphia, PA: Lippincott, Williams, &amp; Wilkins.</a:t>
            </a:r>
            <a:br>
              <a:rPr lang="en-US" sz="2400" dirty="0"/>
            </a:b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857086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Teen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283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Risk Factors of Teen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880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Statistics on Teen Pregnancy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31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 Group Most Affected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1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Process: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07066"/>
            <a:ext cx="8503920" cy="508000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Patient History</a:t>
            </a:r>
          </a:p>
          <a:p>
            <a:pPr lvl="1"/>
            <a:r>
              <a:rPr lang="en-US" dirty="0" smtClean="0"/>
              <a:t>Sexual history</a:t>
            </a:r>
          </a:p>
          <a:p>
            <a:pPr lvl="1"/>
            <a:r>
              <a:rPr lang="en-US" dirty="0" smtClean="0"/>
              <a:t>Contraceptive history</a:t>
            </a:r>
          </a:p>
          <a:p>
            <a:pPr lvl="1"/>
            <a:r>
              <a:rPr lang="en-US" dirty="0" smtClean="0"/>
              <a:t>Menstrual history</a:t>
            </a:r>
          </a:p>
          <a:p>
            <a:pPr lvl="1"/>
            <a:r>
              <a:rPr lang="en-US" dirty="0" smtClean="0"/>
              <a:t>Medical History</a:t>
            </a:r>
          </a:p>
          <a:p>
            <a:r>
              <a:rPr lang="en-US" dirty="0" smtClean="0"/>
              <a:t>Laboratory Tests </a:t>
            </a:r>
          </a:p>
          <a:p>
            <a:pPr lvl="1"/>
            <a:r>
              <a:rPr lang="en-US" dirty="0" smtClean="0"/>
              <a:t>Serum or urine pregnancy test</a:t>
            </a:r>
          </a:p>
          <a:p>
            <a:pPr lvl="1"/>
            <a:r>
              <a:rPr lang="en-US" dirty="0" smtClean="0"/>
              <a:t>HIV test</a:t>
            </a:r>
          </a:p>
          <a:p>
            <a:pPr lvl="1"/>
            <a:r>
              <a:rPr lang="en-US" dirty="0" smtClean="0"/>
              <a:t>Additional STD tests</a:t>
            </a:r>
          </a:p>
          <a:p>
            <a:pPr lvl="1"/>
            <a:r>
              <a:rPr lang="en-US" dirty="0" smtClean="0"/>
              <a:t>Once prenatal care begins, more tests will be conducted</a:t>
            </a:r>
          </a:p>
          <a:p>
            <a:r>
              <a:rPr lang="en-US" dirty="0" smtClean="0"/>
              <a:t>Additional Diagnostic Tests </a:t>
            </a:r>
          </a:p>
          <a:p>
            <a:pPr lvl="1"/>
            <a:r>
              <a:rPr lang="en-US" dirty="0" smtClean="0"/>
              <a:t>Ultrasound to confirm pregnancy and monitor health of fetus</a:t>
            </a:r>
          </a:p>
        </p:txBody>
      </p:sp>
    </p:spTree>
    <p:extLst>
      <p:ext uri="{BB962C8B-B14F-4D97-AF65-F5344CB8AC3E}">
        <p14:creationId xmlns:p14="http://schemas.microsoft.com/office/powerpoint/2010/main" val="403462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Nursing Process: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7"/>
            <a:ext cx="8503920" cy="4839885"/>
          </a:xfrm>
        </p:spPr>
        <p:txBody>
          <a:bodyPr>
            <a:normAutofit/>
          </a:bodyPr>
          <a:lstStyle/>
          <a:p>
            <a:r>
              <a:rPr lang="en-US" sz="2400" b="1" dirty="0"/>
              <a:t>Anxiety related to lack of knowledge of changes associated with pregnancy</a:t>
            </a:r>
            <a:br>
              <a:rPr lang="en-US" sz="2400" b="1" dirty="0"/>
            </a:br>
            <a:endParaRPr lang="en-US" sz="2400" b="1" dirty="0" smtClean="0"/>
          </a:p>
          <a:p>
            <a:r>
              <a:rPr lang="en-US" sz="2400" dirty="0" smtClean="0"/>
              <a:t>Risk for complications of preterm labor related to age younger than 17 years 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Fear related to uncertainty of pregnancy and parenthood</a:t>
            </a:r>
            <a:br>
              <a:rPr lang="en-US" sz="2400" dirty="0" smtClean="0"/>
            </a:br>
            <a:r>
              <a:rPr lang="en-US" sz="2400" dirty="0" smtClean="0"/>
              <a:t> </a:t>
            </a:r>
          </a:p>
          <a:p>
            <a:r>
              <a:rPr lang="en-US" sz="2400" dirty="0" smtClean="0"/>
              <a:t>Risk for Impaired Parent-Infant Attachment related to unplanned pregnancy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Risk for bleeding related to pregnancy complications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42148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Nursing Process: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9333" y="1388531"/>
            <a:ext cx="8636339" cy="5198533"/>
          </a:xfrm>
        </p:spPr>
        <p:txBody>
          <a:bodyPr>
            <a:normAutofit/>
          </a:bodyPr>
          <a:lstStyle/>
          <a:p>
            <a:r>
              <a:rPr lang="en-US" dirty="0" smtClean="0"/>
              <a:t>Monitor pregnancy to reduce risk of complications</a:t>
            </a:r>
          </a:p>
          <a:p>
            <a:pPr lvl="1"/>
            <a:r>
              <a:rPr lang="en-US" dirty="0" smtClean="0"/>
              <a:t>Monitor Maternal Vital Signs (specifically blood pressure)</a:t>
            </a:r>
          </a:p>
          <a:p>
            <a:pPr lvl="1"/>
            <a:r>
              <a:rPr lang="en-US" dirty="0" smtClean="0"/>
              <a:t>Keep track of weight gain pattern</a:t>
            </a:r>
          </a:p>
          <a:p>
            <a:pPr lvl="1"/>
            <a:r>
              <a:rPr lang="en-US" dirty="0" smtClean="0"/>
              <a:t>Monitor fetal heart rate</a:t>
            </a:r>
          </a:p>
          <a:p>
            <a:r>
              <a:rPr lang="en-US" dirty="0" smtClean="0"/>
              <a:t>Provide </a:t>
            </a:r>
            <a:r>
              <a:rPr lang="en-US" dirty="0"/>
              <a:t>e</a:t>
            </a:r>
            <a:r>
              <a:rPr lang="en-US" dirty="0" smtClean="0"/>
              <a:t>motional support</a:t>
            </a:r>
          </a:p>
          <a:p>
            <a:pPr lvl="1"/>
            <a:r>
              <a:rPr lang="en-US" dirty="0" smtClean="0"/>
              <a:t>Discuss pregnancy options (adoption, continuation, abortion) </a:t>
            </a:r>
          </a:p>
          <a:p>
            <a:pPr lvl="1"/>
            <a:r>
              <a:rPr lang="en-US" dirty="0" smtClean="0"/>
              <a:t>Assess level of anxiety, encourage patient to  discuss concerns</a:t>
            </a:r>
          </a:p>
          <a:p>
            <a:pPr lvl="1"/>
            <a:r>
              <a:rPr lang="en-US" dirty="0" smtClean="0"/>
              <a:t>Discuss expectations during pregnancy, labor, and postpartum</a:t>
            </a:r>
          </a:p>
          <a:p>
            <a:r>
              <a:rPr lang="en-US" dirty="0" smtClean="0"/>
              <a:t>Educate about supportive services </a:t>
            </a:r>
          </a:p>
          <a:p>
            <a:pPr lvl="1"/>
            <a:r>
              <a:rPr lang="en-US" dirty="0" smtClean="0"/>
              <a:t>Social worker referral</a:t>
            </a:r>
          </a:p>
          <a:p>
            <a:pPr lvl="1"/>
            <a:r>
              <a:rPr lang="en-US" dirty="0" smtClean="0"/>
              <a:t>Support groups within the community </a:t>
            </a:r>
          </a:p>
          <a:p>
            <a:pPr lvl="1"/>
            <a:r>
              <a:rPr lang="en-US" dirty="0" smtClean="0"/>
              <a:t>Parenting classes for teen mothers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91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Pharmacological Interventions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28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87</TotalTime>
  <Words>209</Words>
  <Application>Microsoft Macintosh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Civic</vt:lpstr>
      <vt:lpstr>Teen Pregnancy</vt:lpstr>
      <vt:lpstr>Definition of Teen Pregnancy</vt:lpstr>
      <vt:lpstr>Risk Factors of Teen Pregnancy</vt:lpstr>
      <vt:lpstr>Statistics on Teen Pregnancy</vt:lpstr>
      <vt:lpstr>Age Group Most Affected</vt:lpstr>
      <vt:lpstr>Nursing Process: Assessment</vt:lpstr>
      <vt:lpstr>Nursing Process: Diagnosis</vt:lpstr>
      <vt:lpstr>Nursing Process: Interventions</vt:lpstr>
      <vt:lpstr>Pharmacological Interventions</vt:lpstr>
      <vt:lpstr>Non-Pharmacological Interventions</vt:lpstr>
      <vt:lpstr>Education: Pregnant Teen</vt:lpstr>
      <vt:lpstr>Education: Family of Pregnant Teen</vt:lpstr>
      <vt:lpstr>References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 Pregnancy</dc:title>
  <dc:creator>Cassie Butcher</dc:creator>
  <cp:lastModifiedBy>Cassie Butcher</cp:lastModifiedBy>
  <cp:revision>9</cp:revision>
  <cp:lastPrinted>2012-07-17T18:41:07Z</cp:lastPrinted>
  <dcterms:created xsi:type="dcterms:W3CDTF">2012-07-17T17:25:38Z</dcterms:created>
  <dcterms:modified xsi:type="dcterms:W3CDTF">2012-07-17T18:53:26Z</dcterms:modified>
</cp:coreProperties>
</file>