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1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7/18/12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7/18/12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7/18/12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7/18/12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ntent.ebscohost.com.ezproxy.lakeviewcol.edu:2048/pdf27_28/pdf/ddd/nrc/01h/5000002821.pdf?T=P&amp;P=AN&amp;K=5000002821&amp;S=L&amp;D=nrc&amp;EbscoContent=dGJyMNLr40Sep7U4yOvqOLCmr0qep7JSsaq4S7KWxWXS&amp;ContentCustomer=dGJyMPGrrkq2qa9IuePfgeyx7Irh" TargetMode="External"/><Relationship Id="rId3" Type="http://schemas.openxmlformats.org/officeDocument/2006/relationships/hyperlink" Target="http://www.thenationalcampaign.org/resources/pdf/FastFacts_TeenPregnancyinUS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3716866"/>
            <a:ext cx="6400800" cy="1752600"/>
          </a:xfrm>
        </p:spPr>
        <p:txBody>
          <a:bodyPr/>
          <a:lstStyle/>
          <a:p>
            <a:r>
              <a:rPr lang="en-US" dirty="0" smtClean="0"/>
              <a:t>N308-Pediatrics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07/20/12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By: Beth, Cassie, Haley, &amp; </a:t>
            </a:r>
            <a:r>
              <a:rPr lang="en-US" dirty="0" err="1" smtClean="0"/>
              <a:t>Kourtney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Teen Pregnancy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2022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Nursing Process: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9333" y="1388531"/>
            <a:ext cx="8636339" cy="5198533"/>
          </a:xfrm>
        </p:spPr>
        <p:txBody>
          <a:bodyPr>
            <a:normAutofit/>
          </a:bodyPr>
          <a:lstStyle/>
          <a:p>
            <a:r>
              <a:rPr lang="en-US" dirty="0" smtClean="0"/>
              <a:t>Monitor pregnancy to reduce risk of complications</a:t>
            </a:r>
          </a:p>
          <a:p>
            <a:pPr lvl="1"/>
            <a:r>
              <a:rPr lang="en-US" dirty="0" smtClean="0"/>
              <a:t>Monitor Maternal Vital Signs (specifically blood pressure)</a:t>
            </a:r>
          </a:p>
          <a:p>
            <a:pPr lvl="1"/>
            <a:r>
              <a:rPr lang="en-US" dirty="0" smtClean="0"/>
              <a:t>Keep track of weight gain pattern</a:t>
            </a:r>
          </a:p>
          <a:p>
            <a:pPr lvl="1"/>
            <a:r>
              <a:rPr lang="en-US" dirty="0" smtClean="0"/>
              <a:t>Monitor fetal heart rate</a:t>
            </a:r>
          </a:p>
          <a:p>
            <a:r>
              <a:rPr lang="en-US" dirty="0" smtClean="0"/>
              <a:t>Provide </a:t>
            </a:r>
            <a:r>
              <a:rPr lang="en-US" dirty="0"/>
              <a:t>e</a:t>
            </a:r>
            <a:r>
              <a:rPr lang="en-US" dirty="0" smtClean="0"/>
              <a:t>motional support</a:t>
            </a:r>
          </a:p>
          <a:p>
            <a:pPr lvl="1"/>
            <a:r>
              <a:rPr lang="en-US" dirty="0" smtClean="0"/>
              <a:t>Discuss pregnancy options (adoption, continuation, abortion) </a:t>
            </a:r>
          </a:p>
          <a:p>
            <a:pPr lvl="1"/>
            <a:r>
              <a:rPr lang="en-US" dirty="0" smtClean="0"/>
              <a:t>Assess level of anxiety, encourage patient to  discuss concerns</a:t>
            </a:r>
          </a:p>
          <a:p>
            <a:pPr lvl="1"/>
            <a:r>
              <a:rPr lang="en-US" dirty="0" smtClean="0"/>
              <a:t>Discuss expectations during pregnancy, labor, and postpartum</a:t>
            </a:r>
          </a:p>
          <a:p>
            <a:r>
              <a:rPr lang="en-US" dirty="0" smtClean="0"/>
              <a:t>Educate about supportive services </a:t>
            </a:r>
          </a:p>
          <a:p>
            <a:pPr lvl="1"/>
            <a:r>
              <a:rPr lang="en-US" dirty="0" smtClean="0"/>
              <a:t>Social worker referral</a:t>
            </a:r>
          </a:p>
          <a:p>
            <a:pPr lvl="1"/>
            <a:r>
              <a:rPr lang="en-US" dirty="0" smtClean="0"/>
              <a:t>Support groups within the community </a:t>
            </a:r>
          </a:p>
          <a:p>
            <a:pPr lvl="1"/>
            <a:r>
              <a:rPr lang="en-US" dirty="0" smtClean="0"/>
              <a:t>Parenting classes for teen mothers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33891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Pharmacological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26028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Non-Pharmacological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52469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Education: Pregnant Teen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55373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Education: Family of Pregnant Teen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8332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0040" y="1696381"/>
            <a:ext cx="8503920" cy="4572000"/>
          </a:xfrm>
        </p:spPr>
        <p:txBody>
          <a:bodyPr>
            <a:normAutofit fontScale="62500" lnSpcReduction="20000"/>
          </a:bodyPr>
          <a:lstStyle/>
          <a:p>
            <a:r>
              <a:rPr lang="en-US" sz="2400" dirty="0" smtClean="0"/>
              <a:t>A.D.A.M. Medical Encyclopedia. (2011, Sept 12). </a:t>
            </a:r>
            <a:r>
              <a:rPr lang="en-US" sz="2400" i="1" dirty="0" smtClean="0"/>
              <a:t>Adolescent pregnancy. Retrieved from http://www.ncbi.nlm.nih.gov/pubmedhealth/PMH0002484/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Adler</a:t>
            </a:r>
            <a:r>
              <a:rPr lang="en-US" sz="2400" dirty="0"/>
              <a:t>, A.P., &amp; </a:t>
            </a:r>
            <a:r>
              <a:rPr lang="en-US" sz="2400" dirty="0" err="1"/>
              <a:t>Schub</a:t>
            </a:r>
            <a:r>
              <a:rPr lang="en-US" sz="2400" dirty="0"/>
              <a:t>, T. (2012). Pregnancy in adolescence. </a:t>
            </a:r>
            <a:r>
              <a:rPr lang="en-US" sz="2400" i="1" dirty="0"/>
              <a:t>CINAHL Nursing Guide, 1-2. Retrieved from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>
                <a:hlinkClick r:id="rId2"/>
              </a:rPr>
              <a:t>http://content.ebscohost.com.ezproxy.lakeviewcol.edu:2048/pdf27_28/pdf/ddd/nrc/01h/5000002821.pdf?T=P&amp;P=AN&amp;K=5000002821&amp;S=L&amp;D=nrc&amp;EbscoContent=dGJyMNLr40Sep7U4yOvqOLCmr0qep7JSsaq4S7KWxWXS&amp;ContentCustomer=dGJyMPGrrkq2qa9IuePfgeyx7Irh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Kyle</a:t>
            </a:r>
            <a:r>
              <a:rPr lang="en-US" sz="2400" dirty="0"/>
              <a:t>, T. (2009). </a:t>
            </a:r>
            <a:r>
              <a:rPr lang="en-US" sz="2400" i="1" dirty="0"/>
              <a:t>The Essentials of pediatric nursing. </a:t>
            </a:r>
            <a:r>
              <a:rPr lang="en-US" sz="2400" dirty="0"/>
              <a:t>2</a:t>
            </a:r>
            <a:r>
              <a:rPr lang="en-US" sz="2400" baseline="30000" dirty="0"/>
              <a:t>nd</a:t>
            </a:r>
            <a:r>
              <a:rPr lang="en-US" sz="2400" dirty="0"/>
              <a:t> ed. </a:t>
            </a:r>
            <a:r>
              <a:rPr lang="en-US" sz="2400" i="1" dirty="0"/>
              <a:t> </a:t>
            </a:r>
            <a:r>
              <a:rPr lang="en-US" sz="2400" dirty="0"/>
              <a:t>Philadelphia, PA: Lippincott, Williams, &amp; Wilkins.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The National Campaign to prevent teen and unplanned pregnancy. (2012, Feb). </a:t>
            </a:r>
            <a:r>
              <a:rPr lang="en-US" sz="2400" i="1" dirty="0" smtClean="0"/>
              <a:t>Teen pregnancy in the united states. Retrieved </a:t>
            </a:r>
            <a:r>
              <a:rPr lang="en-US" sz="2400" i="1" dirty="0" smtClean="0"/>
              <a:t>from </a:t>
            </a:r>
            <a:r>
              <a:rPr lang="en-US" sz="2400" i="1" dirty="0" smtClean="0">
                <a:hlinkClick r:id="rId3"/>
              </a:rPr>
              <a:t>http://www.thenationalcampaign.org/resources/pdf/</a:t>
            </a:r>
            <a:r>
              <a:rPr lang="en-US" sz="2400" i="1" dirty="0" smtClean="0">
                <a:hlinkClick r:id="rId3"/>
              </a:rPr>
              <a:t>FastFacts_TeenPregnancyinUS.pdf</a:t>
            </a:r>
            <a:endParaRPr lang="en-US" sz="2400" i="1" dirty="0" smtClean="0"/>
          </a:p>
          <a:p>
            <a:endParaRPr lang="en-US" sz="2400" i="1" dirty="0" smtClean="0"/>
          </a:p>
          <a:p>
            <a:r>
              <a:rPr lang="en-US" sz="1800" dirty="0" smtClean="0"/>
              <a:t>The National Campaign to prevent teen and unplanned pregnancy. (2010, June). </a:t>
            </a:r>
            <a:r>
              <a:rPr lang="en-US" sz="1800" i="1" dirty="0" smtClean="0"/>
              <a:t>Teen sexual behavior and contraceptive use: Data from the youth risk behavior survey. Retrieved from http://www.thenationalcampaign.org/resources/pdf/FastFacts_YRBS2009.pdf</a:t>
            </a:r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5708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Also called Adolescent pregnancy</a:t>
            </a:r>
          </a:p>
          <a:p>
            <a:r>
              <a:rPr lang="en-US" dirty="0" smtClean="0"/>
              <a:t>Occurs in girls less than 19 years of age</a:t>
            </a:r>
          </a:p>
          <a:p>
            <a:r>
              <a:rPr lang="en-US" dirty="0" smtClean="0"/>
              <a:t>Includes planned and unplanned pregnancies</a:t>
            </a:r>
          </a:p>
          <a:p>
            <a:r>
              <a:rPr lang="en-US" dirty="0" smtClean="0"/>
              <a:t>2/3 of teen pregnancies are in girls 18-19 years old</a:t>
            </a:r>
          </a:p>
          <a:p>
            <a:endParaRPr lang="en-US" dirty="0" smtClean="0"/>
          </a:p>
          <a:p>
            <a:endParaRPr lang="en-US" dirty="0" smtClean="0"/>
          </a:p>
          <a:p>
            <a:pPr algn="r">
              <a:buNone/>
            </a:pPr>
            <a:r>
              <a:rPr lang="en-US" sz="1100" dirty="0" smtClean="0"/>
              <a:t>(A.D.A.M. Medical Encyclopedia, 2011)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98283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This Is A Problem For Mom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More likely to have second child within 2 years</a:t>
            </a:r>
          </a:p>
          <a:p>
            <a:r>
              <a:rPr lang="en-US" dirty="0" smtClean="0"/>
              <a:t>Moms are on average 2 years behind in school</a:t>
            </a:r>
          </a:p>
          <a:p>
            <a:r>
              <a:rPr lang="en-US" dirty="0" smtClean="0"/>
              <a:t>More likely to live in poverty</a:t>
            </a:r>
          </a:p>
          <a:p>
            <a:r>
              <a:rPr lang="en-US" dirty="0" smtClean="0"/>
              <a:t>Substance abuse may begin 6 months after delivery of child</a:t>
            </a:r>
          </a:p>
          <a:p>
            <a:r>
              <a:rPr lang="en-US" dirty="0" smtClean="0"/>
              <a:t>Death from violence during pregnancy is second leading cause of death</a:t>
            </a:r>
          </a:p>
          <a:p>
            <a:r>
              <a:rPr lang="en-US" dirty="0" smtClean="0"/>
              <a:t>Have a higher risk for complications </a:t>
            </a:r>
          </a:p>
          <a:p>
            <a:pPr algn="r">
              <a:buNone/>
            </a:pPr>
            <a:r>
              <a:rPr lang="en-US" sz="1100" dirty="0" smtClean="0"/>
              <a:t>(A.D.A.M. Medical Encyclopedia, 2011)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59880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This Is A Problem for Baby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Greater risk for developmental problems</a:t>
            </a:r>
          </a:p>
          <a:p>
            <a:r>
              <a:rPr lang="en-US" dirty="0" smtClean="0"/>
              <a:t>If the baby is a girl she is more likely to grow up to become a teen mom</a:t>
            </a:r>
          </a:p>
          <a:p>
            <a:r>
              <a:rPr lang="en-US" dirty="0" smtClean="0"/>
              <a:t>If the baby is a boy he is more likely to grow up and get arrested and placed in jail</a:t>
            </a:r>
          </a:p>
          <a:p>
            <a:r>
              <a:rPr lang="en-US" dirty="0" smtClean="0"/>
              <a:t>2-6x more likely to have a low birth weight</a:t>
            </a:r>
          </a:p>
          <a:p>
            <a:r>
              <a:rPr lang="en-US" dirty="0" smtClean="0"/>
              <a:t>More likely to be premature</a:t>
            </a:r>
          </a:p>
          <a:p>
            <a:r>
              <a:rPr lang="en-US" dirty="0" smtClean="0"/>
              <a:t>Mom is likely to have unhealthy habits that place the infant at risk for inadequate growth, infection or chemical dependence. </a:t>
            </a:r>
          </a:p>
          <a:p>
            <a:r>
              <a:rPr lang="en-US" dirty="0" smtClean="0"/>
              <a:t>The younger the mom, the greater the risk of the baby dying in the first year of life. </a:t>
            </a:r>
          </a:p>
          <a:p>
            <a:pPr algn="r">
              <a:buNone/>
            </a:pPr>
            <a:r>
              <a:rPr lang="en-US" sz="1600" dirty="0" smtClean="0"/>
              <a:t>(A.D.A.M. Medical Encyclopedia, 2011)</a:t>
            </a:r>
          </a:p>
          <a:p>
            <a:pPr algn="r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69431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Younger age</a:t>
            </a:r>
          </a:p>
          <a:p>
            <a:r>
              <a:rPr lang="en-US" dirty="0" smtClean="0"/>
              <a:t>Poor school performance</a:t>
            </a:r>
          </a:p>
          <a:p>
            <a:r>
              <a:rPr lang="en-US" dirty="0" smtClean="0"/>
              <a:t>Economic disadvantage</a:t>
            </a:r>
          </a:p>
          <a:p>
            <a:r>
              <a:rPr lang="en-US" dirty="0" smtClean="0"/>
              <a:t>Older male partner</a:t>
            </a:r>
          </a:p>
          <a:p>
            <a:r>
              <a:rPr lang="en-US" dirty="0" smtClean="0"/>
              <a:t>Single or teen parents</a:t>
            </a:r>
          </a:p>
          <a:p>
            <a:r>
              <a:rPr lang="en-US" dirty="0" smtClean="0"/>
              <a:t>Multiple partners</a:t>
            </a:r>
          </a:p>
          <a:p>
            <a:r>
              <a:rPr lang="en-US" dirty="0" smtClean="0"/>
              <a:t>Hispanic and African American Teens</a:t>
            </a:r>
          </a:p>
          <a:p>
            <a:pPr>
              <a:buNone/>
            </a:pPr>
            <a:endParaRPr lang="en-US" dirty="0" smtClean="0"/>
          </a:p>
          <a:p>
            <a:pPr algn="r">
              <a:buNone/>
            </a:pPr>
            <a:r>
              <a:rPr lang="en-US" sz="1100" dirty="0" smtClean="0"/>
              <a:t>(A.D.A.M. Medical Encyclopedia, 2011)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13310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Teen Pregnancy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1990 teen pregnancy was at an all time high</a:t>
            </a:r>
          </a:p>
          <a:p>
            <a:r>
              <a:rPr lang="en-US" dirty="0" smtClean="0"/>
              <a:t>Since then the rate has dropped by about 42%</a:t>
            </a:r>
          </a:p>
          <a:p>
            <a:r>
              <a:rPr lang="en-US" dirty="0" smtClean="0"/>
              <a:t>Hispanic and African American teens were 2 1/2x more likely than non-</a:t>
            </a:r>
            <a:r>
              <a:rPr lang="en-US" dirty="0" err="1" smtClean="0"/>
              <a:t>hispanic</a:t>
            </a:r>
            <a:r>
              <a:rPr lang="en-US" dirty="0" smtClean="0"/>
              <a:t> white teens to become pregnant</a:t>
            </a:r>
          </a:p>
          <a:p>
            <a:r>
              <a:rPr lang="en-US" dirty="0" smtClean="0"/>
              <a:t>The pregnancy rate, birth rate and abortion rate all continue to decline over the years. </a:t>
            </a:r>
          </a:p>
          <a:p>
            <a:pPr>
              <a:buNone/>
            </a:pPr>
            <a:endParaRPr lang="en-US" dirty="0" smtClean="0"/>
          </a:p>
          <a:p>
            <a:pPr algn="r">
              <a:buNone/>
            </a:pPr>
            <a:r>
              <a:rPr lang="en-US" sz="1100" dirty="0" smtClean="0"/>
              <a:t>(The National Campaign to prevent teen and unplanned pregnancy, 2012)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Teen’s Sexual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2009, 46% of high school students reported ever having sexual intercourse</a:t>
            </a:r>
          </a:p>
          <a:p>
            <a:r>
              <a:rPr lang="en-US" dirty="0" smtClean="0"/>
              <a:t>More than 1/3 of high school students reported being sexually active. </a:t>
            </a:r>
          </a:p>
          <a:p>
            <a:r>
              <a:rPr lang="en-US" dirty="0" smtClean="0"/>
              <a:t>Only 61% of those reported using a condom last time they had sex and 20% reported use of birth control pills. </a:t>
            </a:r>
          </a:p>
          <a:p>
            <a:r>
              <a:rPr lang="en-US" dirty="0" smtClean="0"/>
              <a:t>6% of students reported having sex before age 13</a:t>
            </a:r>
          </a:p>
          <a:p>
            <a:r>
              <a:rPr lang="en-US" dirty="0" smtClean="0"/>
              <a:t>14% of students reported already having 4 or more partners. </a:t>
            </a:r>
          </a:p>
          <a:p>
            <a:pPr algn="r">
              <a:buNone/>
            </a:pPr>
            <a:r>
              <a:rPr lang="en-US" sz="1400" dirty="0" smtClean="0"/>
              <a:t>(The National Campaign to prevent teen and unplanned pregnancy, 2010)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Process: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07066"/>
            <a:ext cx="8503920" cy="50800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Patient History</a:t>
            </a:r>
          </a:p>
          <a:p>
            <a:pPr lvl="1"/>
            <a:r>
              <a:rPr lang="en-US" dirty="0" smtClean="0"/>
              <a:t>Sexual history</a:t>
            </a:r>
          </a:p>
          <a:p>
            <a:pPr lvl="1"/>
            <a:r>
              <a:rPr lang="en-US" dirty="0" smtClean="0"/>
              <a:t>Contraceptive history</a:t>
            </a:r>
          </a:p>
          <a:p>
            <a:pPr lvl="1"/>
            <a:r>
              <a:rPr lang="en-US" dirty="0" smtClean="0"/>
              <a:t>Menstrual history</a:t>
            </a:r>
          </a:p>
          <a:p>
            <a:pPr lvl="1"/>
            <a:r>
              <a:rPr lang="en-US" dirty="0" smtClean="0"/>
              <a:t>Medical History</a:t>
            </a:r>
          </a:p>
          <a:p>
            <a:r>
              <a:rPr lang="en-US" dirty="0" smtClean="0"/>
              <a:t>Laboratory Tests </a:t>
            </a:r>
          </a:p>
          <a:p>
            <a:pPr lvl="1"/>
            <a:r>
              <a:rPr lang="en-US" dirty="0" smtClean="0"/>
              <a:t>Serum or urine pregnancy test</a:t>
            </a:r>
          </a:p>
          <a:p>
            <a:pPr lvl="1"/>
            <a:r>
              <a:rPr lang="en-US" dirty="0" smtClean="0"/>
              <a:t>HIV test</a:t>
            </a:r>
          </a:p>
          <a:p>
            <a:pPr lvl="1"/>
            <a:r>
              <a:rPr lang="en-US" dirty="0" smtClean="0"/>
              <a:t>Additional STD tests</a:t>
            </a:r>
          </a:p>
          <a:p>
            <a:pPr lvl="1"/>
            <a:r>
              <a:rPr lang="en-US" dirty="0" smtClean="0"/>
              <a:t>Once prenatal care begins, more tests will be conducted</a:t>
            </a:r>
          </a:p>
          <a:p>
            <a:r>
              <a:rPr lang="en-US" dirty="0" smtClean="0"/>
              <a:t>Additional Diagnostic Tests </a:t>
            </a:r>
          </a:p>
          <a:p>
            <a:pPr lvl="1"/>
            <a:r>
              <a:rPr lang="en-US" dirty="0" smtClean="0"/>
              <a:t>Ultrasound to confirm pregnancy and monitor health of fetus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34624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Process: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7"/>
            <a:ext cx="8503920" cy="4839885"/>
          </a:xfrm>
        </p:spPr>
        <p:txBody>
          <a:bodyPr>
            <a:normAutofit/>
          </a:bodyPr>
          <a:lstStyle/>
          <a:p>
            <a:r>
              <a:rPr lang="en-US" sz="2400" b="1" dirty="0"/>
              <a:t>Anxiety related to lack of knowledge of changes associated with pregnancy</a:t>
            </a:r>
            <a:br>
              <a:rPr lang="en-US" sz="2400" b="1" dirty="0"/>
            </a:br>
            <a:endParaRPr lang="en-US" sz="2400" b="1" dirty="0" smtClean="0"/>
          </a:p>
          <a:p>
            <a:r>
              <a:rPr lang="en-US" sz="2400" dirty="0" smtClean="0"/>
              <a:t>Risk for complications of preterm labor related to age younger than 17 years 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Fear related to uncertainty of pregnancy and parenthood</a:t>
            </a:r>
            <a:br>
              <a:rPr lang="en-US" sz="2400" dirty="0" smtClean="0"/>
            </a:br>
            <a:r>
              <a:rPr lang="en-US" sz="2400" dirty="0" smtClean="0"/>
              <a:t> </a:t>
            </a:r>
          </a:p>
          <a:p>
            <a:r>
              <a:rPr lang="en-US" sz="2400" dirty="0" smtClean="0"/>
              <a:t>Risk for Impaired Parent-Infant Attachment related to unplanned pregnancy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Risk for bleeding related to pregnancy complications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421488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91</TotalTime>
  <Words>859</Words>
  <Application>Microsoft Macintosh PowerPoint</Application>
  <PresentationFormat>On-screen Show (4:3)</PresentationFormat>
  <Paragraphs>98</Paragraphs>
  <Slides>15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Civic</vt:lpstr>
      <vt:lpstr>Teen Pregnancy</vt:lpstr>
      <vt:lpstr>Description</vt:lpstr>
      <vt:lpstr>Why This Is A Problem For Mom</vt:lpstr>
      <vt:lpstr>Why This Is A Problem for Baby</vt:lpstr>
      <vt:lpstr>Risk Factors</vt:lpstr>
      <vt:lpstr>Teen Pregnancy Statistics</vt:lpstr>
      <vt:lpstr>Teen’s Sexual Behavior</vt:lpstr>
      <vt:lpstr>Nursing Process: Assessment</vt:lpstr>
      <vt:lpstr>Nursing Process: Diagnosis</vt:lpstr>
      <vt:lpstr>Nursing Process: Interventions</vt:lpstr>
      <vt:lpstr>Pharmacological Interventions</vt:lpstr>
      <vt:lpstr>Non-Pharmacological Interventions</vt:lpstr>
      <vt:lpstr>Education: Pregnant Teen</vt:lpstr>
      <vt:lpstr>Education: Family of Pregnant Teen</vt:lpstr>
      <vt:lpstr>References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Teen Pregnancy</dc:title>
  <dc:creator>Cassie Butcher</dc:creator>
  <cp:lastModifiedBy>Kourtney Steinkamp</cp:lastModifiedBy>
  <cp:revision>10</cp:revision>
  <cp:lastPrinted>2012-07-17T18:41:07Z</cp:lastPrinted>
  <dcterms:created xsi:type="dcterms:W3CDTF">2012-07-19T00:04:13Z</dcterms:created>
  <dcterms:modified xsi:type="dcterms:W3CDTF">2012-07-19T00:08:26Z</dcterms:modified>
</cp:coreProperties>
</file>