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4" r:id="rId3"/>
    <p:sldId id="257" r:id="rId4"/>
    <p:sldId id="258" r:id="rId5"/>
    <p:sldId id="260" r:id="rId6"/>
    <p:sldId id="262" r:id="rId7"/>
    <p:sldId id="267" r:id="rId8"/>
    <p:sldId id="259" r:id="rId9"/>
    <p:sldId id="261" r:id="rId10"/>
    <p:sldId id="263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4660"/>
  </p:normalViewPr>
  <p:slideViewPr>
    <p:cSldViewPr>
      <p:cViewPr varScale="1">
        <p:scale>
          <a:sx n="74" d="100"/>
          <a:sy n="74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2FAAB15-399C-415B-AEBC-CCA627E995A7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3E1D89-38A4-4544-8133-FFBD7AB86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AB15-399C-415B-AEBC-CCA627E995A7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1D89-38A4-4544-8133-FFBD7AB86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AB15-399C-415B-AEBC-CCA627E995A7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1D89-38A4-4544-8133-FFBD7AB86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FAAB15-399C-415B-AEBC-CCA627E995A7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3E1D89-38A4-4544-8133-FFBD7AB869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2FAAB15-399C-415B-AEBC-CCA627E995A7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3E1D89-38A4-4544-8133-FFBD7AB86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AB15-399C-415B-AEBC-CCA627E995A7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1D89-38A4-4544-8133-FFBD7AB869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AB15-399C-415B-AEBC-CCA627E995A7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1D89-38A4-4544-8133-FFBD7AB869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FAAB15-399C-415B-AEBC-CCA627E995A7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3E1D89-38A4-4544-8133-FFBD7AB869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AB15-399C-415B-AEBC-CCA627E995A7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1D89-38A4-4544-8133-FFBD7AB86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FAAB15-399C-415B-AEBC-CCA627E995A7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3E1D89-38A4-4544-8133-FFBD7AB869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FAAB15-399C-415B-AEBC-CCA627E995A7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3E1D89-38A4-4544-8133-FFBD7AB869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FAAB15-399C-415B-AEBC-CCA627E995A7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3E1D89-38A4-4544-8133-FFBD7AB86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in-heartache-hope.com/" TargetMode="External"/><Relationship Id="rId2" Type="http://schemas.openxmlformats.org/officeDocument/2006/relationships/hyperlink" Target="http://www.babieswithwing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smallestwingsofhope.faithweb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go.ca/care/palliative-care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Pediatric palliative care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Sandra Gutierrez</a:t>
            </a:r>
          </a:p>
          <a:p>
            <a:endParaRPr lang="en-US" dirty="0" smtClean="0"/>
          </a:p>
          <a:p>
            <a:r>
              <a:rPr lang="en-US" sz="1100" dirty="0" smtClean="0"/>
              <a:t>Required Readings: To Comfort Always: When a Child is Dying-Pediatric End of Life (Ch.8)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Support for grieving parents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www.babieswithwings.com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www.pain-heartache-hope.com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http://www.smallestwingsofhope.faithweb.com/</a:t>
            </a:r>
            <a:endParaRPr lang="en-US" dirty="0"/>
          </a:p>
        </p:txBody>
      </p:sp>
      <p:pic>
        <p:nvPicPr>
          <p:cNvPr id="4" name="Picture 3" descr="banner_img_palliati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3352800"/>
            <a:ext cx="4954309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Quote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“I’m not suppose to bury my child, they are suppose to bury me. This isn’t how life is suppose to work.”</a:t>
            </a:r>
            <a:endParaRPr lang="en-US" dirty="0"/>
          </a:p>
        </p:txBody>
      </p:sp>
      <p:pic>
        <p:nvPicPr>
          <p:cNvPr id="4" name="Picture 3" descr="culture bab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0"/>
            <a:ext cx="3048000" cy="2621280"/>
          </a:xfrm>
          <a:prstGeom prst="rect">
            <a:avLst/>
          </a:prstGeom>
        </p:spPr>
      </p:pic>
      <p:pic>
        <p:nvPicPr>
          <p:cNvPr id="5" name="Picture 4" descr="grievin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14600"/>
            <a:ext cx="2895600" cy="3722914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3400" y="6248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Learning Activity: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  <a:hlinkClick r:id="rId4"/>
              </a:rPr>
              <a:t>http://www.pogo.ca/care/palliative-care/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	-identify the steps and understand how to perform pediatric palliative 	care.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References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900" dirty="0" smtClean="0"/>
              <a:t>Huang, I., </a:t>
            </a:r>
            <a:r>
              <a:rPr lang="en-US" sz="1900" dirty="0" err="1" smtClean="0"/>
              <a:t>Shenkman</a:t>
            </a:r>
            <a:r>
              <a:rPr lang="en-US" sz="1900" dirty="0" smtClean="0"/>
              <a:t>, E., Madden, V., </a:t>
            </a:r>
            <a:r>
              <a:rPr lang="en-US" sz="1900" dirty="0" err="1" smtClean="0"/>
              <a:t>Vadaparampil</a:t>
            </a:r>
            <a:r>
              <a:rPr lang="en-US" sz="1900" dirty="0" smtClean="0"/>
              <a:t>, S., Quinn, 	G., &amp; Knapp, C. (2010). Measuring 	quality of life in pediatric 	palliative care: challenges and potential solutions. 	</a:t>
            </a:r>
            <a:r>
              <a:rPr lang="en-US" sz="1900" i="1" dirty="0" smtClean="0"/>
              <a:t>Palliative Medicine</a:t>
            </a:r>
            <a:r>
              <a:rPr lang="en-US" sz="1900" dirty="0" smtClean="0"/>
              <a:t>, 24(2), 175-182. 		doi:10.1177/0269216309352418</a:t>
            </a:r>
          </a:p>
          <a:p>
            <a:r>
              <a:rPr lang="en-US" sz="1900" dirty="0" smtClean="0"/>
              <a:t>Knapp, C., Madden, V., Curtis, C., </a:t>
            </a:r>
            <a:r>
              <a:rPr lang="en-US" sz="1900" dirty="0" err="1" smtClean="0"/>
              <a:t>Sloyer</a:t>
            </a:r>
            <a:r>
              <a:rPr lang="en-US" sz="1900" dirty="0" smtClean="0"/>
              <a:t>, P., Huang, I., 	Thompson, L., &amp; </a:t>
            </a:r>
            <a:r>
              <a:rPr lang="en-US" sz="1900" dirty="0" err="1" smtClean="0"/>
              <a:t>Shenkman</a:t>
            </a:r>
            <a:r>
              <a:rPr lang="en-US" sz="1900" dirty="0" smtClean="0"/>
              <a:t>, E. (2008). Partners in Care: 	Together for Kids: Florida's model of pediatric 	palliative care. </a:t>
            </a:r>
            <a:r>
              <a:rPr lang="en-US" sz="1900" i="1" dirty="0" smtClean="0"/>
              <a:t>Journal of Palliative Medicine</a:t>
            </a:r>
            <a:r>
              <a:rPr lang="en-US" sz="1900" dirty="0" smtClean="0"/>
              <a:t>, 11(9), 1212-	1220. Retrieved from </a:t>
            </a:r>
            <a:r>
              <a:rPr lang="en-US" sz="1900" dirty="0" err="1" smtClean="0"/>
              <a:t>EBSCO</a:t>
            </a:r>
            <a:r>
              <a:rPr lang="en-US" sz="1900" i="1" dirty="0" err="1" smtClean="0"/>
              <a:t>host</a:t>
            </a:r>
            <a:endParaRPr lang="en-US" sz="1900" dirty="0" smtClean="0"/>
          </a:p>
          <a:p>
            <a:r>
              <a:rPr lang="en-US" sz="1900" dirty="0" smtClean="0"/>
              <a:t>Knapp, C., Madden, V., Wang, H., </a:t>
            </a:r>
            <a:r>
              <a:rPr lang="en-US" sz="1900" dirty="0" err="1" smtClean="0"/>
              <a:t>Kassing</a:t>
            </a:r>
            <a:r>
              <a:rPr lang="en-US" sz="1900" dirty="0" smtClean="0"/>
              <a:t>, K., Curtis, C., </a:t>
            </a:r>
            <a:r>
              <a:rPr lang="en-US" sz="1900" dirty="0" err="1" smtClean="0"/>
              <a:t>Sloyer</a:t>
            </a:r>
            <a:r>
              <a:rPr lang="en-US" sz="1900" dirty="0" smtClean="0"/>
              <a:t>, P., 	&amp; </a:t>
            </a:r>
            <a:r>
              <a:rPr lang="en-US" sz="1900" dirty="0" err="1" smtClean="0"/>
              <a:t>Shenkman</a:t>
            </a:r>
            <a:r>
              <a:rPr lang="en-US" sz="1900" dirty="0" smtClean="0"/>
              <a:t>, E. (2009). Effect of a pediatric palliative care 	program on nurses' referral preferences. </a:t>
            </a:r>
            <a:r>
              <a:rPr lang="en-US" sz="1900" i="1" dirty="0" smtClean="0"/>
              <a:t>Journal of Palliative 	Medicine</a:t>
            </a:r>
            <a:r>
              <a:rPr lang="en-US" sz="1900" dirty="0" smtClean="0"/>
              <a:t>, 12(12), 1131-1136. doi:10.1089/jpm.2009.0146</a:t>
            </a:r>
          </a:p>
          <a:p>
            <a:r>
              <a:rPr lang="en-US" sz="2000" dirty="0" err="1" smtClean="0"/>
              <a:t>Norlander,L</a:t>
            </a:r>
            <a:r>
              <a:rPr lang="en-US" sz="2000" dirty="0" smtClean="0"/>
              <a:t>. (2008). To comfort always. A nurse’s guide to end-	of-life care. </a:t>
            </a:r>
            <a:r>
              <a:rPr lang="en-US" sz="2000" dirty="0" err="1" smtClean="0"/>
              <a:t>Indianapolis,IN</a:t>
            </a:r>
            <a:r>
              <a:rPr lang="en-US" sz="2000" dirty="0" smtClean="0"/>
              <a:t>. Sigma Theta Tau 	International.</a:t>
            </a:r>
            <a:endParaRPr lang="en-US" sz="19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Reflection Activity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15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you </a:t>
            </a:r>
            <a:r>
              <a:rPr lang="en-US" dirty="0" smtClean="0"/>
              <a:t>feel when you look at this picture</a:t>
            </a:r>
            <a:r>
              <a:rPr lang="en-US" dirty="0" smtClean="0"/>
              <a:t>?</a:t>
            </a:r>
            <a:endParaRPr lang="en-US" dirty="0" smtClean="0"/>
          </a:p>
        </p:txBody>
      </p:sp>
      <p:pic>
        <p:nvPicPr>
          <p:cNvPr id="1026" name="Picture 2" descr="C:\Users\user\Pictures\parent and son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5980253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Introduction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Pediatric palliative care programs provide valuable services to children with life-limiting illnesses and their families that help to alleviate pain, manage symptoms, and provide psychosocial support.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alliative care pe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733800"/>
            <a:ext cx="615461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Pediatric Palliative Care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Palliative care is to begin from time of diagnosis to the end of life.</a:t>
            </a:r>
          </a:p>
          <a:p>
            <a:r>
              <a:rPr lang="en-US" dirty="0" smtClean="0"/>
              <a:t>The healthcare team includes: physicians, nurses, psychologists, child life specialists, and music/art therapists.</a:t>
            </a:r>
          </a:p>
          <a:p>
            <a:r>
              <a:rPr lang="en-US" dirty="0" smtClean="0"/>
              <a:t>Palliative care services include:</a:t>
            </a:r>
          </a:p>
          <a:p>
            <a:pPr lvl="1"/>
            <a:r>
              <a:rPr lang="en-US" dirty="0" smtClean="0"/>
              <a:t>management of pain (nausea, vomiting, and anxiety)</a:t>
            </a:r>
          </a:p>
          <a:p>
            <a:pPr lvl="1"/>
            <a:r>
              <a:rPr lang="en-US" dirty="0" smtClean="0"/>
              <a:t>play therapy for the child and his/her siblings</a:t>
            </a:r>
          </a:p>
          <a:p>
            <a:pPr lvl="1"/>
            <a:r>
              <a:rPr lang="en-US" dirty="0" smtClean="0"/>
              <a:t>sibling/parent counseling</a:t>
            </a:r>
          </a:p>
          <a:p>
            <a:pPr lvl="1"/>
            <a:r>
              <a:rPr lang="en-US" dirty="0" smtClean="0"/>
              <a:t>music therapy</a:t>
            </a:r>
          </a:p>
          <a:p>
            <a:pPr lvl="1"/>
            <a:r>
              <a:rPr lang="en-US" dirty="0" smtClean="0"/>
              <a:t>Emotional/spiritual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Pediatric Palliative Care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Approximately 500,000 children cope with life-limiting illnesses in the U.S. per year.</a:t>
            </a:r>
          </a:p>
          <a:p>
            <a:r>
              <a:rPr lang="en-US" dirty="0" smtClean="0"/>
              <a:t>Reimbursement policies for private and public health care organizations in the U.S. require a physician’s authorization to refer a child to pediatric palliative care.</a:t>
            </a:r>
          </a:p>
          <a:p>
            <a:r>
              <a:rPr lang="en-US" dirty="0" smtClean="0"/>
              <a:t>Outside of the U.S., nurses often have as much referral authority as physicians in program.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NURSES PLAY A KEY ROLE IN THE PROCESS!</a:t>
            </a:r>
          </a:p>
          <a:p>
            <a:endParaRPr lang="en-US" dirty="0"/>
          </a:p>
        </p:txBody>
      </p:sp>
      <p:pic>
        <p:nvPicPr>
          <p:cNvPr id="6" name="Picture 5" descr="nurs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5181600"/>
            <a:ext cx="25146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Pediatric Palliative Care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 descr="untitled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4648200"/>
            <a:ext cx="6324600" cy="1952625"/>
          </a:xfrm>
        </p:spPr>
      </p:pic>
      <p:pic>
        <p:nvPicPr>
          <p:cNvPr id="7" name="Picture 6" descr="pa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600200"/>
            <a:ext cx="3584477" cy="2671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Differences between adult care and care of dying child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age of the child affects the understanding of treatment, the disease process, and death.</a:t>
            </a:r>
          </a:p>
          <a:p>
            <a:r>
              <a:rPr lang="en-US" dirty="0" smtClean="0"/>
              <a:t>Verbal skills are limited, making pain and symptom assessment and management difficult.</a:t>
            </a:r>
          </a:p>
          <a:p>
            <a:r>
              <a:rPr lang="en-US" dirty="0" smtClean="0"/>
              <a:t>Many children receive more aggressive technological interventions in hope of prolonging life and finding a cure.</a:t>
            </a:r>
          </a:p>
          <a:p>
            <a:r>
              <a:rPr lang="en-US" dirty="0" smtClean="0"/>
              <a:t>Parents must make the ultimate decisions on treatments, which can contradict what the patient wants.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100" dirty="0" err="1" smtClean="0"/>
              <a:t>Norlander,L</a:t>
            </a:r>
            <a:r>
              <a:rPr lang="en-US" sz="1100" dirty="0" smtClean="0"/>
              <a:t>. (2008). To comfort always. A nurse’s guide to end-of-life care. </a:t>
            </a:r>
            <a:r>
              <a:rPr lang="en-US" sz="1100" dirty="0" err="1" smtClean="0"/>
              <a:t>Indianapolis,IN</a:t>
            </a:r>
            <a:r>
              <a:rPr lang="en-US" sz="1100" dirty="0" smtClean="0"/>
              <a:t>. Sigma Theta Tau 	International.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Provisions for pediatric palliative care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One national barrier is the Medicare hospice reimbursement regulation that limits the provision of government subsidized hospice care to the final 6 months of life.</a:t>
            </a:r>
          </a:p>
          <a:p>
            <a:r>
              <a:rPr lang="en-US" dirty="0" smtClean="0"/>
              <a:t>Florida was the first to develop a publicly funded palliative care program in 2005: </a:t>
            </a:r>
          </a:p>
          <a:p>
            <a:pPr lvl="1"/>
            <a:r>
              <a:rPr lang="en-US" dirty="0" smtClean="0"/>
              <a:t>Partners in Care: Together for Kids</a:t>
            </a:r>
          </a:p>
          <a:p>
            <a:pPr lvl="2"/>
            <a:r>
              <a:rPr lang="en-US" dirty="0" smtClean="0"/>
              <a:t>Children are enrolled in Medicaid or the State Children’s Health Insurance Program (SCHIP)</a:t>
            </a:r>
          </a:p>
          <a:p>
            <a:pPr lvl="2"/>
            <a:r>
              <a:rPr lang="en-US" dirty="0" smtClean="0"/>
              <a:t>Serves children up to age 21</a:t>
            </a:r>
          </a:p>
          <a:p>
            <a:pPr lvl="2"/>
            <a:r>
              <a:rPr lang="en-US" dirty="0" smtClean="0"/>
              <a:t>Nurses are required to attend an onsite training session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togeth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5567263"/>
            <a:ext cx="2590800" cy="1290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What to express……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Provide comfort for the child</a:t>
            </a:r>
          </a:p>
          <a:p>
            <a:r>
              <a:rPr lang="en-US" dirty="0" smtClean="0"/>
              <a:t>Non-pharmacological treatment</a:t>
            </a:r>
          </a:p>
          <a:p>
            <a:r>
              <a:rPr lang="en-US" dirty="0" smtClean="0"/>
              <a:t>Education to the patient and family</a:t>
            </a:r>
          </a:p>
          <a:p>
            <a:r>
              <a:rPr lang="en-US" dirty="0" smtClean="0"/>
              <a:t>Providing information on support groups</a:t>
            </a:r>
          </a:p>
          <a:p>
            <a:r>
              <a:rPr lang="en-US" dirty="0" smtClean="0"/>
              <a:t>Empathy</a:t>
            </a:r>
          </a:p>
          <a:p>
            <a:r>
              <a:rPr lang="en-US" dirty="0" smtClean="0"/>
              <a:t>Respect</a:t>
            </a:r>
          </a:p>
          <a:p>
            <a:r>
              <a:rPr lang="en-US" dirty="0" smtClean="0"/>
              <a:t>Privacy</a:t>
            </a:r>
          </a:p>
          <a:p>
            <a:r>
              <a:rPr lang="en-US" dirty="0" smtClean="0"/>
              <a:t>Caring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nures p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505200"/>
            <a:ext cx="222885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446</TotalTime>
  <Words>453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Pediatric palliative care</vt:lpstr>
      <vt:lpstr>Reflection Activity</vt:lpstr>
      <vt:lpstr>Introduction</vt:lpstr>
      <vt:lpstr>Pediatric Palliative Care</vt:lpstr>
      <vt:lpstr>Pediatric Palliative Care</vt:lpstr>
      <vt:lpstr>Pediatric Palliative Care</vt:lpstr>
      <vt:lpstr>Differences between adult care and care of dying child</vt:lpstr>
      <vt:lpstr>Provisions for pediatric palliative care</vt:lpstr>
      <vt:lpstr>What to express……</vt:lpstr>
      <vt:lpstr>Support for grieving parents</vt:lpstr>
      <vt:lpstr>Quote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palliative care</dc:title>
  <dc:creator>user</dc:creator>
  <cp:lastModifiedBy>user</cp:lastModifiedBy>
  <cp:revision>45</cp:revision>
  <dcterms:created xsi:type="dcterms:W3CDTF">2011-04-29T23:25:17Z</dcterms:created>
  <dcterms:modified xsi:type="dcterms:W3CDTF">2011-04-30T07:42:42Z</dcterms:modified>
</cp:coreProperties>
</file>